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61" r:id="rId4"/>
    <p:sldId id="264" r:id="rId5"/>
    <p:sldId id="279" r:id="rId6"/>
    <p:sldId id="276" r:id="rId7"/>
    <p:sldId id="265" r:id="rId8"/>
    <p:sldId id="262" r:id="rId9"/>
    <p:sldId id="278" r:id="rId10"/>
    <p:sldId id="274" r:id="rId11"/>
    <p:sldId id="266" r:id="rId12"/>
    <p:sldId id="267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02C0BB"/>
    <a:srgbClr val="FFCCCC"/>
    <a:srgbClr val="0099FF"/>
    <a:srgbClr val="2243EA"/>
    <a:srgbClr val="5A1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79" d="100"/>
          <a:sy n="79" d="100"/>
        </p:scale>
        <p:origin x="-1464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6F380-BA1E-46B3-B5CC-866B2E77C5D1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491C9-62F7-4C60-8CAB-9FD1D5DBC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27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491C9-62F7-4C60-8CAB-9FD1D5DBCCE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4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2EE2-DA88-4409-9D58-6A9BAB4B6921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9885-C359-474D-A34C-B7D9750F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02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2EE2-DA88-4409-9D58-6A9BAB4B6921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9885-C359-474D-A34C-B7D9750F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36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2EE2-DA88-4409-9D58-6A9BAB4B6921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9885-C359-474D-A34C-B7D9750F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55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2EE2-DA88-4409-9D58-6A9BAB4B6921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9885-C359-474D-A34C-B7D9750F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32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2EE2-DA88-4409-9D58-6A9BAB4B6921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9885-C359-474D-A34C-B7D9750F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4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2EE2-DA88-4409-9D58-6A9BAB4B6921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9885-C359-474D-A34C-B7D9750F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08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2EE2-DA88-4409-9D58-6A9BAB4B6921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9885-C359-474D-A34C-B7D9750F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0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2EE2-DA88-4409-9D58-6A9BAB4B6921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9885-C359-474D-A34C-B7D9750F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12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2EE2-DA88-4409-9D58-6A9BAB4B6921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9885-C359-474D-A34C-B7D9750F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80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2EE2-DA88-4409-9D58-6A9BAB4B6921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9885-C359-474D-A34C-B7D9750F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30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2EE2-DA88-4409-9D58-6A9BAB4B6921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9885-C359-474D-A34C-B7D9750F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6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D2EE2-DA88-4409-9D58-6A9BAB4B6921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79885-C359-474D-A34C-B7D9750F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86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learningapps.org/watch?v=p6ajzug5521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rive.google.com/file/d/1BOPx7z6erzySzSwgx36vCcYT4XLB8VEU/view?usp=shari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D8Y2NKBtjPs5fCMips5dd7RS-rxFeTLK/view?usp=shari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bLbZVGnGMwYiANuhv0igzOm0QICdeVLj/view?usp=shari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7524" y="1396626"/>
            <a:ext cx="8647201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400" dirty="0" smtClean="0">
              <a:ln w="12700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300" dirty="0" err="1" smtClean="0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12300" dirty="0" smtClean="0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0" dirty="0" err="1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травлення</a:t>
            </a:r>
            <a:r>
              <a:rPr lang="ru-RU" sz="12300" dirty="0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 Правила здорового </a:t>
            </a:r>
            <a:r>
              <a:rPr lang="ru-RU" sz="12300" dirty="0" err="1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12300" dirty="0">
                <a:ln w="1270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0" dirty="0" smtClean="0">
                <a:ln w="12700">
                  <a:solidFill>
                    <a:schemeClr val="tx1"/>
                  </a:solidFill>
                </a:ln>
                <a:latin typeface="Monotype Corsiva" panose="03010101010201010101" pitchFamily="66" charset="0"/>
                <a:cs typeface="Traditional Arabic" panose="02020603050405020304" pitchFamily="18" charset="-78"/>
              </a:rPr>
              <a:t/>
            </a:r>
            <a:br>
              <a:rPr lang="ru-RU" sz="12300" dirty="0" smtClean="0">
                <a:ln w="12700">
                  <a:solidFill>
                    <a:schemeClr val="tx1"/>
                  </a:solidFill>
                </a:ln>
                <a:latin typeface="Monotype Corsiva" panose="03010101010201010101" pitchFamily="66" charset="0"/>
                <a:cs typeface="Traditional Arabic" panose="02020603050405020304" pitchFamily="18" charset="-78"/>
              </a:rPr>
            </a:br>
            <a:endParaRPr lang="ru-RU" sz="12300" dirty="0">
              <a:ln w="12700">
                <a:solidFill>
                  <a:schemeClr val="tx1"/>
                </a:solidFill>
              </a:ln>
              <a:latin typeface="Monotype Corsiva" panose="03010101010201010101" pitchFamily="66" charset="0"/>
              <a:cs typeface="Traditional Arabic" panose="02020603050405020304" pitchFamily="18" charset="-78"/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-324544" y="-272446"/>
            <a:ext cx="1224136" cy="122413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8244408" y="692696"/>
            <a:ext cx="1224136" cy="122413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1013571" y="6170706"/>
            <a:ext cx="878624" cy="87862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7043170" y="5937391"/>
            <a:ext cx="1345253" cy="134525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4110189" y="-272446"/>
            <a:ext cx="612068" cy="61206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06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1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74352" y="0"/>
            <a:ext cx="9230649" cy="6858000"/>
          </a:xfrm>
          <a:prstGeom prst="rect">
            <a:avLst/>
          </a:prstGeom>
          <a:solidFill>
            <a:srgbClr val="FFFF66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7693" y="63479"/>
            <a:ext cx="5143535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Білки -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основний будівельний матеріал організму, який утворює нові клітини, завдяки чому людина росте.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Жири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джерело енергії організму.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Вуглеводи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допомагають травленню.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захищають організм від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8538850" y="6381328"/>
            <a:ext cx="720080" cy="7200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-681041" y="2204864"/>
            <a:ext cx="1008112" cy="100811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949675" y="-870983"/>
            <a:ext cx="3409958" cy="296578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rtlCol="0" anchor="ctr">
            <a:noAutofit/>
          </a:bodyPr>
          <a:lstStyle/>
          <a:p>
            <a:pPr algn="ctr"/>
            <a:r>
              <a:rPr lang="uk-UA" sz="4000" b="1" dirty="0" smtClean="0">
                <a:solidFill>
                  <a:sysClr val="windowText" lastClr="000000"/>
                </a:solidFill>
                <a:effectLst/>
                <a:latin typeface="Gabriola" panose="04040605051002020D02" pitchFamily="82" charset="0"/>
                <a:cs typeface="Times New Roman" panose="02020603050405020304" pitchFamily="18" charset="0"/>
              </a:rPr>
              <a:t>Як бути здоровим?</a:t>
            </a:r>
            <a:endParaRPr lang="ru-RU" sz="4000" b="1" dirty="0" smtClean="0">
              <a:solidFill>
                <a:sysClr val="windowText" lastClr="000000"/>
              </a:solidFill>
              <a:effectLst/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t="13173" r="3613" b="4562"/>
          <a:stretch/>
        </p:blipFill>
        <p:spPr>
          <a:xfrm>
            <a:off x="1532838" y="2176265"/>
            <a:ext cx="6118012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59958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-303970" y="6117384"/>
            <a:ext cx="915529" cy="915529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8639944" y="1988840"/>
            <a:ext cx="1008112" cy="1008112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8809217" y="6309320"/>
            <a:ext cx="816176" cy="816176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080023" y="532755"/>
            <a:ext cx="5004019" cy="461665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здорового харчування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622903" y="-327756"/>
            <a:ext cx="3363802" cy="2272318"/>
          </a:xfrm>
          <a:prstGeom prst="flowChartConnector">
            <a:avLst/>
          </a:prstGeom>
          <a:solidFill>
            <a:srgbClr val="FFFF00"/>
          </a:solidFill>
        </p:spPr>
        <p:txBody>
          <a:bodyPr vert="horz" wrap="square" rtlCol="0" anchor="ctr">
            <a:noAutofit/>
          </a:bodyPr>
          <a:lstStyle/>
          <a:p>
            <a:pPr algn="ctr"/>
            <a:r>
              <a:rPr lang="uk-UA" sz="4000" b="1" dirty="0" smtClean="0"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Gabriola" panose="04040605051002020D02" pitchFamily="82" charset="0"/>
                <a:cs typeface="Times New Roman" panose="02020603050405020304" pitchFamily="18" charset="0"/>
              </a:rPr>
              <a:t>Лікар дієтолог рекомендує:</a:t>
            </a:r>
            <a:endParaRPr lang="ru-RU" sz="4000" b="1" dirty="0" smtClean="0">
              <a:solidFill>
                <a:sysClr val="windowText" lastClr="0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882" y="1952202"/>
            <a:ext cx="8699902" cy="4652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того, щоб добре працювала травна система потрібно: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мити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тільки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руки, а й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овочі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фрукти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занести в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організм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хвороботворні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мікроби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їсти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потрібно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один і той же час,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неквапливо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й добре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пережовувати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їжу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їжа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повинна бути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різноманітною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організм</a:t>
            </a:r>
            <a:endParaRPr lang="en-US" sz="24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діставав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усі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необхідні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життя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речовини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їжі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розмовляй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56" b="98047" l="417" r="97083">
                        <a14:backgroundMark x1="8021" y1="23828" x2="22500" y2="40391"/>
                        <a14:backgroundMark x1="69896" y1="24766" x2="94167" y2="39766"/>
                        <a14:backgroundMark x1="24167" y1="27578" x2="6354" y2="44609"/>
                        <a14:backgroundMark x1="72396" y1="59297" x2="90208" y2="55859"/>
                        <a14:backgroundMark x1="5417" y1="25859" x2="3646" y2="40703"/>
                        <a14:backgroundMark x1="16458" y1="25313" x2="21458" y2="32422"/>
                        <a14:backgroundMark x1="27187" y1="29531" x2="24896" y2="35000"/>
                        <a14:backgroundMark x1="28125" y1="45625" x2="17500" y2="45234"/>
                        <a14:backgroundMark x1="77500" y1="54375" x2="77604" y2="56172"/>
                        <a14:backgroundMark x1="1875" y1="45156" x2="4167" y2="47578"/>
                        <a14:backgroundMark x1="68854" y1="32734" x2="80938" y2="4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7677" r="19113" b="1414"/>
          <a:stretch/>
        </p:blipFill>
        <p:spPr>
          <a:xfrm>
            <a:off x="6998304" y="3144843"/>
            <a:ext cx="2356413" cy="36818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845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-425247"/>
            <a:ext cx="9144000" cy="7283247"/>
          </a:xfrm>
          <a:prstGeom prst="rect">
            <a:avLst/>
          </a:prstGeom>
          <a:solidFill>
            <a:srgbClr val="FFFF66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051692" y="-425247"/>
            <a:ext cx="3409958" cy="259228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rtlCol="0" anchor="ctr">
            <a:noAutofit/>
          </a:bodyPr>
          <a:lstStyle/>
          <a:p>
            <a:pPr algn="ctr"/>
            <a:r>
              <a:rPr lang="uk-UA" sz="2800" b="1" dirty="0" smtClean="0">
                <a:solidFill>
                  <a:sysClr val="windowText" lastClr="00000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Склади пам’ятку догляду за зубами. Вибери правильні твердження</a:t>
            </a:r>
            <a:endParaRPr lang="ru-RU" sz="2800" b="1" dirty="0" smtClean="0">
              <a:solidFill>
                <a:sysClr val="windowText" lastClr="000000"/>
              </a:solidFill>
              <a:effectLst/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0568" y="736948"/>
            <a:ext cx="4103390" cy="646331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Молочні та постійно зуби потребують однакового догляду.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2847" y="1488048"/>
            <a:ext cx="4121352" cy="646331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Горіхи й льодяники треба розкушувати зубами потребують.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6289" y="2300572"/>
            <a:ext cx="4117668" cy="369332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Вживати дуже гарячу й заморожену їжу.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0708" y="3507037"/>
            <a:ext cx="4103389" cy="369332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Чистити</a:t>
            </a:r>
            <a:r>
              <a:rPr lang="uk-UA" dirty="0" smtClean="0"/>
              <a:t> зуби два рази на тиждень.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285705" y="4029491"/>
            <a:ext cx="4084557" cy="369332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Чистити зуби два рази на день.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98135" y="2777817"/>
            <a:ext cx="4084557" cy="646331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Звертатися до стоматолога кожні півроку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96289" y="5435829"/>
            <a:ext cx="4093972" cy="646331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Надмірне вживання солодощів  призводить до карієсу.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10568" y="4653136"/>
            <a:ext cx="4059693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285705" y="4644950"/>
            <a:ext cx="4139015" cy="646331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Їжа повинна бути помірної температури.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9667" y1="19301" x2="44167" y2="7169"/>
                        <a14:foregroundMark x1="40500" y1="9559" x2="43667" y2="25551"/>
                        <a14:foregroundMark x1="35000" y1="15074" x2="35000" y2="24265"/>
                        <a14:foregroundMark x1="29333" y1="16176" x2="32000" y2="29044"/>
                        <a14:foregroundMark x1="13833" y1="22794" x2="13333" y2="34926"/>
                        <a14:foregroundMark x1="11000" y1="21507" x2="6833" y2="27206"/>
                        <a14:foregroundMark x1="18000" y1="28125" x2="19167" y2="29596"/>
                        <a14:foregroundMark x1="90000" y1="69301" x2="90167" y2="75184"/>
                        <a14:foregroundMark x1="58000" y1="66176" x2="58667" y2="68015"/>
                        <a14:foregroundMark x1="45833" y1="41360" x2="51500" y2="48713"/>
                        <a14:foregroundMark x1="78833" y1="38603" x2="66167" y2="51471"/>
                        <a14:backgroundMark x1="93667" y1="63971" x2="93667" y2="639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19" y="2093675"/>
            <a:ext cx="2476545" cy="224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6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4" grpId="1" animBg="1"/>
      <p:bldP spid="6" grpId="0" animBg="1"/>
      <p:bldP spid="9" grpId="0" animBg="1"/>
      <p:bldP spid="10" grpId="0" animBg="1"/>
      <p:bldP spid="13" grpId="0" animBg="1"/>
      <p:bldP spid="13" grpId="1" animBg="1"/>
      <p:bldP spid="15" grpId="0" animBg="1"/>
      <p:bldP spid="15" grpId="1" animBg="1"/>
      <p:bldP spid="16" grpId="0" animBg="1"/>
      <p:bldP spid="20" grpId="0" animBg="1"/>
      <p:bldP spid="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445259"/>
            <a:ext cx="5112568" cy="95410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latin typeface="Bookman Old Style" panose="02050604050505020204" pitchFamily="18" charset="0"/>
              </a:rPr>
              <a:t>Завдання для самоконтролю</a:t>
            </a:r>
            <a:endParaRPr lang="ru-RU" sz="2800" i="1" dirty="0"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3315" y="1556813"/>
            <a:ext cx="5126957" cy="40011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Перейди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QR- код. </a:t>
            </a:r>
          </a:p>
        </p:txBody>
      </p:sp>
      <p:sp>
        <p:nvSpPr>
          <p:cNvPr id="10" name="TextBox 9">
            <a:hlinkClick r:id="rId2"/>
          </p:cNvPr>
          <p:cNvSpPr txBox="1"/>
          <p:nvPr/>
        </p:nvSpPr>
        <p:spPr>
          <a:xfrm>
            <a:off x="611560" y="3284984"/>
            <a:ext cx="2304256" cy="2062103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hlinkClick r:id="rId2"/>
              </a:rPr>
              <a:t>https://learningapps.org/watch?v=p6ajzug5521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3258855"/>
            <a:ext cx="2088232" cy="2088232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028" name="Picture 4" descr="Vs. versus brief logo. vecht tegen wedstrijd, spel | Premium Vec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44" r="89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38" r="29746"/>
          <a:stretch/>
        </p:blipFill>
        <p:spPr bwMode="auto">
          <a:xfrm>
            <a:off x="3038763" y="1956935"/>
            <a:ext cx="2955637" cy="490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01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7544" y="1494318"/>
            <a:ext cx="86764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цій темі ти </a:t>
            </a:r>
            <a:r>
              <a:rPr lang="uk-UA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дізнаєшся про: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SzPct val="150000"/>
              <a:buBlip>
                <a:blip r:embed="rId2"/>
              </a:buBlip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будову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травної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>
              <a:buSzPct val="150000"/>
              <a:buBlip>
                <a:blip r:embed="rId2"/>
              </a:buBlip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травлення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SzPct val="150000"/>
              <a:buBlip>
                <a:blip r:embed="rId2"/>
              </a:buBlip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правильного </a:t>
            </a:r>
            <a:r>
              <a:rPr lang="ru-RU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uk-UA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SzPct val="150000"/>
              <a:buBlip>
                <a:blip r:embed="rId2"/>
              </a:buBlip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Конспект урока обществознания на тему &quot;Семейное хозяйство&quot; -  обществознание, уро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00"/>
            <a:ext cx="2270335" cy="185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Блок-схема: узел 7"/>
          <p:cNvSpPr/>
          <p:nvPr/>
        </p:nvSpPr>
        <p:spPr>
          <a:xfrm>
            <a:off x="-324544" y="-272446"/>
            <a:ext cx="1224136" cy="122413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6084168" y="-527658"/>
            <a:ext cx="1512168" cy="151216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3851920" y="6377113"/>
            <a:ext cx="720080" cy="7200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8531932" y="4725144"/>
            <a:ext cx="1224136" cy="122413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30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4335" y="17621"/>
            <a:ext cx="9158334" cy="681323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09460"/>
            <a:ext cx="6804248" cy="1656184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uk-UA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Тим, хто вважає, що не має часу на здорове харчування, рано чи пізно доведеться знаходити час для лікування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Едвард Стенлі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3937492" y="6165303"/>
            <a:ext cx="1331097" cy="133109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8766483" y="3573016"/>
            <a:ext cx="755033" cy="755033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-234552" y="2492896"/>
            <a:ext cx="469103" cy="469103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48" y="2079012"/>
            <a:ext cx="6747110" cy="44980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6" b="98047" l="417" r="97083">
                        <a14:backgroundMark x1="8021" y1="23828" x2="22500" y2="40391"/>
                        <a14:backgroundMark x1="69896" y1="24766" x2="94167" y2="39766"/>
                        <a14:backgroundMark x1="24167" y1="27578" x2="6354" y2="44609"/>
                        <a14:backgroundMark x1="72396" y1="59297" x2="90208" y2="55859"/>
                        <a14:backgroundMark x1="5417" y1="25859" x2="3646" y2="40703"/>
                        <a14:backgroundMark x1="16458" y1="25313" x2="21458" y2="32422"/>
                        <a14:backgroundMark x1="27187" y1="29531" x2="24896" y2="35000"/>
                        <a14:backgroundMark x1="28125" y1="45625" x2="17500" y2="45234"/>
                        <a14:backgroundMark x1="77500" y1="54375" x2="77604" y2="56172"/>
                        <a14:backgroundMark x1="1875" y1="45156" x2="4167" y2="47578"/>
                        <a14:backgroundMark x1="68854" y1="32734" x2="80938" y2="4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7677" r="19113" b="1414"/>
          <a:stretch/>
        </p:blipFill>
        <p:spPr>
          <a:xfrm flipH="1">
            <a:off x="-234552" y="2898072"/>
            <a:ext cx="2358280" cy="36848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7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52326" y="9369"/>
            <a:ext cx="9196326" cy="6858000"/>
          </a:xfrm>
          <a:prstGeom prst="rect">
            <a:avLst/>
          </a:prstGeom>
          <a:solidFill>
            <a:srgbClr val="FFFF66"/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-227259" y="1052736"/>
            <a:ext cx="720080" cy="7200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2123728" y="6182815"/>
            <a:ext cx="1224136" cy="122413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8676456" y="-171400"/>
            <a:ext cx="648072" cy="64807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-359841" y="2636912"/>
            <a:ext cx="3196093" cy="212016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vert="horz" wrap="square" rtlCol="0" anchor="ctr">
            <a:noAutofit/>
          </a:bodyPr>
          <a:lstStyle/>
          <a:p>
            <a:pPr algn="ctr"/>
            <a:r>
              <a:rPr lang="uk-UA" sz="2400" b="1" i="1" dirty="0" smtClean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 продукти корисні для харчування дитини?</a:t>
            </a:r>
            <a:endParaRPr lang="ru-RU" sz="2400" b="1" i="1" dirty="0" smtClean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32656"/>
            <a:ext cx="5938006" cy="611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0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52784"/>
            <a:ext cx="9372600" cy="7110784"/>
          </a:xfrm>
          <a:prstGeom prst="rect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6346" y="575023"/>
            <a:ext cx="6236173" cy="1683370"/>
          </a:xfrm>
          <a:solidFill>
            <a:schemeClr val="bg1"/>
          </a:solidFill>
          <a:ln>
            <a:solidFill>
              <a:srgbClr val="FFFF00"/>
            </a:solidFill>
          </a:ln>
          <a:effectLst>
            <a:softEdge rad="63500"/>
          </a:effectLst>
        </p:spPr>
        <p:txBody>
          <a:bodyPr/>
          <a:lstStyle/>
          <a:p>
            <a:pPr marL="0" indent="0" algn="ctr"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Хто той «будівельник», що доставляє «цеглинки» для росту і розвитку організму? </a:t>
            </a:r>
          </a:p>
        </p:txBody>
      </p:sp>
      <p:sp>
        <p:nvSpPr>
          <p:cNvPr id="7" name="Блок-схема: узел 6"/>
          <p:cNvSpPr/>
          <p:nvPr/>
        </p:nvSpPr>
        <p:spPr>
          <a:xfrm>
            <a:off x="-298821" y="6077795"/>
            <a:ext cx="1054843" cy="105484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-411418" y="-747463"/>
            <a:ext cx="3146106" cy="2736304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sz="4000" b="1" dirty="0" smtClean="0">
                <a:solidFill>
                  <a:sysClr val="windowText" lastClr="000000"/>
                </a:solidFill>
                <a:effectLst/>
                <a:latin typeface="Gabriola" panose="04040605051002020D02" pitchFamily="82" charset="0"/>
                <a:cs typeface="Times New Roman" panose="02020603050405020304" pitchFamily="18" charset="0"/>
              </a:rPr>
              <a:t>Загадка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07836" y="2109490"/>
            <a:ext cx="3431971" cy="4631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257646" y="2492257"/>
            <a:ext cx="5517399" cy="3082122"/>
          </a:xfrm>
          <a:prstGeom prst="snip2DiagRect">
            <a:avLst/>
          </a:prstGeom>
          <a:noFill/>
          <a:ln w="76200"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uk-UA" sz="8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Травна система</a:t>
            </a:r>
            <a:endParaRPr lang="ru-RU" sz="8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4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14793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/>
              <a:t>1) Розглянь шкіру своєї руки, доторкнись до неї, відтягни. Переконайся, що шкіра м’яка, пружна, гладенька.</a:t>
            </a:r>
            <a:endParaRPr lang="ru-RU" dirty="0"/>
          </a:p>
          <a:p>
            <a:r>
              <a:rPr lang="uk-UA" dirty="0"/>
              <a:t>2) Проведи пальцем по своєму лобі, а потім доторкнись до чистого скельця або дзеркальця. На шкірі є жир і піт.</a:t>
            </a:r>
            <a:endParaRPr lang="ru-RU" dirty="0"/>
          </a:p>
          <a:p>
            <a:r>
              <a:rPr lang="uk-UA" dirty="0"/>
              <a:t>3) Роздивись шкіру на руці та нігті крізь лупу. Ти побачиш багато волосків і маленьких отворів</a:t>
            </a:r>
            <a:endParaRPr lang="ru-RU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-303969" y="6424975"/>
            <a:ext cx="607938" cy="60793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57106" y="1082676"/>
            <a:ext cx="3786894" cy="461665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 травлення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56" b="98047" l="417" r="97083">
                        <a14:backgroundMark x1="8021" y1="23828" x2="22500" y2="40391"/>
                        <a14:backgroundMark x1="69896" y1="24766" x2="94167" y2="39766"/>
                        <a14:backgroundMark x1="24167" y1="27578" x2="6354" y2="44609"/>
                        <a14:backgroundMark x1="72396" y1="59297" x2="90208" y2="55859"/>
                        <a14:backgroundMark x1="5417" y1="25859" x2="3646" y2="40703"/>
                        <a14:backgroundMark x1="16458" y1="25313" x2="21458" y2="32422"/>
                        <a14:backgroundMark x1="27187" y1="29531" x2="24896" y2="35000"/>
                        <a14:backgroundMark x1="28125" y1="45625" x2="17500" y2="45234"/>
                        <a14:backgroundMark x1="77500" y1="54375" x2="77604" y2="56172"/>
                        <a14:backgroundMark x1="1875" y1="45156" x2="4167" y2="47578"/>
                        <a14:backgroundMark x1="68854" y1="32734" x2="80938" y2="4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7677" r="19113" b="1414"/>
          <a:stretch/>
        </p:blipFill>
        <p:spPr>
          <a:xfrm flipH="1">
            <a:off x="-26729" y="4653136"/>
            <a:ext cx="1298800" cy="20293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886" y="1847393"/>
            <a:ext cx="7524328" cy="46015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411418" y="-747463"/>
            <a:ext cx="3146106" cy="2736304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vert="horz" wrap="square" rtlCol="0" anchor="ctr">
            <a:noAutofit/>
          </a:bodyPr>
          <a:lstStyle/>
          <a:p>
            <a:pPr algn="ctr"/>
            <a:r>
              <a:rPr lang="uk-UA" sz="4000" b="1" dirty="0" smtClean="0">
                <a:solidFill>
                  <a:sysClr val="windowText" lastClr="00000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На кафедрі анатомії</a:t>
            </a:r>
            <a:endParaRPr lang="ru-RU" sz="4000" b="1" dirty="0" smtClean="0">
              <a:solidFill>
                <a:sysClr val="windowText" lastClr="000000"/>
              </a:solidFill>
              <a:effectLst/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8376564" y="5937421"/>
            <a:ext cx="1149657" cy="114965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49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14793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1)</a:t>
            </a:r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8376564" y="5937421"/>
            <a:ext cx="1149657" cy="114965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-303969" y="6424975"/>
            <a:ext cx="607938" cy="60793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499992" y="-243408"/>
            <a:ext cx="4451400" cy="209292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 smtClean="0">
              <a:solidFill>
                <a:sysClr val="windowText" lastClr="000000"/>
              </a:solidFill>
              <a:latin typeface="Gabriola" panose="04040605051002020D02" pitchFamily="82" charset="0"/>
              <a:cs typeface="Times New Roman" panose="02020603050405020304" pitchFamily="18" charset="0"/>
            </a:endParaRPr>
          </a:p>
          <a:p>
            <a:pPr algn="ctr"/>
            <a:endParaRPr lang="uk-UA" sz="2400" b="1" dirty="0">
              <a:solidFill>
                <a:sysClr val="windowText" lastClr="000000"/>
              </a:solidFill>
              <a:latin typeface="Gabriola" panose="04040605051002020D02" pitchFamily="82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solidFill>
                  <a:sysClr val="windowText" lastClr="00000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Переглянь відео за посиланням </a:t>
            </a:r>
          </a:p>
          <a:p>
            <a:pPr algn="ctr"/>
            <a:r>
              <a:rPr lang="en-US" b="1" dirty="0">
                <a:solidFill>
                  <a:sysClr val="windowText" lastClr="000000"/>
                </a:solidFill>
                <a:latin typeface="Gabriola" panose="04040605051002020D02" pitchFamily="82" charset="0"/>
                <a:cs typeface="Times New Roman" panose="02020603050405020304" pitchFamily="18" charset="0"/>
                <a:hlinkClick r:id="rId2"/>
              </a:rPr>
              <a:t>https://drive.google.com/file/d/1BOPx7z6erzySzSwgx36vCcYT4XLB8VEU/view?usp=sharing</a:t>
            </a:r>
            <a:endParaRPr lang="ru-RU" b="1" dirty="0">
              <a:solidFill>
                <a:sysClr val="windowText" lastClr="000000"/>
              </a:solidFill>
              <a:latin typeface="Gabriola" panose="04040605051002020D02" pitchFamily="82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-612576" y="-661094"/>
            <a:ext cx="3409958" cy="2965787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vert="horz" wrap="square" rtlCol="0" anchor="ctr">
            <a:noAutofit/>
          </a:bodyPr>
          <a:lstStyle/>
          <a:p>
            <a:pPr algn="ctr"/>
            <a:r>
              <a:rPr lang="uk-UA" sz="4000" b="1" dirty="0" smtClean="0">
                <a:solidFill>
                  <a:sysClr val="windowText" lastClr="00000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На кафедрі анатомії </a:t>
            </a:r>
            <a:endParaRPr lang="ru-RU" sz="4000" b="1" dirty="0" smtClean="0">
              <a:solidFill>
                <a:sysClr val="windowText" lastClr="000000"/>
              </a:solidFill>
              <a:effectLst/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6" t="40000" r="18984" b="16484"/>
          <a:stretch/>
        </p:blipFill>
        <p:spPr bwMode="auto">
          <a:xfrm>
            <a:off x="467543" y="1988840"/>
            <a:ext cx="8275105" cy="456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0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Блок-схема: узел 20"/>
          <p:cNvSpPr/>
          <p:nvPr/>
        </p:nvSpPr>
        <p:spPr>
          <a:xfrm>
            <a:off x="8671920" y="2636912"/>
            <a:ext cx="944160" cy="94416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3" t="29597" r="19973" b="21611"/>
          <a:stretch/>
        </p:blipFill>
        <p:spPr bwMode="auto">
          <a:xfrm>
            <a:off x="395536" y="1412776"/>
            <a:ext cx="8496944" cy="508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80528" y="-387424"/>
            <a:ext cx="3312368" cy="2880909"/>
          </a:xfrm>
          <a:prstGeom prst="flowChartConnector">
            <a:avLst/>
          </a:prstGeom>
          <a:solidFill>
            <a:srgbClr val="FFFF00"/>
          </a:solidFill>
        </p:spPr>
        <p:txBody>
          <a:bodyPr vert="horz" wrap="square" rtlCol="0" anchor="ctr">
            <a:noAutofit/>
          </a:bodyPr>
          <a:lstStyle/>
          <a:p>
            <a:pPr algn="ctr"/>
            <a:r>
              <a:rPr lang="uk-UA" sz="4000" b="1" dirty="0" err="1" smtClean="0"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Gabriola" panose="04040605051002020D02" pitchFamily="82" charset="0"/>
                <a:cs typeface="Times New Roman" panose="02020603050405020304" pitchFamily="18" charset="0"/>
              </a:rPr>
              <a:t>Фізхвилинка</a:t>
            </a:r>
            <a:r>
              <a:rPr lang="uk-UA" sz="4000" b="1" dirty="0" smtClean="0"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Gabriola" panose="04040605051002020D02" pitchFamily="82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uk-UA" b="1" dirty="0" smtClean="0"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Gabriola" panose="04040605051002020D02" pitchFamily="82" charset="0"/>
                <a:cs typeface="Times New Roman" panose="02020603050405020304" pitchFamily="18" charset="0"/>
              </a:rPr>
              <a:t>Перейди за посиланням</a:t>
            </a:r>
          </a:p>
          <a:p>
            <a:pPr algn="ctr"/>
            <a:r>
              <a:rPr lang="en-US" sz="1400" b="1" dirty="0"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Gabriola" panose="04040605051002020D02" pitchFamily="82" charset="0"/>
                <a:cs typeface="Times New Roman" panose="02020603050405020304" pitchFamily="18" charset="0"/>
                <a:hlinkClick r:id="rId3"/>
              </a:rPr>
              <a:t>https://drive.google.com/file/d/1D8Y2NKBtjPs5fCMips5dd7RS-rxFeTLK/view?usp=sharing</a:t>
            </a:r>
            <a:endParaRPr lang="ru-RU" sz="1400" b="1" dirty="0" smtClean="0">
              <a:solidFill>
                <a:sysClr val="windowText" lastClr="0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13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-99392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-468560" y="-157069"/>
            <a:ext cx="3672408" cy="1420296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vert="horz" wrap="square" rtlCol="0" anchor="ctr">
            <a:noAutofit/>
          </a:bodyPr>
          <a:lstStyle/>
          <a:p>
            <a:pPr algn="ctr"/>
            <a:r>
              <a:rPr lang="uk-UA" sz="2800" b="1" dirty="0" smtClean="0">
                <a:solidFill>
                  <a:sysClr val="windowText" lastClr="00000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Відео про</a:t>
            </a:r>
            <a:r>
              <a:rPr lang="en-US" sz="2800" b="1" dirty="0" smtClean="0">
                <a:solidFill>
                  <a:sysClr val="windowText" lastClr="00000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ysClr val="windowText" lastClr="00000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здорове харчування  </a:t>
            </a:r>
            <a:r>
              <a:rPr lang="uk-UA" sz="2800" b="1" dirty="0" err="1" smtClean="0">
                <a:solidFill>
                  <a:sysClr val="windowText" lastClr="00000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видео</a:t>
            </a:r>
            <a:endParaRPr lang="ru-RU" sz="2800" b="1" dirty="0" smtClean="0">
              <a:solidFill>
                <a:sysClr val="windowText" lastClr="000000"/>
              </a:solidFill>
              <a:effectLst/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2" t="31501" r="17335" b="16191"/>
          <a:stretch/>
        </p:blipFill>
        <p:spPr bwMode="auto">
          <a:xfrm>
            <a:off x="179512" y="1340768"/>
            <a:ext cx="8690144" cy="519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16016" y="-157069"/>
            <a:ext cx="3960440" cy="1555763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vert="horz" wrap="square" rtlCol="0" anchor="ctr">
            <a:noAutofit/>
          </a:bodyPr>
          <a:lstStyle/>
          <a:p>
            <a:pPr algn="ctr"/>
            <a:r>
              <a:rPr lang="uk-UA" sz="2400" b="1" u="sng" dirty="0" smtClean="0">
                <a:latin typeface="Gabriola" panose="04040605051002020D02" pitchFamily="82" charset="0"/>
                <a:cs typeface="Times New Roman" panose="02020603050405020304" pitchFamily="18" charset="0"/>
                <a:hlinkClick r:id="rId3"/>
              </a:rPr>
              <a:t>Перейди за посиланням</a:t>
            </a:r>
          </a:p>
          <a:p>
            <a:pPr algn="ctr"/>
            <a:r>
              <a:rPr lang="en-US" sz="1600" b="1" dirty="0" smtClean="0">
                <a:solidFill>
                  <a:sysClr val="windowText" lastClr="000000"/>
                </a:solidFill>
                <a:latin typeface="Gabriola" panose="04040605051002020D02" pitchFamily="82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600" b="1" dirty="0">
                <a:solidFill>
                  <a:sysClr val="windowText" lastClr="000000"/>
                </a:solidFill>
                <a:latin typeface="Gabriola" panose="04040605051002020D02" pitchFamily="82" charset="0"/>
                <a:cs typeface="Times New Roman" panose="02020603050405020304" pitchFamily="18" charset="0"/>
                <a:hlinkClick r:id="rId3"/>
              </a:rPr>
              <a:t>://drive.google.com/file/d/1bLbZVGnGMwYiANuhv0igzOm0QICdeVLj/view?usp=sharing</a:t>
            </a:r>
            <a:endParaRPr lang="ru-RU" sz="1600" b="1" dirty="0" smtClean="0">
              <a:solidFill>
                <a:sysClr val="windowText" lastClr="000000"/>
              </a:solidFill>
              <a:effectLst/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4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</TotalTime>
  <Words>367</Words>
  <Application>Microsoft Office PowerPoint</Application>
  <PresentationFormat>Экран (4:3)</PresentationFormat>
  <Paragraphs>56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Тим, хто вважає, що не має часу на здорове харчування, рано чи пізно доведеться знаходити час для лікування  Едвард Стенлі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UserOk</dc:creator>
  <cp:lastModifiedBy>School</cp:lastModifiedBy>
  <cp:revision>123</cp:revision>
  <dcterms:created xsi:type="dcterms:W3CDTF">2021-02-27T17:35:38Z</dcterms:created>
  <dcterms:modified xsi:type="dcterms:W3CDTF">2021-04-26T13:57:02Z</dcterms:modified>
</cp:coreProperties>
</file>