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89" r:id="rId16"/>
    <p:sldId id="272" r:id="rId17"/>
    <p:sldId id="277" r:id="rId18"/>
    <p:sldId id="297" r:id="rId19"/>
    <p:sldId id="285" r:id="rId20"/>
    <p:sldId id="298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C1AE"/>
    <a:srgbClr val="6B9BCC"/>
    <a:srgbClr val="B1A656"/>
    <a:srgbClr val="F55B42"/>
    <a:srgbClr val="E15230"/>
    <a:srgbClr val="F45D40"/>
    <a:srgbClr val="CE4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1429" autoAdjust="0"/>
  </p:normalViewPr>
  <p:slideViewPr>
    <p:cSldViewPr snapToGrid="0">
      <p:cViewPr varScale="1">
        <p:scale>
          <a:sx n="64" d="100"/>
          <a:sy n="64" d="100"/>
        </p:scale>
        <p:origin x="76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8FBE1A-33EC-4FFE-89FC-12117EBE25E1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2E8ED-85AB-468C-94C4-527C2C440A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149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E8ED-85AB-468C-94C4-527C2C440A5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9323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</a:rPr>
              <a:t>Figure indicates that users have high involvement in the early stages of the SDLC, </a:t>
            </a:r>
          </a:p>
          <a:p>
            <a:r>
              <a:rPr lang="en-US" dirty="0" smtClean="0">
                <a:latin typeface="Arial" pitchFamily="34" charset="0"/>
              </a:rPr>
              <a:t>lower involvement in the programming and testing stage, and higher involvement in the later </a:t>
            </a:r>
          </a:p>
          <a:p>
            <a:r>
              <a:rPr lang="en-US" dirty="0" smtClean="0">
                <a:latin typeface="Arial" pitchFamily="34" charset="0"/>
              </a:rPr>
              <a:t>stages. Table discusses the advantages and disadvantages of the SDLC.</a:t>
            </a:r>
            <a:endParaRPr lang="uk-UA" dirty="0" smtClean="0">
              <a:latin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E8ED-85AB-468C-94C4-527C2C440A56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5250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</a:rPr>
              <a:t>Figure 13.5 indicates that users have high involvement in the early stages of the SDLC, </a:t>
            </a:r>
          </a:p>
          <a:p>
            <a:r>
              <a:rPr lang="en-US" dirty="0" smtClean="0">
                <a:latin typeface="Arial" pitchFamily="34" charset="0"/>
              </a:rPr>
              <a:t>lower involvement in the programming and testing stage, and higher involvement in the later </a:t>
            </a:r>
          </a:p>
          <a:p>
            <a:r>
              <a:rPr lang="en-US" dirty="0" smtClean="0">
                <a:latin typeface="Arial" pitchFamily="34" charset="0"/>
              </a:rPr>
              <a:t>stages. Table 13.2 discusses the advantages and disadvantages of the SDLC.</a:t>
            </a:r>
            <a:endParaRPr lang="uk-UA" dirty="0" smtClean="0">
              <a:latin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E8ED-85AB-468C-94C4-527C2C440A56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7070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b="1" dirty="0" smtClean="0">
                <a:latin typeface="Arial" pitchFamily="34" charset="0"/>
              </a:rPr>
              <a:t>Joint application design (JAD).</a:t>
            </a:r>
            <a:r>
              <a:rPr lang="en-GB" dirty="0" smtClean="0">
                <a:solidFill>
                  <a:schemeClr val="bg2"/>
                </a:solidFill>
                <a:latin typeface="Arial" pitchFamily="34" charset="0"/>
              </a:rPr>
              <a:t> </a:t>
            </a:r>
            <a:r>
              <a:rPr lang="en-GB" dirty="0" smtClean="0">
                <a:latin typeface="Arial" pitchFamily="34" charset="0"/>
              </a:rPr>
              <a:t>A group –based tool for collecting user </a:t>
            </a:r>
          </a:p>
          <a:p>
            <a:pPr eaLnBrk="1" hangingPunct="1"/>
            <a:r>
              <a:rPr lang="en-GB" dirty="0" smtClean="0">
                <a:latin typeface="Arial" pitchFamily="34" charset="0"/>
              </a:rPr>
              <a:t>     requirements and creating system designs.</a:t>
            </a:r>
          </a:p>
          <a:p>
            <a:pPr eaLnBrk="1" hangingPunct="1"/>
            <a:r>
              <a:rPr lang="en-US" b="1" dirty="0" smtClean="0">
                <a:latin typeface="Arial" pitchFamily="34" charset="0"/>
              </a:rPr>
              <a:t>Computer-Assisted Software Engineering (CASE)</a:t>
            </a:r>
            <a:r>
              <a:rPr lang="en-US" dirty="0" smtClean="0">
                <a:latin typeface="Arial" pitchFamily="34" charset="0"/>
              </a:rPr>
              <a:t> is a d</a:t>
            </a:r>
            <a:r>
              <a:rPr lang="en-GB" dirty="0" err="1" smtClean="0">
                <a:latin typeface="Arial" pitchFamily="34" charset="0"/>
              </a:rPr>
              <a:t>evelopment</a:t>
            </a:r>
            <a:r>
              <a:rPr lang="en-GB" dirty="0" smtClean="0">
                <a:latin typeface="Arial" pitchFamily="34" charset="0"/>
              </a:rPr>
              <a:t> </a:t>
            </a:r>
          </a:p>
          <a:p>
            <a:pPr eaLnBrk="1" hangingPunct="1"/>
            <a:r>
              <a:rPr lang="en-GB" dirty="0" smtClean="0">
                <a:latin typeface="Arial" pitchFamily="34" charset="0"/>
              </a:rPr>
              <a:t>     approach that uses specialized tools to automate many of the tasks in the </a:t>
            </a:r>
          </a:p>
          <a:p>
            <a:pPr eaLnBrk="1" hangingPunct="1"/>
            <a:r>
              <a:rPr lang="en-GB" dirty="0" smtClean="0">
                <a:latin typeface="Arial" pitchFamily="34" charset="0"/>
              </a:rPr>
              <a:t>     SDLC; upper CASE tools in SDLC automate the early stages of  the SDLC, </a:t>
            </a:r>
          </a:p>
          <a:p>
            <a:pPr eaLnBrk="1" hangingPunct="1"/>
            <a:r>
              <a:rPr lang="en-GB" dirty="0" smtClean="0">
                <a:latin typeface="Arial" pitchFamily="34" charset="0"/>
              </a:rPr>
              <a:t>     and lower case tools automate the later stages.</a:t>
            </a:r>
          </a:p>
          <a:p>
            <a:pPr eaLnBrk="1" hangingPunct="1"/>
            <a:r>
              <a:rPr lang="en-US" b="1" dirty="0" smtClean="0">
                <a:latin typeface="Arial" pitchFamily="34" charset="0"/>
              </a:rPr>
              <a:t>Integrated </a:t>
            </a:r>
            <a:r>
              <a:rPr lang="en-GB" b="1" dirty="0" smtClean="0">
                <a:latin typeface="Arial" pitchFamily="34" charset="0"/>
              </a:rPr>
              <a:t>Computer-Assisted Software Engineering (ICASE) Tools</a:t>
            </a:r>
            <a:r>
              <a:rPr lang="en-GB" dirty="0" smtClean="0">
                <a:solidFill>
                  <a:schemeClr val="bg2"/>
                </a:solidFill>
                <a:latin typeface="Arial" pitchFamily="34" charset="0"/>
              </a:rPr>
              <a:t> .</a:t>
            </a:r>
            <a:r>
              <a:rPr lang="en-GB" dirty="0" smtClean="0">
                <a:latin typeface="Arial" pitchFamily="34" charset="0"/>
              </a:rPr>
              <a:t> </a:t>
            </a:r>
          </a:p>
          <a:p>
            <a:pPr eaLnBrk="1" hangingPunct="1"/>
            <a:r>
              <a:rPr lang="en-GB" dirty="0" smtClean="0">
                <a:latin typeface="Arial" pitchFamily="34" charset="0"/>
              </a:rPr>
              <a:t>     CASE tools that provide links between upper CASE and lower CASE tools.</a:t>
            </a:r>
          </a:p>
          <a:p>
            <a:pPr eaLnBrk="1" hangingPunct="1"/>
            <a:r>
              <a:rPr lang="en-US" b="1" dirty="0" smtClean="0">
                <a:latin typeface="Arial" pitchFamily="34" charset="0"/>
              </a:rPr>
              <a:t>Rapid Application Development (RAD)</a:t>
            </a:r>
            <a:r>
              <a:rPr lang="en-US" sz="1000" dirty="0" smtClean="0">
                <a:latin typeface="Arial" pitchFamily="34" charset="0"/>
              </a:rPr>
              <a:t> is a</a:t>
            </a:r>
            <a:r>
              <a:rPr lang="en-GB" dirty="0" smtClean="0">
                <a:latin typeface="Arial" pitchFamily="34" charset="0"/>
              </a:rPr>
              <a:t> development method  that uses </a:t>
            </a:r>
          </a:p>
          <a:p>
            <a:pPr eaLnBrk="1" hangingPunct="1"/>
            <a:r>
              <a:rPr lang="en-GB" dirty="0" smtClean="0">
                <a:latin typeface="Arial" pitchFamily="34" charset="0"/>
              </a:rPr>
              <a:t>     special tools and an iterative approach to rapidly produce a high-quality system.</a:t>
            </a:r>
          </a:p>
          <a:p>
            <a:pPr eaLnBrk="1" hangingPunct="1"/>
            <a:r>
              <a:rPr lang="en-GB" b="1" dirty="0" smtClean="0">
                <a:latin typeface="Arial" pitchFamily="34" charset="0"/>
              </a:rPr>
              <a:t>Agile Development:</a:t>
            </a:r>
            <a:r>
              <a:rPr lang="en-GB" dirty="0" smtClean="0">
                <a:latin typeface="Arial" pitchFamily="34" charset="0"/>
              </a:rPr>
              <a:t> Development method that delivers functionality in rapid </a:t>
            </a:r>
          </a:p>
          <a:p>
            <a:pPr eaLnBrk="1" hangingPunct="1"/>
            <a:r>
              <a:rPr lang="en-GB" dirty="0" smtClean="0">
                <a:latin typeface="Arial" pitchFamily="34" charset="0"/>
              </a:rPr>
              <a:t>     iterations requiring frequent communication, development, testing, and delivery.</a:t>
            </a:r>
          </a:p>
          <a:p>
            <a:pPr eaLnBrk="1" hangingPunct="1"/>
            <a:r>
              <a:rPr lang="en-GB" b="1" dirty="0" smtClean="0">
                <a:latin typeface="Arial" pitchFamily="34" charset="0"/>
              </a:rPr>
              <a:t>End-User Development </a:t>
            </a:r>
            <a:r>
              <a:rPr lang="en-GB" dirty="0" smtClean="0">
                <a:latin typeface="Arial" pitchFamily="34" charset="0"/>
              </a:rPr>
              <a:t>is a development method that has the actually user </a:t>
            </a:r>
          </a:p>
          <a:p>
            <a:pPr eaLnBrk="1" hangingPunct="1"/>
            <a:r>
              <a:rPr lang="en-GB" dirty="0" smtClean="0">
                <a:latin typeface="Arial" pitchFamily="34" charset="0"/>
              </a:rPr>
              <a:t>     develop their own application(s) for use.</a:t>
            </a:r>
          </a:p>
          <a:p>
            <a:pPr eaLnBrk="1" hangingPunct="1"/>
            <a:r>
              <a:rPr lang="en-US" b="1" dirty="0" smtClean="0">
                <a:latin typeface="Arial" pitchFamily="34" charset="0"/>
              </a:rPr>
              <a:t>Component-Based Development:</a:t>
            </a:r>
            <a:r>
              <a:rPr lang="en-US" dirty="0" smtClean="0">
                <a:latin typeface="Arial" pitchFamily="34" charset="0"/>
              </a:rPr>
              <a:t> Uses standard components to build applications.</a:t>
            </a:r>
          </a:p>
          <a:p>
            <a:pPr eaLnBrk="1" hangingPunct="1"/>
            <a:r>
              <a:rPr lang="en-US" b="1" dirty="0" smtClean="0">
                <a:latin typeface="Arial" pitchFamily="34" charset="0"/>
              </a:rPr>
              <a:t>Object-oriented development </a:t>
            </a:r>
            <a:r>
              <a:rPr lang="en-US" dirty="0" smtClean="0">
                <a:latin typeface="Arial" pitchFamily="34" charset="0"/>
              </a:rPr>
              <a:t>does not begin with the task to be performed, but with aspects of the</a:t>
            </a:r>
          </a:p>
          <a:p>
            <a:pPr eaLnBrk="1" hangingPunct="1"/>
            <a:r>
              <a:rPr lang="en-US" dirty="0" smtClean="0">
                <a:latin typeface="Arial" pitchFamily="34" charset="0"/>
              </a:rPr>
              <a:t>real world that must be modeled to perform that task.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E8ED-85AB-468C-94C4-527C2C440A56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0627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Arial" pitchFamily="34" charset="0"/>
              </a:rPr>
              <a:t>Prototyping</a:t>
            </a:r>
            <a:r>
              <a:rPr lang="en-US" dirty="0" smtClean="0">
                <a:latin typeface="Arial" pitchFamily="34" charset="0"/>
              </a:rPr>
              <a:t>.</a:t>
            </a:r>
            <a:r>
              <a:rPr lang="en-GB" dirty="0" smtClean="0">
                <a:solidFill>
                  <a:schemeClr val="bg2"/>
                </a:solidFill>
                <a:latin typeface="Arial" pitchFamily="34" charset="0"/>
              </a:rPr>
              <a:t> </a:t>
            </a:r>
            <a:r>
              <a:rPr lang="en-GB" dirty="0" smtClean="0">
                <a:latin typeface="Arial" pitchFamily="34" charset="0"/>
              </a:rPr>
              <a:t>Approach that defines an initial list of user requirements, builds </a:t>
            </a:r>
          </a:p>
          <a:p>
            <a:pPr eaLnBrk="1" hangingPunct="1"/>
            <a:r>
              <a:rPr lang="en-GB" dirty="0" smtClean="0">
                <a:latin typeface="Arial" pitchFamily="34" charset="0"/>
              </a:rPr>
              <a:t>     a prototype system and then improves the system in several iterations based </a:t>
            </a:r>
          </a:p>
          <a:p>
            <a:pPr eaLnBrk="1" hangingPunct="1"/>
            <a:r>
              <a:rPr lang="en-GB" dirty="0" smtClean="0">
                <a:latin typeface="Arial" pitchFamily="34" charset="0"/>
              </a:rPr>
              <a:t>     on users’ feedback.</a:t>
            </a:r>
          </a:p>
          <a:p>
            <a:pPr eaLnBrk="1" hangingPunct="1"/>
            <a:r>
              <a:rPr lang="en-US" b="1" dirty="0" smtClean="0">
                <a:latin typeface="Arial" pitchFamily="34" charset="0"/>
              </a:rPr>
              <a:t>Computer-Assisted Software Engineering (CASE)</a:t>
            </a:r>
            <a:r>
              <a:rPr lang="en-US" dirty="0" smtClean="0">
                <a:latin typeface="Arial" pitchFamily="34" charset="0"/>
              </a:rPr>
              <a:t> is a d</a:t>
            </a:r>
            <a:r>
              <a:rPr lang="en-GB" dirty="0" err="1" smtClean="0">
                <a:latin typeface="Arial" pitchFamily="34" charset="0"/>
              </a:rPr>
              <a:t>evelopment</a:t>
            </a:r>
            <a:r>
              <a:rPr lang="en-GB" dirty="0" smtClean="0">
                <a:latin typeface="Arial" pitchFamily="34" charset="0"/>
              </a:rPr>
              <a:t> </a:t>
            </a:r>
          </a:p>
          <a:p>
            <a:pPr eaLnBrk="1" hangingPunct="1"/>
            <a:r>
              <a:rPr lang="en-GB" dirty="0" smtClean="0">
                <a:latin typeface="Arial" pitchFamily="34" charset="0"/>
              </a:rPr>
              <a:t>     approach that uses specialized tools to automate many of the tasks in the </a:t>
            </a:r>
          </a:p>
          <a:p>
            <a:pPr eaLnBrk="1" hangingPunct="1"/>
            <a:r>
              <a:rPr lang="en-GB" dirty="0" smtClean="0">
                <a:latin typeface="Arial" pitchFamily="34" charset="0"/>
              </a:rPr>
              <a:t>     SDLC; upper CASE tools in SDLC automate the early stages of  the SDLC, </a:t>
            </a:r>
          </a:p>
          <a:p>
            <a:pPr eaLnBrk="1" hangingPunct="1"/>
            <a:r>
              <a:rPr lang="en-GB" dirty="0" smtClean="0">
                <a:latin typeface="Arial" pitchFamily="34" charset="0"/>
              </a:rPr>
              <a:t>     and lower case tools automate the later stages.</a:t>
            </a:r>
          </a:p>
          <a:p>
            <a:pPr eaLnBrk="1" hangingPunct="1"/>
            <a:r>
              <a:rPr lang="en-US" b="1" dirty="0" smtClean="0">
                <a:latin typeface="Arial" pitchFamily="34" charset="0"/>
              </a:rPr>
              <a:t>Integrated </a:t>
            </a:r>
            <a:r>
              <a:rPr lang="en-GB" b="1" dirty="0" smtClean="0">
                <a:latin typeface="Arial" pitchFamily="34" charset="0"/>
              </a:rPr>
              <a:t>Computer-Assisted Software Engineering (ICASE) Tools</a:t>
            </a:r>
            <a:r>
              <a:rPr lang="en-GB" dirty="0" smtClean="0">
                <a:solidFill>
                  <a:schemeClr val="bg2"/>
                </a:solidFill>
                <a:latin typeface="Arial" pitchFamily="34" charset="0"/>
              </a:rPr>
              <a:t> .</a:t>
            </a:r>
            <a:r>
              <a:rPr lang="en-GB" dirty="0" smtClean="0">
                <a:latin typeface="Arial" pitchFamily="34" charset="0"/>
              </a:rPr>
              <a:t> </a:t>
            </a:r>
          </a:p>
          <a:p>
            <a:pPr eaLnBrk="1" hangingPunct="1"/>
            <a:r>
              <a:rPr lang="en-GB" dirty="0" smtClean="0">
                <a:latin typeface="Arial" pitchFamily="34" charset="0"/>
              </a:rPr>
              <a:t>     CASE tools that provide links between upper CASE and lower CASE tools.</a:t>
            </a:r>
          </a:p>
          <a:p>
            <a:pPr eaLnBrk="1" hangingPunct="1"/>
            <a:r>
              <a:rPr lang="en-US" b="1" dirty="0" smtClean="0">
                <a:latin typeface="Arial" pitchFamily="34" charset="0"/>
              </a:rPr>
              <a:t>Component-Based Development:</a:t>
            </a:r>
            <a:r>
              <a:rPr lang="en-US" dirty="0" smtClean="0">
                <a:latin typeface="Arial" pitchFamily="34" charset="0"/>
              </a:rPr>
              <a:t> Uses standard components to build applications.</a:t>
            </a:r>
          </a:p>
          <a:p>
            <a:pPr eaLnBrk="1" hangingPunct="1"/>
            <a:r>
              <a:rPr lang="en-US" b="1" dirty="0" smtClean="0">
                <a:latin typeface="Arial" pitchFamily="34" charset="0"/>
              </a:rPr>
              <a:t>Object-oriented development </a:t>
            </a:r>
            <a:r>
              <a:rPr lang="en-US" dirty="0" smtClean="0">
                <a:latin typeface="Arial" pitchFamily="34" charset="0"/>
              </a:rPr>
              <a:t>does not begin with the task to be performed, but with aspects of the</a:t>
            </a:r>
          </a:p>
          <a:p>
            <a:pPr eaLnBrk="1" hangingPunct="1"/>
            <a:r>
              <a:rPr lang="en-US" dirty="0" smtClean="0">
                <a:latin typeface="Arial" pitchFamily="34" charset="0"/>
              </a:rPr>
              <a:t>real world that must be modeled to perform that task.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E8ED-85AB-468C-94C4-527C2C440A56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863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/>
            <a:r>
              <a:rPr lang="en-US" b="1" dirty="0" smtClean="0">
                <a:solidFill>
                  <a:srgbClr val="0000FF"/>
                </a:solidFill>
                <a:latin typeface="Arial" pitchFamily="34" charset="0"/>
              </a:rPr>
              <a:t>Request for proposal (RFP)</a:t>
            </a:r>
            <a:r>
              <a:rPr lang="en-US" dirty="0" smtClean="0">
                <a:solidFill>
                  <a:srgbClr val="0000FF"/>
                </a:solidFill>
                <a:latin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</a:rPr>
              <a:t>is a document sent to potential vendors to submit a proposal describing their software package and explain how it would meet the company’s needs.</a:t>
            </a:r>
          </a:p>
          <a:p>
            <a:pPr marL="0" lvl="1"/>
            <a:r>
              <a:rPr lang="en-US" b="1" dirty="0" smtClean="0">
                <a:solidFill>
                  <a:srgbClr val="0000FF"/>
                </a:solidFill>
                <a:latin typeface="Arial" pitchFamily="34" charset="0"/>
              </a:rPr>
              <a:t>Service Level Agreements (SLAs)</a:t>
            </a:r>
            <a:r>
              <a:rPr lang="en-US" dirty="0" smtClean="0">
                <a:solidFill>
                  <a:srgbClr val="0000FF"/>
                </a:solidFill>
                <a:latin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</a:rPr>
              <a:t>are formal agreements that specify how work is to be divided between the company and its vendors.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E8ED-85AB-468C-94C4-527C2C440A56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9290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/>
            <a:endParaRPr lang="en-US" dirty="0" smtClean="0">
              <a:latin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E8ED-85AB-468C-94C4-527C2C440A56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929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E8ED-85AB-468C-94C4-527C2C440A56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982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planning process for new IT applications begins with an analysis of the organizational </a:t>
            </a:r>
          </a:p>
          <a:p>
            <a:r>
              <a:rPr lang="en-US" dirty="0" smtClean="0"/>
              <a:t>strategic plan, which is illustrated in Figure 13.1. The organization’s strategic plan </a:t>
            </a:r>
            <a:r>
              <a:rPr lang="en-US" dirty="0" err="1" smtClean="0"/>
              <a:t>identii</a:t>
            </a:r>
            <a:r>
              <a:rPr lang="en-US" dirty="0" smtClean="0"/>
              <a:t> 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i</a:t>
            </a:r>
            <a:r>
              <a:rPr lang="en-US" dirty="0" smtClean="0"/>
              <a:t>  </a:t>
            </a:r>
            <a:r>
              <a:rPr lang="en-US" dirty="0" err="1" smtClean="0"/>
              <a:t>rm’s</a:t>
            </a:r>
            <a:r>
              <a:rPr lang="en-US" dirty="0" smtClean="0"/>
              <a:t> overall mission, the goals that follow from that mission, and the broad steps required </a:t>
            </a:r>
          </a:p>
          <a:p>
            <a:r>
              <a:rPr lang="en-US" dirty="0" smtClean="0"/>
              <a:t>to reach these goals. The strategic planning process </a:t>
            </a:r>
            <a:r>
              <a:rPr lang="en-US" dirty="0" err="1" smtClean="0"/>
              <a:t>modii</a:t>
            </a:r>
            <a:r>
              <a:rPr lang="en-US" dirty="0" smtClean="0"/>
              <a:t>  </a:t>
            </a:r>
            <a:r>
              <a:rPr lang="en-US" dirty="0" err="1" smtClean="0"/>
              <a:t>es</a:t>
            </a:r>
            <a:r>
              <a:rPr lang="en-US" dirty="0" smtClean="0"/>
              <a:t> the organization’s objectives and </a:t>
            </a:r>
          </a:p>
          <a:p>
            <a:r>
              <a:rPr lang="en-US" dirty="0" smtClean="0"/>
              <a:t>resources to match its changing markets and opportunities.</a:t>
            </a:r>
          </a:p>
          <a:p>
            <a:r>
              <a:rPr lang="en-US" dirty="0" smtClean="0"/>
              <a:t>The organizational strategic plan and the existing IT architecture provide the inputs in </a:t>
            </a:r>
          </a:p>
          <a:p>
            <a:r>
              <a:rPr lang="en-US" dirty="0" smtClean="0"/>
              <a:t>developing the IT strategic plan. The IT architecture delineates the way an organization should </a:t>
            </a:r>
          </a:p>
          <a:p>
            <a:r>
              <a:rPr lang="en-US" dirty="0" smtClean="0"/>
              <a:t>utilize its information resources to accomplish its mission. It encompasses both the technical </a:t>
            </a:r>
          </a:p>
          <a:p>
            <a:r>
              <a:rPr lang="en-US" dirty="0" smtClean="0"/>
              <a:t>and the managerial aspects of information resources. The technical aspects include hardware </a:t>
            </a:r>
          </a:p>
          <a:p>
            <a:r>
              <a:rPr lang="en-US" dirty="0" smtClean="0"/>
              <a:t>and operating systems, networking, data management systems, and applications software. The </a:t>
            </a:r>
          </a:p>
          <a:p>
            <a:r>
              <a:rPr lang="en-US" dirty="0" smtClean="0"/>
              <a:t>managerial aspects specify how the IT department will be managed, how the functional area </a:t>
            </a:r>
          </a:p>
          <a:p>
            <a:r>
              <a:rPr lang="en-US" dirty="0" smtClean="0"/>
              <a:t>managers will be involved, and how IT decisions will be made.</a:t>
            </a:r>
            <a:endParaRPr lang="uk-UA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E8ED-85AB-468C-94C4-527C2C440A56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2560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b="1" dirty="0" smtClean="0">
                <a:latin typeface="Arial" pitchFamily="34" charset="0"/>
              </a:rPr>
              <a:t>IS operational plan</a:t>
            </a:r>
            <a:r>
              <a:rPr lang="en-US" dirty="0" smtClean="0">
                <a:latin typeface="Arial" pitchFamily="34" charset="0"/>
              </a:rPr>
              <a:t>: consists of a clear set of projects that the IT department and functional</a:t>
            </a:r>
          </a:p>
          <a:p>
            <a:pPr lvl="1" eaLnBrk="1" hangingPunct="1"/>
            <a:r>
              <a:rPr lang="en-US" dirty="0" smtClean="0">
                <a:latin typeface="Arial" pitchFamily="34" charset="0"/>
              </a:rPr>
              <a:t>area managers will execute in support of the IT strategic plan.</a:t>
            </a:r>
            <a:endParaRPr lang="en-US" b="1" dirty="0" smtClean="0">
              <a:latin typeface="Arial" pitchFamily="34" charset="0"/>
            </a:endParaRPr>
          </a:p>
          <a:p>
            <a:pPr lvl="1" eaLnBrk="1" hangingPunct="1"/>
            <a:r>
              <a:rPr lang="en-US" b="1" dirty="0" smtClean="0">
                <a:latin typeface="Arial" pitchFamily="34" charset="0"/>
              </a:rPr>
              <a:t>Mission</a:t>
            </a:r>
            <a:r>
              <a:rPr lang="en-US" dirty="0" smtClean="0">
                <a:latin typeface="Arial" pitchFamily="34" charset="0"/>
              </a:rPr>
              <a:t> – derived from IT strategy.</a:t>
            </a:r>
            <a:endParaRPr lang="en-US" b="1" i="1" dirty="0" smtClean="0">
              <a:latin typeface="Arial" pitchFamily="34" charset="0"/>
            </a:endParaRPr>
          </a:p>
          <a:p>
            <a:pPr lvl="1" eaLnBrk="1" hangingPunct="1"/>
            <a:r>
              <a:rPr lang="en-US" b="1" dirty="0" smtClean="0">
                <a:latin typeface="Arial" pitchFamily="34" charset="0"/>
              </a:rPr>
              <a:t>IT environment</a:t>
            </a:r>
            <a:r>
              <a:rPr lang="en-US" dirty="0" smtClean="0">
                <a:latin typeface="Arial" pitchFamily="34" charset="0"/>
              </a:rPr>
              <a:t> – summary of information needs of the functional areas and of the organization as a whole.</a:t>
            </a:r>
            <a:endParaRPr lang="en-US" b="1" i="1" dirty="0" smtClean="0">
              <a:latin typeface="Arial" pitchFamily="34" charset="0"/>
            </a:endParaRPr>
          </a:p>
          <a:p>
            <a:pPr lvl="1" eaLnBrk="1" hangingPunct="1"/>
            <a:r>
              <a:rPr lang="en-US" b="1" dirty="0" smtClean="0">
                <a:latin typeface="Arial" pitchFamily="34" charset="0"/>
              </a:rPr>
              <a:t>Objectives of the IT function</a:t>
            </a:r>
            <a:r>
              <a:rPr lang="en-US" dirty="0" smtClean="0">
                <a:latin typeface="Arial" pitchFamily="34" charset="0"/>
              </a:rPr>
              <a:t> – best current estimate of the goals.</a:t>
            </a:r>
            <a:endParaRPr lang="en-US" b="1" i="1" dirty="0" smtClean="0">
              <a:latin typeface="Arial" pitchFamily="34" charset="0"/>
            </a:endParaRPr>
          </a:p>
          <a:p>
            <a:pPr lvl="1" eaLnBrk="1" hangingPunct="1"/>
            <a:r>
              <a:rPr lang="en-US" b="1" dirty="0" smtClean="0">
                <a:latin typeface="Arial" pitchFamily="34" charset="0"/>
              </a:rPr>
              <a:t>Constraints of the IT function</a:t>
            </a:r>
            <a:r>
              <a:rPr lang="en-US" dirty="0" smtClean="0">
                <a:latin typeface="Arial" pitchFamily="34" charset="0"/>
              </a:rPr>
              <a:t> – technological, financial, personnel and other resource limitations.</a:t>
            </a:r>
            <a:endParaRPr lang="en-US" b="1" i="1" dirty="0" smtClean="0">
              <a:latin typeface="Arial" pitchFamily="34" charset="0"/>
            </a:endParaRPr>
          </a:p>
          <a:p>
            <a:pPr lvl="1" eaLnBrk="1" hangingPunct="1"/>
            <a:r>
              <a:rPr lang="en-US" b="1" dirty="0" smtClean="0">
                <a:latin typeface="Arial" pitchFamily="34" charset="0"/>
              </a:rPr>
              <a:t>Application portfolio</a:t>
            </a:r>
            <a:r>
              <a:rPr lang="en-US" dirty="0" smtClean="0">
                <a:latin typeface="Arial" pitchFamily="34" charset="0"/>
              </a:rPr>
              <a:t> – prioritized inventory of present applications and a detailed plan of projects to be developed or continued.</a:t>
            </a:r>
            <a:endParaRPr lang="en-US" b="1" i="1" dirty="0" smtClean="0">
              <a:latin typeface="Arial" pitchFamily="34" charset="0"/>
            </a:endParaRPr>
          </a:p>
          <a:p>
            <a:pPr lvl="1" eaLnBrk="1" hangingPunct="1"/>
            <a:r>
              <a:rPr lang="en-US" b="1" dirty="0" smtClean="0">
                <a:latin typeface="Arial" pitchFamily="34" charset="0"/>
              </a:rPr>
              <a:t>Resource allocation and project management</a:t>
            </a:r>
            <a:r>
              <a:rPr lang="en-US" dirty="0" smtClean="0">
                <a:latin typeface="Arial" pitchFamily="34" charset="0"/>
              </a:rPr>
              <a:t> – listing of who is going to do what, how and when.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E8ED-85AB-468C-94C4-527C2C440A56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5123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GB" b="1" dirty="0" smtClean="0">
                <a:latin typeface="Arial" pitchFamily="34" charset="0"/>
              </a:rPr>
              <a:t>Fixed costs</a:t>
            </a:r>
            <a:r>
              <a:rPr lang="en-GB" dirty="0" smtClean="0">
                <a:latin typeface="Arial" pitchFamily="34" charset="0"/>
              </a:rPr>
              <a:t>: are those costs that remain the same regardless of change in the activity level. For IT, fixed costs include </a:t>
            </a:r>
            <a:r>
              <a:rPr lang="en-GB" i="1" dirty="0" smtClean="0">
                <a:latin typeface="Arial" pitchFamily="34" charset="0"/>
              </a:rPr>
              <a:t>infrastructure cost</a:t>
            </a:r>
            <a:r>
              <a:rPr lang="en-GB" dirty="0" smtClean="0">
                <a:latin typeface="Arial" pitchFamily="34" charset="0"/>
              </a:rPr>
              <a:t>, cost of IT services, and IT management cost </a:t>
            </a:r>
          </a:p>
          <a:p>
            <a:pPr lvl="1" eaLnBrk="1" hangingPunct="1"/>
            <a:r>
              <a:rPr lang="en-GB" b="1" dirty="0" smtClean="0">
                <a:latin typeface="Arial" pitchFamily="34" charset="0"/>
              </a:rPr>
              <a:t>Total cost of ownership (TCO):</a:t>
            </a:r>
            <a:r>
              <a:rPr lang="en-GB" dirty="0" smtClean="0">
                <a:latin typeface="Arial" pitchFamily="34" charset="0"/>
              </a:rPr>
              <a:t> Formula for calculating cost of acquiring, operating and controlling an IT system.</a:t>
            </a:r>
            <a:endParaRPr lang="en-US" dirty="0" smtClean="0">
              <a:latin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E8ED-85AB-468C-94C4-527C2C440A56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393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latin typeface="Arial" pitchFamily="34" charset="0"/>
              </a:rPr>
              <a:t>The </a:t>
            </a:r>
            <a:r>
              <a:rPr lang="en-GB" b="1" dirty="0" smtClean="0">
                <a:latin typeface="Arial" pitchFamily="34" charset="0"/>
              </a:rPr>
              <a:t>Net Present Value (NPV)</a:t>
            </a:r>
            <a:r>
              <a:rPr lang="en-GB" dirty="0" smtClean="0">
                <a:latin typeface="Arial" pitchFamily="34" charset="0"/>
              </a:rPr>
              <a:t> method converts future values of benefits to their present-value</a:t>
            </a:r>
          </a:p>
          <a:p>
            <a:pPr eaLnBrk="1" hangingPunct="1"/>
            <a:r>
              <a:rPr lang="en-GB" dirty="0" smtClean="0">
                <a:latin typeface="Arial" pitchFamily="34" charset="0"/>
              </a:rPr>
              <a:t>     equivalent by discounting them at the organization</a:t>
            </a:r>
            <a:r>
              <a:rPr lang="en-GB" dirty="0" smtClean="0">
                <a:latin typeface="Times New Roman" pitchFamily="18" charset="0"/>
              </a:rPr>
              <a:t>’</a:t>
            </a:r>
            <a:r>
              <a:rPr lang="en-GB" dirty="0" smtClean="0">
                <a:latin typeface="Arial" pitchFamily="34" charset="0"/>
              </a:rPr>
              <a:t>s cost of funds.</a:t>
            </a:r>
          </a:p>
          <a:p>
            <a:pPr eaLnBrk="1" hangingPunct="1"/>
            <a:r>
              <a:rPr lang="en-GB" b="1" dirty="0" smtClean="0">
                <a:latin typeface="Arial" pitchFamily="34" charset="0"/>
              </a:rPr>
              <a:t>Return on investment</a:t>
            </a:r>
            <a:r>
              <a:rPr lang="en-GB" dirty="0" smtClean="0">
                <a:latin typeface="Arial" pitchFamily="34" charset="0"/>
              </a:rPr>
              <a:t> measures the effectiveness of management in generating profits with</a:t>
            </a:r>
          </a:p>
          <a:p>
            <a:pPr eaLnBrk="1" hangingPunct="1"/>
            <a:r>
              <a:rPr lang="en-GB" dirty="0" smtClean="0">
                <a:latin typeface="Arial" pitchFamily="34" charset="0"/>
              </a:rPr>
              <a:t>     its available assets.</a:t>
            </a:r>
          </a:p>
          <a:p>
            <a:pPr eaLnBrk="1" hangingPunct="1"/>
            <a:r>
              <a:rPr lang="en-GB" b="1" dirty="0" smtClean="0">
                <a:latin typeface="Arial" pitchFamily="34" charset="0"/>
              </a:rPr>
              <a:t>Breakeven analysis </a:t>
            </a:r>
            <a:r>
              <a:rPr lang="en-GB" dirty="0" smtClean="0">
                <a:latin typeface="Arial" pitchFamily="34" charset="0"/>
              </a:rPr>
              <a:t>determines the point at which the cumulative dollar value of the benefits </a:t>
            </a:r>
          </a:p>
          <a:p>
            <a:pPr eaLnBrk="1" hangingPunct="1"/>
            <a:r>
              <a:rPr lang="en-GB" dirty="0" smtClean="0">
                <a:latin typeface="Arial" pitchFamily="34" charset="0"/>
              </a:rPr>
              <a:t>     from a project equals the investment made in the project.  </a:t>
            </a:r>
          </a:p>
          <a:p>
            <a:pPr eaLnBrk="1" hangingPunct="1"/>
            <a:r>
              <a:rPr lang="en-GB" dirty="0" smtClean="0">
                <a:latin typeface="Arial" pitchFamily="34" charset="0"/>
              </a:rPr>
              <a:t>The </a:t>
            </a:r>
            <a:r>
              <a:rPr lang="en-GB" b="1" dirty="0" smtClean="0">
                <a:latin typeface="Arial" pitchFamily="34" charset="0"/>
              </a:rPr>
              <a:t>business case approach:</a:t>
            </a:r>
            <a:r>
              <a:rPr lang="en-GB" dirty="0" smtClean="0">
                <a:latin typeface="Arial" pitchFamily="34" charset="0"/>
              </a:rPr>
              <a:t> A business case is one or more specific applications or projects. </a:t>
            </a:r>
          </a:p>
          <a:p>
            <a:pPr eaLnBrk="1" hangingPunct="1"/>
            <a:r>
              <a:rPr lang="en-GB" dirty="0" smtClean="0">
                <a:latin typeface="Arial" pitchFamily="34" charset="0"/>
              </a:rPr>
              <a:t>     Its major emphasis is the justification for a specific required investment, but it also provides </a:t>
            </a:r>
          </a:p>
          <a:p>
            <a:pPr eaLnBrk="1" hangingPunct="1"/>
            <a:r>
              <a:rPr lang="en-GB" dirty="0" smtClean="0">
                <a:latin typeface="Arial" pitchFamily="34" charset="0"/>
              </a:rPr>
              <a:t>     the bridge between the initial plan and its execution.</a:t>
            </a:r>
            <a:endParaRPr lang="en-US" dirty="0" smtClean="0">
              <a:latin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E8ED-85AB-468C-94C4-527C2C440A56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3352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</a:rPr>
              <a:t>An application service provider (ASP) is an agent or a vendor who assembles the software </a:t>
            </a:r>
          </a:p>
          <a:p>
            <a:r>
              <a:rPr lang="en-US" dirty="0" smtClean="0">
                <a:latin typeface="Arial" pitchFamily="34" charset="0"/>
              </a:rPr>
              <a:t>needed by enterprises and then packages it with services such as development, operations, </a:t>
            </a:r>
          </a:p>
          <a:p>
            <a:r>
              <a:rPr lang="en-US" dirty="0" smtClean="0">
                <a:latin typeface="Arial" pitchFamily="34" charset="0"/>
              </a:rPr>
              <a:t>and maintenance. The customer then accesses these applications via the Internet. Figure 13.2 </a:t>
            </a:r>
          </a:p>
          <a:p>
            <a:r>
              <a:rPr lang="en-US" dirty="0" smtClean="0">
                <a:latin typeface="Arial" pitchFamily="34" charset="0"/>
              </a:rPr>
              <a:t>illustrates the operation of an ASP. Note that the ASP hosts both an application and a database </a:t>
            </a:r>
          </a:p>
          <a:p>
            <a:r>
              <a:rPr lang="en-US" dirty="0" smtClean="0">
                <a:latin typeface="Arial" pitchFamily="34" charset="0"/>
              </a:rPr>
              <a:t>for each customer.</a:t>
            </a:r>
            <a:endParaRPr lang="uk-UA" dirty="0" smtClean="0">
              <a:latin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E8ED-85AB-468C-94C4-527C2C440A56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8959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</a:rPr>
              <a:t>Software-as-a-service (SaaS) is a method of delivering software in which a vendor hosts </a:t>
            </a:r>
          </a:p>
          <a:p>
            <a:r>
              <a:rPr lang="en-US" dirty="0" smtClean="0">
                <a:latin typeface="Arial" pitchFamily="34" charset="0"/>
              </a:rPr>
              <a:t>the applications and provides them as a service to customers over a network, typically the Customers do not own the software; rather, they pay for using it. SaaS eliminates </a:t>
            </a:r>
          </a:p>
          <a:p>
            <a:r>
              <a:rPr lang="en-US" dirty="0" smtClean="0">
                <a:latin typeface="Arial" pitchFamily="34" charset="0"/>
              </a:rPr>
              <a:t>the need for customers to install and run the application on their own computers. There-</a:t>
            </a:r>
          </a:p>
          <a:p>
            <a:r>
              <a:rPr lang="en-US" dirty="0" smtClean="0">
                <a:latin typeface="Arial" pitchFamily="34" charset="0"/>
              </a:rPr>
              <a:t>fore, SaaS customers save the expense (money, time, IT staff) of buying, operating, and </a:t>
            </a:r>
          </a:p>
          <a:p>
            <a:r>
              <a:rPr lang="en-US" dirty="0" smtClean="0">
                <a:latin typeface="Arial" pitchFamily="34" charset="0"/>
              </a:rPr>
              <a:t>maintaining the software. For example, Salesforce (www.salesforce.com), a well-known SaaS </a:t>
            </a:r>
          </a:p>
          <a:p>
            <a:r>
              <a:rPr lang="en-US" dirty="0" smtClean="0">
                <a:latin typeface="Arial" pitchFamily="34" charset="0"/>
              </a:rPr>
              <a:t>provider for customer relationship management (CRM) software solutions, provides these </a:t>
            </a:r>
          </a:p>
          <a:p>
            <a:r>
              <a:rPr lang="en-US" dirty="0" smtClean="0">
                <a:latin typeface="Arial" pitchFamily="34" charset="0"/>
              </a:rPr>
              <a:t>advantages for its customers. Figure 13.3 displays the operation of a SaaS vendor.</a:t>
            </a:r>
            <a:endParaRPr lang="uk-UA" dirty="0" smtClean="0">
              <a:latin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E8ED-85AB-468C-94C4-527C2C440A56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7379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</a:rPr>
              <a:t>Alternative SDLC models contain more or fewer stages. The l ow of tasks, however, remains </a:t>
            </a:r>
          </a:p>
          <a:p>
            <a:r>
              <a:rPr lang="en-US" dirty="0" smtClean="0">
                <a:latin typeface="Arial" pitchFamily="34" charset="0"/>
              </a:rPr>
              <a:t>largely the same. When problems occur in any phase of the SDLC, developers often must go </a:t>
            </a:r>
          </a:p>
          <a:p>
            <a:r>
              <a:rPr lang="en-US" dirty="0" smtClean="0">
                <a:latin typeface="Arial" pitchFamily="34" charset="0"/>
              </a:rPr>
              <a:t>back to previous phases.</a:t>
            </a:r>
          </a:p>
          <a:p>
            <a:r>
              <a:rPr lang="en-US" dirty="0" smtClean="0">
                <a:latin typeface="Arial" pitchFamily="34" charset="0"/>
              </a:rPr>
              <a:t>Systems development projects produce desired results through team efforts. Develop-</a:t>
            </a:r>
          </a:p>
          <a:p>
            <a:r>
              <a:rPr lang="en-US" dirty="0" err="1" smtClean="0">
                <a:latin typeface="Arial" pitchFamily="34" charset="0"/>
              </a:rPr>
              <a:t>ment</a:t>
            </a:r>
            <a:r>
              <a:rPr lang="en-US" dirty="0" smtClean="0">
                <a:latin typeface="Arial" pitchFamily="34" charset="0"/>
              </a:rPr>
              <a:t> teams typically include users, systems analysts, programmers, and technical specialists. </a:t>
            </a:r>
          </a:p>
          <a:p>
            <a:r>
              <a:rPr lang="en-US" dirty="0" smtClean="0">
                <a:latin typeface="Arial" pitchFamily="34" charset="0"/>
              </a:rPr>
              <a:t>Users are employees from all functional areas and levels of the organization who interact </a:t>
            </a:r>
          </a:p>
          <a:p>
            <a:r>
              <a:rPr lang="en-US" dirty="0" smtClean="0">
                <a:latin typeface="Arial" pitchFamily="34" charset="0"/>
              </a:rPr>
              <a:t>with the system, either directly or indirectly. Systems analysts are IS professionals who </a:t>
            </a:r>
            <a:r>
              <a:rPr lang="en-US" dirty="0" err="1" smtClean="0">
                <a:latin typeface="Arial" pitchFamily="34" charset="0"/>
              </a:rPr>
              <a:t>spe</a:t>
            </a:r>
            <a:r>
              <a:rPr lang="en-US" dirty="0" smtClean="0">
                <a:latin typeface="Arial" pitchFamily="34" charset="0"/>
              </a:rPr>
              <a:t>-</a:t>
            </a:r>
          </a:p>
          <a:p>
            <a:r>
              <a:rPr lang="en-US" dirty="0" err="1" smtClean="0">
                <a:latin typeface="Arial" pitchFamily="34" charset="0"/>
              </a:rPr>
              <a:t>cialize</a:t>
            </a:r>
            <a:r>
              <a:rPr lang="en-US" dirty="0" smtClean="0">
                <a:latin typeface="Arial" pitchFamily="34" charset="0"/>
              </a:rPr>
              <a:t> in analyzing and designing information systems. Programmers are IS professionals </a:t>
            </a:r>
          </a:p>
          <a:p>
            <a:r>
              <a:rPr lang="en-US" dirty="0" smtClean="0">
                <a:latin typeface="Arial" pitchFamily="34" charset="0"/>
              </a:rPr>
              <a:t>who either modify existing computer programs or write new programs to satisfy user require-</a:t>
            </a:r>
          </a:p>
          <a:p>
            <a:r>
              <a:rPr lang="en-US" dirty="0" err="1" smtClean="0">
                <a:latin typeface="Arial" pitchFamily="34" charset="0"/>
              </a:rPr>
              <a:t>ments</a:t>
            </a:r>
            <a:r>
              <a:rPr lang="en-US" dirty="0" smtClean="0">
                <a:latin typeface="Arial" pitchFamily="34" charset="0"/>
              </a:rPr>
              <a:t>. Technical specialists are experts on a certain type of technology, such as databases or </a:t>
            </a:r>
          </a:p>
          <a:p>
            <a:r>
              <a:rPr lang="en-US" dirty="0" smtClean="0">
                <a:latin typeface="Arial" pitchFamily="34" charset="0"/>
              </a:rPr>
              <a:t>telecommunications. The systems stakeholders include everyone who is affected by changes </a:t>
            </a:r>
          </a:p>
          <a:p>
            <a:r>
              <a:rPr lang="en-US" dirty="0" smtClean="0">
                <a:latin typeface="Arial" pitchFamily="34" charset="0"/>
              </a:rPr>
              <a:t>in a company’s information systems—for example, users and managers. All stakeholders are </a:t>
            </a:r>
          </a:p>
          <a:p>
            <a:r>
              <a:rPr lang="en-US" dirty="0" smtClean="0">
                <a:latin typeface="Arial" pitchFamily="34" charset="0"/>
              </a:rPr>
              <a:t>typically involved in systems development at various times and in varying degrees. IT’s About </a:t>
            </a:r>
          </a:p>
          <a:p>
            <a:r>
              <a:rPr lang="en-US" dirty="0" smtClean="0">
                <a:latin typeface="Arial" pitchFamily="34" charset="0"/>
              </a:rPr>
              <a:t>Business 13.4 illustrates how </a:t>
            </a:r>
            <a:r>
              <a:rPr lang="en-US" dirty="0" err="1" smtClean="0">
                <a:latin typeface="Arial" pitchFamily="34" charset="0"/>
              </a:rPr>
              <a:t>Atlassian</a:t>
            </a:r>
            <a:r>
              <a:rPr lang="en-US" dirty="0" smtClean="0">
                <a:latin typeface="Arial" pitchFamily="34" charset="0"/>
              </a:rPr>
              <a:t> helps companies apply collaborative software develop-</a:t>
            </a:r>
          </a:p>
          <a:p>
            <a:r>
              <a:rPr lang="en-US" dirty="0" err="1" smtClean="0">
                <a:latin typeface="Arial" pitchFamily="34" charset="0"/>
              </a:rPr>
              <a:t>ment</a:t>
            </a:r>
            <a:r>
              <a:rPr lang="en-US" dirty="0" smtClean="0">
                <a:latin typeface="Arial" pitchFamily="34" charset="0"/>
              </a:rPr>
              <a:t> with large projects.</a:t>
            </a:r>
            <a:endParaRPr lang="uk-UA" dirty="0" smtClean="0">
              <a:latin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E8ED-85AB-468C-94C4-527C2C440A56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888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5BB5-0C4F-4AD1-A797-FDC9805760DC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E7B1-5CEA-416E-8709-5D074BD997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700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5BB5-0C4F-4AD1-A797-FDC9805760DC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E7B1-5CEA-416E-8709-5D074BD997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180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5BB5-0C4F-4AD1-A797-FDC9805760DC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E7B1-5CEA-416E-8709-5D074BD997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731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5BB5-0C4F-4AD1-A797-FDC9805760DC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E7B1-5CEA-416E-8709-5D074BD997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256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5BB5-0C4F-4AD1-A797-FDC9805760DC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E7B1-5CEA-416E-8709-5D074BD997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891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5BB5-0C4F-4AD1-A797-FDC9805760DC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E7B1-5CEA-416E-8709-5D074BD997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887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5BB5-0C4F-4AD1-A797-FDC9805760DC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E7B1-5CEA-416E-8709-5D074BD997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4078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5BB5-0C4F-4AD1-A797-FDC9805760DC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E7B1-5CEA-416E-8709-5D074BD997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374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5BB5-0C4F-4AD1-A797-FDC9805760DC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E7B1-5CEA-416E-8709-5D074BD997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935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5BB5-0C4F-4AD1-A797-FDC9805760DC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E7B1-5CEA-416E-8709-5D074BD997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951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5BB5-0C4F-4AD1-A797-FDC9805760DC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E7B1-5CEA-416E-8709-5D074BD997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868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D5BB5-0C4F-4AD1-A797-FDC9805760DC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BE7B1-5CEA-416E-8709-5D074BD997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325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://www.erasmusplus.org.ua/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rasmusplus.org.ua/" TargetMode="Externa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Ð°ÑÑÐ¸Ð½ÐºÐ¸ Ð¿Ð¾ Ð·Ð°Ð¿ÑÐ¾ÑÑ Usage of Vendor Solutions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2" r="4417"/>
          <a:stretch/>
        </p:blipFill>
        <p:spPr bwMode="auto">
          <a:xfrm>
            <a:off x="5344732" y="0"/>
            <a:ext cx="6847268" cy="6858000"/>
          </a:xfrm>
          <a:prstGeom prst="rect">
            <a:avLst/>
          </a:prstGeom>
          <a:solidFill>
            <a:srgbClr val="F55B42"/>
          </a:solidFill>
        </p:spPr>
      </p:pic>
      <p:sp>
        <p:nvSpPr>
          <p:cNvPr id="4" name="Прямоугольник 3"/>
          <p:cNvSpPr/>
          <p:nvPr/>
        </p:nvSpPr>
        <p:spPr>
          <a:xfrm>
            <a:off x="248722" y="2810814"/>
            <a:ext cx="5096010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400" b="1" dirty="0" smtClean="0"/>
              <a:t>Usage of </a:t>
            </a:r>
            <a:endParaRPr lang="uk-UA" sz="5400" b="1" dirty="0" smtClean="0"/>
          </a:p>
          <a:p>
            <a:r>
              <a:rPr lang="en-GB" sz="5400" b="1" dirty="0" smtClean="0"/>
              <a:t>Vendor Solutions</a:t>
            </a:r>
            <a:endParaRPr lang="ru-RU" sz="5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8722" y="948766"/>
            <a:ext cx="4433393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 smtClean="0">
                <a:solidFill>
                  <a:srgbClr val="E15230"/>
                </a:solidFill>
              </a:rPr>
              <a:t>Topic 7</a:t>
            </a:r>
            <a:endParaRPr lang="uk-UA" sz="11500" b="1" dirty="0" smtClean="0">
              <a:solidFill>
                <a:srgbClr val="E15230"/>
              </a:solidFill>
            </a:endParaRPr>
          </a:p>
        </p:txBody>
      </p:sp>
      <p:pic>
        <p:nvPicPr>
          <p:cNvPr id="6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2520" y="3949"/>
            <a:ext cx="2267744" cy="964585"/>
          </a:xfrm>
          <a:prstGeom prst="rect">
            <a:avLst/>
          </a:prstGeom>
        </p:spPr>
      </p:pic>
      <p:pic>
        <p:nvPicPr>
          <p:cNvPr id="7" name="Picture 2" descr="Erasmus+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904"/>
            <a:ext cx="2968052" cy="788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Результат пошуку зображень за запитом &quot;logo ntuu kpi&quot;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3" y="5186192"/>
            <a:ext cx="1383673" cy="147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0821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44699" y="340888"/>
            <a:ext cx="11500833" cy="1487912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Application Service Providers and </a:t>
            </a:r>
            <a:br>
              <a:rPr lang="en-US" sz="4800" dirty="0">
                <a:solidFill>
                  <a:schemeClr val="tx1"/>
                </a:solidFill>
              </a:rPr>
            </a:br>
            <a:r>
              <a:rPr lang="en-US" sz="4800" dirty="0">
                <a:solidFill>
                  <a:schemeClr val="tx1"/>
                </a:solidFill>
              </a:rPr>
              <a:t>Software-as-a-Service Vendors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72494" y="2028022"/>
            <a:ext cx="5045241" cy="482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4833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63048" y="1828800"/>
            <a:ext cx="5277215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Скругленный прямоугольник 1"/>
          <p:cNvSpPr/>
          <p:nvPr/>
        </p:nvSpPr>
        <p:spPr>
          <a:xfrm>
            <a:off x="244699" y="585788"/>
            <a:ext cx="11513914" cy="1243012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Operation of a Software-as-a-Service (SaaS) vendor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529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4331" y="1828800"/>
            <a:ext cx="10534649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Скругленный прямоугольник 1"/>
          <p:cNvSpPr/>
          <p:nvPr/>
        </p:nvSpPr>
        <p:spPr>
          <a:xfrm>
            <a:off x="244699" y="585788"/>
            <a:ext cx="11513914" cy="1243012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The Traditional Systems Development Life Cycle</a:t>
            </a:r>
          </a:p>
        </p:txBody>
      </p:sp>
    </p:spTree>
    <p:extLst>
      <p:ext uri="{BB962C8B-B14F-4D97-AF65-F5344CB8AC3E}">
        <p14:creationId xmlns:p14="http://schemas.microsoft.com/office/powerpoint/2010/main" val="455568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44699" y="585788"/>
            <a:ext cx="11513914" cy="1243012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Comparison of user and developer involvement over the SDLC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44018" y="2100014"/>
            <a:ext cx="7915275" cy="4630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986697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44699" y="585788"/>
            <a:ext cx="11513914" cy="1243012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Advantages and Disadvantages of System Acquisition Methods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352" y="2214563"/>
            <a:ext cx="10512607" cy="422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9015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44699" y="585788"/>
            <a:ext cx="11513914" cy="1243012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Advantages and Disadvantages of System Acquisition Methods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22710" y="2101098"/>
            <a:ext cx="4306554" cy="413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58451" y="2101098"/>
            <a:ext cx="3757111" cy="4572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60346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44699" y="585788"/>
            <a:ext cx="11513914" cy="1243012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Advantages and Disadvantages of System Acquisition Methods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3252" y="2546433"/>
            <a:ext cx="5069160" cy="353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13357" y="2546433"/>
            <a:ext cx="4802356" cy="1998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878458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44699" y="585788"/>
            <a:ext cx="11513914" cy="1243012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Alternative Methods and Tools</a:t>
            </a:r>
            <a:r>
              <a:rPr lang="uk-UA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smtClean="0">
                <a:solidFill>
                  <a:schemeClr val="tx1"/>
                </a:solidFill>
              </a:rPr>
              <a:t>for Systems Development</a:t>
            </a:r>
            <a:endParaRPr lang="en-US" sz="4000" dirty="0">
              <a:solidFill>
                <a:schemeClr val="tx1"/>
              </a:solidFill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740636" y="2181359"/>
            <a:ext cx="10522040" cy="901521"/>
            <a:chOff x="708337" y="2524259"/>
            <a:chExt cx="10522040" cy="901521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708337" y="2524259"/>
              <a:ext cx="9337184" cy="901521"/>
            </a:xfrm>
            <a:prstGeom prst="rect">
              <a:avLst/>
            </a:prstGeom>
            <a:solidFill>
              <a:srgbClr val="60C1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 smtClean="0">
                  <a:solidFill>
                    <a:schemeClr val="tx1"/>
                  </a:solidFill>
                </a:rPr>
                <a:t>Joint application design (JAD)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0045521" y="2524259"/>
              <a:ext cx="1184856" cy="901521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740636" y="3337941"/>
            <a:ext cx="10522040" cy="901521"/>
            <a:chOff x="708337" y="2524259"/>
            <a:chExt cx="10522040" cy="901521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708337" y="2524259"/>
              <a:ext cx="9337184" cy="901521"/>
            </a:xfrm>
            <a:prstGeom prst="rect">
              <a:avLst/>
            </a:prstGeom>
            <a:solidFill>
              <a:srgbClr val="60C1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 smtClean="0">
                  <a:solidFill>
                    <a:schemeClr val="tx1"/>
                  </a:solidFill>
                </a:rPr>
                <a:t>Rapid application development (RAD)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0045521" y="2524259"/>
              <a:ext cx="1184856" cy="901521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740636" y="4489895"/>
            <a:ext cx="10522040" cy="901521"/>
            <a:chOff x="708337" y="2524259"/>
            <a:chExt cx="10522040" cy="901521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708337" y="2524259"/>
              <a:ext cx="9337184" cy="901521"/>
            </a:xfrm>
            <a:prstGeom prst="rect">
              <a:avLst/>
            </a:prstGeom>
            <a:solidFill>
              <a:srgbClr val="60C1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 smtClean="0">
                  <a:solidFill>
                    <a:schemeClr val="tx1"/>
                  </a:solidFill>
                </a:rPr>
                <a:t>Agile development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10045521" y="2524259"/>
              <a:ext cx="1184856" cy="901521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740636" y="5641849"/>
            <a:ext cx="10522040" cy="901521"/>
            <a:chOff x="708337" y="2524259"/>
            <a:chExt cx="10522040" cy="901521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708337" y="2524259"/>
              <a:ext cx="9337184" cy="901521"/>
            </a:xfrm>
            <a:prstGeom prst="rect">
              <a:avLst/>
            </a:prstGeom>
            <a:solidFill>
              <a:srgbClr val="60C1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 smtClean="0">
                  <a:solidFill>
                    <a:schemeClr val="tx1"/>
                  </a:solidFill>
                </a:rPr>
                <a:t>End-user development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0045521" y="2524259"/>
              <a:ext cx="1184856" cy="901521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6344938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44699" y="585788"/>
            <a:ext cx="11513914" cy="1243012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Discuss the different cost/</a:t>
            </a:r>
            <a:r>
              <a:rPr lang="en-US" sz="4000" dirty="0" err="1" smtClean="0">
                <a:solidFill>
                  <a:schemeClr val="tx1"/>
                </a:solidFill>
              </a:rPr>
              <a:t>beneﬁt</a:t>
            </a:r>
            <a:r>
              <a:rPr lang="en-US" sz="4000" dirty="0" smtClean="0">
                <a:solidFill>
                  <a:schemeClr val="tx1"/>
                </a:solidFill>
              </a:rPr>
              <a:t> analyses</a:t>
            </a:r>
            <a:endParaRPr lang="en-US" sz="4000" dirty="0">
              <a:solidFill>
                <a:schemeClr val="tx1"/>
              </a:solidFill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740636" y="2181359"/>
            <a:ext cx="10522040" cy="901521"/>
            <a:chOff x="708337" y="2524259"/>
            <a:chExt cx="10522040" cy="901521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708337" y="2524259"/>
              <a:ext cx="9337184" cy="901521"/>
            </a:xfrm>
            <a:prstGeom prst="rect">
              <a:avLst/>
            </a:prstGeom>
            <a:solidFill>
              <a:srgbClr val="60C1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 smtClean="0">
                  <a:solidFill>
                    <a:schemeClr val="tx1"/>
                  </a:solidFill>
                </a:rPr>
                <a:t>The net present value (NPV) method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0045521" y="2524259"/>
              <a:ext cx="1184856" cy="901521"/>
            </a:xfrm>
            <a:prstGeom prst="rect">
              <a:avLst/>
            </a:prstGeom>
            <a:solidFill>
              <a:srgbClr val="6B9B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740636" y="3337941"/>
            <a:ext cx="10522040" cy="901521"/>
            <a:chOff x="708337" y="2524259"/>
            <a:chExt cx="10522040" cy="901521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708337" y="2524259"/>
              <a:ext cx="9337184" cy="901521"/>
            </a:xfrm>
            <a:prstGeom prst="rect">
              <a:avLst/>
            </a:prstGeom>
            <a:solidFill>
              <a:srgbClr val="60C1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 smtClean="0">
                  <a:solidFill>
                    <a:schemeClr val="tx1"/>
                  </a:solidFill>
                </a:rPr>
                <a:t>Return on investment (ROI)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0045521" y="2524259"/>
              <a:ext cx="1184856" cy="901521"/>
            </a:xfrm>
            <a:prstGeom prst="rect">
              <a:avLst/>
            </a:prstGeom>
            <a:solidFill>
              <a:srgbClr val="6B9B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740636" y="4489895"/>
            <a:ext cx="10522040" cy="901521"/>
            <a:chOff x="708337" y="2524259"/>
            <a:chExt cx="10522040" cy="901521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708337" y="2524259"/>
              <a:ext cx="9337184" cy="901521"/>
            </a:xfrm>
            <a:prstGeom prst="rect">
              <a:avLst/>
            </a:prstGeom>
            <a:solidFill>
              <a:srgbClr val="60C1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 smtClean="0">
                  <a:solidFill>
                    <a:schemeClr val="tx1"/>
                  </a:solidFill>
                </a:rPr>
                <a:t>Breakeven analysis 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10045521" y="2524259"/>
              <a:ext cx="1184856" cy="901521"/>
            </a:xfrm>
            <a:prstGeom prst="rect">
              <a:avLst/>
            </a:prstGeom>
            <a:solidFill>
              <a:srgbClr val="6B9B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740636" y="5641849"/>
            <a:ext cx="10522040" cy="901521"/>
            <a:chOff x="708337" y="2524259"/>
            <a:chExt cx="10522040" cy="901521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708337" y="2524259"/>
              <a:ext cx="9337184" cy="901521"/>
            </a:xfrm>
            <a:prstGeom prst="rect">
              <a:avLst/>
            </a:prstGeom>
            <a:solidFill>
              <a:srgbClr val="60C1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 smtClean="0">
                  <a:solidFill>
                    <a:schemeClr val="tx1"/>
                  </a:solidFill>
                </a:rPr>
                <a:t> Business case approach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0045521" y="2524259"/>
              <a:ext cx="1184856" cy="901521"/>
            </a:xfrm>
            <a:prstGeom prst="rect">
              <a:avLst/>
            </a:prstGeom>
            <a:solidFill>
              <a:srgbClr val="6B9B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8279065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44699" y="485772"/>
            <a:ext cx="11513914" cy="1243012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tx1"/>
                </a:solidFill>
              </a:rPr>
              <a:t>Vendor &amp; Software Selection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1214440" y="1835911"/>
            <a:ext cx="1557337" cy="75723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Step 1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1214440" y="2678877"/>
            <a:ext cx="1557337" cy="75723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Step 2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1214439" y="3521843"/>
            <a:ext cx="1557337" cy="75723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Step 3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1214439" y="4364809"/>
            <a:ext cx="1557337" cy="75723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Step 4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1214438" y="5193487"/>
            <a:ext cx="1557337" cy="75723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Step 5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1214438" y="6029322"/>
            <a:ext cx="1557337" cy="75723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Step 6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2928940" y="1835911"/>
            <a:ext cx="8029586" cy="757238"/>
          </a:xfrm>
          <a:prstGeom prst="flowChartProcess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Identify potential vendors.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2928940" y="2671737"/>
            <a:ext cx="8029586" cy="757238"/>
          </a:xfrm>
          <a:prstGeom prst="flowChartProcess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</a:rPr>
              <a:t>Determine the evaluation criteria.</a:t>
            </a:r>
          </a:p>
        </p:txBody>
      </p:sp>
      <p:sp>
        <p:nvSpPr>
          <p:cNvPr id="13" name="Блок-схема: процесс 12"/>
          <p:cNvSpPr/>
          <p:nvPr/>
        </p:nvSpPr>
        <p:spPr>
          <a:xfrm>
            <a:off x="2928940" y="3507563"/>
            <a:ext cx="8029586" cy="757238"/>
          </a:xfrm>
          <a:prstGeom prst="flowChartProcess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Evaluate vendors and packages.</a:t>
            </a:r>
          </a:p>
        </p:txBody>
      </p:sp>
      <p:sp>
        <p:nvSpPr>
          <p:cNvPr id="14" name="Блок-схема: процесс 13"/>
          <p:cNvSpPr/>
          <p:nvPr/>
        </p:nvSpPr>
        <p:spPr>
          <a:xfrm>
            <a:off x="2928940" y="4343389"/>
            <a:ext cx="8029586" cy="757238"/>
          </a:xfrm>
          <a:prstGeom prst="flowChartProcess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Choose the vendor and package.</a:t>
            </a:r>
          </a:p>
        </p:txBody>
      </p:sp>
      <p:sp>
        <p:nvSpPr>
          <p:cNvPr id="15" name="Блок-схема: процесс 14"/>
          <p:cNvSpPr/>
          <p:nvPr/>
        </p:nvSpPr>
        <p:spPr>
          <a:xfrm>
            <a:off x="2928940" y="5179228"/>
            <a:ext cx="8029586" cy="757238"/>
          </a:xfrm>
          <a:prstGeom prst="flowChartProcess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Negotiate a contract.</a:t>
            </a:r>
          </a:p>
        </p:txBody>
      </p:sp>
      <p:sp>
        <p:nvSpPr>
          <p:cNvPr id="16" name="Блок-схема: процесс 15"/>
          <p:cNvSpPr/>
          <p:nvPr/>
        </p:nvSpPr>
        <p:spPr>
          <a:xfrm>
            <a:off x="2928940" y="6015067"/>
            <a:ext cx="8029586" cy="757238"/>
          </a:xfrm>
          <a:prstGeom prst="flowChartProcess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Establish a service level agreement.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7767652" y="2999990"/>
            <a:ext cx="3190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b="1" dirty="0" smtClean="0">
                <a:solidFill>
                  <a:srgbClr val="0000FF"/>
                </a:solidFill>
              </a:rPr>
              <a:t>Request for proposal (RFP)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8415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08338" y="3706969"/>
            <a:ext cx="9337183" cy="901521"/>
          </a:xfrm>
          <a:prstGeom prst="rect">
            <a:avLst/>
          </a:prstGeom>
          <a:solidFill>
            <a:srgbClr val="60C1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Software </a:t>
            </a:r>
            <a:r>
              <a:rPr lang="en-US" sz="2800" b="1" dirty="0">
                <a:solidFill>
                  <a:schemeClr val="tx1"/>
                </a:solidFill>
              </a:rPr>
              <a:t>license policies and procedures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21214" y="4889679"/>
            <a:ext cx="9324307" cy="901521"/>
          </a:xfrm>
          <a:prstGeom prst="rect">
            <a:avLst/>
          </a:prstGeom>
          <a:solidFill>
            <a:srgbClr val="60C1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b="1" dirty="0" smtClean="0">
                <a:solidFill>
                  <a:schemeClr val="tx1"/>
                </a:solidFill>
              </a:rPr>
              <a:t>Management </a:t>
            </a:r>
            <a:r>
              <a:rPr lang="en-GB" sz="2800" b="1" dirty="0">
                <a:solidFill>
                  <a:schemeClr val="tx1"/>
                </a:solidFill>
              </a:rPr>
              <a:t>of external systems development resources</a:t>
            </a:r>
            <a:endParaRPr lang="en-US" sz="2800" b="1" dirty="0">
              <a:solidFill>
                <a:schemeClr val="tx1"/>
              </a:solidFill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708337" y="2524259"/>
            <a:ext cx="10522040" cy="901521"/>
            <a:chOff x="708337" y="2524259"/>
            <a:chExt cx="10522040" cy="901521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708337" y="2524259"/>
              <a:ext cx="9337184" cy="901521"/>
            </a:xfrm>
            <a:prstGeom prst="rect">
              <a:avLst/>
            </a:prstGeom>
            <a:solidFill>
              <a:srgbClr val="60C1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 smtClean="0">
                  <a:solidFill>
                    <a:schemeClr val="tx1"/>
                  </a:solidFill>
                </a:rPr>
                <a:t>Acquiring IS Applications from the Market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0045521" y="2524259"/>
              <a:ext cx="1184856" cy="901521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10045521" y="3706968"/>
            <a:ext cx="1184856" cy="90152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045521" y="4889679"/>
            <a:ext cx="1184856" cy="90152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44699" y="540913"/>
            <a:ext cx="11500833" cy="1236372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solidFill>
                  <a:schemeClr val="tx1"/>
                </a:solidFill>
              </a:rPr>
              <a:t>Theoretical component content</a:t>
            </a:r>
            <a:endParaRPr lang="uk-UA" sz="66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4624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44699" y="485772"/>
            <a:ext cx="11513914" cy="1243012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tx1"/>
                </a:solidFill>
              </a:rPr>
              <a:t>Discussion Questions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1214440" y="1835911"/>
            <a:ext cx="1557337" cy="75723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Q1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1214440" y="2678877"/>
            <a:ext cx="1557337" cy="75723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Q2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1214439" y="3521843"/>
            <a:ext cx="1557337" cy="75723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Q3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1214439" y="4364809"/>
            <a:ext cx="1557337" cy="75723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Q4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1214438" y="5193487"/>
            <a:ext cx="1557337" cy="75723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Q5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1214438" y="6029322"/>
            <a:ext cx="1557337" cy="75723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Q6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2928940" y="1835911"/>
            <a:ext cx="8029586" cy="757238"/>
          </a:xfrm>
          <a:prstGeom prst="flowChartProcess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Discuss the advantages of a lease option over a buy option</a:t>
            </a:r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2928940" y="2671737"/>
            <a:ext cx="8029586" cy="757238"/>
          </a:xfrm>
          <a:prstGeom prst="flowChartProcess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Why is it important for all business managers to under-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stand the issues of IT resource acquisition?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" name="Блок-схема: процесс 12"/>
          <p:cNvSpPr/>
          <p:nvPr/>
        </p:nvSpPr>
        <p:spPr>
          <a:xfrm>
            <a:off x="2928940" y="3507563"/>
            <a:ext cx="8029586" cy="757238"/>
          </a:xfrm>
          <a:prstGeom prst="flowChartProcess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chemeClr val="tx1"/>
                </a:solidFill>
              </a:rPr>
              <a:t>Why is it important for everyone in business organizations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to have a basic understanding of the systems development process?</a:t>
            </a:r>
          </a:p>
        </p:txBody>
      </p:sp>
      <p:sp>
        <p:nvSpPr>
          <p:cNvPr id="14" name="Блок-схема: процесс 13"/>
          <p:cNvSpPr/>
          <p:nvPr/>
        </p:nvSpPr>
        <p:spPr>
          <a:xfrm>
            <a:off x="2928940" y="4343389"/>
            <a:ext cx="8029586" cy="757238"/>
          </a:xfrm>
          <a:prstGeom prst="flowChartProcess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Should prototyping be used on every systems development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project? Why or why not?</a:t>
            </a:r>
          </a:p>
        </p:txBody>
      </p:sp>
      <p:sp>
        <p:nvSpPr>
          <p:cNvPr id="15" name="Блок-схема: процесс 14"/>
          <p:cNvSpPr/>
          <p:nvPr/>
        </p:nvSpPr>
        <p:spPr>
          <a:xfrm>
            <a:off x="2928940" y="5179228"/>
            <a:ext cx="8029586" cy="757238"/>
          </a:xfrm>
          <a:prstGeom prst="flowChartProcess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Discuss the various types of feasibility studies. Why are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they all needed?</a:t>
            </a:r>
          </a:p>
        </p:txBody>
      </p:sp>
      <p:sp>
        <p:nvSpPr>
          <p:cNvPr id="16" name="Блок-схема: процесс 15"/>
          <p:cNvSpPr/>
          <p:nvPr/>
        </p:nvSpPr>
        <p:spPr>
          <a:xfrm>
            <a:off x="2928940" y="6015067"/>
            <a:ext cx="8029586" cy="757238"/>
          </a:xfrm>
          <a:prstGeom prst="flowChartProcess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Discuss the issue of assessing intangible </a:t>
            </a:r>
            <a:r>
              <a:rPr lang="en-US" sz="2400" dirty="0" err="1" smtClean="0">
                <a:solidFill>
                  <a:schemeClr val="tx1"/>
                </a:solidFill>
              </a:rPr>
              <a:t>benei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ts</a:t>
            </a:r>
            <a:r>
              <a:rPr lang="en-US" sz="2400" dirty="0" smtClean="0">
                <a:solidFill>
                  <a:schemeClr val="tx1"/>
                </a:solidFill>
              </a:rPr>
              <a:t> and the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proposed solutions.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415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44699" y="540913"/>
            <a:ext cx="11500833" cy="1236372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solidFill>
                  <a:schemeClr val="tx1"/>
                </a:solidFill>
              </a:rPr>
              <a:t>Practical component</a:t>
            </a:r>
            <a:endParaRPr lang="uk-UA" sz="6600" b="1" dirty="0">
              <a:solidFill>
                <a:schemeClr val="tx1"/>
              </a:solidFill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708337" y="2058474"/>
            <a:ext cx="10522040" cy="734096"/>
            <a:chOff x="708337" y="2524259"/>
            <a:chExt cx="10522040" cy="901521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708337" y="2524259"/>
              <a:ext cx="9337184" cy="901521"/>
            </a:xfrm>
            <a:prstGeom prst="rect">
              <a:avLst/>
            </a:prstGeom>
            <a:solidFill>
              <a:srgbClr val="60C1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Choose the best tools for your IS. 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0045521" y="2524259"/>
              <a:ext cx="1184856" cy="901521"/>
            </a:xfrm>
            <a:prstGeom prst="rect">
              <a:avLst/>
            </a:prstGeom>
            <a:solidFill>
              <a:srgbClr val="F45D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708337" y="2962141"/>
            <a:ext cx="10522040" cy="734096"/>
            <a:chOff x="708337" y="2524259"/>
            <a:chExt cx="10522040" cy="901521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708337" y="2524259"/>
              <a:ext cx="9337184" cy="901521"/>
            </a:xfrm>
            <a:prstGeom prst="rect">
              <a:avLst/>
            </a:prstGeom>
            <a:solidFill>
              <a:srgbClr val="60C1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Analyze their licenses. 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0045521" y="2524259"/>
              <a:ext cx="1184856" cy="901521"/>
            </a:xfrm>
            <a:prstGeom prst="rect">
              <a:avLst/>
            </a:prstGeom>
            <a:solidFill>
              <a:srgbClr val="F45D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708337" y="3880833"/>
            <a:ext cx="10522040" cy="734096"/>
            <a:chOff x="708337" y="2524259"/>
            <a:chExt cx="10522040" cy="901521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708337" y="2524259"/>
              <a:ext cx="9337184" cy="901521"/>
            </a:xfrm>
            <a:prstGeom prst="rect">
              <a:avLst/>
            </a:prstGeom>
            <a:solidFill>
              <a:srgbClr val="60C1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Justify the use of the selected tools. 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10045521" y="2524259"/>
              <a:ext cx="1184856" cy="901521"/>
            </a:xfrm>
            <a:prstGeom prst="rect">
              <a:avLst/>
            </a:prstGeom>
            <a:solidFill>
              <a:srgbClr val="F45D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708337" y="4799525"/>
            <a:ext cx="10522040" cy="734096"/>
            <a:chOff x="708337" y="2524259"/>
            <a:chExt cx="10522040" cy="901521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708337" y="2524259"/>
              <a:ext cx="9337184" cy="901521"/>
            </a:xfrm>
            <a:prstGeom prst="rect">
              <a:avLst/>
            </a:prstGeom>
            <a:solidFill>
              <a:srgbClr val="60C1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Are they suitable for your system? </a:t>
              </a: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10045521" y="2524259"/>
              <a:ext cx="1184856" cy="901521"/>
            </a:xfrm>
            <a:prstGeom prst="rect">
              <a:avLst/>
            </a:prstGeom>
            <a:solidFill>
              <a:srgbClr val="F45D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708337" y="5703193"/>
            <a:ext cx="10522040" cy="734096"/>
            <a:chOff x="708337" y="2524259"/>
            <a:chExt cx="10522040" cy="901521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708337" y="2524259"/>
              <a:ext cx="9337184" cy="901521"/>
            </a:xfrm>
            <a:prstGeom prst="rect">
              <a:avLst/>
            </a:prstGeom>
            <a:solidFill>
              <a:srgbClr val="60C1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Form a list of licenses for each tool that you use in your IS.</a:t>
              </a: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10045521" y="2524259"/>
              <a:ext cx="1184856" cy="901521"/>
            </a:xfrm>
            <a:prstGeom prst="rect">
              <a:avLst/>
            </a:prstGeom>
            <a:solidFill>
              <a:srgbClr val="F45D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182268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44699" y="540913"/>
            <a:ext cx="11500833" cy="1236372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/>
            <a:r>
              <a:rPr lang="en-US" sz="6600" dirty="0" smtClean="0">
                <a:solidFill>
                  <a:schemeClr val="tx1"/>
                </a:solidFill>
              </a:rPr>
              <a:t>IT </a:t>
            </a:r>
            <a:r>
              <a:rPr lang="en-US" sz="6600" dirty="0" err="1" smtClean="0">
                <a:solidFill>
                  <a:schemeClr val="tx1"/>
                </a:solidFill>
              </a:rPr>
              <a:t>planing</a:t>
            </a:r>
            <a:endParaRPr lang="en-US" sz="6600" dirty="0" smtClean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0035" y="2050017"/>
            <a:ext cx="5979266" cy="4807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1724" y="6201515"/>
            <a:ext cx="1757386" cy="747504"/>
          </a:xfrm>
          <a:prstGeom prst="rect">
            <a:avLst/>
          </a:prstGeom>
        </p:spPr>
      </p:pic>
      <p:pic>
        <p:nvPicPr>
          <p:cNvPr id="5" name="Picture 2" descr="Erasmus+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9617" y="6201515"/>
            <a:ext cx="2482107" cy="659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5965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44699" y="540913"/>
            <a:ext cx="11500833" cy="1236372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/>
            <a:r>
              <a:rPr lang="en-US" sz="6600" dirty="0" smtClean="0">
                <a:solidFill>
                  <a:schemeClr val="tx1"/>
                </a:solidFill>
              </a:rPr>
              <a:t> IS Operational Plan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099643" y="1893023"/>
            <a:ext cx="5790944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b="1" dirty="0" smtClean="0">
                <a:solidFill>
                  <a:srgbClr val="FF0000"/>
                </a:solidFill>
              </a:rPr>
              <a:t>Contains the following elements:</a:t>
            </a:r>
          </a:p>
        </p:txBody>
      </p:sp>
      <p:grpSp>
        <p:nvGrpSpPr>
          <p:cNvPr id="11" name="Группа 10"/>
          <p:cNvGrpSpPr/>
          <p:nvPr/>
        </p:nvGrpSpPr>
        <p:grpSpPr>
          <a:xfrm>
            <a:off x="4538767" y="2505829"/>
            <a:ext cx="2370875" cy="1957589"/>
            <a:chOff x="4538767" y="2505829"/>
            <a:chExt cx="2370875" cy="1957589"/>
          </a:xfrm>
        </p:grpSpPr>
        <p:sp>
          <p:nvSpPr>
            <p:cNvPr id="5" name="Овал 4"/>
            <p:cNvSpPr/>
            <p:nvPr/>
          </p:nvSpPr>
          <p:spPr>
            <a:xfrm>
              <a:off x="4952053" y="2505829"/>
              <a:ext cx="1957589" cy="1957589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538767" y="3026364"/>
              <a:ext cx="2294411" cy="7571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 algn="ctr">
                <a:lnSpc>
                  <a:spcPct val="90000"/>
                </a:lnSpc>
              </a:pPr>
              <a:r>
                <a:rPr lang="en-US" sz="2400" b="1" dirty="0" smtClean="0"/>
                <a:t>IT</a:t>
              </a:r>
              <a:endParaRPr lang="ru-RU" sz="2400" b="1" dirty="0" smtClean="0"/>
            </a:p>
            <a:p>
              <a:pPr lvl="1" algn="ctr">
                <a:lnSpc>
                  <a:spcPct val="90000"/>
                </a:lnSpc>
              </a:pPr>
              <a:r>
                <a:rPr lang="en-US" sz="2400" b="1" dirty="0" smtClean="0"/>
                <a:t>environment</a:t>
              </a: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2146606" y="2511553"/>
            <a:ext cx="1957589" cy="1957589"/>
            <a:chOff x="2146606" y="2511553"/>
            <a:chExt cx="1957589" cy="1957589"/>
          </a:xfrm>
        </p:grpSpPr>
        <p:sp>
          <p:nvSpPr>
            <p:cNvPr id="4" name="Овал 3"/>
            <p:cNvSpPr/>
            <p:nvPr/>
          </p:nvSpPr>
          <p:spPr>
            <a:xfrm>
              <a:off x="2146606" y="2511553"/>
              <a:ext cx="1957589" cy="1957589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555135" y="3253789"/>
              <a:ext cx="118173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 smtClean="0"/>
                <a:t>Mission</a:t>
              </a:r>
              <a:endParaRPr lang="ru-RU" sz="2400" dirty="0"/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7527993" y="2505828"/>
            <a:ext cx="2187096" cy="1957589"/>
            <a:chOff x="7527993" y="2505828"/>
            <a:chExt cx="2187096" cy="1957589"/>
          </a:xfrm>
        </p:grpSpPr>
        <p:sp>
          <p:nvSpPr>
            <p:cNvPr id="9" name="Овал 8"/>
            <p:cNvSpPr/>
            <p:nvPr/>
          </p:nvSpPr>
          <p:spPr>
            <a:xfrm>
              <a:off x="7757500" y="2505828"/>
              <a:ext cx="1957589" cy="1957589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7527993" y="3033100"/>
              <a:ext cx="2055691" cy="10895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 algn="ctr">
                <a:lnSpc>
                  <a:spcPct val="90000"/>
                </a:lnSpc>
              </a:pPr>
              <a:r>
                <a:rPr lang="en-US" sz="2400" b="1" dirty="0" smtClean="0"/>
                <a:t>Objectives </a:t>
              </a:r>
              <a:endParaRPr lang="ru-RU" sz="2400" b="1" dirty="0" smtClean="0"/>
            </a:p>
            <a:p>
              <a:pPr lvl="1" algn="ctr">
                <a:lnSpc>
                  <a:spcPct val="90000"/>
                </a:lnSpc>
              </a:pPr>
              <a:r>
                <a:rPr lang="en-US" sz="2400" b="1" dirty="0" smtClean="0"/>
                <a:t>of the IT </a:t>
              </a:r>
              <a:endParaRPr lang="ru-RU" sz="2400" b="1" dirty="0" smtClean="0"/>
            </a:p>
            <a:p>
              <a:pPr lvl="1" algn="ctr">
                <a:lnSpc>
                  <a:spcPct val="90000"/>
                </a:lnSpc>
              </a:pPr>
              <a:r>
                <a:rPr lang="en-US" sz="2400" b="1" dirty="0" smtClean="0"/>
                <a:t>function</a:t>
              </a:r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1867611" y="4727178"/>
            <a:ext cx="2236583" cy="1957589"/>
            <a:chOff x="1867611" y="4727178"/>
            <a:chExt cx="2236583" cy="1957589"/>
          </a:xfrm>
        </p:grpSpPr>
        <p:sp>
          <p:nvSpPr>
            <p:cNvPr id="8" name="Овал 7"/>
            <p:cNvSpPr/>
            <p:nvPr/>
          </p:nvSpPr>
          <p:spPr>
            <a:xfrm>
              <a:off x="2146605" y="4727178"/>
              <a:ext cx="1957589" cy="1957589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1867611" y="5203410"/>
              <a:ext cx="2159309" cy="10895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 algn="ctr">
                <a:lnSpc>
                  <a:spcPct val="90000"/>
                </a:lnSpc>
              </a:pPr>
              <a:r>
                <a:rPr lang="en-US" sz="2400" b="1" dirty="0" smtClean="0"/>
                <a:t>Constraints </a:t>
              </a:r>
              <a:endParaRPr lang="ru-RU" sz="2400" b="1" dirty="0" smtClean="0"/>
            </a:p>
            <a:p>
              <a:pPr lvl="1" algn="ctr">
                <a:lnSpc>
                  <a:spcPct val="90000"/>
                </a:lnSpc>
              </a:pPr>
              <a:r>
                <a:rPr lang="en-US" sz="2400" b="1" dirty="0" smtClean="0"/>
                <a:t>of the IT </a:t>
              </a:r>
              <a:endParaRPr lang="ru-RU" sz="2400" b="1" dirty="0" smtClean="0"/>
            </a:p>
            <a:p>
              <a:pPr lvl="1" algn="ctr">
                <a:lnSpc>
                  <a:spcPct val="90000"/>
                </a:lnSpc>
              </a:pPr>
              <a:r>
                <a:rPr lang="en-US" sz="2400" b="1" dirty="0" smtClean="0"/>
                <a:t>function</a:t>
              </a:r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4677001" y="4727177"/>
            <a:ext cx="2232640" cy="1957589"/>
            <a:chOff x="4677001" y="4727177"/>
            <a:chExt cx="2232640" cy="1957589"/>
          </a:xfrm>
        </p:grpSpPr>
        <p:sp>
          <p:nvSpPr>
            <p:cNvPr id="6" name="Овал 5"/>
            <p:cNvSpPr/>
            <p:nvPr/>
          </p:nvSpPr>
          <p:spPr>
            <a:xfrm>
              <a:off x="4952052" y="4727177"/>
              <a:ext cx="1957589" cy="1957589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677001" y="5327405"/>
              <a:ext cx="2170915" cy="7571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 algn="ctr">
                <a:lnSpc>
                  <a:spcPct val="90000"/>
                </a:lnSpc>
              </a:pPr>
              <a:r>
                <a:rPr lang="en-US" sz="2400" b="1" dirty="0" smtClean="0"/>
                <a:t>Application </a:t>
              </a:r>
              <a:endParaRPr lang="ru-RU" sz="2400" b="1" dirty="0" smtClean="0"/>
            </a:p>
            <a:p>
              <a:pPr lvl="1" algn="ctr">
                <a:lnSpc>
                  <a:spcPct val="90000"/>
                </a:lnSpc>
              </a:pPr>
              <a:r>
                <a:rPr lang="en-US" sz="2400" b="1" dirty="0" smtClean="0"/>
                <a:t>portfolio</a:t>
              </a:r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7375793" y="4727176"/>
            <a:ext cx="2339295" cy="1957589"/>
            <a:chOff x="7375793" y="4727176"/>
            <a:chExt cx="2339295" cy="1957589"/>
          </a:xfrm>
        </p:grpSpPr>
        <p:sp>
          <p:nvSpPr>
            <p:cNvPr id="7" name="Овал 6"/>
            <p:cNvSpPr/>
            <p:nvPr/>
          </p:nvSpPr>
          <p:spPr>
            <a:xfrm>
              <a:off x="7757499" y="4727176"/>
              <a:ext cx="1957589" cy="1957589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7375793" y="4882672"/>
              <a:ext cx="2339295" cy="142192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 algn="ctr">
                <a:lnSpc>
                  <a:spcPct val="90000"/>
                </a:lnSpc>
              </a:pPr>
              <a:r>
                <a:rPr lang="en-US" sz="2400" b="1" dirty="0" smtClean="0"/>
                <a:t>Resource </a:t>
              </a:r>
              <a:endParaRPr lang="ru-RU" sz="2400" b="1" dirty="0" smtClean="0"/>
            </a:p>
            <a:p>
              <a:pPr lvl="1" algn="ctr">
                <a:lnSpc>
                  <a:spcPct val="90000"/>
                </a:lnSpc>
              </a:pPr>
              <a:r>
                <a:rPr lang="en-US" sz="2400" b="1" dirty="0" smtClean="0"/>
                <a:t>allocation </a:t>
              </a:r>
              <a:endParaRPr lang="ru-RU" sz="2400" b="1" dirty="0" smtClean="0"/>
            </a:p>
            <a:p>
              <a:pPr lvl="1" algn="ctr">
                <a:lnSpc>
                  <a:spcPct val="90000"/>
                </a:lnSpc>
              </a:pPr>
              <a:r>
                <a:rPr lang="en-US" sz="2400" b="1" dirty="0" smtClean="0"/>
                <a:t>and project </a:t>
              </a:r>
              <a:endParaRPr lang="ru-RU" sz="2400" b="1" dirty="0" smtClean="0"/>
            </a:p>
            <a:p>
              <a:pPr lvl="1" algn="ctr">
                <a:lnSpc>
                  <a:spcPct val="90000"/>
                </a:lnSpc>
              </a:pPr>
              <a:r>
                <a:rPr lang="en-US" sz="2400" b="1" dirty="0" smtClean="0"/>
                <a:t>management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08970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44699" y="540913"/>
            <a:ext cx="11500833" cy="1236372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/>
            <a:r>
              <a:rPr lang="en-US" sz="3600" dirty="0" smtClean="0">
                <a:solidFill>
                  <a:schemeClr val="tx1"/>
                </a:solidFill>
              </a:rPr>
              <a:t>Evaluating &amp; Justifying IT Investment: Benefits, Costs &amp; Issues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734095" y="1922934"/>
            <a:ext cx="10522040" cy="724732"/>
            <a:chOff x="708337" y="2524259"/>
            <a:chExt cx="10522040" cy="901521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708337" y="2524259"/>
              <a:ext cx="9337184" cy="901521"/>
            </a:xfrm>
            <a:prstGeom prst="rect">
              <a:avLst/>
            </a:prstGeom>
            <a:solidFill>
              <a:srgbClr val="60C1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000" b="1" dirty="0" smtClean="0">
                  <a:solidFill>
                    <a:schemeClr val="tx1"/>
                  </a:solidFill>
                </a:rPr>
                <a:t>Assessing the costs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0045521" y="2524259"/>
              <a:ext cx="1184856" cy="901521"/>
            </a:xfrm>
            <a:prstGeom prst="rect">
              <a:avLst/>
            </a:prstGeom>
            <a:solidFill>
              <a:srgbClr val="B1A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Прямоугольник 7"/>
          <p:cNvSpPr/>
          <p:nvPr/>
        </p:nvSpPr>
        <p:spPr>
          <a:xfrm>
            <a:off x="1678675" y="2726119"/>
            <a:ext cx="8392604" cy="46465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400" dirty="0" smtClean="0">
                <a:solidFill>
                  <a:schemeClr val="tx1"/>
                </a:solidFill>
              </a:rPr>
              <a:t>Fixed costs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678675" y="3285853"/>
            <a:ext cx="8392604" cy="46465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400" dirty="0" smtClean="0">
                <a:solidFill>
                  <a:schemeClr val="tx1"/>
                </a:solidFill>
              </a:rPr>
              <a:t>Total cost of ownership (TCO)</a:t>
            </a:r>
          </a:p>
        </p:txBody>
      </p:sp>
      <p:grpSp>
        <p:nvGrpSpPr>
          <p:cNvPr id="10" name="Группа 9"/>
          <p:cNvGrpSpPr/>
          <p:nvPr/>
        </p:nvGrpSpPr>
        <p:grpSpPr>
          <a:xfrm>
            <a:off x="734095" y="3889662"/>
            <a:ext cx="10522040" cy="724732"/>
            <a:chOff x="708337" y="2524259"/>
            <a:chExt cx="10522040" cy="901521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708337" y="2524259"/>
              <a:ext cx="9337184" cy="901521"/>
            </a:xfrm>
            <a:prstGeom prst="rect">
              <a:avLst/>
            </a:prstGeom>
            <a:solidFill>
              <a:srgbClr val="60C1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000" b="1" dirty="0" smtClean="0">
                  <a:solidFill>
                    <a:schemeClr val="tx1"/>
                  </a:solidFill>
                </a:rPr>
                <a:t>Assessing the benefits</a:t>
              </a:r>
              <a:r>
                <a:rPr lang="en-US" sz="4000" dirty="0" smtClean="0">
                  <a:solidFill>
                    <a:schemeClr val="tx1"/>
                  </a:solidFill>
                </a:rPr>
                <a:t> (Values)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10045521" y="2524259"/>
              <a:ext cx="1184856" cy="901521"/>
            </a:xfrm>
            <a:prstGeom prst="rect">
              <a:avLst/>
            </a:prstGeom>
            <a:solidFill>
              <a:srgbClr val="B1A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1678675" y="4706422"/>
            <a:ext cx="8392604" cy="46465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400" b="1" dirty="0" smtClean="0">
                <a:solidFill>
                  <a:schemeClr val="tx1"/>
                </a:solidFill>
              </a:rPr>
              <a:t>Intangible benefits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78675" y="5210059"/>
            <a:ext cx="83926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i="1" dirty="0" smtClean="0">
                <a:solidFill>
                  <a:schemeClr val="tx1"/>
                </a:solidFill>
              </a:rPr>
              <a:t>Benefits from IT that may be very desirable but difficult to place an accurate monetary value on.</a:t>
            </a:r>
          </a:p>
        </p:txBody>
      </p:sp>
      <p:grpSp>
        <p:nvGrpSpPr>
          <p:cNvPr id="15" name="Группа 14"/>
          <p:cNvGrpSpPr/>
          <p:nvPr/>
        </p:nvGrpSpPr>
        <p:grpSpPr>
          <a:xfrm>
            <a:off x="734095" y="5895374"/>
            <a:ext cx="10522040" cy="724732"/>
            <a:chOff x="708337" y="2524259"/>
            <a:chExt cx="10522040" cy="901521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708337" y="2524259"/>
              <a:ext cx="9337184" cy="901521"/>
            </a:xfrm>
            <a:prstGeom prst="rect">
              <a:avLst/>
            </a:prstGeom>
            <a:solidFill>
              <a:srgbClr val="60C1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000" b="1" dirty="0" smtClean="0">
                  <a:solidFill>
                    <a:schemeClr val="tx1"/>
                  </a:solidFill>
                </a:rPr>
                <a:t>Comparing the two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0045521" y="2524259"/>
              <a:ext cx="1184856" cy="901521"/>
            </a:xfrm>
            <a:prstGeom prst="rect">
              <a:avLst/>
            </a:prstGeom>
            <a:solidFill>
              <a:srgbClr val="B1A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604090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44699" y="540913"/>
            <a:ext cx="11500833" cy="1236372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/>
            <a:r>
              <a:rPr lang="en-US" sz="5400" dirty="0">
                <a:solidFill>
                  <a:schemeClr val="tx1"/>
                </a:solidFill>
              </a:rPr>
              <a:t>Conducting the Cost-Benefit Analysis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734095" y="2239571"/>
            <a:ext cx="10522040" cy="724732"/>
            <a:chOff x="708337" y="2524259"/>
            <a:chExt cx="10522040" cy="901521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708337" y="2524259"/>
              <a:ext cx="9337184" cy="901521"/>
            </a:xfrm>
            <a:prstGeom prst="rect">
              <a:avLst/>
            </a:prstGeom>
            <a:solidFill>
              <a:srgbClr val="60C1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000" dirty="0" smtClean="0">
                  <a:solidFill>
                    <a:schemeClr val="tx1"/>
                  </a:solidFill>
                </a:rPr>
                <a:t>Using Net Present Value (NPV)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0045521" y="2524259"/>
              <a:ext cx="1184856" cy="901521"/>
            </a:xfrm>
            <a:prstGeom prst="rect">
              <a:avLst/>
            </a:prstGeom>
            <a:solidFill>
              <a:srgbClr val="E15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734095" y="3324265"/>
            <a:ext cx="10522040" cy="724732"/>
            <a:chOff x="708337" y="2524259"/>
            <a:chExt cx="10522040" cy="901521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708337" y="2524259"/>
              <a:ext cx="9337184" cy="901521"/>
            </a:xfrm>
            <a:prstGeom prst="rect">
              <a:avLst/>
            </a:prstGeom>
            <a:solidFill>
              <a:srgbClr val="60C1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000" dirty="0" smtClean="0">
                  <a:solidFill>
                    <a:schemeClr val="tx1"/>
                  </a:solidFill>
                </a:rPr>
                <a:t>Return on investment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0045521" y="2524259"/>
              <a:ext cx="1184856" cy="901521"/>
            </a:xfrm>
            <a:prstGeom prst="rect">
              <a:avLst/>
            </a:prstGeom>
            <a:solidFill>
              <a:srgbClr val="E15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734095" y="4408959"/>
            <a:ext cx="10522040" cy="724732"/>
            <a:chOff x="708337" y="2524259"/>
            <a:chExt cx="10522040" cy="901521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708337" y="2524259"/>
              <a:ext cx="9337184" cy="901521"/>
            </a:xfrm>
            <a:prstGeom prst="rect">
              <a:avLst/>
            </a:prstGeom>
            <a:solidFill>
              <a:srgbClr val="60C1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000" dirty="0" smtClean="0">
                  <a:solidFill>
                    <a:schemeClr val="tx1"/>
                  </a:solidFill>
                </a:rPr>
                <a:t>Breakeven analysis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10045521" y="2524259"/>
              <a:ext cx="1184856" cy="901521"/>
            </a:xfrm>
            <a:prstGeom prst="rect">
              <a:avLst/>
            </a:prstGeom>
            <a:solidFill>
              <a:srgbClr val="E15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734095" y="5493653"/>
            <a:ext cx="10522040" cy="724732"/>
            <a:chOff x="708337" y="2524259"/>
            <a:chExt cx="10522040" cy="901521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708337" y="2524259"/>
              <a:ext cx="9337184" cy="901521"/>
            </a:xfrm>
            <a:prstGeom prst="rect">
              <a:avLst/>
            </a:prstGeom>
            <a:solidFill>
              <a:srgbClr val="60C1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000" dirty="0" smtClean="0">
                  <a:solidFill>
                    <a:schemeClr val="tx1"/>
                  </a:solidFill>
                </a:rPr>
                <a:t>The business case approach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0045521" y="2524259"/>
              <a:ext cx="1184856" cy="901521"/>
            </a:xfrm>
            <a:prstGeom prst="rect">
              <a:avLst/>
            </a:prstGeom>
            <a:solidFill>
              <a:srgbClr val="E15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9988164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процесс 4"/>
          <p:cNvSpPr/>
          <p:nvPr/>
        </p:nvSpPr>
        <p:spPr>
          <a:xfrm>
            <a:off x="368790" y="2814638"/>
            <a:ext cx="2669951" cy="3743325"/>
          </a:xfrm>
          <a:prstGeom prst="flowChartProcess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процесс 6"/>
          <p:cNvSpPr/>
          <p:nvPr/>
        </p:nvSpPr>
        <p:spPr>
          <a:xfrm>
            <a:off x="3261974" y="2814638"/>
            <a:ext cx="2669951" cy="3743325"/>
          </a:xfrm>
          <a:prstGeom prst="flowChartProcess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процесс 7"/>
          <p:cNvSpPr/>
          <p:nvPr/>
        </p:nvSpPr>
        <p:spPr>
          <a:xfrm>
            <a:off x="6155158" y="2814638"/>
            <a:ext cx="2669951" cy="3743325"/>
          </a:xfrm>
          <a:prstGeom prst="flowChartProcess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процесс 8"/>
          <p:cNvSpPr/>
          <p:nvPr/>
        </p:nvSpPr>
        <p:spPr>
          <a:xfrm>
            <a:off x="9048342" y="2814638"/>
            <a:ext cx="2669951" cy="3743325"/>
          </a:xfrm>
          <a:prstGeom prst="flowChartProcess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44699" y="540913"/>
            <a:ext cx="11500833" cy="1236372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/>
            <a:r>
              <a:rPr lang="en-US" sz="5400" dirty="0" smtClean="0">
                <a:solidFill>
                  <a:schemeClr val="tx1"/>
                </a:solidFill>
              </a:rPr>
              <a:t>Strategies for Acquiring IT Applications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4700" y="1924706"/>
            <a:ext cx="115008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FF"/>
                </a:solidFill>
              </a:rPr>
              <a:t>Four fundamental business decisions to make before choosing a strategy:</a:t>
            </a:r>
          </a:p>
        </p:txBody>
      </p:sp>
      <p:sp>
        <p:nvSpPr>
          <p:cNvPr id="10" name="Овал 9"/>
          <p:cNvSpPr/>
          <p:nvPr/>
        </p:nvSpPr>
        <p:spPr>
          <a:xfrm>
            <a:off x="1196559" y="2502695"/>
            <a:ext cx="1014412" cy="1014412"/>
          </a:xfrm>
          <a:prstGeom prst="ellipse">
            <a:avLst/>
          </a:prstGeom>
          <a:solidFill>
            <a:srgbClr val="60C1AE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1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089743" y="2447926"/>
            <a:ext cx="1014412" cy="1014412"/>
          </a:xfrm>
          <a:prstGeom prst="ellipse">
            <a:avLst/>
          </a:prstGeom>
          <a:solidFill>
            <a:srgbClr val="60C1AE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2" name="Овал 11"/>
          <p:cNvSpPr/>
          <p:nvPr/>
        </p:nvSpPr>
        <p:spPr>
          <a:xfrm>
            <a:off x="6982927" y="2503567"/>
            <a:ext cx="1014412" cy="1014412"/>
          </a:xfrm>
          <a:prstGeom prst="ellipse">
            <a:avLst/>
          </a:prstGeom>
          <a:solidFill>
            <a:srgbClr val="60C1AE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3" name="Овал 12"/>
          <p:cNvSpPr/>
          <p:nvPr/>
        </p:nvSpPr>
        <p:spPr>
          <a:xfrm>
            <a:off x="9879594" y="2514602"/>
            <a:ext cx="1014412" cy="1014412"/>
          </a:xfrm>
          <a:prstGeom prst="ellipse">
            <a:avLst/>
          </a:prstGeom>
          <a:solidFill>
            <a:srgbClr val="60C1AE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781395" y="3883373"/>
            <a:ext cx="18068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How much computer code does the company  want to write?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683269" y="4125309"/>
            <a:ext cx="189538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How will the company pay for the application?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560266" y="4125309"/>
            <a:ext cx="185973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Where will the application run?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9470439" y="4125309"/>
            <a:ext cx="18257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Where will the application originate?</a:t>
            </a:r>
          </a:p>
        </p:txBody>
      </p:sp>
    </p:spTree>
    <p:extLst>
      <p:ext uri="{BB962C8B-B14F-4D97-AF65-F5344CB8AC3E}">
        <p14:creationId xmlns:p14="http://schemas.microsoft.com/office/powerpoint/2010/main" val="3231183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44699" y="540913"/>
            <a:ext cx="11500833" cy="1236372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</a:rPr>
              <a:t>Acquisition from external sources:</a:t>
            </a:r>
          </a:p>
        </p:txBody>
      </p:sp>
      <p:sp>
        <p:nvSpPr>
          <p:cNvPr id="3" name="Блок-схема: процесс 2"/>
          <p:cNvSpPr/>
          <p:nvPr/>
        </p:nvSpPr>
        <p:spPr>
          <a:xfrm>
            <a:off x="227939" y="2286822"/>
            <a:ext cx="7956326" cy="513962"/>
          </a:xfrm>
          <a:prstGeom prst="flowChartProcess">
            <a:avLst/>
          </a:prstGeom>
          <a:solidFill>
            <a:schemeClr val="bg1"/>
          </a:solidFill>
          <a:ln>
            <a:solidFill>
              <a:srgbClr val="F45D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Purchase a prewritten application. </a:t>
            </a: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227936" y="2939426"/>
            <a:ext cx="7956329" cy="513962"/>
          </a:xfrm>
          <a:prstGeom prst="flowChartProcess">
            <a:avLst/>
          </a:prstGeom>
          <a:solidFill>
            <a:schemeClr val="bg1"/>
          </a:solidFill>
          <a:ln>
            <a:solidFill>
              <a:srgbClr val="F45D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>
                <a:solidFill>
                  <a:schemeClr val="tx1"/>
                </a:solidFill>
              </a:rPr>
              <a:t>Customize a prewritten application.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227937" y="3592030"/>
            <a:ext cx="7956329" cy="513962"/>
          </a:xfrm>
          <a:prstGeom prst="flowChartProcess">
            <a:avLst/>
          </a:prstGeom>
          <a:solidFill>
            <a:schemeClr val="bg1"/>
          </a:solidFill>
          <a:ln>
            <a:solidFill>
              <a:srgbClr val="F45D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Lease the application.</a:t>
            </a:r>
          </a:p>
        </p:txBody>
      </p:sp>
      <p:sp>
        <p:nvSpPr>
          <p:cNvPr id="9" name="Блок-схема: процесс 8"/>
          <p:cNvSpPr/>
          <p:nvPr/>
        </p:nvSpPr>
        <p:spPr>
          <a:xfrm>
            <a:off x="227938" y="4244634"/>
            <a:ext cx="7956329" cy="513962"/>
          </a:xfrm>
          <a:prstGeom prst="flowChartProcess">
            <a:avLst/>
          </a:prstGeom>
          <a:solidFill>
            <a:schemeClr val="bg1"/>
          </a:solidFill>
          <a:ln>
            <a:solidFill>
              <a:srgbClr val="F45D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>
                <a:solidFill>
                  <a:schemeClr val="tx1"/>
                </a:solidFill>
              </a:rPr>
              <a:t>Use application service providers and software-as-a-service vendors.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227939" y="4897238"/>
            <a:ext cx="7956329" cy="513962"/>
          </a:xfrm>
          <a:prstGeom prst="flowChartProcess">
            <a:avLst/>
          </a:prstGeom>
          <a:solidFill>
            <a:schemeClr val="bg1"/>
          </a:solidFill>
          <a:ln>
            <a:solidFill>
              <a:srgbClr val="F45D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>
                <a:solidFill>
                  <a:schemeClr val="tx1"/>
                </a:solidFill>
              </a:rPr>
              <a:t>Use open-source software.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227940" y="5549842"/>
            <a:ext cx="7956329" cy="513962"/>
          </a:xfrm>
          <a:prstGeom prst="flowChartProcess">
            <a:avLst/>
          </a:prstGeom>
          <a:solidFill>
            <a:schemeClr val="bg1"/>
          </a:solidFill>
          <a:ln>
            <a:solidFill>
              <a:srgbClr val="F45D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>
                <a:solidFill>
                  <a:schemeClr val="tx1"/>
                </a:solidFill>
              </a:rPr>
              <a:t>Use outsourcing.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227940" y="6202446"/>
            <a:ext cx="7956329" cy="513962"/>
          </a:xfrm>
          <a:prstGeom prst="flowChartProcess">
            <a:avLst/>
          </a:prstGeom>
          <a:solidFill>
            <a:schemeClr val="bg1"/>
          </a:solidFill>
          <a:ln>
            <a:solidFill>
              <a:srgbClr val="F45D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>
                <a:solidFill>
                  <a:schemeClr val="tx1"/>
                </a:solidFill>
              </a:rPr>
              <a:t>Employ custom development.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13" name="Блок-схема: процесс 12"/>
          <p:cNvSpPr/>
          <p:nvPr/>
        </p:nvSpPr>
        <p:spPr>
          <a:xfrm>
            <a:off x="8615363" y="2286822"/>
            <a:ext cx="3576637" cy="4429586"/>
          </a:xfrm>
          <a:prstGeom prst="flowChartProcess">
            <a:avLst/>
          </a:prstGeom>
          <a:solidFill>
            <a:srgbClr val="F55B42">
              <a:alpha val="7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615359" y="2786126"/>
            <a:ext cx="344328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dirty="0" smtClean="0"/>
              <a:t>Introduction to Information Systems Supporting and Transforming Business </a:t>
            </a:r>
          </a:p>
          <a:p>
            <a:pPr algn="r"/>
            <a:r>
              <a:rPr lang="en-US" sz="2400" b="1" dirty="0" smtClean="0"/>
              <a:t>Fifth Edition</a:t>
            </a:r>
          </a:p>
          <a:p>
            <a:pPr algn="r"/>
            <a:r>
              <a:rPr lang="en-US" sz="2400" b="1" dirty="0" smtClean="0"/>
              <a:t>R. Kelly Rainer Jr., Brad Prince, Casey </a:t>
            </a:r>
            <a:r>
              <a:rPr lang="en-US" sz="2400" b="1" dirty="0" err="1" smtClean="0"/>
              <a:t>Cegielski</a:t>
            </a:r>
            <a:endParaRPr lang="en-US" sz="2400" b="1" dirty="0" smtClean="0"/>
          </a:p>
          <a:p>
            <a:pPr algn="r"/>
            <a:endParaRPr lang="ru-RU" sz="2400" b="1" dirty="0" smtClean="0"/>
          </a:p>
          <a:p>
            <a:pPr algn="r"/>
            <a:r>
              <a:rPr lang="de-DE" sz="2400" b="1" dirty="0" smtClean="0"/>
              <a:t>ISBN   978-1-118-77964-4 </a:t>
            </a: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18025346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</TotalTime>
  <Words>1892</Words>
  <Application>Microsoft Office PowerPoint</Application>
  <PresentationFormat>Widescreen</PresentationFormat>
  <Paragraphs>226</Paragraphs>
  <Slides>20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Angelina Kotkova</dc:creator>
  <cp:lastModifiedBy>Administrator</cp:lastModifiedBy>
  <cp:revision>26</cp:revision>
  <dcterms:created xsi:type="dcterms:W3CDTF">2018-09-23T09:54:20Z</dcterms:created>
  <dcterms:modified xsi:type="dcterms:W3CDTF">2018-10-17T08:17:55Z</dcterms:modified>
</cp:coreProperties>
</file>