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6858000" cx="9144000"/>
  <p:notesSz cx="6858000" cy="9144000"/>
  <p:embeddedFontLst>
    <p:embeddedFont>
      <p:font typeface="Century Schoolbook"/>
      <p:regular r:id="rId26"/>
      <p:bold r:id="rId27"/>
      <p:italic r:id="rId28"/>
      <p:boldItalic r:id="rId2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CenturySchoolbook-regular.fntdata"/><Relationship Id="rId25" Type="http://schemas.openxmlformats.org/officeDocument/2006/relationships/slide" Target="slides/slide20.xml"/><Relationship Id="rId28" Type="http://schemas.openxmlformats.org/officeDocument/2006/relationships/font" Target="fonts/CenturySchoolbook-italic.fntdata"/><Relationship Id="rId27" Type="http://schemas.openxmlformats.org/officeDocument/2006/relationships/font" Target="fonts/CenturySchoolbook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CenturySchoolbook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3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3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3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" name="Google Shape;248;p4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p4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5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" name="Google Shape;285;p5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5" name="Google Shape;305;p5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" name="Google Shape;313;p5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" name="Google Shape;322;p6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Google Shape;330;p6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2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ий слайд" showMasterSp="0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"/>
          <p:cNvSpPr txBox="1"/>
          <p:nvPr>
            <p:ph type="ctrTitle"/>
          </p:nvPr>
        </p:nvSpPr>
        <p:spPr>
          <a:xfrm>
            <a:off x="2286000" y="3124200"/>
            <a:ext cx="6172200" cy="18943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" type="subTitle"/>
          </p:nvPr>
        </p:nvSpPr>
        <p:spPr>
          <a:xfrm>
            <a:off x="2286000" y="5003322"/>
            <a:ext cx="6172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600"/>
              </a:spcBef>
              <a:spcAft>
                <a:spcPts val="0"/>
              </a:spcAft>
              <a:buSzPts val="1260"/>
              <a:buNone/>
              <a:defRPr b="1" sz="1800">
                <a:solidFill>
                  <a:schemeClr val="dk2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08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08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224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08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0" type="dt"/>
          </p:nvPr>
        </p:nvSpPr>
        <p:spPr>
          <a:xfrm rot="5400000">
            <a:off x="7764621" y="1174097"/>
            <a:ext cx="22860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"/>
          <p:cNvSpPr txBox="1"/>
          <p:nvPr>
            <p:ph idx="11" type="ftr"/>
          </p:nvPr>
        </p:nvSpPr>
        <p:spPr>
          <a:xfrm rot="5400000">
            <a:off x="7077269" y="4181669"/>
            <a:ext cx="36576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"/>
          <p:cNvSpPr/>
          <p:nvPr/>
        </p:nvSpPr>
        <p:spPr>
          <a:xfrm>
            <a:off x="381000" y="0"/>
            <a:ext cx="609600" cy="6858000"/>
          </a:xfrm>
          <a:prstGeom prst="rect">
            <a:avLst/>
          </a:prstGeom>
          <a:solidFill>
            <a:srgbClr val="A8B9DF">
              <a:alpha val="5372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23" name="Google Shape;23;p2"/>
          <p:cNvSpPr/>
          <p:nvPr/>
        </p:nvSpPr>
        <p:spPr>
          <a:xfrm>
            <a:off x="276336" y="0"/>
            <a:ext cx="104664" cy="6858000"/>
          </a:xfrm>
          <a:prstGeom prst="rect">
            <a:avLst/>
          </a:prstGeom>
          <a:solidFill>
            <a:srgbClr val="CAD4EA">
              <a:alpha val="3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24" name="Google Shape;24;p2"/>
          <p:cNvSpPr/>
          <p:nvPr/>
        </p:nvSpPr>
        <p:spPr>
          <a:xfrm>
            <a:off x="990600" y="0"/>
            <a:ext cx="181872" cy="6858000"/>
          </a:xfrm>
          <a:prstGeom prst="rect">
            <a:avLst/>
          </a:prstGeom>
          <a:solidFill>
            <a:srgbClr val="CAD4EA">
              <a:alpha val="69803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25" name="Google Shape;25;p2"/>
          <p:cNvSpPr/>
          <p:nvPr/>
        </p:nvSpPr>
        <p:spPr>
          <a:xfrm>
            <a:off x="1141320" y="0"/>
            <a:ext cx="230280" cy="6858000"/>
          </a:xfrm>
          <a:prstGeom prst="rect">
            <a:avLst/>
          </a:prstGeom>
          <a:solidFill>
            <a:srgbClr val="E6EBF5">
              <a:alpha val="7098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26" name="Google Shape;26;p2"/>
          <p:cNvCxnSpPr/>
          <p:nvPr/>
        </p:nvCxnSpPr>
        <p:spPr>
          <a:xfrm>
            <a:off x="106344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A8B9DF">
                <a:alpha val="72941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7" name="Google Shape;27;p2"/>
          <p:cNvCxnSpPr/>
          <p:nvPr/>
        </p:nvCxnSpPr>
        <p:spPr>
          <a:xfrm>
            <a:off x="914400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E6EBF5">
                <a:alpha val="82745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8" name="Google Shape;28;p2"/>
          <p:cNvCxnSpPr/>
          <p:nvPr/>
        </p:nvCxnSpPr>
        <p:spPr>
          <a:xfrm>
            <a:off x="854112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A8B9D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9" name="Google Shape;29;p2"/>
          <p:cNvCxnSpPr/>
          <p:nvPr/>
        </p:nvCxnSpPr>
        <p:spPr>
          <a:xfrm>
            <a:off x="1726640" y="0"/>
            <a:ext cx="0" cy="6858000"/>
          </a:xfrm>
          <a:prstGeom prst="straightConnector1">
            <a:avLst/>
          </a:prstGeom>
          <a:noFill/>
          <a:ln cap="flat" cmpd="sng" w="28575">
            <a:solidFill>
              <a:srgbClr val="A8B9DF">
                <a:alpha val="81960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0" name="Google Shape;30;p2"/>
          <p:cNvCxnSpPr/>
          <p:nvPr/>
        </p:nvCxnSpPr>
        <p:spPr>
          <a:xfrm>
            <a:off x="10668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rgbClr val="A8B9D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" name="Google Shape;31;p2"/>
          <p:cNvCxnSpPr/>
          <p:nvPr/>
        </p:nvCxnSpPr>
        <p:spPr>
          <a:xfrm>
            <a:off x="9113856" y="0"/>
            <a:ext cx="0" cy="6858000"/>
          </a:xfrm>
          <a:prstGeom prst="straightConnector1">
            <a:avLst/>
          </a:prstGeom>
          <a:noFill/>
          <a:ln cap="flat" cmpd="thickThin" w="57150">
            <a:solidFill>
              <a:srgbClr val="A8B9D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2" name="Google Shape;32;p2"/>
          <p:cNvSpPr/>
          <p:nvPr/>
        </p:nvSpPr>
        <p:spPr>
          <a:xfrm>
            <a:off x="1219200" y="0"/>
            <a:ext cx="76200" cy="6858000"/>
          </a:xfrm>
          <a:prstGeom prst="rect">
            <a:avLst/>
          </a:prstGeom>
          <a:solidFill>
            <a:srgbClr val="A8B9DF">
              <a:alpha val="5098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3" name="Google Shape;33;p2"/>
          <p:cNvSpPr/>
          <p:nvPr/>
        </p:nvSpPr>
        <p:spPr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4" name="Google Shape;34;p2"/>
          <p:cNvSpPr/>
          <p:nvPr/>
        </p:nvSpPr>
        <p:spPr>
          <a:xfrm>
            <a:off x="1309632" y="4866752"/>
            <a:ext cx="641424" cy="64142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5" name="Google Shape;35;p2"/>
          <p:cNvSpPr/>
          <p:nvPr/>
        </p:nvSpPr>
        <p:spPr>
          <a:xfrm>
            <a:off x="1091080" y="5500632"/>
            <a:ext cx="137160" cy="1371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6" name="Google Shape;36;p2"/>
          <p:cNvSpPr/>
          <p:nvPr/>
        </p:nvSpPr>
        <p:spPr>
          <a:xfrm>
            <a:off x="1664208" y="5788152"/>
            <a:ext cx="274320" cy="27432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7" name="Google Shape;37;p2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8" name="Google Shape;38;p2"/>
          <p:cNvSpPr txBox="1"/>
          <p:nvPr>
            <p:ph idx="12" type="sldNum"/>
          </p:nvPr>
        </p:nvSpPr>
        <p:spPr>
          <a:xfrm>
            <a:off x="1325544" y="4928702"/>
            <a:ext cx="609600" cy="5175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і вертикальний текст" type="vertTx">
  <p:cSld name="VERTICAL_TEXT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1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11"/>
          <p:cNvSpPr txBox="1"/>
          <p:nvPr>
            <p:ph idx="1" type="body"/>
          </p:nvPr>
        </p:nvSpPr>
        <p:spPr>
          <a:xfrm rot="5400000">
            <a:off x="1754124" y="303276"/>
            <a:ext cx="4873752" cy="746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23" name="Google Shape;123;p11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11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11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ий заголовок і текст" type="vertTitleAndTx">
  <p:cSld name="VERTICAL_TITLE_AND_VERTICAL_TEXT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2"/>
          <p:cNvSpPr txBox="1"/>
          <p:nvPr>
            <p:ph type="title"/>
          </p:nvPr>
        </p:nvSpPr>
        <p:spPr>
          <a:xfrm rot="5400000">
            <a:off x="4541837" y="2362202"/>
            <a:ext cx="5851525" cy="16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29" name="Google Shape;129;p12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2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12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і об'єкт" type="obj">
  <p:cSld name="OBJEC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3"/>
          <p:cNvSpPr txBox="1"/>
          <p:nvPr>
            <p:ph idx="1" type="body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3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3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44" name="Google Shape;44;p3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'єкти" type="twoObj">
  <p:cSld name="TWO_OBJECTS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4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4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4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50" name="Google Shape;50;p4"/>
          <p:cNvSpPr txBox="1"/>
          <p:nvPr>
            <p:ph idx="1" type="body"/>
          </p:nvPr>
        </p:nvSpPr>
        <p:spPr>
          <a:xfrm>
            <a:off x="457200" y="1600200"/>
            <a:ext cx="3657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4"/>
          <p:cNvSpPr txBox="1"/>
          <p:nvPr>
            <p:ph idx="2" type="body"/>
          </p:nvPr>
        </p:nvSpPr>
        <p:spPr>
          <a:xfrm>
            <a:off x="4270248" y="1600200"/>
            <a:ext cx="3657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озділу" showMasterSp="0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5"/>
          <p:cNvSpPr txBox="1"/>
          <p:nvPr>
            <p:ph type="title"/>
          </p:nvPr>
        </p:nvSpPr>
        <p:spPr>
          <a:xfrm>
            <a:off x="2286000" y="2895600"/>
            <a:ext cx="6172200" cy="205359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Century Schoolbook"/>
              <a:buNone/>
              <a:defRPr b="1" sz="3000" cap="small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1" type="body"/>
          </p:nvPr>
        </p:nvSpPr>
        <p:spPr>
          <a:xfrm>
            <a:off x="2286000" y="5010150"/>
            <a:ext cx="6172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1260"/>
              <a:buNone/>
              <a:defRPr b="1" sz="1800">
                <a:solidFill>
                  <a:schemeClr val="lt2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96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84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952"/>
              <a:buNone/>
              <a:defRPr sz="1400">
                <a:solidFill>
                  <a:schemeClr val="lt1"/>
                </a:solidFill>
              </a:defRPr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0" type="dt"/>
          </p:nvPr>
        </p:nvSpPr>
        <p:spPr>
          <a:xfrm rot="5400000">
            <a:off x="7763256" y="1170432"/>
            <a:ext cx="22860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5"/>
          <p:cNvSpPr txBox="1"/>
          <p:nvPr>
            <p:ph idx="11" type="ftr"/>
          </p:nvPr>
        </p:nvSpPr>
        <p:spPr>
          <a:xfrm rot="5400000">
            <a:off x="7077456" y="4178808"/>
            <a:ext cx="36576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5"/>
          <p:cNvSpPr/>
          <p:nvPr/>
        </p:nvSpPr>
        <p:spPr>
          <a:xfrm>
            <a:off x="381000" y="0"/>
            <a:ext cx="609600" cy="6858000"/>
          </a:xfrm>
          <a:prstGeom prst="rect">
            <a:avLst/>
          </a:prstGeom>
          <a:solidFill>
            <a:srgbClr val="A8B9DF">
              <a:alpha val="5372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58" name="Google Shape;58;p5"/>
          <p:cNvSpPr/>
          <p:nvPr/>
        </p:nvSpPr>
        <p:spPr>
          <a:xfrm>
            <a:off x="276336" y="0"/>
            <a:ext cx="104664" cy="6858000"/>
          </a:xfrm>
          <a:prstGeom prst="rect">
            <a:avLst/>
          </a:prstGeom>
          <a:solidFill>
            <a:srgbClr val="CAD4EA">
              <a:alpha val="3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59" name="Google Shape;59;p5"/>
          <p:cNvSpPr/>
          <p:nvPr/>
        </p:nvSpPr>
        <p:spPr>
          <a:xfrm>
            <a:off x="990600" y="0"/>
            <a:ext cx="181872" cy="6858000"/>
          </a:xfrm>
          <a:prstGeom prst="rect">
            <a:avLst/>
          </a:prstGeom>
          <a:solidFill>
            <a:srgbClr val="CAD4EA">
              <a:alpha val="69803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60" name="Google Shape;60;p5"/>
          <p:cNvSpPr/>
          <p:nvPr/>
        </p:nvSpPr>
        <p:spPr>
          <a:xfrm>
            <a:off x="1141320" y="0"/>
            <a:ext cx="230280" cy="6858000"/>
          </a:xfrm>
          <a:prstGeom prst="rect">
            <a:avLst/>
          </a:prstGeom>
          <a:solidFill>
            <a:srgbClr val="E6EBF5">
              <a:alpha val="7098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61" name="Google Shape;61;p5"/>
          <p:cNvCxnSpPr/>
          <p:nvPr/>
        </p:nvCxnSpPr>
        <p:spPr>
          <a:xfrm>
            <a:off x="106344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A8B9DF">
                <a:alpha val="72941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2" name="Google Shape;62;p5"/>
          <p:cNvCxnSpPr/>
          <p:nvPr/>
        </p:nvCxnSpPr>
        <p:spPr>
          <a:xfrm>
            <a:off x="914400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E6EBF5">
                <a:alpha val="82745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3" name="Google Shape;63;p5"/>
          <p:cNvCxnSpPr/>
          <p:nvPr/>
        </p:nvCxnSpPr>
        <p:spPr>
          <a:xfrm>
            <a:off x="854112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A8B9D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4" name="Google Shape;64;p5"/>
          <p:cNvCxnSpPr/>
          <p:nvPr/>
        </p:nvCxnSpPr>
        <p:spPr>
          <a:xfrm>
            <a:off x="1726640" y="0"/>
            <a:ext cx="0" cy="6858000"/>
          </a:xfrm>
          <a:prstGeom prst="straightConnector1">
            <a:avLst/>
          </a:prstGeom>
          <a:noFill/>
          <a:ln cap="flat" cmpd="sng" w="28575">
            <a:solidFill>
              <a:srgbClr val="A8B9DF">
                <a:alpha val="81960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5" name="Google Shape;65;p5"/>
          <p:cNvCxnSpPr/>
          <p:nvPr/>
        </p:nvCxnSpPr>
        <p:spPr>
          <a:xfrm>
            <a:off x="10668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rgbClr val="A8B9D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6" name="Google Shape;66;p5"/>
          <p:cNvSpPr/>
          <p:nvPr/>
        </p:nvSpPr>
        <p:spPr>
          <a:xfrm>
            <a:off x="1219200" y="0"/>
            <a:ext cx="76200" cy="6858000"/>
          </a:xfrm>
          <a:prstGeom prst="rect">
            <a:avLst/>
          </a:prstGeom>
          <a:solidFill>
            <a:srgbClr val="A8B9DF">
              <a:alpha val="5098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67" name="Google Shape;67;p5"/>
          <p:cNvSpPr/>
          <p:nvPr/>
        </p:nvSpPr>
        <p:spPr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68" name="Google Shape;68;p5"/>
          <p:cNvSpPr/>
          <p:nvPr/>
        </p:nvSpPr>
        <p:spPr>
          <a:xfrm>
            <a:off x="1324704" y="4866752"/>
            <a:ext cx="641424" cy="64142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69" name="Google Shape;69;p5"/>
          <p:cNvSpPr/>
          <p:nvPr/>
        </p:nvSpPr>
        <p:spPr>
          <a:xfrm>
            <a:off x="1091080" y="5500632"/>
            <a:ext cx="137160" cy="1371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70" name="Google Shape;70;p5"/>
          <p:cNvSpPr/>
          <p:nvPr/>
        </p:nvSpPr>
        <p:spPr>
          <a:xfrm>
            <a:off x="1664208" y="5791200"/>
            <a:ext cx="274320" cy="27432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71" name="Google Shape;71;p5"/>
          <p:cNvSpPr/>
          <p:nvPr/>
        </p:nvSpPr>
        <p:spPr>
          <a:xfrm>
            <a:off x="1879040" y="4479888"/>
            <a:ext cx="365760" cy="3657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72" name="Google Shape;72;p5"/>
          <p:cNvCxnSpPr/>
          <p:nvPr/>
        </p:nvCxnSpPr>
        <p:spPr>
          <a:xfrm>
            <a:off x="9097944" y="0"/>
            <a:ext cx="0" cy="6858000"/>
          </a:xfrm>
          <a:prstGeom prst="straightConnector1">
            <a:avLst/>
          </a:prstGeom>
          <a:noFill/>
          <a:ln cap="flat" cmpd="thickThin" w="57150">
            <a:solidFill>
              <a:srgbClr val="A8B9D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73" name="Google Shape;73;p5"/>
          <p:cNvSpPr txBox="1"/>
          <p:nvPr>
            <p:ph idx="12" type="sldNum"/>
          </p:nvPr>
        </p:nvSpPr>
        <p:spPr>
          <a:xfrm>
            <a:off x="1340616" y="4928702"/>
            <a:ext cx="609600" cy="5175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орівняння" type="twoTxTwoObj">
  <p:cSld name="TWO_OBJECTS_WITH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6"/>
          <p:cNvSpPr txBox="1"/>
          <p:nvPr>
            <p:ph type="title"/>
          </p:nvPr>
        </p:nvSpPr>
        <p:spPr>
          <a:xfrm>
            <a:off x="457200" y="273050"/>
            <a:ext cx="7543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6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6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6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79" name="Google Shape;79;p6"/>
          <p:cNvSpPr txBox="1"/>
          <p:nvPr>
            <p:ph idx="1" type="body"/>
          </p:nvPr>
        </p:nvSpPr>
        <p:spPr>
          <a:xfrm>
            <a:off x="457200" y="2362200"/>
            <a:ext cx="36576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6"/>
          <p:cNvSpPr txBox="1"/>
          <p:nvPr>
            <p:ph idx="2" type="body"/>
          </p:nvPr>
        </p:nvSpPr>
        <p:spPr>
          <a:xfrm>
            <a:off x="4371975" y="2362200"/>
            <a:ext cx="36576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6"/>
          <p:cNvSpPr/>
          <p:nvPr>
            <p:ph idx="3" type="body"/>
          </p:nvPr>
        </p:nvSpPr>
        <p:spPr>
          <a:xfrm>
            <a:off x="457200" y="1569720"/>
            <a:ext cx="3657600" cy="658368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1400"/>
              <a:buFont typeface="Century Schoolbook"/>
              <a:buNone/>
              <a:defRPr b="1" sz="2000">
                <a:solidFill>
                  <a:srgbClr val="FFFFFF"/>
                </a:solidFill>
              </a:defRPr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6"/>
          <p:cNvSpPr/>
          <p:nvPr>
            <p:ph idx="4" type="body"/>
          </p:nvPr>
        </p:nvSpPr>
        <p:spPr>
          <a:xfrm>
            <a:off x="4343400" y="1569720"/>
            <a:ext cx="3657600" cy="658368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1400"/>
              <a:buFont typeface="Century Schoolbook"/>
              <a:buNone/>
              <a:defRPr b="1" sz="2000">
                <a:solidFill>
                  <a:srgbClr val="FFFFFF"/>
                </a:solidFill>
              </a:defRPr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Лише заголовок" type="titleOnly">
  <p:cSld name="TITLE_ONLY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7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7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7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87" name="Google Shape;87;p7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ий слайд" type="blank">
  <p:cSld name="BLANK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8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8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міст із підписом" showMasterSp="0" type="objTx">
  <p:cSld name="OBJECT_WITH_CAPTION_TEX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3" name="Google Shape;93;p9"/>
          <p:cNvCxnSpPr/>
          <p:nvPr/>
        </p:nvCxnSpPr>
        <p:spPr>
          <a:xfrm>
            <a:off x="8763000" y="0"/>
            <a:ext cx="0" cy="6858000"/>
          </a:xfrm>
          <a:prstGeom prst="straightConnector1">
            <a:avLst/>
          </a:prstGeom>
          <a:noFill/>
          <a:ln cap="flat" cmpd="sng" w="38100">
            <a:solidFill>
              <a:srgbClr val="A8B9DF">
                <a:alpha val="92941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4" name="Google Shape;94;p9"/>
          <p:cNvSpPr txBox="1"/>
          <p:nvPr>
            <p:ph type="title"/>
          </p:nvPr>
        </p:nvSpPr>
        <p:spPr>
          <a:xfrm rot="5400000">
            <a:off x="3371850" y="3200400"/>
            <a:ext cx="630936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entury Schoolbook"/>
              <a:buNone/>
              <a:defRPr b="1" sz="2000" cap="small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9"/>
          <p:cNvSpPr txBox="1"/>
          <p:nvPr>
            <p:ph idx="1" type="body"/>
          </p:nvPr>
        </p:nvSpPr>
        <p:spPr>
          <a:xfrm>
            <a:off x="6812280" y="274320"/>
            <a:ext cx="1527048" cy="4983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840"/>
              <a:buNone/>
              <a:defRPr sz="12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6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54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612"/>
              <a:buNone/>
              <a:defRPr sz="9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cxnSp>
        <p:nvCxnSpPr>
          <p:cNvPr id="96" name="Google Shape;96;p9"/>
          <p:cNvCxnSpPr/>
          <p:nvPr/>
        </p:nvCxnSpPr>
        <p:spPr>
          <a:xfrm>
            <a:off x="6248400" y="0"/>
            <a:ext cx="0" cy="6858000"/>
          </a:xfrm>
          <a:prstGeom prst="straightConnector1">
            <a:avLst/>
          </a:prstGeom>
          <a:noFill/>
          <a:ln cap="flat" cmpd="sng" w="38100">
            <a:solidFill>
              <a:srgbClr val="A8B9D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7" name="Google Shape;97;p9"/>
          <p:cNvCxnSpPr/>
          <p:nvPr/>
        </p:nvCxnSpPr>
        <p:spPr>
          <a:xfrm>
            <a:off x="6192296" y="0"/>
            <a:ext cx="0" cy="685800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8" name="Google Shape;98;p9"/>
          <p:cNvCxnSpPr/>
          <p:nvPr/>
        </p:nvCxnSpPr>
        <p:spPr>
          <a:xfrm>
            <a:off x="8991600" y="0"/>
            <a:ext cx="0" cy="68580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9" name="Google Shape;99;p9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A8B9DF">
              <a:alpha val="8666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100" name="Google Shape;100;p9"/>
          <p:cNvCxnSpPr/>
          <p:nvPr/>
        </p:nvCxnSpPr>
        <p:spPr>
          <a:xfrm>
            <a:off x="89154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1" name="Google Shape;101;p9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02" name="Google Shape;102;p9"/>
          <p:cNvSpPr txBox="1"/>
          <p:nvPr>
            <p:ph idx="2" type="body"/>
          </p:nvPr>
        </p:nvSpPr>
        <p:spPr>
          <a:xfrm>
            <a:off x="304800" y="274320"/>
            <a:ext cx="5638800" cy="63276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3" name="Google Shape;103;p9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9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05" name="Google Shape;105;p9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ображення з підписом" showMasterSp="0" type="picTx">
  <p:cSld name="PICTURE_WITH_CAPTION_TEX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7" name="Google Shape;107;p10"/>
          <p:cNvCxnSpPr/>
          <p:nvPr/>
        </p:nvCxnSpPr>
        <p:spPr>
          <a:xfrm>
            <a:off x="8763000" y="0"/>
            <a:ext cx="0" cy="6858000"/>
          </a:xfrm>
          <a:prstGeom prst="straightConnector1">
            <a:avLst/>
          </a:prstGeom>
          <a:noFill/>
          <a:ln cap="flat" cmpd="sng" w="38100">
            <a:solidFill>
              <a:srgbClr val="A8B9D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8" name="Google Shape;108;p10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09" name="Google Shape;109;p10"/>
          <p:cNvSpPr txBox="1"/>
          <p:nvPr>
            <p:ph type="title"/>
          </p:nvPr>
        </p:nvSpPr>
        <p:spPr>
          <a:xfrm rot="5400000">
            <a:off x="3350133" y="3200400"/>
            <a:ext cx="630936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entury Schoolbook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0"/>
          <p:cNvSpPr/>
          <p:nvPr>
            <p:ph idx="2" type="pic"/>
          </p:nvPr>
        </p:nvSpPr>
        <p:spPr>
          <a:xfrm>
            <a:off x="0" y="0"/>
            <a:ext cx="61722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</p:sp>
      <p:sp>
        <p:nvSpPr>
          <p:cNvPr id="111" name="Google Shape;111;p10"/>
          <p:cNvSpPr txBox="1"/>
          <p:nvPr>
            <p:ph idx="1" type="body"/>
          </p:nvPr>
        </p:nvSpPr>
        <p:spPr>
          <a:xfrm>
            <a:off x="6765798" y="264795"/>
            <a:ext cx="1524000" cy="49560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"/>
              </a:spcBef>
              <a:spcAft>
                <a:spcPts val="0"/>
              </a:spcAft>
              <a:buSzPts val="840"/>
              <a:buFont typeface="Century Schoolbook"/>
              <a:buNone/>
              <a:defRPr sz="1200"/>
            </a:lvl1pPr>
            <a:lvl2pPr indent="-289560" lvl="1" marL="914400" algn="l">
              <a:spcBef>
                <a:spcPts val="400"/>
              </a:spcBef>
              <a:spcAft>
                <a:spcPts val="0"/>
              </a:spcAft>
              <a:buSzPts val="960"/>
              <a:buChar char="⚫"/>
              <a:defRPr sz="1200"/>
            </a:lvl2pPr>
            <a:lvl3pPr indent="-266700" lvl="2" marL="1371600" algn="l">
              <a:spcBef>
                <a:spcPts val="200"/>
              </a:spcBef>
              <a:spcAft>
                <a:spcPts val="0"/>
              </a:spcAft>
              <a:buSzPts val="600"/>
              <a:buChar char="🞆"/>
              <a:defRPr sz="1000"/>
            </a:lvl3pPr>
            <a:lvl4pPr indent="-262889" lvl="3" marL="1828800" algn="l">
              <a:spcBef>
                <a:spcPts val="180"/>
              </a:spcBef>
              <a:spcAft>
                <a:spcPts val="0"/>
              </a:spcAft>
              <a:buSzPts val="540"/>
              <a:buChar char="🞆"/>
              <a:defRPr sz="900"/>
            </a:lvl4pPr>
            <a:lvl5pPr indent="-267461" lvl="4" marL="2286000" algn="l">
              <a:spcBef>
                <a:spcPts val="180"/>
              </a:spcBef>
              <a:spcAft>
                <a:spcPts val="0"/>
              </a:spcAft>
              <a:buSzPts val="612"/>
              <a:buChar char="⚫"/>
              <a:defRPr sz="9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cxnSp>
        <p:nvCxnSpPr>
          <p:cNvPr id="112" name="Google Shape;112;p10"/>
          <p:cNvCxnSpPr/>
          <p:nvPr/>
        </p:nvCxnSpPr>
        <p:spPr>
          <a:xfrm>
            <a:off x="89916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3" name="Google Shape;113;p10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A8B9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114" name="Google Shape;114;p10"/>
          <p:cNvCxnSpPr/>
          <p:nvPr/>
        </p:nvCxnSpPr>
        <p:spPr>
          <a:xfrm>
            <a:off x="89154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5" name="Google Shape;115;p10"/>
          <p:cNvCxnSpPr/>
          <p:nvPr/>
        </p:nvCxnSpPr>
        <p:spPr>
          <a:xfrm>
            <a:off x="6248400" y="0"/>
            <a:ext cx="0" cy="6858000"/>
          </a:xfrm>
          <a:prstGeom prst="straightConnector1">
            <a:avLst/>
          </a:prstGeom>
          <a:noFill/>
          <a:ln cap="flat" cmpd="sng" w="38100">
            <a:solidFill>
              <a:srgbClr val="A8B9D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6" name="Google Shape;116;p10"/>
          <p:cNvCxnSpPr/>
          <p:nvPr/>
        </p:nvCxnSpPr>
        <p:spPr>
          <a:xfrm>
            <a:off x="6192296" y="0"/>
            <a:ext cx="0" cy="685800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7" name="Google Shape;117;p10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10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19" name="Google Shape;119;p10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oogle Shape;6;p1"/>
          <p:cNvCxnSpPr/>
          <p:nvPr/>
        </p:nvCxnSpPr>
        <p:spPr>
          <a:xfrm>
            <a:off x="8763000" y="0"/>
            <a:ext cx="0" cy="6858000"/>
          </a:xfrm>
          <a:prstGeom prst="straightConnector1">
            <a:avLst/>
          </a:prstGeom>
          <a:noFill/>
          <a:ln cap="flat" cmpd="sng" w="38100">
            <a:solidFill>
              <a:srgbClr val="A8B9DF">
                <a:alpha val="92941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7" name="Google Shape;7;p1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  <a:defRPr b="0" i="0" sz="30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" name="Google Shape;8;p1"/>
          <p:cNvSpPr txBox="1"/>
          <p:nvPr>
            <p:ph idx="1" type="body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5280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🞆"/>
              <a:defRPr b="0" i="0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-335280" lvl="1" marL="914400" marR="0" rtl="0" algn="l">
              <a:spcBef>
                <a:spcPts val="42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-29718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0D61AD"/>
              </a:buClr>
              <a:buSzPts val="1080"/>
              <a:buFont typeface="Noto Sans Symbols"/>
              <a:buChar char="🞆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-297180" lvl="3" marL="1828800" marR="0" rtl="0" algn="l">
              <a:spcBef>
                <a:spcPts val="360"/>
              </a:spcBef>
              <a:spcAft>
                <a:spcPts val="0"/>
              </a:spcAft>
              <a:buClr>
                <a:srgbClr val="A8B9DF"/>
              </a:buClr>
              <a:buSzPts val="1080"/>
              <a:buFont typeface="Noto Sans Symbols"/>
              <a:buChar char="🞆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-297688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A8CBE9"/>
              </a:buClr>
              <a:buSzPts val="1088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entury Schoolbook"/>
              <a:buChar char="•"/>
              <a:defRPr b="0" i="0" sz="16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-281939" lvl="6" marL="3200400" marR="0" rtl="0" algn="l">
              <a:spcBef>
                <a:spcPts val="280"/>
              </a:spcBef>
              <a:spcAft>
                <a:spcPts val="0"/>
              </a:spcAft>
              <a:buClr>
                <a:srgbClr val="A8B9DF"/>
              </a:buClr>
              <a:buSzPts val="840"/>
              <a:buFont typeface="Noto Sans Symbols"/>
              <a:buChar char="⚪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-3175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entury Schoolbook"/>
              <a:buChar char="•"/>
              <a:defRPr b="0" i="0" sz="14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rgbClr val="0D61AD"/>
              </a:buClr>
              <a:buSzPts val="1400"/>
              <a:buFont typeface="Century Schoolbook"/>
              <a:buChar char="•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cxnSp>
        <p:nvCxnSpPr>
          <p:cNvPr id="11" name="Google Shape;11;p1"/>
          <p:cNvCxnSpPr/>
          <p:nvPr/>
        </p:nvCxnSpPr>
        <p:spPr>
          <a:xfrm>
            <a:off x="76200" y="0"/>
            <a:ext cx="0" cy="6858000"/>
          </a:xfrm>
          <a:prstGeom prst="straightConnector1">
            <a:avLst/>
          </a:prstGeom>
          <a:noFill/>
          <a:ln cap="flat" cmpd="thickThin" w="57150">
            <a:solidFill>
              <a:srgbClr val="A8B9D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" name="Google Shape;12;p1"/>
          <p:cNvCxnSpPr/>
          <p:nvPr/>
        </p:nvCxnSpPr>
        <p:spPr>
          <a:xfrm>
            <a:off x="8991600" y="0"/>
            <a:ext cx="0" cy="68580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1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A8B9DF">
              <a:alpha val="8666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14" name="Google Shape;14;p1"/>
          <p:cNvCxnSpPr/>
          <p:nvPr/>
        </p:nvCxnSpPr>
        <p:spPr>
          <a:xfrm>
            <a:off x="89154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5" name="Google Shape;15;p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6" name="Google Shape;16;p1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1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9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8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5.jpg"/></Relationships>
</file>

<file path=ppt/slides/_rels/slide15.xml.rels><?xml version="1.0" encoding="UTF-8" standalone="yes"?><Relationships xmlns="http://schemas.openxmlformats.org/package/2006/relationships"><Relationship Id="rId11" Type="http://schemas.openxmlformats.org/officeDocument/2006/relationships/image" Target="../media/image25.png"/><Relationship Id="rId10" Type="http://schemas.openxmlformats.org/officeDocument/2006/relationships/image" Target="../media/image26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3.png"/><Relationship Id="rId4" Type="http://schemas.openxmlformats.org/officeDocument/2006/relationships/image" Target="../media/image21.png"/><Relationship Id="rId9" Type="http://schemas.openxmlformats.org/officeDocument/2006/relationships/image" Target="../media/image29.png"/><Relationship Id="rId5" Type="http://schemas.openxmlformats.org/officeDocument/2006/relationships/image" Target="../media/image16.png"/><Relationship Id="rId6" Type="http://schemas.openxmlformats.org/officeDocument/2006/relationships/image" Target="../media/image20.png"/><Relationship Id="rId7" Type="http://schemas.openxmlformats.org/officeDocument/2006/relationships/image" Target="../media/image28.png"/><Relationship Id="rId8" Type="http://schemas.openxmlformats.org/officeDocument/2006/relationships/image" Target="../media/image17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32.png"/><Relationship Id="rId4" Type="http://schemas.openxmlformats.org/officeDocument/2006/relationships/image" Target="../media/image34.png"/><Relationship Id="rId9" Type="http://schemas.openxmlformats.org/officeDocument/2006/relationships/image" Target="../media/image31.png"/><Relationship Id="rId5" Type="http://schemas.openxmlformats.org/officeDocument/2006/relationships/image" Target="../media/image33.png"/><Relationship Id="rId6" Type="http://schemas.openxmlformats.org/officeDocument/2006/relationships/image" Target="../media/image24.png"/><Relationship Id="rId7" Type="http://schemas.openxmlformats.org/officeDocument/2006/relationships/image" Target="../media/image27.png"/><Relationship Id="rId8" Type="http://schemas.openxmlformats.org/officeDocument/2006/relationships/image" Target="../media/image30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35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36.jp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38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4.gif"/><Relationship Id="rId4" Type="http://schemas.openxmlformats.org/officeDocument/2006/relationships/image" Target="../media/image22.png"/><Relationship Id="rId5" Type="http://schemas.openxmlformats.org/officeDocument/2006/relationships/image" Target="../media/image2.png"/><Relationship Id="rId6" Type="http://schemas.openxmlformats.org/officeDocument/2006/relationships/image" Target="../media/image5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37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Relationship Id="rId4" Type="http://schemas.openxmlformats.org/officeDocument/2006/relationships/image" Target="../media/image7.jpg"/><Relationship Id="rId5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9.jpg"/><Relationship Id="rId4" Type="http://schemas.openxmlformats.org/officeDocument/2006/relationships/image" Target="../media/image8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3"/>
          <p:cNvSpPr txBox="1"/>
          <p:nvPr>
            <p:ph idx="1" type="body"/>
          </p:nvPr>
        </p:nvSpPr>
        <p:spPr>
          <a:xfrm>
            <a:off x="164150" y="571975"/>
            <a:ext cx="8709000" cy="56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40640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ru-RU" sz="72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«Істотні ознаки геометричних фігур»</a:t>
            </a:r>
            <a:endParaRPr b="1" sz="72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 sz="72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2"/>
          <p:cNvSpPr txBox="1"/>
          <p:nvPr>
            <p:ph type="title"/>
          </p:nvPr>
        </p:nvSpPr>
        <p:spPr>
          <a:xfrm>
            <a:off x="0" y="155700"/>
            <a:ext cx="6576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000"/>
              <a:buFont typeface="Century Schoolbook"/>
              <a:buNone/>
            </a:pPr>
            <a:r>
              <a:rPr b="1" lang="ru-RU" sz="4000">
                <a:solidFill>
                  <a:srgbClr val="0070C0"/>
                </a:solidFill>
              </a:rPr>
              <a:t>         </a:t>
            </a:r>
            <a:r>
              <a:rPr b="1" lang="ru-RU" sz="6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прямокутник</a:t>
            </a:r>
            <a:endParaRPr b="1" sz="60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6" name="Google Shape;216;p22"/>
          <p:cNvSpPr txBox="1"/>
          <p:nvPr>
            <p:ph idx="1" type="body"/>
          </p:nvPr>
        </p:nvSpPr>
        <p:spPr>
          <a:xfrm>
            <a:off x="457200" y="1600200"/>
            <a:ext cx="8043890" cy="26860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1680"/>
              <a:buNone/>
            </a:pPr>
            <a:r>
              <a:rPr lang="ru-RU"/>
              <a:t> </a:t>
            </a:r>
            <a:r>
              <a:rPr b="1" lang="ru-RU" sz="3200">
                <a:latin typeface="Times New Roman"/>
                <a:ea typeface="Times New Roman"/>
                <a:cs typeface="Times New Roman"/>
                <a:sym typeface="Times New Roman"/>
              </a:rPr>
              <a:t>Прямокутник  - це чотирикутник, 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2240"/>
              <a:buNone/>
            </a:pPr>
            <a:r>
              <a:rPr b="1" lang="ru-RU" sz="3200">
                <a:latin typeface="Times New Roman"/>
                <a:ea typeface="Times New Roman"/>
                <a:cs typeface="Times New Roman"/>
                <a:sym typeface="Times New Roman"/>
              </a:rPr>
              <a:t>      усі кути якого прямі. Протилежні          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2240"/>
              <a:buNone/>
            </a:pPr>
            <a:r>
              <a:rPr b="1" lang="ru-RU" sz="3200">
                <a:latin typeface="Times New Roman"/>
                <a:ea typeface="Times New Roman"/>
                <a:cs typeface="Times New Roman"/>
                <a:sym typeface="Times New Roman"/>
              </a:rPr>
              <a:t>                   сторони прямокутника рівні.</a:t>
            </a:r>
            <a:endParaRPr b="1" sz="3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maxresdefault (1).jpg" id="217" name="Google Shape;217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01161" y="69978"/>
            <a:ext cx="2336790" cy="1314445"/>
          </a:xfrm>
          <a:prstGeom prst="rect">
            <a:avLst/>
          </a:prstGeom>
          <a:noFill/>
          <a:ln>
            <a:noFill/>
          </a:ln>
        </p:spPr>
      </p:pic>
      <p:sp>
        <p:nvSpPr>
          <p:cNvPr id="218" name="Google Shape;218;p22"/>
          <p:cNvSpPr/>
          <p:nvPr/>
        </p:nvSpPr>
        <p:spPr>
          <a:xfrm>
            <a:off x="3948298" y="3428991"/>
            <a:ext cx="4286400" cy="2286000"/>
          </a:xfrm>
          <a:prstGeom prst="rect">
            <a:avLst/>
          </a:prstGeom>
          <a:solidFill>
            <a:srgbClr val="00FF00"/>
          </a:solidFill>
          <a:ln>
            <a:noFill/>
          </a:ln>
          <a:effectLst>
            <a:outerShdw blurRad="44450" algn="ctr" dir="5400000" dist="27940">
              <a:srgbClr val="000000">
                <a:alpha val="31764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219" name="Google Shape;219;p22"/>
          <p:cNvSpPr txBox="1"/>
          <p:nvPr>
            <p:ph idx="2" type="body"/>
          </p:nvPr>
        </p:nvSpPr>
        <p:spPr>
          <a:xfrm>
            <a:off x="100975" y="3266498"/>
            <a:ext cx="3132000" cy="1853100"/>
          </a:xfrm>
          <a:prstGeom prst="rect">
            <a:avLst/>
          </a:prstGeom>
          <a:noFill/>
          <a:ln cap="flat" cmpd="sng" w="9525">
            <a:solidFill>
              <a:srgbClr val="C00000"/>
            </a:solidFill>
            <a:prstDash val="lgDashDot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b="1" lang="ru-RU">
                <a:solidFill>
                  <a:srgbClr val="002060"/>
                </a:solidFill>
              </a:rPr>
              <a:t>P – </a:t>
            </a:r>
            <a:r>
              <a:rPr b="1" lang="ru-RU"/>
              <a:t>периметр;</a:t>
            </a:r>
            <a:endParaRPr b="1">
              <a:solidFill>
                <a:srgbClr val="00206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b="1" lang="ru-RU">
                <a:solidFill>
                  <a:srgbClr val="002060"/>
                </a:solidFill>
              </a:rPr>
              <a:t>S – </a:t>
            </a:r>
            <a:r>
              <a:rPr b="1" lang="ru-RU"/>
              <a:t>площа;</a:t>
            </a:r>
            <a:endParaRPr b="1">
              <a:solidFill>
                <a:srgbClr val="00206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b="1" lang="ru-RU">
                <a:solidFill>
                  <a:srgbClr val="002060"/>
                </a:solidFill>
              </a:rPr>
              <a:t>P = ( a + b) </a:t>
            </a:r>
            <a:r>
              <a:rPr b="1" lang="ru-RU" sz="1800">
                <a:solidFill>
                  <a:srgbClr val="002060"/>
                </a:solidFill>
              </a:rPr>
              <a:t>● </a:t>
            </a:r>
            <a:r>
              <a:rPr b="1" lang="ru-RU">
                <a:solidFill>
                  <a:srgbClr val="002060"/>
                </a:solidFill>
              </a:rPr>
              <a:t>2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b="1" lang="ru-RU">
                <a:solidFill>
                  <a:srgbClr val="002060"/>
                </a:solidFill>
              </a:rPr>
              <a:t>S = a </a:t>
            </a:r>
            <a:r>
              <a:rPr b="1" lang="ru-RU" sz="1800">
                <a:solidFill>
                  <a:srgbClr val="002060"/>
                </a:solidFill>
              </a:rPr>
              <a:t>● </a:t>
            </a:r>
            <a:r>
              <a:rPr b="1" lang="ru-RU">
                <a:solidFill>
                  <a:srgbClr val="002060"/>
                </a:solidFill>
              </a:rPr>
              <a:t>b</a:t>
            </a:r>
            <a:endParaRPr b="1" sz="180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23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000"/>
              <a:buFont typeface="Century Schoolbook"/>
              <a:buNone/>
            </a:pPr>
            <a:r>
              <a:rPr b="1" lang="ru-RU" sz="6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Коло</a:t>
            </a:r>
            <a:endParaRPr b="1" sz="60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5" name="Google Shape;225;p23"/>
          <p:cNvSpPr txBox="1"/>
          <p:nvPr>
            <p:ph idx="1" type="body"/>
          </p:nvPr>
        </p:nvSpPr>
        <p:spPr>
          <a:xfrm>
            <a:off x="457200" y="1600200"/>
            <a:ext cx="7972452" cy="27574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1680"/>
              <a:buNone/>
            </a:pPr>
            <a:r>
              <a:rPr lang="ru-RU"/>
              <a:t>   </a:t>
            </a:r>
            <a:r>
              <a:rPr b="1" lang="ru-RU" sz="3200">
                <a:latin typeface="Times New Roman"/>
                <a:ea typeface="Times New Roman"/>
                <a:cs typeface="Times New Roman"/>
                <a:sym typeface="Times New Roman"/>
              </a:rPr>
              <a:t>Коло – це геометрична                 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2240"/>
              <a:buNone/>
            </a:pPr>
            <a:r>
              <a:rPr b="1" lang="ru-RU" sz="3200">
                <a:latin typeface="Times New Roman"/>
                <a:ea typeface="Times New Roman"/>
                <a:cs typeface="Times New Roman"/>
                <a:sym typeface="Times New Roman"/>
              </a:rPr>
              <a:t>           фігура, яка складається 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2240"/>
              <a:buNone/>
            </a:pPr>
            <a:r>
              <a:rPr b="1" lang="ru-RU" sz="3200">
                <a:latin typeface="Times New Roman"/>
                <a:ea typeface="Times New Roman"/>
                <a:cs typeface="Times New Roman"/>
                <a:sym typeface="Times New Roman"/>
              </a:rPr>
              <a:t>                  з точок, які рівновіддалені 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2240"/>
              <a:buNone/>
            </a:pPr>
            <a:r>
              <a:rPr b="1" lang="ru-RU" sz="3200"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           від даної точки.</a:t>
            </a:r>
            <a:endParaRPr b="1" sz="3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6" name="Google Shape;226;p23"/>
          <p:cNvSpPr/>
          <p:nvPr/>
        </p:nvSpPr>
        <p:spPr>
          <a:xfrm>
            <a:off x="3880284" y="3874238"/>
            <a:ext cx="3286200" cy="2857500"/>
          </a:xfrm>
          <a:prstGeom prst="ellipse">
            <a:avLst/>
          </a:prstGeom>
          <a:solidFill>
            <a:srgbClr val="FFFF00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44450" algn="ctr" dir="5400000" dist="27940">
              <a:srgbClr val="000000">
                <a:alpha val="31764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pic>
        <p:nvPicPr>
          <p:cNvPr descr="map477.jpg" id="227" name="Google Shape;227;p23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491349" y="-9"/>
            <a:ext cx="2242500" cy="1737600"/>
          </a:xfrm>
          <a:prstGeom prst="roundRect">
            <a:avLst>
              <a:gd fmla="val 8594" name="adj"/>
            </a:avLst>
          </a:prstGeom>
          <a:solidFill>
            <a:srgbClr val="ECECEC"/>
          </a:solidFill>
          <a:ln>
            <a:noFill/>
          </a:ln>
          <a:effectLst>
            <a:reflection blurRad="0" dir="5400000" dist="5000" endA="0" endPos="28000" fadeDir="5400000" kx="0" rotWithShape="0" algn="bl" stA="38000" stPos="0" sy="-100000" ky="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4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000"/>
              <a:buFont typeface="Century Schoolbook"/>
              <a:buNone/>
            </a:pPr>
            <a:r>
              <a:rPr b="1" lang="ru-RU" sz="6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Круг</a:t>
            </a:r>
            <a:endParaRPr sz="60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3" name="Google Shape;233;p24"/>
          <p:cNvSpPr txBox="1"/>
          <p:nvPr>
            <p:ph idx="1" type="body"/>
          </p:nvPr>
        </p:nvSpPr>
        <p:spPr>
          <a:xfrm>
            <a:off x="570700" y="1574625"/>
            <a:ext cx="7684800" cy="191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b="1" lang="ru-RU" sz="3200">
                <a:latin typeface="Times New Roman"/>
                <a:ea typeface="Times New Roman"/>
                <a:cs typeface="Times New Roman"/>
                <a:sym typeface="Times New Roman"/>
              </a:rPr>
              <a:t>Частину площини, обмежену колом, називають кругом.</a:t>
            </a:r>
            <a:endParaRPr b="1" sz="3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4" name="Google Shape;234;p24"/>
          <p:cNvSpPr/>
          <p:nvPr/>
        </p:nvSpPr>
        <p:spPr>
          <a:xfrm>
            <a:off x="2498840" y="3428991"/>
            <a:ext cx="3384300" cy="2736300"/>
          </a:xfrm>
          <a:prstGeom prst="ellipse">
            <a:avLst/>
          </a:prstGeom>
          <a:solidFill>
            <a:srgbClr val="FFE599"/>
          </a:solidFill>
          <a:ln cap="flat" cmpd="sng" w="9525">
            <a:solidFill>
              <a:srgbClr val="0070C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235" name="Google Shape;235;p24"/>
          <p:cNvCxnSpPr/>
          <p:nvPr/>
        </p:nvCxnSpPr>
        <p:spPr>
          <a:xfrm flipH="1" rot="10800000">
            <a:off x="3614609" y="4257127"/>
            <a:ext cx="2124600" cy="1810500"/>
          </a:xfrm>
          <a:prstGeom prst="straightConnector1">
            <a:avLst/>
          </a:prstGeom>
          <a:noFill/>
          <a:ln cap="flat" cmpd="sng" w="12700">
            <a:solidFill>
              <a:srgbClr val="0060C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6" name="Google Shape;236;p24"/>
          <p:cNvCxnSpPr/>
          <p:nvPr/>
        </p:nvCxnSpPr>
        <p:spPr>
          <a:xfrm flipH="1" rot="10800000">
            <a:off x="3973584" y="4584484"/>
            <a:ext cx="1872300" cy="1584300"/>
          </a:xfrm>
          <a:prstGeom prst="straightConnector1">
            <a:avLst/>
          </a:prstGeom>
          <a:noFill/>
          <a:ln cap="flat" cmpd="sng" w="12700">
            <a:solidFill>
              <a:srgbClr val="0060C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7" name="Google Shape;237;p24"/>
          <p:cNvCxnSpPr>
            <a:endCxn id="234" idx="7"/>
          </p:cNvCxnSpPr>
          <p:nvPr/>
        </p:nvCxnSpPr>
        <p:spPr>
          <a:xfrm flipH="1" rot="10800000">
            <a:off x="2942821" y="3829713"/>
            <a:ext cx="2444700" cy="1875600"/>
          </a:xfrm>
          <a:prstGeom prst="straightConnector1">
            <a:avLst/>
          </a:prstGeom>
          <a:noFill/>
          <a:ln cap="flat" cmpd="sng" w="12700">
            <a:solidFill>
              <a:srgbClr val="0060C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8" name="Google Shape;238;p24"/>
          <p:cNvCxnSpPr/>
          <p:nvPr/>
        </p:nvCxnSpPr>
        <p:spPr>
          <a:xfrm flipH="1" rot="10800000">
            <a:off x="3236212" y="4005039"/>
            <a:ext cx="2353800" cy="1913400"/>
          </a:xfrm>
          <a:prstGeom prst="straightConnector1">
            <a:avLst/>
          </a:prstGeom>
          <a:noFill/>
          <a:ln cap="flat" cmpd="sng" w="12700">
            <a:solidFill>
              <a:srgbClr val="0060C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9" name="Google Shape;239;p24"/>
          <p:cNvCxnSpPr/>
          <p:nvPr/>
        </p:nvCxnSpPr>
        <p:spPr>
          <a:xfrm flipH="1" rot="10800000">
            <a:off x="2740582" y="3645011"/>
            <a:ext cx="2350500" cy="1815900"/>
          </a:xfrm>
          <a:prstGeom prst="straightConnector1">
            <a:avLst/>
          </a:prstGeom>
          <a:noFill/>
          <a:ln cap="flat" cmpd="sng" w="12700">
            <a:solidFill>
              <a:srgbClr val="0060C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0" name="Google Shape;240;p24"/>
          <p:cNvCxnSpPr/>
          <p:nvPr/>
        </p:nvCxnSpPr>
        <p:spPr>
          <a:xfrm flipH="1" rot="10800000">
            <a:off x="2538156" y="3479510"/>
            <a:ext cx="2178000" cy="1733400"/>
          </a:xfrm>
          <a:prstGeom prst="straightConnector1">
            <a:avLst/>
          </a:prstGeom>
          <a:noFill/>
          <a:ln cap="flat" cmpd="sng" w="12700">
            <a:solidFill>
              <a:srgbClr val="0060C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1" name="Google Shape;241;p24"/>
          <p:cNvCxnSpPr>
            <a:stCxn id="234" idx="2"/>
            <a:endCxn id="234" idx="0"/>
          </p:cNvCxnSpPr>
          <p:nvPr/>
        </p:nvCxnSpPr>
        <p:spPr>
          <a:xfrm flipH="1" rot="10800000">
            <a:off x="2498840" y="3429141"/>
            <a:ext cx="1692300" cy="1368000"/>
          </a:xfrm>
          <a:prstGeom prst="straightConnector1">
            <a:avLst/>
          </a:prstGeom>
          <a:noFill/>
          <a:ln cap="flat" cmpd="sng" w="12700">
            <a:solidFill>
              <a:srgbClr val="0060C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2" name="Google Shape;242;p24"/>
          <p:cNvCxnSpPr/>
          <p:nvPr/>
        </p:nvCxnSpPr>
        <p:spPr>
          <a:xfrm flipH="1" rot="10800000">
            <a:off x="4453624" y="4936495"/>
            <a:ext cx="1429500" cy="1228800"/>
          </a:xfrm>
          <a:prstGeom prst="straightConnector1">
            <a:avLst/>
          </a:prstGeom>
          <a:noFill/>
          <a:ln cap="flat" cmpd="sng" w="12700">
            <a:solidFill>
              <a:srgbClr val="0060C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3" name="Google Shape;243;p24"/>
          <p:cNvCxnSpPr/>
          <p:nvPr/>
        </p:nvCxnSpPr>
        <p:spPr>
          <a:xfrm flipH="1" rot="10800000">
            <a:off x="2538156" y="3506804"/>
            <a:ext cx="1076400" cy="930300"/>
          </a:xfrm>
          <a:prstGeom prst="straightConnector1">
            <a:avLst/>
          </a:prstGeom>
          <a:noFill/>
          <a:ln cap="flat" cmpd="sng" w="12700">
            <a:solidFill>
              <a:srgbClr val="0060C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44" name="Google Shape;244;p24"/>
          <p:cNvSpPr/>
          <p:nvPr/>
        </p:nvSpPr>
        <p:spPr>
          <a:xfrm>
            <a:off x="4255317" y="4355358"/>
            <a:ext cx="441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2400">
                <a:solidFill>
                  <a:srgbClr val="00206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О</a:t>
            </a:r>
            <a:endParaRPr b="1" sz="2400">
              <a:solidFill>
                <a:srgbClr val="002060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pic>
        <p:nvPicPr>
          <p:cNvPr id="245" name="Google Shape;245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35544" y="4438632"/>
            <a:ext cx="548688" cy="6401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25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000"/>
              <a:buFont typeface="Century Schoolbook"/>
              <a:buNone/>
            </a:pPr>
            <a:r>
              <a:rPr b="1" lang="ru-RU" sz="6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Квадрат</a:t>
            </a:r>
            <a:endParaRPr b="1" sz="60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1" name="Google Shape;251;p25"/>
          <p:cNvSpPr txBox="1"/>
          <p:nvPr>
            <p:ph idx="1" type="body"/>
          </p:nvPr>
        </p:nvSpPr>
        <p:spPr>
          <a:xfrm>
            <a:off x="457200" y="1600200"/>
            <a:ext cx="7901100" cy="19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ct val="70000"/>
              <a:buNone/>
            </a:pPr>
            <a:r>
              <a:rPr b="1" lang="ru-RU" sz="3200"/>
              <a:t>Квадрат</a:t>
            </a:r>
            <a:r>
              <a:rPr b="1" lang="ru-RU" sz="3200"/>
              <a:t> - це чотирикутник, </a:t>
            </a:r>
            <a:endParaRPr b="1"/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rPr b="1" lang="ru-RU" sz="3200"/>
              <a:t>                 у якого всі чотири сторони </a:t>
            </a:r>
            <a:endParaRPr b="1"/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rPr b="1" lang="ru-RU" sz="3200"/>
              <a:t>                                      та кути однакові.</a:t>
            </a:r>
            <a:endParaRPr b="1" sz="3200"/>
          </a:p>
        </p:txBody>
      </p:sp>
      <p:pic>
        <p:nvPicPr>
          <p:cNvPr descr="8a3989f051.jpg" id="252" name="Google Shape;252;p25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66562" y="228992"/>
            <a:ext cx="1146300" cy="1234200"/>
          </a:xfrm>
          <a:prstGeom prst="rect">
            <a:avLst/>
          </a:prstGeom>
          <a:noFill/>
          <a:ln>
            <a:noFill/>
          </a:ln>
        </p:spPr>
      </p:pic>
      <p:sp>
        <p:nvSpPr>
          <p:cNvPr id="253" name="Google Shape;253;p25"/>
          <p:cNvSpPr/>
          <p:nvPr/>
        </p:nvSpPr>
        <p:spPr>
          <a:xfrm>
            <a:off x="4404425" y="3429000"/>
            <a:ext cx="2973600" cy="2844000"/>
          </a:xfrm>
          <a:prstGeom prst="rect">
            <a:avLst/>
          </a:prstGeom>
          <a:solidFill>
            <a:srgbClr val="FF00FF"/>
          </a:solidFill>
          <a:ln>
            <a:noFill/>
          </a:ln>
          <a:effectLst>
            <a:outerShdw blurRad="44450" algn="ctr" dir="5400000" dist="27940">
              <a:srgbClr val="000000">
                <a:alpha val="31764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254" name="Google Shape;254;p25"/>
          <p:cNvSpPr txBox="1"/>
          <p:nvPr>
            <p:ph idx="2" type="body"/>
          </p:nvPr>
        </p:nvSpPr>
        <p:spPr>
          <a:xfrm>
            <a:off x="258700" y="3084247"/>
            <a:ext cx="3168300" cy="1742400"/>
          </a:xfrm>
          <a:prstGeom prst="rect">
            <a:avLst/>
          </a:prstGeom>
          <a:noFill/>
          <a:ln cap="flat" cmpd="sng" w="9525">
            <a:solidFill>
              <a:srgbClr val="C00000"/>
            </a:solidFill>
            <a:prstDash val="lgDashDot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680"/>
              <a:buNone/>
            </a:pPr>
            <a:r>
              <a:rPr b="1" lang="ru-RU">
                <a:solidFill>
                  <a:srgbClr val="002060"/>
                </a:solidFill>
              </a:rPr>
              <a:t>P – </a:t>
            </a:r>
            <a:r>
              <a:rPr b="1" lang="ru-RU"/>
              <a:t>периметр;</a:t>
            </a:r>
            <a:endParaRPr b="1">
              <a:solidFill>
                <a:srgbClr val="00206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b="1" lang="ru-RU">
                <a:solidFill>
                  <a:srgbClr val="002060"/>
                </a:solidFill>
              </a:rPr>
              <a:t>S – </a:t>
            </a:r>
            <a:r>
              <a:rPr b="1" lang="ru-RU"/>
              <a:t>площа;</a:t>
            </a:r>
            <a:endParaRPr b="1">
              <a:solidFill>
                <a:srgbClr val="00206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b="1" lang="ru-RU">
                <a:solidFill>
                  <a:srgbClr val="002060"/>
                </a:solidFill>
              </a:rPr>
              <a:t>P = a </a:t>
            </a:r>
            <a:r>
              <a:rPr b="1" lang="ru-RU" sz="1800">
                <a:solidFill>
                  <a:srgbClr val="002060"/>
                </a:solidFill>
              </a:rPr>
              <a:t>● </a:t>
            </a:r>
            <a:r>
              <a:rPr b="1" lang="ru-RU">
                <a:solidFill>
                  <a:srgbClr val="002060"/>
                </a:solidFill>
              </a:rPr>
              <a:t>4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b="1" lang="ru-RU">
                <a:solidFill>
                  <a:srgbClr val="002060"/>
                </a:solidFill>
              </a:rPr>
              <a:t>S = a  </a:t>
            </a:r>
            <a:r>
              <a:rPr b="1" lang="ru-RU" sz="1800">
                <a:solidFill>
                  <a:srgbClr val="002060"/>
                </a:solidFill>
              </a:rPr>
              <a:t>●</a:t>
            </a:r>
            <a:r>
              <a:rPr b="1" lang="ru-RU">
                <a:solidFill>
                  <a:srgbClr val="002060"/>
                </a:solidFill>
              </a:rPr>
              <a:t> a</a:t>
            </a:r>
            <a:endParaRPr b="1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6"/>
          <p:cNvSpPr txBox="1"/>
          <p:nvPr>
            <p:ph type="title"/>
          </p:nvPr>
        </p:nvSpPr>
        <p:spPr>
          <a:xfrm>
            <a:off x="812550" y="392888"/>
            <a:ext cx="55035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000"/>
              <a:buFont typeface="Century Schoolbook"/>
              <a:buNone/>
            </a:pPr>
            <a:r>
              <a:rPr b="1" lang="ru-RU" sz="6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Трикутник</a:t>
            </a:r>
            <a:endParaRPr b="1" sz="60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0" name="Google Shape;260;p26"/>
          <p:cNvSpPr txBox="1"/>
          <p:nvPr>
            <p:ph idx="1" type="body"/>
          </p:nvPr>
        </p:nvSpPr>
        <p:spPr>
          <a:xfrm>
            <a:off x="457200" y="1600200"/>
            <a:ext cx="8186700" cy="233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ct val="58181"/>
              <a:buNone/>
            </a:pPr>
            <a:r>
              <a:rPr b="1" lang="ru-RU" sz="3850">
                <a:solidFill>
                  <a:srgbClr val="0000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Трикутник – </a:t>
            </a:r>
            <a:r>
              <a:rPr b="1" lang="ru-RU" sz="3850">
                <a:latin typeface="Times New Roman"/>
                <a:ea typeface="Times New Roman"/>
                <a:cs typeface="Times New Roman"/>
                <a:sym typeface="Times New Roman"/>
              </a:rPr>
              <a:t>це геометрична фігура,   </a:t>
            </a:r>
            <a:endParaRPr b="1" sz="385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ct val="58181"/>
              <a:buNone/>
            </a:pPr>
            <a:r>
              <a:rPr b="1" lang="ru-RU" sz="3850">
                <a:latin typeface="Times New Roman"/>
                <a:ea typeface="Times New Roman"/>
                <a:cs typeface="Times New Roman"/>
                <a:sym typeface="Times New Roman"/>
              </a:rPr>
              <a:t>           яка складається з трьох точок і   трьох відрізків, які сполучають  </a:t>
            </a:r>
            <a:endParaRPr b="1" sz="385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ct val="58181"/>
              <a:buNone/>
            </a:pPr>
            <a:r>
              <a:rPr b="1" lang="ru-RU" sz="3850">
                <a:latin typeface="Times New Roman"/>
                <a:ea typeface="Times New Roman"/>
                <a:cs typeface="Times New Roman"/>
                <a:sym typeface="Times New Roman"/>
              </a:rPr>
              <a:t>                         ці точки.</a:t>
            </a:r>
            <a:endParaRPr b="1" sz="385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67640" lvl="0" marL="274320" rtl="0" algn="l"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t/>
            </a:r>
            <a:endParaRPr/>
          </a:p>
        </p:txBody>
      </p:sp>
      <p:pic>
        <p:nvPicPr>
          <p:cNvPr descr="maxresdefault.jpg" id="261" name="Google Shape;261;p26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818196" y="285728"/>
            <a:ext cx="2413017" cy="1357322"/>
          </a:xfrm>
          <a:prstGeom prst="rect">
            <a:avLst/>
          </a:prstGeom>
          <a:noFill/>
          <a:ln>
            <a:noFill/>
          </a:ln>
        </p:spPr>
      </p:pic>
      <p:sp>
        <p:nvSpPr>
          <p:cNvPr id="262" name="Google Shape;262;p26"/>
          <p:cNvSpPr/>
          <p:nvPr/>
        </p:nvSpPr>
        <p:spPr>
          <a:xfrm>
            <a:off x="2511785" y="3848151"/>
            <a:ext cx="3714900" cy="2857500"/>
          </a:xfrm>
          <a:prstGeom prst="triangle">
            <a:avLst>
              <a:gd fmla="val 50000" name="adj"/>
            </a:avLst>
          </a:prstGeom>
          <a:solidFill>
            <a:srgbClr val="00FFFF"/>
          </a:solidFill>
          <a:ln>
            <a:noFill/>
          </a:ln>
          <a:effectLst>
            <a:outerShdw blurRad="44450" algn="ctr" dir="5400000" dist="27940">
              <a:srgbClr val="000000">
                <a:alpha val="31764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DAFCFF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27"/>
          <p:cNvSpPr txBox="1"/>
          <p:nvPr>
            <p:ph type="title"/>
          </p:nvPr>
        </p:nvSpPr>
        <p:spPr>
          <a:xfrm>
            <a:off x="457200" y="274650"/>
            <a:ext cx="82371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000"/>
              <a:buFont typeface="Century Schoolbook"/>
              <a:buNone/>
            </a:pPr>
            <a:r>
              <a:rPr b="1" lang="ru-RU" sz="4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Види трикутників за стороною</a:t>
            </a:r>
            <a:endParaRPr sz="40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8" name="Google Shape;268;p27"/>
          <p:cNvSpPr txBox="1"/>
          <p:nvPr>
            <p:ph idx="1" type="body"/>
          </p:nvPr>
        </p:nvSpPr>
        <p:spPr>
          <a:xfrm>
            <a:off x="457200" y="1600200"/>
            <a:ext cx="3657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680"/>
              <a:buNone/>
            </a:pPr>
            <a:r>
              <a:rPr b="1" lang="ru-RU">
                <a:solidFill>
                  <a:srgbClr val="002060"/>
                </a:solidFill>
              </a:rPr>
              <a:t>Рівнобедрений</a:t>
            </a:r>
            <a:r>
              <a:rPr lang="ru-RU"/>
              <a:t> – трикутник у якого довжини двох сторін рівні. </a:t>
            </a:r>
            <a:endParaRPr/>
          </a:p>
        </p:txBody>
      </p:sp>
      <p:sp>
        <p:nvSpPr>
          <p:cNvPr id="269" name="Google Shape;269;p27"/>
          <p:cNvSpPr txBox="1"/>
          <p:nvPr>
            <p:ph idx="2" type="body"/>
          </p:nvPr>
        </p:nvSpPr>
        <p:spPr>
          <a:xfrm>
            <a:off x="4270248" y="1600200"/>
            <a:ext cx="3657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680"/>
              <a:buNone/>
            </a:pPr>
            <a:r>
              <a:rPr b="1" lang="ru-RU">
                <a:solidFill>
                  <a:srgbClr val="002060"/>
                </a:solidFill>
              </a:rPr>
              <a:t>Різносторонній – </a:t>
            </a:r>
            <a:r>
              <a:rPr lang="ru-RU"/>
              <a:t>трикутник, довжини сторін якого не дорівнюють одна одній.</a:t>
            </a:r>
            <a:endParaRPr/>
          </a:p>
        </p:txBody>
      </p:sp>
      <p:sp>
        <p:nvSpPr>
          <p:cNvPr id="270" name="Google Shape;270;p27"/>
          <p:cNvSpPr/>
          <p:nvPr/>
        </p:nvSpPr>
        <p:spPr>
          <a:xfrm>
            <a:off x="611560" y="4365104"/>
            <a:ext cx="3154632" cy="1728192"/>
          </a:xfrm>
          <a:prstGeom prst="triangle">
            <a:avLst>
              <a:gd fmla="val 50000" name="adj"/>
            </a:avLst>
          </a:prstGeom>
          <a:solidFill>
            <a:srgbClr val="C4EEFF"/>
          </a:solidFill>
          <a:ln cap="flat" cmpd="sng" w="9525">
            <a:solidFill>
              <a:srgbClr val="00206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271" name="Google Shape;271;p27"/>
          <p:cNvSpPr/>
          <p:nvPr/>
        </p:nvSpPr>
        <p:spPr>
          <a:xfrm rot="2504116">
            <a:off x="5341628" y="3344948"/>
            <a:ext cx="2029572" cy="2436952"/>
          </a:xfrm>
          <a:prstGeom prst="triangle">
            <a:avLst>
              <a:gd fmla="val 94805" name="adj"/>
            </a:avLst>
          </a:prstGeom>
          <a:solidFill>
            <a:srgbClr val="C4EEFF"/>
          </a:solidFill>
          <a:ln cap="flat" cmpd="sng" w="9525">
            <a:solidFill>
              <a:srgbClr val="00206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272" name="Google Shape;272;p27"/>
          <p:cNvCxnSpPr>
            <a:stCxn id="270" idx="0"/>
            <a:endCxn id="270" idx="3"/>
          </p:cNvCxnSpPr>
          <p:nvPr/>
        </p:nvCxnSpPr>
        <p:spPr>
          <a:xfrm>
            <a:off x="2188876" y="4365104"/>
            <a:ext cx="0" cy="1728300"/>
          </a:xfrm>
          <a:prstGeom prst="straightConnector1">
            <a:avLst/>
          </a:prstGeom>
          <a:noFill/>
          <a:ln cap="flat" cmpd="sng" w="12700">
            <a:solidFill>
              <a:srgbClr val="0060CF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273" name="Google Shape;273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60669" y="4797152"/>
            <a:ext cx="164606" cy="23166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4" name="Google Shape;274;p2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752858" y="4836604"/>
            <a:ext cx="164606" cy="23166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5" name="Google Shape;275;p2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18342" y="4851336"/>
            <a:ext cx="158510" cy="237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6" name="Google Shape;276;p2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597597" y="4771906"/>
            <a:ext cx="158510" cy="237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7" name="Google Shape;277;p2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4337445" y="4546168"/>
            <a:ext cx="495627" cy="528669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Google Shape;278;p2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76678" y="5937511"/>
            <a:ext cx="514316" cy="548604"/>
          </a:xfrm>
          <a:prstGeom prst="rect">
            <a:avLst/>
          </a:prstGeom>
          <a:noFill/>
          <a:ln>
            <a:noFill/>
          </a:ln>
        </p:spPr>
      </p:pic>
      <p:pic>
        <p:nvPicPr>
          <p:cNvPr id="279" name="Google Shape;279;p27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7743163" y="4013890"/>
            <a:ext cx="503763" cy="53227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" name="Google Shape;280;p27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720431" y="3998183"/>
            <a:ext cx="506012" cy="536494"/>
          </a:xfrm>
          <a:prstGeom prst="rect">
            <a:avLst/>
          </a:prstGeom>
          <a:noFill/>
          <a:ln>
            <a:noFill/>
          </a:ln>
        </p:spPr>
      </p:pic>
      <p:pic>
        <p:nvPicPr>
          <p:cNvPr id="281" name="Google Shape;281;p27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3697895" y="5926048"/>
            <a:ext cx="465930" cy="492303"/>
          </a:xfrm>
          <a:prstGeom prst="rect">
            <a:avLst/>
          </a:prstGeom>
          <a:noFill/>
          <a:ln>
            <a:noFill/>
          </a:ln>
        </p:spPr>
      </p:pic>
      <p:pic>
        <p:nvPicPr>
          <p:cNvPr id="282" name="Google Shape;282;p27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6124746" y="6116513"/>
            <a:ext cx="463336" cy="4938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28"/>
          <p:cNvSpPr txBox="1"/>
          <p:nvPr>
            <p:ph idx="1" type="body"/>
          </p:nvPr>
        </p:nvSpPr>
        <p:spPr>
          <a:xfrm>
            <a:off x="914400" y="1525754"/>
            <a:ext cx="3657600" cy="123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680"/>
              <a:buNone/>
            </a:pPr>
            <a:r>
              <a:rPr b="1" lang="ru-RU">
                <a:solidFill>
                  <a:srgbClr val="002060"/>
                </a:solidFill>
              </a:rPr>
              <a:t>Прямокутний – </a:t>
            </a:r>
            <a:r>
              <a:rPr lang="ru-RU"/>
              <a:t>це трикутник, у якого один з кутів прямий.</a:t>
            </a:r>
            <a:endParaRPr/>
          </a:p>
        </p:txBody>
      </p:sp>
      <p:sp>
        <p:nvSpPr>
          <p:cNvPr id="288" name="Google Shape;288;p28"/>
          <p:cNvSpPr txBox="1"/>
          <p:nvPr>
            <p:ph idx="2" type="body"/>
          </p:nvPr>
        </p:nvSpPr>
        <p:spPr>
          <a:xfrm>
            <a:off x="5425725" y="1253420"/>
            <a:ext cx="3657600" cy="123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680"/>
              <a:buNone/>
            </a:pPr>
            <a:r>
              <a:rPr b="1" lang="ru-RU">
                <a:solidFill>
                  <a:srgbClr val="002060"/>
                </a:solidFill>
              </a:rPr>
              <a:t>Гострокутний – </a:t>
            </a:r>
            <a:r>
              <a:rPr lang="ru-RU"/>
              <a:t>трикутник, вершини кутів якого гострі.</a:t>
            </a:r>
            <a:endParaRPr/>
          </a:p>
        </p:txBody>
      </p:sp>
      <p:sp>
        <p:nvSpPr>
          <p:cNvPr id="289" name="Google Shape;289;p28"/>
          <p:cNvSpPr/>
          <p:nvPr/>
        </p:nvSpPr>
        <p:spPr>
          <a:xfrm>
            <a:off x="439793" y="2418390"/>
            <a:ext cx="2232300" cy="1872300"/>
          </a:xfrm>
          <a:prstGeom prst="triangle">
            <a:avLst>
              <a:gd fmla="val 0" name="adj"/>
            </a:avLst>
          </a:prstGeom>
          <a:solidFill>
            <a:srgbClr val="C4EEFF"/>
          </a:solidFill>
          <a:ln cap="flat" cmpd="sng" w="9525">
            <a:solidFill>
              <a:srgbClr val="00206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290" name="Google Shape;290;p28"/>
          <p:cNvSpPr/>
          <p:nvPr/>
        </p:nvSpPr>
        <p:spPr>
          <a:xfrm>
            <a:off x="5639130" y="2502895"/>
            <a:ext cx="2736300" cy="1852200"/>
          </a:xfrm>
          <a:prstGeom prst="triangle">
            <a:avLst>
              <a:gd fmla="val 48223" name="adj"/>
            </a:avLst>
          </a:prstGeom>
          <a:solidFill>
            <a:srgbClr val="C4EEFF"/>
          </a:solidFill>
          <a:ln cap="flat" cmpd="sng" w="9525">
            <a:solidFill>
              <a:srgbClr val="00206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291" name="Google Shape;291;p28"/>
          <p:cNvSpPr/>
          <p:nvPr/>
        </p:nvSpPr>
        <p:spPr>
          <a:xfrm>
            <a:off x="1929728" y="4531505"/>
            <a:ext cx="45720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2400">
                <a:solidFill>
                  <a:srgbClr val="00206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Тупокутний – </a:t>
            </a:r>
            <a:r>
              <a:rPr lang="ru-RU" sz="2400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трикутник, один з кутів якого тупий.</a:t>
            </a:r>
            <a:endParaRPr/>
          </a:p>
        </p:txBody>
      </p:sp>
      <p:sp>
        <p:nvSpPr>
          <p:cNvPr id="292" name="Google Shape;292;p28"/>
          <p:cNvSpPr/>
          <p:nvPr/>
        </p:nvSpPr>
        <p:spPr>
          <a:xfrm rot="9703550">
            <a:off x="2654477" y="5888034"/>
            <a:ext cx="3516024" cy="1020408"/>
          </a:xfrm>
          <a:prstGeom prst="triangle">
            <a:avLst>
              <a:gd fmla="val 33381" name="adj"/>
            </a:avLst>
          </a:prstGeom>
          <a:solidFill>
            <a:srgbClr val="C4EEFF"/>
          </a:solidFill>
          <a:ln cap="flat" cmpd="sng" w="9525">
            <a:solidFill>
              <a:srgbClr val="00206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pic>
        <p:nvPicPr>
          <p:cNvPr id="293" name="Google Shape;293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14860" y="4016345"/>
            <a:ext cx="506012" cy="536494"/>
          </a:xfrm>
          <a:prstGeom prst="rect">
            <a:avLst/>
          </a:prstGeom>
          <a:noFill/>
          <a:ln>
            <a:noFill/>
          </a:ln>
        </p:spPr>
      </p:pic>
      <p:pic>
        <p:nvPicPr>
          <p:cNvPr id="294" name="Google Shape;294;p2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91353" y="3926208"/>
            <a:ext cx="506012" cy="536494"/>
          </a:xfrm>
          <a:prstGeom prst="rect">
            <a:avLst/>
          </a:prstGeom>
          <a:noFill/>
          <a:ln>
            <a:noFill/>
          </a:ln>
        </p:spPr>
      </p:pic>
      <p:pic>
        <p:nvPicPr>
          <p:cNvPr id="295" name="Google Shape;295;p2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796136" y="4904656"/>
            <a:ext cx="506012" cy="536494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Google Shape;296;p2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6627" y="1869700"/>
            <a:ext cx="518205" cy="548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" name="Google Shape;297;p2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995425" y="2296178"/>
            <a:ext cx="518205" cy="548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Google Shape;298;p28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065057" y="6032981"/>
            <a:ext cx="518205" cy="548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Google Shape;299;p28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296579" y="4410819"/>
            <a:ext cx="463336" cy="493819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Google Shape;300;p28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4962384" y="6367593"/>
            <a:ext cx="463336" cy="493819"/>
          </a:xfrm>
          <a:prstGeom prst="rect">
            <a:avLst/>
          </a:prstGeom>
          <a:noFill/>
          <a:ln>
            <a:noFill/>
          </a:ln>
        </p:spPr>
      </p:pic>
      <p:pic>
        <p:nvPicPr>
          <p:cNvPr id="301" name="Google Shape;301;p28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5175792" y="4037672"/>
            <a:ext cx="463336" cy="493819"/>
          </a:xfrm>
          <a:prstGeom prst="rect">
            <a:avLst/>
          </a:prstGeom>
          <a:noFill/>
          <a:ln>
            <a:noFill/>
          </a:ln>
        </p:spPr>
      </p:pic>
      <p:sp>
        <p:nvSpPr>
          <p:cNvPr id="302" name="Google Shape;302;p28"/>
          <p:cNvSpPr txBox="1"/>
          <p:nvPr/>
        </p:nvSpPr>
        <p:spPr>
          <a:xfrm>
            <a:off x="0" y="0"/>
            <a:ext cx="8797500" cy="14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000" cap="small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Види трикутників за градусною мірою кута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29"/>
          <p:cNvSpPr txBox="1"/>
          <p:nvPr>
            <p:ph type="title"/>
          </p:nvPr>
        </p:nvSpPr>
        <p:spPr>
          <a:xfrm>
            <a:off x="500034" y="571480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000"/>
              <a:buFont typeface="Century Schoolbook"/>
              <a:buNone/>
            </a:pPr>
            <a:r>
              <a:rPr b="1" lang="ru-RU" sz="6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ромб</a:t>
            </a:r>
            <a:endParaRPr b="1" sz="60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8" name="Google Shape;308;p29"/>
          <p:cNvSpPr txBox="1"/>
          <p:nvPr>
            <p:ph idx="1" type="body"/>
          </p:nvPr>
        </p:nvSpPr>
        <p:spPr>
          <a:xfrm>
            <a:off x="457221" y="2000251"/>
            <a:ext cx="7758000" cy="14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rtl="0" algn="ctr"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b="1" lang="ru-RU" sz="3200"/>
              <a:t>Ромб – це паралелограм, який має </a:t>
            </a:r>
            <a:endParaRPr b="1"/>
          </a:p>
          <a:p>
            <a:pPr indent="-274320" lvl="0" marL="274320" rtl="0" algn="ctr">
              <a:spcBef>
                <a:spcPts val="600"/>
              </a:spcBef>
              <a:spcAft>
                <a:spcPts val="0"/>
              </a:spcAft>
              <a:buSzPts val="2240"/>
              <a:buNone/>
            </a:pPr>
            <a:r>
              <a:rPr b="1" lang="ru-RU" sz="3200"/>
              <a:t>                      рівні сторони.</a:t>
            </a:r>
            <a:endParaRPr b="1" sz="3200"/>
          </a:p>
        </p:txBody>
      </p:sp>
      <p:pic>
        <p:nvPicPr>
          <p:cNvPr descr="kite.png" id="309" name="Google Shape;309;p29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429388" y="214290"/>
            <a:ext cx="1785950" cy="1785950"/>
          </a:xfrm>
          <a:prstGeom prst="rect">
            <a:avLst/>
          </a:prstGeom>
          <a:noFill/>
          <a:ln>
            <a:noFill/>
          </a:ln>
        </p:spPr>
      </p:pic>
      <p:sp>
        <p:nvSpPr>
          <p:cNvPr id="310" name="Google Shape;310;p29"/>
          <p:cNvSpPr/>
          <p:nvPr/>
        </p:nvSpPr>
        <p:spPr>
          <a:xfrm>
            <a:off x="3070438" y="3942612"/>
            <a:ext cx="3786214" cy="2714644"/>
          </a:xfrm>
          <a:prstGeom prst="flowChartDecision">
            <a:avLst/>
          </a:prstGeom>
          <a:solidFill>
            <a:srgbClr val="FF9900"/>
          </a:solidFill>
          <a:ln>
            <a:noFill/>
          </a:ln>
          <a:effectLst>
            <a:outerShdw blurRad="44450" algn="ctr" dir="5400000" dist="27940">
              <a:srgbClr val="000000">
                <a:alpha val="31764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30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000"/>
              <a:buFont typeface="Century Schoolbook"/>
              <a:buNone/>
            </a:pPr>
            <a:r>
              <a:rPr b="1" lang="ru-RU" sz="6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Конус</a:t>
            </a:r>
            <a:endParaRPr b="1" sz="60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6" name="Google Shape;316;p30"/>
          <p:cNvSpPr txBox="1"/>
          <p:nvPr>
            <p:ph idx="1" type="body"/>
          </p:nvPr>
        </p:nvSpPr>
        <p:spPr>
          <a:xfrm>
            <a:off x="146250" y="1600200"/>
            <a:ext cx="8497800" cy="298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just"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b="1" lang="ru-RU" sz="3200"/>
              <a:t>Конус — тіло обертання, яке </a:t>
            </a:r>
            <a:endParaRPr b="1"/>
          </a:p>
          <a:p>
            <a:pPr indent="-274320" lvl="0" marL="274320" rtl="0" algn="just">
              <a:spcBef>
                <a:spcPts val="600"/>
              </a:spcBef>
              <a:spcAft>
                <a:spcPts val="0"/>
              </a:spcAft>
              <a:buSzPts val="2240"/>
              <a:buNone/>
            </a:pPr>
            <a:r>
              <a:rPr b="1" lang="ru-RU" sz="3200"/>
              <a:t>    виходить в результаті обертання     </a:t>
            </a:r>
            <a:endParaRPr b="1"/>
          </a:p>
          <a:p>
            <a:pPr indent="-274320" lvl="0" marL="274320" rtl="0" algn="just">
              <a:spcBef>
                <a:spcPts val="600"/>
              </a:spcBef>
              <a:spcAft>
                <a:spcPts val="0"/>
              </a:spcAft>
              <a:buSzPts val="2240"/>
              <a:buNone/>
            </a:pPr>
            <a:r>
              <a:rPr b="1" lang="ru-RU" sz="3200"/>
              <a:t>       прямокутного трикутника навколо його катета.</a:t>
            </a:r>
            <a:endParaRPr b="1" sz="3200"/>
          </a:p>
        </p:txBody>
      </p:sp>
      <p:pic>
        <p:nvPicPr>
          <p:cNvPr descr="yak-skleyiti-konus.jpg" id="317" name="Google Shape;317;p30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04791" y="0"/>
            <a:ext cx="2133600" cy="1600200"/>
          </a:xfrm>
          <a:prstGeom prst="rect">
            <a:avLst/>
          </a:prstGeom>
          <a:noFill/>
          <a:ln>
            <a:noFill/>
          </a:ln>
        </p:spPr>
      </p:pic>
      <p:sp>
        <p:nvSpPr>
          <p:cNvPr id="318" name="Google Shape;318;p30"/>
          <p:cNvSpPr/>
          <p:nvPr/>
        </p:nvSpPr>
        <p:spPr>
          <a:xfrm>
            <a:off x="2966835" y="3786038"/>
            <a:ext cx="3357600" cy="2571900"/>
          </a:xfrm>
          <a:prstGeom prst="triangle">
            <a:avLst>
              <a:gd fmla="val 50000" name="adj"/>
            </a:avLst>
          </a:prstGeom>
          <a:solidFill>
            <a:srgbClr val="9900FF"/>
          </a:solidFill>
          <a:ln>
            <a:noFill/>
          </a:ln>
          <a:effectLst>
            <a:outerShdw blurRad="44450" algn="ctr" dir="5400000" dist="27940">
              <a:srgbClr val="000000">
                <a:alpha val="31764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19" name="Google Shape;319;p30"/>
          <p:cNvSpPr/>
          <p:nvPr/>
        </p:nvSpPr>
        <p:spPr>
          <a:xfrm>
            <a:off x="2966835" y="6023791"/>
            <a:ext cx="3357600" cy="642900"/>
          </a:xfrm>
          <a:prstGeom prst="ellipse">
            <a:avLst/>
          </a:prstGeom>
          <a:solidFill>
            <a:srgbClr val="9900FF"/>
          </a:solidFill>
          <a:ln>
            <a:noFill/>
          </a:ln>
          <a:effectLst>
            <a:outerShdw blurRad="44450" algn="ctr" dir="5400000" dist="27940">
              <a:srgbClr val="000000">
                <a:alpha val="31764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31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000"/>
              <a:buFont typeface="Century Schoolbook"/>
              <a:buNone/>
            </a:pPr>
            <a:r>
              <a:rPr b="1" lang="ru-RU" sz="6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Трапеція</a:t>
            </a:r>
            <a:r>
              <a:rPr b="1" lang="ru-RU" sz="4000">
                <a:solidFill>
                  <a:srgbClr val="0070C0"/>
                </a:solidFill>
              </a:rPr>
              <a:t> </a:t>
            </a:r>
            <a:endParaRPr b="1" sz="4000">
              <a:solidFill>
                <a:srgbClr val="0070C0"/>
              </a:solidFill>
            </a:endParaRPr>
          </a:p>
        </p:txBody>
      </p:sp>
      <p:sp>
        <p:nvSpPr>
          <p:cNvPr id="325" name="Google Shape;325;p31"/>
          <p:cNvSpPr txBox="1"/>
          <p:nvPr>
            <p:ph idx="1" type="body"/>
          </p:nvPr>
        </p:nvSpPr>
        <p:spPr>
          <a:xfrm>
            <a:off x="457200" y="1600200"/>
            <a:ext cx="8186766" cy="26146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ct val="70000"/>
              <a:buNone/>
            </a:pPr>
            <a:r>
              <a:rPr b="1" lang="ru-RU"/>
              <a:t>   </a:t>
            </a:r>
            <a:r>
              <a:rPr b="1" lang="ru-RU" sz="3200"/>
              <a:t>Трапеція</a:t>
            </a:r>
            <a:r>
              <a:rPr b="1" lang="ru-RU" sz="3200"/>
              <a:t> — це чотирикутник, у</a:t>
            </a:r>
            <a:endParaRPr b="1"/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rPr b="1" lang="ru-RU" sz="3200"/>
              <a:t>    якого дві сторони паралельні, а дві </a:t>
            </a:r>
            <a:endParaRPr b="1"/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rPr b="1" lang="ru-RU" sz="3200"/>
              <a:t>                     інші сторони не паралельні.</a:t>
            </a:r>
            <a:endParaRPr b="1"/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rPr lang="ru-RU" sz="3200"/>
              <a:t> </a:t>
            </a:r>
            <a:endParaRPr/>
          </a:p>
          <a:p>
            <a:pPr indent="-167640" lvl="0" marL="274320" rtl="0" algn="l">
              <a:spcBef>
                <a:spcPts val="600"/>
              </a:spcBef>
              <a:spcAft>
                <a:spcPts val="0"/>
              </a:spcAft>
              <a:buSzPct val="70000"/>
              <a:buNone/>
            </a:pPr>
            <a:r>
              <a:t/>
            </a:r>
            <a:endParaRPr/>
          </a:p>
        </p:txBody>
      </p:sp>
      <p:pic>
        <p:nvPicPr>
          <p:cNvPr descr="fendi-by-the-way-bag-e1412497970282.jpg" id="326" name="Google Shape;326;p31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61521" y="161891"/>
            <a:ext cx="2000400" cy="1368600"/>
          </a:xfrm>
          <a:prstGeom prst="rect">
            <a:avLst/>
          </a:prstGeom>
          <a:noFill/>
          <a:ln>
            <a:noFill/>
          </a:ln>
        </p:spPr>
      </p:pic>
      <p:sp>
        <p:nvSpPr>
          <p:cNvPr id="327" name="Google Shape;327;p31"/>
          <p:cNvSpPr/>
          <p:nvPr/>
        </p:nvSpPr>
        <p:spPr>
          <a:xfrm>
            <a:off x="3167963" y="3828167"/>
            <a:ext cx="3714900" cy="2143200"/>
          </a:xfrm>
          <a:prstGeom prst="trapezoid">
            <a:avLst>
              <a:gd fmla="val 25000" name="adj"/>
            </a:avLst>
          </a:prstGeom>
          <a:solidFill>
            <a:srgbClr val="38761D"/>
          </a:solidFill>
          <a:ln>
            <a:noFill/>
          </a:ln>
          <a:effectLst>
            <a:outerShdw blurRad="44450" algn="ctr" dir="5400000" dist="27940">
              <a:srgbClr val="000000">
                <a:alpha val="31764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4"/>
          <p:cNvSpPr txBox="1"/>
          <p:nvPr>
            <p:ph type="title"/>
          </p:nvPr>
        </p:nvSpPr>
        <p:spPr>
          <a:xfrm>
            <a:off x="2291425" y="274650"/>
            <a:ext cx="6337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000"/>
              <a:buFont typeface="Century Schoolbook"/>
              <a:buNone/>
            </a:pPr>
            <a:r>
              <a:rPr b="1" lang="ru-RU" sz="72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Точка</a:t>
            </a:r>
            <a:endParaRPr sz="72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2" name="Google Shape;142;p14"/>
          <p:cNvSpPr txBox="1"/>
          <p:nvPr>
            <p:ph idx="1" type="body"/>
          </p:nvPr>
        </p:nvSpPr>
        <p:spPr>
          <a:xfrm>
            <a:off x="2957725" y="1417650"/>
            <a:ext cx="5883000" cy="51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27432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3000">
                <a:latin typeface="Times New Roman"/>
                <a:ea typeface="Times New Roman"/>
                <a:cs typeface="Times New Roman"/>
                <a:sym typeface="Times New Roman"/>
              </a:rPr>
              <a:t>Найпростішою геометричною   </a:t>
            </a:r>
            <a:endParaRPr b="1"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b="1" lang="ru-RU" sz="3000">
                <a:latin typeface="Times New Roman"/>
                <a:ea typeface="Times New Roman"/>
                <a:cs typeface="Times New Roman"/>
                <a:sym typeface="Times New Roman"/>
              </a:rPr>
              <a:t>                   фігурою є </a:t>
            </a:r>
            <a:r>
              <a:rPr b="1" lang="ru-RU" sz="30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точка</a:t>
            </a:r>
            <a:endParaRPr b="1"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t/>
            </a:r>
            <a:endParaRPr b="1" i="1" sz="3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27432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ru-RU" sz="3000">
                <a:latin typeface="Times New Roman"/>
                <a:ea typeface="Times New Roman"/>
                <a:cs typeface="Times New Roman"/>
                <a:sym typeface="Times New Roman"/>
              </a:rPr>
              <a:t>Точки позначають великими </a:t>
            </a:r>
            <a:endParaRPr b="1"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b="1" lang="ru-RU" sz="3000">
                <a:latin typeface="Times New Roman"/>
                <a:ea typeface="Times New Roman"/>
                <a:cs typeface="Times New Roman"/>
                <a:sym typeface="Times New Roman"/>
              </a:rPr>
              <a:t>             латинськими буквами   </a:t>
            </a:r>
            <a:endParaRPr b="1"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b="1" lang="ru-RU" sz="3000">
                <a:latin typeface="Times New Roman"/>
                <a:ea typeface="Times New Roman"/>
                <a:cs typeface="Times New Roman"/>
                <a:sym typeface="Times New Roman"/>
              </a:rPr>
              <a:t>                     А, В, С, D.</a:t>
            </a:r>
            <a:endParaRPr b="1"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b="1" lang="ru-RU" sz="30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</a:t>
            </a:r>
            <a:endParaRPr b="1"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74320" lvl="0" marL="274320" rtl="0" algn="ctr"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lang="ru-RU" sz="30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74320" lvl="0" marL="274320" rtl="0" algn="ctr"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lang="ru-RU" sz="30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●                     ●</a:t>
            </a:r>
            <a:endParaRPr sz="30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tochzap654.gif" id="143" name="Google Shape;143;p14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108" y="-10"/>
            <a:ext cx="2786100" cy="35004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iles(4).png" id="144" name="Google Shape;144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126157" y="276857"/>
            <a:ext cx="1503060" cy="1138568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14"/>
          <p:cNvSpPr txBox="1"/>
          <p:nvPr/>
        </p:nvSpPr>
        <p:spPr>
          <a:xfrm>
            <a:off x="4114800" y="2986087"/>
            <a:ext cx="65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pic>
        <p:nvPicPr>
          <p:cNvPr id="146" name="Google Shape;146;p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870932" y="5013176"/>
            <a:ext cx="640135" cy="68281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140346" y="5009944"/>
            <a:ext cx="646232" cy="6828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32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000"/>
              <a:buFont typeface="Century Schoolbook"/>
              <a:buNone/>
            </a:pPr>
            <a:r>
              <a:rPr b="1" lang="ru-RU" sz="6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Циліндр</a:t>
            </a:r>
            <a:endParaRPr b="1" sz="60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33" name="Google Shape;333;p32"/>
          <p:cNvSpPr txBox="1"/>
          <p:nvPr>
            <p:ph idx="1" type="body"/>
          </p:nvPr>
        </p:nvSpPr>
        <p:spPr>
          <a:xfrm>
            <a:off x="457200" y="1600200"/>
            <a:ext cx="8043890" cy="31861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b="1" lang="ru-RU" sz="32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Циліндр</a:t>
            </a:r>
            <a:r>
              <a:rPr b="1" lang="ru-RU" sz="3200">
                <a:latin typeface="Times New Roman"/>
                <a:ea typeface="Times New Roman"/>
                <a:cs typeface="Times New Roman"/>
                <a:sym typeface="Times New Roman"/>
              </a:rPr>
              <a:t> називається прямим, 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2240"/>
              <a:buNone/>
            </a:pPr>
            <a:r>
              <a:rPr b="1" lang="ru-RU" sz="3200">
                <a:latin typeface="Times New Roman"/>
                <a:ea typeface="Times New Roman"/>
                <a:cs typeface="Times New Roman"/>
                <a:sym typeface="Times New Roman"/>
              </a:rPr>
              <a:t>    якщо його твірні перпендикулярні 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2240"/>
              <a:buNone/>
            </a:pPr>
            <a:r>
              <a:rPr b="1" lang="ru-RU" sz="3200"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        до площин основ.</a:t>
            </a:r>
            <a:endParaRPr b="1" sz="3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x_61e92ea1.jpg" id="334" name="Google Shape;334;p32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952477" y="60328"/>
            <a:ext cx="1785900" cy="1571700"/>
          </a:xfrm>
          <a:prstGeom prst="rect">
            <a:avLst/>
          </a:prstGeom>
          <a:noFill/>
          <a:ln>
            <a:noFill/>
          </a:ln>
        </p:spPr>
      </p:pic>
      <p:sp>
        <p:nvSpPr>
          <p:cNvPr id="335" name="Google Shape;335;p32"/>
          <p:cNvSpPr/>
          <p:nvPr/>
        </p:nvSpPr>
        <p:spPr>
          <a:xfrm>
            <a:off x="3886052" y="3845087"/>
            <a:ext cx="2571900" cy="2786100"/>
          </a:xfrm>
          <a:prstGeom prst="can">
            <a:avLst>
              <a:gd fmla="val 25000" name="adj"/>
            </a:avLst>
          </a:prstGeom>
          <a:solidFill>
            <a:srgbClr val="00CC00"/>
          </a:solidFill>
          <a:ln cap="flat" cmpd="sng" w="25400">
            <a:solidFill>
              <a:srgbClr val="68DAF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5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000"/>
              <a:buFont typeface="Century Schoolbook"/>
              <a:buNone/>
            </a:pPr>
            <a:r>
              <a:rPr b="1" lang="ru-RU" sz="6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Пряма</a:t>
            </a:r>
            <a:endParaRPr sz="60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3" name="Google Shape;153;p15"/>
          <p:cNvSpPr txBox="1"/>
          <p:nvPr>
            <p:ph idx="1" type="body"/>
          </p:nvPr>
        </p:nvSpPr>
        <p:spPr>
          <a:xfrm>
            <a:off x="285720" y="1285860"/>
            <a:ext cx="8358246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ctr">
              <a:spcBef>
                <a:spcPts val="0"/>
              </a:spcBef>
              <a:spcAft>
                <a:spcPts val="0"/>
              </a:spcAft>
              <a:buSzPts val="1680"/>
              <a:buNone/>
            </a:pPr>
            <a:r>
              <a:t/>
            </a:r>
            <a:endParaRPr/>
          </a:p>
          <a:p>
            <a:pPr indent="-274320" lvl="0" marL="274320" rtl="0" algn="ctr"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t/>
            </a:r>
            <a:endParaRPr/>
          </a:p>
          <a:p>
            <a:pPr indent="-274320" lvl="0" marL="274320" rtl="0" algn="ctr">
              <a:spcBef>
                <a:spcPts val="600"/>
              </a:spcBef>
              <a:spcAft>
                <a:spcPts val="0"/>
              </a:spcAft>
              <a:buSzPts val="1960"/>
              <a:buNone/>
            </a:pPr>
            <a:r>
              <a:rPr b="1" lang="ru-RU" sz="2800">
                <a:latin typeface="Times New Roman"/>
                <a:ea typeface="Times New Roman"/>
                <a:cs typeface="Times New Roman"/>
                <a:sym typeface="Times New Roman"/>
              </a:rPr>
              <a:t>Стільки в просторі прямих,                          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74320" lvl="0" marL="274320" rtl="0" algn="ctr">
              <a:spcBef>
                <a:spcPts val="600"/>
              </a:spcBef>
              <a:spcAft>
                <a:spcPts val="0"/>
              </a:spcAft>
              <a:buSzPts val="1960"/>
              <a:buNone/>
            </a:pPr>
            <a:r>
              <a:rPr b="1" lang="ru-RU" sz="2800">
                <a:latin typeface="Times New Roman"/>
                <a:ea typeface="Times New Roman"/>
                <a:cs typeface="Times New Roman"/>
                <a:sym typeface="Times New Roman"/>
              </a:rPr>
              <a:t>Ще й подібна кожна,                                     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74320" lvl="0" marL="274320" rtl="0" algn="ctr">
              <a:spcBef>
                <a:spcPts val="600"/>
              </a:spcBef>
              <a:spcAft>
                <a:spcPts val="0"/>
              </a:spcAft>
              <a:buSzPts val="1960"/>
              <a:buNone/>
            </a:pPr>
            <a:r>
              <a:rPr b="1" lang="ru-RU" sz="2800">
                <a:latin typeface="Times New Roman"/>
                <a:ea typeface="Times New Roman"/>
                <a:cs typeface="Times New Roman"/>
                <a:sym typeface="Times New Roman"/>
              </a:rPr>
              <a:t>Але жодної із них                                        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74320" lvl="0" marL="274320" rtl="0" algn="ctr">
              <a:spcBef>
                <a:spcPts val="600"/>
              </a:spcBef>
              <a:spcAft>
                <a:spcPts val="0"/>
              </a:spcAft>
              <a:buSzPts val="1960"/>
              <a:buNone/>
            </a:pPr>
            <a:r>
              <a:rPr b="1" lang="ru-RU" sz="2800">
                <a:latin typeface="Times New Roman"/>
                <a:ea typeface="Times New Roman"/>
                <a:cs typeface="Times New Roman"/>
                <a:sym typeface="Times New Roman"/>
              </a:rPr>
              <a:t>Втримати не можна.                                      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74320" lvl="0" marL="274320" rtl="0" algn="ctr">
              <a:spcBef>
                <a:spcPts val="600"/>
              </a:spcBef>
              <a:spcAft>
                <a:spcPts val="0"/>
              </a:spcAft>
              <a:buSzPts val="1960"/>
              <a:buNone/>
            </a:pPr>
            <a:r>
              <a:rPr b="1" lang="ru-RU" sz="2800">
                <a:latin typeface="Times New Roman"/>
                <a:ea typeface="Times New Roman"/>
                <a:cs typeface="Times New Roman"/>
                <a:sym typeface="Times New Roman"/>
              </a:rPr>
              <a:t>Це і стрічка, І струна.                                    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74320" lvl="0" marL="274320" rtl="0" algn="ctr">
              <a:spcBef>
                <a:spcPts val="600"/>
              </a:spcBef>
              <a:spcAft>
                <a:spcPts val="0"/>
              </a:spcAft>
              <a:buSzPts val="1960"/>
              <a:buNone/>
            </a:pPr>
            <a:r>
              <a:rPr b="1" lang="ru-RU" sz="2800">
                <a:latin typeface="Times New Roman"/>
                <a:ea typeface="Times New Roman"/>
                <a:cs typeface="Times New Roman"/>
                <a:sym typeface="Times New Roman"/>
              </a:rPr>
              <a:t>Рейки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t/>
            </a:r>
            <a:endParaRPr/>
          </a:p>
        </p:txBody>
      </p:sp>
      <p:pic>
        <p:nvPicPr>
          <p:cNvPr descr="new-24631-2013-10-08.jpg" id="154" name="Google Shape;15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00760" y="500042"/>
            <a:ext cx="2095515" cy="157163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ens-coats-measuring-tape.jpg" id="155" name="Google Shape;155;p15"/>
          <p:cNvPicPr preferRelativeResize="0"/>
          <p:nvPr>
            <p:ph idx="2" type="body"/>
          </p:nvPr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926462" y="2772360"/>
            <a:ext cx="2500200" cy="1599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56" name="Google Shape;156;p15"/>
          <p:cNvCxnSpPr/>
          <p:nvPr/>
        </p:nvCxnSpPr>
        <p:spPr>
          <a:xfrm flipH="1" rot="10800000">
            <a:off x="4860032" y="4005064"/>
            <a:ext cx="3384376" cy="1852796"/>
          </a:xfrm>
          <a:prstGeom prst="straightConnector1">
            <a:avLst/>
          </a:prstGeom>
          <a:noFill/>
          <a:ln cap="flat" cmpd="sng" w="38100">
            <a:solidFill>
              <a:srgbClr val="0060CF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57" name="Google Shape;157;p1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403300" y="5315807"/>
            <a:ext cx="597460" cy="6828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6"/>
          <p:cNvSpPr txBox="1"/>
          <p:nvPr>
            <p:ph type="title"/>
          </p:nvPr>
        </p:nvSpPr>
        <p:spPr>
          <a:xfrm>
            <a:off x="633800" y="308775"/>
            <a:ext cx="59097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000"/>
              <a:buFont typeface="Century Schoolbook"/>
              <a:buNone/>
            </a:pPr>
            <a:r>
              <a:rPr b="1" lang="ru-RU" sz="6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Відрізок</a:t>
            </a:r>
            <a:endParaRPr b="1" sz="60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3" name="Google Shape;163;p16"/>
          <p:cNvSpPr txBox="1"/>
          <p:nvPr>
            <p:ph idx="1" type="body"/>
          </p:nvPr>
        </p:nvSpPr>
        <p:spPr>
          <a:xfrm>
            <a:off x="500034" y="2000240"/>
            <a:ext cx="7972452" cy="26146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b="1" lang="ru-RU" sz="3200">
                <a:latin typeface="Times New Roman"/>
                <a:ea typeface="Times New Roman"/>
                <a:cs typeface="Times New Roman"/>
                <a:sym typeface="Times New Roman"/>
              </a:rPr>
              <a:t>Відрізок — частина прямої,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2240"/>
              <a:buNone/>
            </a:pPr>
            <a:r>
              <a:rPr b="1" lang="ru-RU" sz="3200">
                <a:latin typeface="Times New Roman"/>
                <a:ea typeface="Times New Roman"/>
                <a:cs typeface="Times New Roman"/>
                <a:sym typeface="Times New Roman"/>
              </a:rPr>
              <a:t>                       обмежена двома точками.</a:t>
            </a:r>
            <a:endParaRPr b="1" sz="3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Mat3.jpg" id="164" name="Google Shape;164;p16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429256" y="214290"/>
            <a:ext cx="3071834" cy="1561336"/>
          </a:xfrm>
          <a:prstGeom prst="roundRect">
            <a:avLst>
              <a:gd fmla="val 8594" name="adj"/>
            </a:avLst>
          </a:prstGeom>
          <a:solidFill>
            <a:srgbClr val="ECECEC"/>
          </a:solidFill>
          <a:ln>
            <a:noFill/>
          </a:ln>
          <a:effectLst>
            <a:reflection blurRad="0" dir="5400000" dist="5000" endA="0" endPos="28000" fadeDir="5400000" kx="0" rotWithShape="0" algn="bl" stA="38000" stPos="0" sy="-100000" ky="0"/>
          </a:effectLst>
        </p:spPr>
      </p:pic>
      <p:cxnSp>
        <p:nvCxnSpPr>
          <p:cNvPr id="165" name="Google Shape;165;p16"/>
          <p:cNvCxnSpPr/>
          <p:nvPr/>
        </p:nvCxnSpPr>
        <p:spPr>
          <a:xfrm>
            <a:off x="857224" y="4786322"/>
            <a:ext cx="5072098" cy="1588"/>
          </a:xfrm>
          <a:prstGeom prst="straightConnector1">
            <a:avLst/>
          </a:prstGeom>
          <a:noFill/>
          <a:ln cap="flat" cmpd="sng" w="34925">
            <a:solidFill>
              <a:srgbClr val="68DAFB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rotWithShape="0" algn="t" dir="5400000" dist="38100">
              <a:srgbClr val="000000">
                <a:alpha val="40000"/>
              </a:srgbClr>
            </a:outerShdw>
          </a:effectLst>
        </p:spPr>
      </p:cxnSp>
      <p:sp>
        <p:nvSpPr>
          <p:cNvPr id="166" name="Google Shape;166;p16"/>
          <p:cNvSpPr/>
          <p:nvPr/>
        </p:nvSpPr>
        <p:spPr>
          <a:xfrm>
            <a:off x="1571604" y="3286124"/>
            <a:ext cx="2053219" cy="19389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2000"/>
              <a:buFont typeface="Century Schoolbook"/>
              <a:buNone/>
            </a:pPr>
            <a:r>
              <a:rPr lang="ru-RU" sz="12000">
                <a:solidFill>
                  <a:srgbClr val="0070C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.</a:t>
            </a:r>
            <a:endParaRPr sz="12000">
              <a:solidFill>
                <a:srgbClr val="0070C0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67" name="Google Shape;167;p16"/>
          <p:cNvSpPr/>
          <p:nvPr/>
        </p:nvSpPr>
        <p:spPr>
          <a:xfrm>
            <a:off x="4643438" y="3286124"/>
            <a:ext cx="2053219" cy="19389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2000"/>
              <a:buFont typeface="Century Schoolbook"/>
              <a:buNone/>
            </a:pPr>
            <a:r>
              <a:rPr lang="ru-RU" sz="12000">
                <a:solidFill>
                  <a:srgbClr val="0070C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.</a:t>
            </a:r>
            <a:endParaRPr sz="12000">
              <a:solidFill>
                <a:srgbClr val="0070C0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68" name="Google Shape;168;p16"/>
          <p:cNvSpPr/>
          <p:nvPr/>
        </p:nvSpPr>
        <p:spPr>
          <a:xfrm>
            <a:off x="4929190" y="4000504"/>
            <a:ext cx="1004475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400">
                <a:solidFill>
                  <a:srgbClr val="0070C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В</a:t>
            </a:r>
            <a:endParaRPr b="1" sz="4400">
              <a:solidFill>
                <a:srgbClr val="0070C0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69" name="Google Shape;169;p16"/>
          <p:cNvSpPr/>
          <p:nvPr/>
        </p:nvSpPr>
        <p:spPr>
          <a:xfrm>
            <a:off x="1857356" y="4000504"/>
            <a:ext cx="1004475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400">
                <a:solidFill>
                  <a:srgbClr val="0070C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А</a:t>
            </a:r>
            <a:endParaRPr b="1" sz="4400">
              <a:solidFill>
                <a:srgbClr val="0070C0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7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000"/>
              <a:buFont typeface="Century Schoolbook"/>
              <a:buNone/>
            </a:pPr>
            <a:r>
              <a:rPr b="1" lang="ru-RU" sz="6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Крива лінія</a:t>
            </a:r>
            <a:endParaRPr sz="60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5" name="Google Shape;175;p17"/>
          <p:cNvSpPr txBox="1"/>
          <p:nvPr>
            <p:ph idx="1" type="body"/>
          </p:nvPr>
        </p:nvSpPr>
        <p:spPr>
          <a:xfrm>
            <a:off x="457200" y="1600200"/>
            <a:ext cx="804389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1680"/>
              <a:buNone/>
            </a:pPr>
            <a:r>
              <a:rPr lang="ru-RU"/>
              <a:t>   </a:t>
            </a:r>
            <a:r>
              <a:rPr b="1" lang="ru-RU">
                <a:latin typeface="Times New Roman"/>
                <a:ea typeface="Times New Roman"/>
                <a:cs typeface="Times New Roman"/>
                <a:sym typeface="Times New Roman"/>
              </a:rPr>
              <a:t>— Дивись, яка пряма вона, Немов натягнута 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b="1" lang="ru-RU"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                                                струна!</a:t>
            </a:r>
            <a:br>
              <a:rPr b="1" lang="ru-RU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lang="ru-RU">
                <a:latin typeface="Times New Roman"/>
                <a:ea typeface="Times New Roman"/>
                <a:cs typeface="Times New Roman"/>
                <a:sym typeface="Times New Roman"/>
              </a:rPr>
              <a:t>— А що з прямою буде, тату, Як нитка стане 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rPr b="1" lang="ru-RU"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                                          провисати?</a:t>
            </a:r>
            <a:br>
              <a:rPr b="1" lang="ru-RU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lang="ru-RU">
                <a:latin typeface="Times New Roman"/>
                <a:ea typeface="Times New Roman"/>
                <a:cs typeface="Times New Roman"/>
                <a:sym typeface="Times New Roman"/>
              </a:rPr>
              <a:t>— Вже буде лінія нова, Що називається крива!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6" name="Google Shape;176;p17"/>
          <p:cNvSpPr/>
          <p:nvPr/>
        </p:nvSpPr>
        <p:spPr>
          <a:xfrm>
            <a:off x="571472" y="4429132"/>
            <a:ext cx="3684636" cy="1272746"/>
          </a:xfrm>
          <a:custGeom>
            <a:rect b="b" l="l" r="r" t="t"/>
            <a:pathLst>
              <a:path extrusionOk="0" h="1085557" w="2996419">
                <a:moveTo>
                  <a:pt x="0" y="321212"/>
                </a:moveTo>
                <a:cubicBezTo>
                  <a:pt x="303628" y="252046"/>
                  <a:pt x="607256" y="182880"/>
                  <a:pt x="717453" y="222738"/>
                </a:cubicBezTo>
                <a:cubicBezTo>
                  <a:pt x="827650" y="262596"/>
                  <a:pt x="497059" y="569742"/>
                  <a:pt x="661182" y="560363"/>
                </a:cubicBezTo>
                <a:cubicBezTo>
                  <a:pt x="825305" y="550985"/>
                  <a:pt x="1556825" y="82061"/>
                  <a:pt x="1702191" y="166467"/>
                </a:cubicBezTo>
                <a:cubicBezTo>
                  <a:pt x="1847557" y="250873"/>
                  <a:pt x="1430216" y="1085557"/>
                  <a:pt x="1533379" y="1066800"/>
                </a:cubicBezTo>
                <a:cubicBezTo>
                  <a:pt x="1636542" y="1048043"/>
                  <a:pt x="2166425" y="107852"/>
                  <a:pt x="2321170" y="53926"/>
                </a:cubicBezTo>
                <a:cubicBezTo>
                  <a:pt x="2475915" y="0"/>
                  <a:pt x="2349306" y="675249"/>
                  <a:pt x="2461847" y="743243"/>
                </a:cubicBezTo>
                <a:cubicBezTo>
                  <a:pt x="2574388" y="811237"/>
                  <a:pt x="2996419" y="461889"/>
                  <a:pt x="2996419" y="461889"/>
                </a:cubicBezTo>
                <a:lnTo>
                  <a:pt x="2996419" y="461889"/>
                </a:lnTo>
                <a:lnTo>
                  <a:pt x="2996419" y="461889"/>
                </a:lnTo>
              </a:path>
            </a:pathLst>
          </a:custGeom>
          <a:noFill/>
          <a:ln cap="flat" cmpd="sng" w="12700">
            <a:solidFill>
              <a:srgbClr val="0060C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77" name="Google Shape;177;p17"/>
          <p:cNvSpPr/>
          <p:nvPr/>
        </p:nvSpPr>
        <p:spPr>
          <a:xfrm>
            <a:off x="5143504" y="3962401"/>
            <a:ext cx="3360416" cy="2252681"/>
          </a:xfrm>
          <a:custGeom>
            <a:rect b="b" l="l" r="r" t="t"/>
            <a:pathLst>
              <a:path extrusionOk="0" h="2663483" w="4152314">
                <a:moveTo>
                  <a:pt x="656492" y="412651"/>
                </a:moveTo>
                <a:cubicBezTo>
                  <a:pt x="968326" y="924949"/>
                  <a:pt x="1280160" y="1437248"/>
                  <a:pt x="1402080" y="1411457"/>
                </a:cubicBezTo>
                <a:cubicBezTo>
                  <a:pt x="1524000" y="1385666"/>
                  <a:pt x="1209821" y="321211"/>
                  <a:pt x="1388012" y="257907"/>
                </a:cubicBezTo>
                <a:cubicBezTo>
                  <a:pt x="1566203" y="194603"/>
                  <a:pt x="2203939" y="977704"/>
                  <a:pt x="2471225" y="1031630"/>
                </a:cubicBezTo>
                <a:cubicBezTo>
                  <a:pt x="2738511" y="1085556"/>
                  <a:pt x="2862775" y="747932"/>
                  <a:pt x="2991729" y="581464"/>
                </a:cubicBezTo>
                <a:cubicBezTo>
                  <a:pt x="3120683" y="414996"/>
                  <a:pt x="3071446" y="0"/>
                  <a:pt x="3244948" y="32824"/>
                </a:cubicBezTo>
                <a:cubicBezTo>
                  <a:pt x="3418450" y="65649"/>
                  <a:pt x="4152314" y="499402"/>
                  <a:pt x="4032739" y="778411"/>
                </a:cubicBezTo>
                <a:cubicBezTo>
                  <a:pt x="3913164" y="1057420"/>
                  <a:pt x="2715065" y="1481796"/>
                  <a:pt x="2527496" y="1706879"/>
                </a:cubicBezTo>
                <a:cubicBezTo>
                  <a:pt x="2339927" y="1931962"/>
                  <a:pt x="3038621" y="2046849"/>
                  <a:pt x="2907323" y="2128910"/>
                </a:cubicBezTo>
                <a:cubicBezTo>
                  <a:pt x="2776025" y="2210971"/>
                  <a:pt x="2189871" y="2128910"/>
                  <a:pt x="1739705" y="2199248"/>
                </a:cubicBezTo>
                <a:cubicBezTo>
                  <a:pt x="1289539" y="2269586"/>
                  <a:pt x="403274" y="2663483"/>
                  <a:pt x="206326" y="2550941"/>
                </a:cubicBezTo>
                <a:cubicBezTo>
                  <a:pt x="9378" y="2438400"/>
                  <a:pt x="588499" y="1671710"/>
                  <a:pt x="558019" y="1523999"/>
                </a:cubicBezTo>
                <a:cubicBezTo>
                  <a:pt x="527539" y="1376288"/>
                  <a:pt x="0" y="1781907"/>
                  <a:pt x="23446" y="1664676"/>
                </a:cubicBezTo>
                <a:cubicBezTo>
                  <a:pt x="46892" y="1547445"/>
                  <a:pt x="602567" y="1055076"/>
                  <a:pt x="698696" y="820614"/>
                </a:cubicBezTo>
                <a:cubicBezTo>
                  <a:pt x="794825" y="586153"/>
                  <a:pt x="602567" y="314178"/>
                  <a:pt x="600222" y="257907"/>
                </a:cubicBezTo>
                <a:cubicBezTo>
                  <a:pt x="597877" y="201636"/>
                  <a:pt x="684628" y="482990"/>
                  <a:pt x="684628" y="482990"/>
                </a:cubicBezTo>
                <a:lnTo>
                  <a:pt x="684628" y="482990"/>
                </a:lnTo>
              </a:path>
            </a:pathLst>
          </a:custGeom>
          <a:noFill/>
          <a:ln cap="flat" cmpd="sng" w="12700">
            <a:solidFill>
              <a:srgbClr val="0060C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8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000"/>
              <a:buFont typeface="Century Schoolbook"/>
              <a:buNone/>
            </a:pPr>
            <a:r>
              <a:rPr b="1" lang="ru-RU" sz="6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Промінь</a:t>
            </a:r>
            <a:endParaRPr sz="60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3" name="Google Shape;183;p18"/>
          <p:cNvSpPr txBox="1"/>
          <p:nvPr>
            <p:ph idx="1" type="body"/>
          </p:nvPr>
        </p:nvSpPr>
        <p:spPr>
          <a:xfrm>
            <a:off x="457200" y="1600200"/>
            <a:ext cx="7972452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ctr">
              <a:spcBef>
                <a:spcPts val="0"/>
              </a:spcBef>
              <a:spcAft>
                <a:spcPts val="0"/>
              </a:spcAft>
              <a:buSzPts val="1680"/>
              <a:buNone/>
            </a:pPr>
            <a:r>
              <a:t/>
            </a:r>
            <a:endParaRPr/>
          </a:p>
          <a:p>
            <a:pPr indent="-274320" lvl="0" marL="274320" rtl="0" algn="ctr"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t/>
            </a:r>
            <a:endParaRPr/>
          </a:p>
          <a:p>
            <a:pPr indent="-274320" lvl="0" marL="274320" rtl="0" algn="ctr">
              <a:spcBef>
                <a:spcPts val="600"/>
              </a:spcBef>
              <a:spcAft>
                <a:spcPts val="0"/>
              </a:spcAft>
              <a:buSzPts val="1960"/>
              <a:buNone/>
            </a:pPr>
            <a:r>
              <a:rPr b="1" lang="ru-RU" sz="2800">
                <a:latin typeface="Times New Roman"/>
                <a:ea typeface="Times New Roman"/>
                <a:cs typeface="Times New Roman"/>
                <a:sym typeface="Times New Roman"/>
              </a:rPr>
              <a:t>Промінь сонця, знає всяк.                             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74320" lvl="0" marL="274320" rtl="0" algn="ctr">
              <a:spcBef>
                <a:spcPts val="600"/>
              </a:spcBef>
              <a:spcAft>
                <a:spcPts val="0"/>
              </a:spcAft>
              <a:buSzPts val="1960"/>
              <a:buNone/>
            </a:pPr>
            <a:r>
              <a:rPr b="1" lang="ru-RU" sz="2800">
                <a:latin typeface="Times New Roman"/>
                <a:ea typeface="Times New Roman"/>
                <a:cs typeface="Times New Roman"/>
                <a:sym typeface="Times New Roman"/>
              </a:rPr>
              <a:t>Довгий і пряменький.                                    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74320" lvl="0" marL="274320" rtl="0" algn="ctr">
              <a:spcBef>
                <a:spcPts val="600"/>
              </a:spcBef>
              <a:spcAft>
                <a:spcPts val="0"/>
              </a:spcAft>
              <a:buSzPts val="1960"/>
              <a:buNone/>
            </a:pPr>
            <a:r>
              <a:rPr b="1" lang="ru-RU" sz="2800">
                <a:latin typeface="Times New Roman"/>
                <a:ea typeface="Times New Roman"/>
                <a:cs typeface="Times New Roman"/>
                <a:sym typeface="Times New Roman"/>
              </a:rPr>
              <a:t>Але й промінь цей, однак, 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74320" lvl="0" marL="274320" rtl="0" algn="ctr">
              <a:spcBef>
                <a:spcPts val="600"/>
              </a:spcBef>
              <a:spcAft>
                <a:spcPts val="0"/>
              </a:spcAft>
              <a:buSzPts val="1960"/>
              <a:buNone/>
            </a:pPr>
            <a:r>
              <a:rPr b="1" lang="ru-RU" sz="2800">
                <a:latin typeface="Times New Roman"/>
                <a:ea typeface="Times New Roman"/>
                <a:cs typeface="Times New Roman"/>
                <a:sym typeface="Times New Roman"/>
              </a:rPr>
              <a:t>На прямій — маленький.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67640" lvl="0" marL="274320" rtl="0" algn="l">
              <a:spcBef>
                <a:spcPts val="600"/>
              </a:spcBef>
              <a:spcAft>
                <a:spcPts val="0"/>
              </a:spcAft>
              <a:buSzPts val="1680"/>
              <a:buNone/>
            </a:pPr>
            <a:r>
              <a:t/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10.jpg" id="184" name="Google Shape;184;p18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857884" y="357166"/>
            <a:ext cx="2284405" cy="15229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9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000"/>
              <a:buFont typeface="Century Schoolbook"/>
              <a:buNone/>
            </a:pPr>
            <a:r>
              <a:rPr b="1" lang="ru-RU" sz="6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Многокутник</a:t>
            </a:r>
            <a:endParaRPr b="1" sz="60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0" name="Google Shape;190;p19"/>
          <p:cNvSpPr/>
          <p:nvPr/>
        </p:nvSpPr>
        <p:spPr>
          <a:xfrm>
            <a:off x="857224" y="2000240"/>
            <a:ext cx="2500330" cy="1643074"/>
          </a:xfrm>
          <a:prstGeom prst="rect">
            <a:avLst/>
          </a:prstGeom>
          <a:solidFill>
            <a:srgbClr val="B2E9F2"/>
          </a:solidFill>
          <a:ln cap="flat" cmpd="sng" w="25400">
            <a:solidFill>
              <a:srgbClr val="00206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91" name="Google Shape;191;p19"/>
          <p:cNvSpPr/>
          <p:nvPr/>
        </p:nvSpPr>
        <p:spPr>
          <a:xfrm>
            <a:off x="5786446" y="1857364"/>
            <a:ext cx="2286016" cy="1643074"/>
          </a:xfrm>
          <a:prstGeom prst="triangle">
            <a:avLst>
              <a:gd fmla="val 50000" name="adj"/>
            </a:avLst>
          </a:prstGeom>
          <a:solidFill>
            <a:srgbClr val="B2E9F2"/>
          </a:solidFill>
          <a:ln cap="flat" cmpd="sng" w="25400">
            <a:solidFill>
              <a:srgbClr val="00206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92" name="Google Shape;192;p19"/>
          <p:cNvSpPr/>
          <p:nvPr/>
        </p:nvSpPr>
        <p:spPr>
          <a:xfrm>
            <a:off x="2071662" y="3990692"/>
            <a:ext cx="2500200" cy="2071800"/>
          </a:xfrm>
          <a:prstGeom prst="pentagon">
            <a:avLst>
              <a:gd fmla="val 105146" name="hf"/>
              <a:gd fmla="val 110557" name="vf"/>
            </a:avLst>
          </a:prstGeom>
          <a:solidFill>
            <a:srgbClr val="B2E9F2"/>
          </a:solidFill>
          <a:ln cap="flat" cmpd="sng" w="25400">
            <a:solidFill>
              <a:srgbClr val="00206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93" name="Google Shape;193;p19"/>
          <p:cNvSpPr/>
          <p:nvPr/>
        </p:nvSpPr>
        <p:spPr>
          <a:xfrm>
            <a:off x="5500694" y="4214818"/>
            <a:ext cx="2643206" cy="2000264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B2E9F2"/>
          </a:solidFill>
          <a:ln cap="flat" cmpd="sng" w="25400">
            <a:solidFill>
              <a:srgbClr val="00206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0"/>
          <p:cNvSpPr txBox="1"/>
          <p:nvPr>
            <p:ph idx="1" type="body"/>
          </p:nvPr>
        </p:nvSpPr>
        <p:spPr>
          <a:xfrm>
            <a:off x="428601" y="785800"/>
            <a:ext cx="19440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rtl="0" algn="ctr"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ru-RU" sz="6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Куля</a:t>
            </a:r>
            <a:endParaRPr b="1" sz="60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9" name="Google Shape;199;p20"/>
          <p:cNvSpPr txBox="1"/>
          <p:nvPr>
            <p:ph idx="1" type="body"/>
          </p:nvPr>
        </p:nvSpPr>
        <p:spPr>
          <a:xfrm>
            <a:off x="6399197" y="1728775"/>
            <a:ext cx="20838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ru-RU" sz="6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Круг</a:t>
            </a:r>
            <a:endParaRPr b="1" sz="60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0" name="Google Shape;200;p20"/>
          <p:cNvSpPr txBox="1"/>
          <p:nvPr>
            <p:ph idx="1" type="body"/>
          </p:nvPr>
        </p:nvSpPr>
        <p:spPr>
          <a:xfrm>
            <a:off x="829697" y="3265786"/>
            <a:ext cx="15429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rtl="0" algn="ctr"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ru-RU" sz="6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Куб</a:t>
            </a:r>
            <a:endParaRPr b="1" sz="60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1" name="Google Shape;201;p20"/>
          <p:cNvSpPr/>
          <p:nvPr/>
        </p:nvSpPr>
        <p:spPr>
          <a:xfrm>
            <a:off x="5429256" y="2857496"/>
            <a:ext cx="2571768" cy="2143140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0A519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pic>
        <p:nvPicPr>
          <p:cNvPr descr="02.jpg" id="202" name="Google Shape;202;p20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76009" y="233579"/>
            <a:ext cx="3495600" cy="2352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ube.png" id="203" name="Google Shape;203;p20"/>
          <p:cNvPicPr preferRelativeResize="0"/>
          <p:nvPr>
            <p:ph idx="1" type="body"/>
          </p:nvPr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85984" y="3714752"/>
            <a:ext cx="2928958" cy="29289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atematika-2-klass-urok-prezentatsiya-lomannaya-liniya-kak-nayti-dlinu-lomannoy-2.jpg" id="208" name="Google Shape;208;p21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3528" y="4149080"/>
            <a:ext cx="8291264" cy="2506638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Google Shape;209;p21"/>
          <p:cNvSpPr txBox="1"/>
          <p:nvPr>
            <p:ph type="title"/>
          </p:nvPr>
        </p:nvSpPr>
        <p:spPr>
          <a:xfrm>
            <a:off x="676300" y="333474"/>
            <a:ext cx="7467600" cy="72494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000"/>
              <a:buFont typeface="Century Schoolbook"/>
              <a:buNone/>
            </a:pPr>
            <a:r>
              <a:rPr b="1" lang="ru-RU" sz="6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Ламана лінія</a:t>
            </a:r>
            <a:endParaRPr sz="60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0" name="Google Shape;210;p21"/>
          <p:cNvSpPr txBox="1"/>
          <p:nvPr>
            <p:ph idx="1" type="body"/>
          </p:nvPr>
        </p:nvSpPr>
        <p:spPr>
          <a:xfrm>
            <a:off x="502319" y="1125302"/>
            <a:ext cx="76867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1960"/>
              <a:buNone/>
            </a:pPr>
            <a:r>
              <a:rPr b="1" lang="ru-RU" sz="2800">
                <a:latin typeface="Times New Roman"/>
                <a:ea typeface="Times New Roman"/>
                <a:cs typeface="Times New Roman"/>
                <a:sym typeface="Times New Roman"/>
              </a:rPr>
              <a:t>Ламана лінія — це лінія, яка складається  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1960"/>
              <a:buNone/>
            </a:pPr>
            <a:r>
              <a:rPr b="1" lang="ru-RU" sz="2800">
                <a:latin typeface="Times New Roman"/>
                <a:ea typeface="Times New Roman"/>
                <a:cs typeface="Times New Roman"/>
                <a:sym typeface="Times New Roman"/>
              </a:rPr>
              <a:t>                           з кількох ланок.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1960"/>
              <a:buNone/>
            </a:pPr>
            <a:r>
              <a:rPr b="1" lang="ru-RU" sz="2800">
                <a:latin typeface="Times New Roman"/>
                <a:ea typeface="Times New Roman"/>
                <a:cs typeface="Times New Roman"/>
                <a:sym typeface="Times New Roman"/>
              </a:rPr>
              <a:t>Ланка ламаної — відрізок ламаної лінії. 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1960"/>
              <a:buNone/>
            </a:pPr>
            <a:r>
              <a:rPr b="1" lang="ru-RU" sz="2800">
                <a:latin typeface="Times New Roman"/>
                <a:ea typeface="Times New Roman"/>
                <a:cs typeface="Times New Roman"/>
                <a:sym typeface="Times New Roman"/>
              </a:rPr>
              <a:t>Вершина ламаної — точка з’єднання 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1960"/>
              <a:buNone/>
            </a:pPr>
            <a:r>
              <a:rPr b="1" lang="ru-RU" sz="2800"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         ланок ламаної лінії.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Альков">
  <a:themeElements>
    <a:clrScheme name="Потік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