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7" r:id="rId5"/>
    <p:sldId id="268" r:id="rId6"/>
    <p:sldId id="261" r:id="rId7"/>
    <p:sldId id="262" r:id="rId8"/>
    <p:sldId id="270" r:id="rId9"/>
    <p:sldId id="264" r:id="rId10"/>
    <p:sldId id="265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16" autoAdjust="0"/>
  </p:normalViewPr>
  <p:slideViewPr>
    <p:cSldViewPr>
      <p:cViewPr varScale="1">
        <p:scale>
          <a:sx n="70" d="100"/>
          <a:sy n="70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ru-RU" sz="7200" dirty="0" err="1" smtClean="0">
                <a:solidFill>
                  <a:srgbClr val="0070C0"/>
                </a:solidFill>
              </a:rPr>
              <a:t>Живлення</a:t>
            </a:r>
            <a:r>
              <a:rPr lang="ru-RU" sz="7200" dirty="0" smtClean="0">
                <a:solidFill>
                  <a:srgbClr val="0070C0"/>
                </a:solidFill>
              </a:rPr>
              <a:t> </a:t>
            </a:r>
            <a:r>
              <a:rPr lang="ru-RU" sz="7200" dirty="0" err="1" smtClean="0">
                <a:solidFill>
                  <a:srgbClr val="0070C0"/>
                </a:solidFill>
              </a:rPr>
              <a:t>тварин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266" name="AutoShape 2" descr="ÐÐ°ÑÑÐ¸Ð½ÐºÐ¸ Ð¿Ð¾ Ð·Ð°Ð¿ÑÐ¾ÑÑ Ð¶Ð¸Ð²Ð¾ÑÐ½ÑÐµ ÐµÐ´Ñ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¶Ð¸Ð²Ð¾ÑÐ½ÑÐµ ÐµÐ´Ñ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ÐÐ°ÑÑÐ¸Ð½ÐºÐ¸ Ð¿Ð¾ Ð·Ð°Ð¿ÑÐ¾ÑÑ Ð¶Ð¸Ð²Ð¾ÑÐ½ÑÐµ ÐµÐ´Ñ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81859"/>
            <a:ext cx="7429552" cy="4776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1. Основний спосіб живлення всіх тварин -  гетеротрофний. </a:t>
            </a:r>
            <a:endParaRPr lang="ru-RU" dirty="0" smtClean="0"/>
          </a:p>
          <a:p>
            <a:r>
              <a:rPr lang="uk-UA" dirty="0" smtClean="0"/>
              <a:t>2. У тварин є різноманітні пристосування для захоплення здобичі.</a:t>
            </a:r>
            <a:endParaRPr lang="ru-RU" dirty="0" smtClean="0"/>
          </a:p>
          <a:p>
            <a:r>
              <a:rPr lang="uk-UA" dirty="0" smtClean="0"/>
              <a:t>3. Природне живлення буває ендогенним та екзогенним.</a:t>
            </a:r>
            <a:endParaRPr lang="ru-RU" dirty="0" smtClean="0"/>
          </a:p>
          <a:p>
            <a:r>
              <a:rPr lang="uk-UA" dirty="0" smtClean="0"/>
              <a:t>4. Існують різні групи тварин за способом живлення (</a:t>
            </a:r>
            <a:r>
              <a:rPr lang="uk-UA" dirty="0" err="1" smtClean="0"/>
              <a:t>живлення</a:t>
            </a:r>
            <a:r>
              <a:rPr lang="uk-UA" dirty="0" smtClean="0"/>
              <a:t> вільноживучих тварин, </a:t>
            </a:r>
            <a:r>
              <a:rPr lang="uk-UA" dirty="0" err="1" smtClean="0"/>
              <a:t>сапротрофне</a:t>
            </a:r>
            <a:r>
              <a:rPr lang="uk-UA" dirty="0" smtClean="0"/>
              <a:t>, </a:t>
            </a:r>
            <a:r>
              <a:rPr lang="uk-UA" dirty="0" err="1" smtClean="0"/>
              <a:t>симбіотрофне</a:t>
            </a:r>
            <a:r>
              <a:rPr lang="uk-UA" dirty="0" smtClean="0"/>
              <a:t>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УЗАГАЛЬНЕННЯ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714488"/>
            <a:ext cx="4857784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Пом</a:t>
            </a:r>
            <a:r>
              <a:rPr lang="uk-UA" dirty="0" smtClean="0"/>
              <a:t>і</a:t>
            </a:r>
            <a:r>
              <a:rPr lang="ru-RU" dirty="0" err="1" smtClean="0"/>
              <a:t>ркуй</a:t>
            </a:r>
            <a:endParaRPr lang="ru-RU" dirty="0"/>
          </a:p>
        </p:txBody>
      </p:sp>
      <p:pic>
        <p:nvPicPr>
          <p:cNvPr id="4" name="Содержимое 3" descr="C:\Users\Igor\Desktop\23888007_1455294066.1775_eqyhaj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5719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ÑÐ°ÑÐ»ÑÐ· Ð´Ð°ÑÐ²Ð¸Ð½ Ð¸ Ð³Ð°Ð»Ð°Ð¿Ð°Ð³Ð¾ÑÑÐºÐ¸Ðµ Ð¾ÑÑÑÐ¾Ð²Ð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714488"/>
            <a:ext cx="4219575" cy="253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Ð°ÑÑÐ¸Ð½ÐºÐ¸ Ð¿Ð¾ Ð·Ð°Ð¿ÑÐ¾ÑÑ ÑÐ°ÑÐ»ÑÐ· Ð´Ð°ÑÐ²Ð¸Ð½ Ð¸ Ð³Ð°Ð»Ð°Ð¿Ð°Ð³Ð¾ÑÑÐºÐ¸Ðµ Ð¾ÑÑÑÐ¾Ð²Ð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86190"/>
            <a:ext cx="40005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ÑÐ°ÑÐ»ÑÐ· Ð´Ð°ÑÐ²Ð¸Ð½ Ð¸ Ð³Ð°Ð»Ð°Ð¿Ð°Ð³Ð¾ÑÑÐºÐ¸Ðµ Ð¾ÑÑÑÐ¾Ð²Ð° Ð¸ Ð²ÑÑÑÐºÐ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0575" y="4214818"/>
            <a:ext cx="4543425" cy="125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857232"/>
            <a:ext cx="8311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можете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услід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Дарвіном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припустити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lang="ru-RU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птахів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різні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дзьоби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664371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ello_html_6b68109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251724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llo_html_c6e2da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500175"/>
            <a:ext cx="257176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57290" y="5643578"/>
            <a:ext cx="4190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Багаторічна рослина та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евглена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зелена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8408" y="631906"/>
            <a:ext cx="87652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вами два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них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відбувається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фотосинтезу.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відносять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автотрофів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01122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Живлення</a:t>
            </a:r>
            <a:r>
              <a:rPr lang="ru-RU" sz="2800" b="1" dirty="0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b="1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— процес отримання із навколишнього середовища і </a:t>
            </a:r>
            <a:r>
              <a:rPr lang="uk-UA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засвоєння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організмом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та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енергії, що використовуються ним для підтримання життєдіяльності,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росту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та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розмноження.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способом </a:t>
            </a:r>
            <a:r>
              <a:rPr lang="ru-RU" b="1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отримання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органічних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lang="ru-RU" b="1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живлення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живі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організми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діляться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b="1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дві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великі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групи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автотроф</a:t>
            </a:r>
            <a:r>
              <a:rPr lang="uk-UA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гетеротрофи</a:t>
            </a:r>
            <a:r>
              <a:rPr lang="ru-RU" b="1" dirty="0" smtClean="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Igor\Desktop\таБЛИЦА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8551903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¶Ð¸Ð²Ð»ÐµÐ½Ð½Ñ ÑÐ²Ð°ÑÐ¸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04598"/>
            <a:ext cx="7246314" cy="55486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428604"/>
            <a:ext cx="4338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Харчов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і смаки тварин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Igor\Desktop\Таблица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71744"/>
            <a:ext cx="7225953" cy="3929090"/>
          </a:xfrm>
          <a:prstGeom prst="rect">
            <a:avLst/>
          </a:prstGeom>
          <a:noFill/>
        </p:spPr>
      </p:pic>
      <p:pic>
        <p:nvPicPr>
          <p:cNvPr id="6146" name="Picture 2" descr="ÐÐ°ÑÑÐ¸Ð½ÐºÐ¸ Ð¿Ð¾ Ð·Ð°Ð¿ÑÐ¾ÑÑ Ð¶Ð¸Ð²Ð¾ÑÐ½ÑÐµ ÐµÐ´ÑÑ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249" y="0"/>
            <a:ext cx="4339158" cy="2714620"/>
          </a:xfrm>
          <a:prstGeom prst="rect">
            <a:avLst/>
          </a:prstGeom>
          <a:noFill/>
        </p:spPr>
      </p:pic>
      <p:pic>
        <p:nvPicPr>
          <p:cNvPr id="6147" name="Picture 3" descr="C:\Users\Igo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0"/>
            <a:ext cx="4116676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00175"/>
          <a:ext cx="8501121" cy="4429156"/>
        </p:xfrm>
        <a:graphic>
          <a:graphicData uri="http://schemas.openxmlformats.org/drawingml/2006/table">
            <a:tbl>
              <a:tblPr/>
              <a:tblGrid>
                <a:gridCol w="3408823"/>
                <a:gridCol w="2546149"/>
                <a:gridCol w="2546149"/>
              </a:tblGrid>
              <a:tr h="725810">
                <a:tc gridSpan="3"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Times New Roman"/>
                          <a:cs typeface="Times New Roman"/>
                        </a:rPr>
                        <a:t>Способи живлення тварин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3346">
                <a:tc>
                  <a:txBody>
                    <a:bodyPr/>
                    <a:lstStyle/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>
                          <a:latin typeface="Times New Roman"/>
                          <a:ea typeface="Times New Roman"/>
                          <a:cs typeface="Times New Roman"/>
                        </a:rPr>
                        <a:t>Живлення вільноживучих тварин: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6200"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uk-UA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Фітофагія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6200"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uk-UA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Зоофагія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6200"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uk-UA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Мікофагія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540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4. Бактеріофагія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 err="1">
                          <a:latin typeface="Times New Roman"/>
                          <a:ea typeface="Times New Roman"/>
                          <a:cs typeface="Times New Roman"/>
                        </a:rPr>
                        <a:t>Сапротрофне</a:t>
                      </a:r>
                      <a:r>
                        <a:rPr lang="uk-UA" sz="1800" i="1" dirty="0">
                          <a:latin typeface="Times New Roman"/>
                          <a:ea typeface="Times New Roman"/>
                          <a:cs typeface="Times New Roman"/>
                        </a:rPr>
                        <a:t> живлення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 err="1">
                          <a:latin typeface="Times New Roman"/>
                          <a:ea typeface="Times New Roman"/>
                          <a:cs typeface="Times New Roman"/>
                        </a:rPr>
                        <a:t>Симбіотрофне</a:t>
                      </a:r>
                      <a:r>
                        <a:rPr lang="uk-UA" sz="1800" i="1" dirty="0">
                          <a:latin typeface="Times New Roman"/>
                          <a:ea typeface="Times New Roman"/>
                          <a:cs typeface="Times New Roman"/>
                        </a:rPr>
                        <a:t> живлення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Рисунок 55" descr="http://childlibr.org.ua/wp-content/uploads/2015/09/bilka_pav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143380"/>
            <a:ext cx="3214710" cy="1676692"/>
          </a:xfrm>
          <a:prstGeom prst="rect">
            <a:avLst/>
          </a:prstGeom>
          <a:noFill/>
        </p:spPr>
      </p:pic>
      <p:pic>
        <p:nvPicPr>
          <p:cNvPr id="19458" name="Рисунок 3" descr="Ð ÐµÐ·ÑÐ»ÑÑÐ°Ñ Ð¿Ð¾ÑÑÐºÑ Ð·Ð¾Ð±ÑÐ°Ð¶ÐµÐ½Ñ Ð·Ð° Ð·Ð°Ð¿Ð¸ÑÐ¾Ð¼ &quot;Ð¶ÑÐº-Ð³Ð½Ð¾Ð¹Ð¾Ð²Ð¸Ð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143380"/>
            <a:ext cx="2286016" cy="1646915"/>
          </a:xfrm>
          <a:prstGeom prst="rect">
            <a:avLst/>
          </a:prstGeom>
          <a:noFill/>
        </p:spPr>
      </p:pic>
      <p:pic>
        <p:nvPicPr>
          <p:cNvPr id="19457" name="Рисунок 10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143380"/>
            <a:ext cx="2119315" cy="159235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67099" y="191712"/>
            <a:ext cx="851974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</a:t>
            </a:r>
            <a:r>
              <a:rPr kumimoji="0" lang="uk-UA" sz="2400" b="1" i="1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спосом</a:t>
            </a:r>
            <a:r>
              <a:rPr kumimoji="0" lang="uk-UA" sz="2400" b="1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живлення тварин поділяють на наступні групи.</a:t>
            </a:r>
            <a:endParaRPr kumimoji="0" lang="uk-UA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00034" y="214290"/>
            <a:ext cx="8229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СПОСОБИ ЖИВЛЕННЯ ТВАРИН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857364"/>
            <a:ext cx="85725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Усіх </a:t>
            </a:r>
            <a:r>
              <a:rPr lang="uk-UA" sz="20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рослиноїдних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тварин називають</a:t>
            </a:r>
            <a:r>
              <a:rPr lang="uk-UA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b="1" dirty="0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фітофагами</a:t>
            </a:r>
            <a:r>
              <a:rPr lang="uk-UA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 процес живлення –</a:t>
            </a:r>
            <a:r>
              <a:rPr lang="uk-UA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b="1" dirty="0" err="1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фітофагія</a:t>
            </a:r>
            <a:r>
              <a:rPr lang="uk-UA" sz="2000" b="1" dirty="0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М'ясоїдних тварин або хижаків відносять до</a:t>
            </a:r>
            <a:r>
              <a:rPr lang="uk-UA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b="1" dirty="0" err="1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зоофагів</a:t>
            </a:r>
            <a:r>
              <a:rPr lang="uk-UA" sz="2000" b="1" dirty="0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uk-UA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Їжею в цьому випадку є інші тварини.</a:t>
            </a:r>
          </a:p>
          <a:p>
            <a:pPr lvl="0"/>
            <a:r>
              <a:rPr lang="uk-UA" sz="2000" b="1" dirty="0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uk-UA" sz="2000" b="1" dirty="0" err="1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Мікофаги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тварини, які живляться </a:t>
            </a:r>
            <a:r>
              <a:rPr lang="uk-UA" sz="2000" u="sng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грибами</a:t>
            </a: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споживаючи частини їхнього плодового тіла, </a:t>
            </a:r>
            <a:r>
              <a:rPr lang="uk-UA" sz="20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міцелія</a:t>
            </a: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спори тощо. </a:t>
            </a:r>
          </a:p>
          <a:p>
            <a:r>
              <a:rPr lang="uk-UA" sz="2000" b="1" dirty="0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Бактеріофаги</a:t>
            </a:r>
            <a:r>
              <a:rPr lang="uk-UA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види, що споживають </a:t>
            </a:r>
            <a:r>
              <a:rPr lang="uk-UA" sz="20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бактеріальні клітини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r>
              <a:rPr lang="uk-UA" sz="2000" b="1" dirty="0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uk-UA" sz="2000" b="1" dirty="0" err="1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Сапротрофи</a:t>
            </a:r>
            <a:r>
              <a:rPr lang="uk-UA" sz="20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харчуються </a:t>
            </a:r>
            <a:r>
              <a:rPr lang="uk-UA" sz="20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залишками рослинних та тваринних організмів.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2000" b="1" dirty="0" err="1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Симб</a:t>
            </a:r>
            <a:r>
              <a:rPr lang="uk-UA" sz="2000" b="1" dirty="0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2000" b="1" dirty="0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uk-UA" sz="2000" b="1" dirty="0" err="1" smtClean="0">
                <a:solidFill>
                  <a:srgbClr val="548DD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трофи</a:t>
            </a:r>
            <a:r>
              <a:rPr lang="ru-RU" sz="20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lang="ru-RU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організми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живуть</a:t>
            </a:r>
            <a:r>
              <a:rPr lang="ru-RU" sz="20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спільно</a:t>
            </a:r>
            <a:r>
              <a:rPr lang="uk-UA" sz="20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і залежать один від одного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7786710" cy="714396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595622"/>
            <a:ext cx="9144000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симбіонтів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відносять також тварин - паразитів, співіснування яких вигідно тільки одній стороні.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Паразити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 це такі організми, які використовують організм іншого виду(хазяїна) як джерело харчування і середовище існування, завдаючи йому шкоди.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429000"/>
            <a:ext cx="857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Всеїдні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живлення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їжею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як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рослинного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так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тваринного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походження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Рисунок 6" descr="ÐÐ°ÑÑÐ¸Ð½ÐºÐ¸ Ð¿Ð¾ Ð·Ð°Ð¿ÑÐ¾ÑÑ ÐºÐ¾Ñ Ð¸ ÑÐ¾Ð±Ð°Ðº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071942"/>
            <a:ext cx="392905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</TotalTime>
  <Words>206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Живлення тварин</vt:lpstr>
      <vt:lpstr>Поміркуй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УЗАГАЛЬНЕННЯ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Живлення тварин</dc:title>
  <dc:creator>Igor</dc:creator>
  <cp:lastModifiedBy>Igor</cp:lastModifiedBy>
  <cp:revision>17</cp:revision>
  <dcterms:created xsi:type="dcterms:W3CDTF">2019-07-10T09:47:50Z</dcterms:created>
  <dcterms:modified xsi:type="dcterms:W3CDTF">2019-08-30T18:41:02Z</dcterms:modified>
</cp:coreProperties>
</file>