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solidFill>
                  <a:srgbClr val="F8F8F8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solidFill>
                  <a:srgbClr val="F8F8F8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solidFill>
                  <a:srgbClr val="F8F8F8"/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04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02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74638"/>
            <a:ext cx="18859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5505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14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2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49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477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590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88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65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21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543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  <a:latin typeface="+mj-lt"/>
              </a:defRPr>
            </a:lvl1pPr>
          </a:lstStyle>
          <a:p>
            <a:fld id="{5B106E36-FD25-4E2D-B0AA-010F637433A0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900" dirty="0"/>
              <a:t/>
            </a:r>
            <a:br>
              <a:rPr lang="ru-RU" sz="8900" dirty="0"/>
            </a:br>
            <a:r>
              <a:rPr lang="uk-UA" sz="8900" dirty="0"/>
              <a:t>Кровоносні судини.</a:t>
            </a:r>
            <a:r>
              <a:rPr lang="ru-RU" sz="8900" dirty="0"/>
              <a:t/>
            </a:r>
            <a:br>
              <a:rPr lang="ru-RU" sz="8900" dirty="0"/>
            </a:br>
            <a:r>
              <a:rPr lang="uk-UA" sz="8900" dirty="0"/>
              <a:t> Рух крові</a:t>
            </a:r>
            <a:r>
              <a:rPr lang="uk-UA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1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832648" cy="620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49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8000" dirty="0"/>
              <a:t>УСПІХІВ!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52309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Мета уроку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 </a:t>
            </a:r>
            <a:endParaRPr lang="ru-RU" dirty="0"/>
          </a:p>
          <a:p>
            <a:pPr lvl="0"/>
            <a:r>
              <a:rPr lang="uk-UA" b="1" dirty="0" smtClean="0"/>
              <a:t>навчальна </a:t>
            </a:r>
            <a:r>
              <a:rPr lang="uk-UA" dirty="0"/>
              <a:t>: ознайомити учнів з особливості будови та функціонування кровоносних судин у організмі людини;</a:t>
            </a:r>
            <a:endParaRPr lang="ru-RU" dirty="0"/>
          </a:p>
          <a:p>
            <a:r>
              <a:rPr lang="uk-UA" dirty="0"/>
              <a:t>Розглянуті фактори , які впливають на рух крові в організмі, та механізми регуляції цього процесу ;</a:t>
            </a:r>
            <a:endParaRPr lang="ru-RU" dirty="0"/>
          </a:p>
          <a:p>
            <a:pPr lvl="0"/>
            <a:r>
              <a:rPr lang="uk-UA" b="1" dirty="0"/>
              <a:t>розвивальна</a:t>
            </a:r>
            <a:r>
              <a:rPr lang="uk-UA" dirty="0"/>
              <a:t>: розвивати вміння логічно мислити  та знаходити зв’язки між особливостями будови й </a:t>
            </a:r>
            <a:r>
              <a:rPr lang="uk-UA" dirty="0" smtClean="0"/>
              <a:t>функціями </a:t>
            </a:r>
            <a:r>
              <a:rPr lang="uk-UA" dirty="0"/>
              <a:t>біологічних структур на прикладі кровоносних судин людини; </a:t>
            </a:r>
            <a:endParaRPr lang="ru-RU" dirty="0"/>
          </a:p>
          <a:p>
            <a:pPr lvl="0"/>
            <a:r>
              <a:rPr lang="uk-UA" b="1" dirty="0"/>
              <a:t>виховна: </a:t>
            </a:r>
            <a:r>
              <a:rPr lang="uk-UA" dirty="0"/>
              <a:t>виховувати розуміння значення нормального функціонування системи кровообігу для збереження здоров’я людини.</a:t>
            </a:r>
            <a:endParaRPr lang="ru-RU" dirty="0"/>
          </a:p>
          <a:p>
            <a:r>
              <a:rPr lang="uk-UA" b="1" dirty="0"/>
              <a:t>Тип уроку: </a:t>
            </a:r>
            <a:r>
              <a:rPr lang="uk-UA" dirty="0"/>
              <a:t>урок засвоєння нового матеріалу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0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700" dirty="0"/>
              <a:t>Структура уроку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теоретичний </a:t>
            </a:r>
            <a:r>
              <a:rPr lang="uk-UA" dirty="0" smtClean="0"/>
              <a:t>матеріал</a:t>
            </a:r>
            <a:endParaRPr lang="ru-RU" dirty="0"/>
          </a:p>
          <a:p>
            <a:pPr lvl="0"/>
            <a:r>
              <a:rPr lang="uk-UA" dirty="0"/>
              <a:t> робота з біологічними </a:t>
            </a:r>
            <a:r>
              <a:rPr lang="uk-UA" dirty="0" smtClean="0"/>
              <a:t>термінами</a:t>
            </a:r>
            <a:endParaRPr lang="ru-RU" dirty="0"/>
          </a:p>
          <a:p>
            <a:pPr lvl="0"/>
            <a:r>
              <a:rPr lang="uk-UA" dirty="0"/>
              <a:t> практичні </a:t>
            </a:r>
            <a:r>
              <a:rPr lang="uk-UA" dirty="0" smtClean="0"/>
              <a:t>завдання</a:t>
            </a:r>
            <a:endParaRPr lang="uk-UA" dirty="0" smtClean="0"/>
          </a:p>
          <a:p>
            <a:pPr lvl="0"/>
            <a:r>
              <a:rPr lang="uk-UA" dirty="0"/>
              <a:t>запитання для </a:t>
            </a:r>
            <a:r>
              <a:rPr lang="uk-UA" dirty="0" smtClean="0"/>
              <a:t>повторення</a:t>
            </a:r>
            <a:endParaRPr lang="ru-RU" dirty="0"/>
          </a:p>
          <a:p>
            <a:pPr lvl="0"/>
            <a:r>
              <a:rPr lang="uk-UA" dirty="0"/>
              <a:t>тестові завдання</a:t>
            </a:r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23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dirty="0"/>
              <a:t>Глосарій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uk-UA" b="1" dirty="0" smtClean="0"/>
              <a:t>Велике </a:t>
            </a:r>
            <a:r>
              <a:rPr lang="uk-UA" b="1" dirty="0"/>
              <a:t>коло кровообігу </a:t>
            </a:r>
            <a:r>
              <a:rPr lang="uk-UA" dirty="0"/>
              <a:t>– рух крові з лівого шлуночка через тканини й органи тіла до правого передсердя.</a:t>
            </a:r>
            <a:endParaRPr lang="ru-RU" dirty="0"/>
          </a:p>
          <a:p>
            <a:pPr lvl="0"/>
            <a:r>
              <a:rPr lang="uk-UA" b="1" dirty="0"/>
              <a:t>Мале коло кровообігу(легеневе) </a:t>
            </a:r>
            <a:r>
              <a:rPr lang="uk-UA" dirty="0"/>
              <a:t>–рух крові з правого шлуночка через легені до лівого передсердя.</a:t>
            </a:r>
            <a:endParaRPr lang="ru-RU" dirty="0"/>
          </a:p>
          <a:p>
            <a:pPr lvl="0"/>
            <a:r>
              <a:rPr lang="uk-UA" b="1" dirty="0"/>
              <a:t>Артерії</a:t>
            </a:r>
            <a:r>
              <a:rPr lang="uk-UA" dirty="0"/>
              <a:t> – кровоносні судини якими кров рухається від серця до органів и тканин.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25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Глосарій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uk-UA" b="1" dirty="0"/>
              <a:t>Вени</a:t>
            </a:r>
            <a:r>
              <a:rPr lang="uk-UA" dirty="0"/>
              <a:t> – кровоносні судини , якими кров рухається від органів і тканин до серця.</a:t>
            </a:r>
            <a:endParaRPr lang="ru-RU" dirty="0"/>
          </a:p>
          <a:p>
            <a:pPr lvl="0"/>
            <a:r>
              <a:rPr lang="uk-UA" b="1" dirty="0"/>
              <a:t>Капіляри</a:t>
            </a:r>
            <a:r>
              <a:rPr lang="uk-UA" dirty="0"/>
              <a:t> – найдрібніші кровоносні судини, які поєднують між собою артерії и вени та забезпечують обмін речовин між кров’ю і тканинною рідиною.</a:t>
            </a:r>
            <a:endParaRPr lang="ru-RU" dirty="0"/>
          </a:p>
          <a:p>
            <a:pPr lvl="0"/>
            <a:r>
              <a:rPr lang="uk-UA" b="1" dirty="0"/>
              <a:t>Рух крові по судинах </a:t>
            </a:r>
            <a:r>
              <a:rPr lang="uk-UA" dirty="0"/>
              <a:t>– це ритмічна робота чотирикамерного серця, що забезпечує різницю тиску на початку і в кіл кровообігу.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48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Глосарій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b="1" dirty="0"/>
              <a:t>Артеріальний пульс </a:t>
            </a:r>
            <a:r>
              <a:rPr lang="uk-UA" dirty="0"/>
              <a:t>– ритмічні коливання стінки артерій зумовлені роботою серця.</a:t>
            </a:r>
            <a:endParaRPr lang="ru-RU" dirty="0"/>
          </a:p>
          <a:p>
            <a:pPr lvl="0"/>
            <a:r>
              <a:rPr lang="uk-UA" b="1" dirty="0"/>
              <a:t>Частота пульсу </a:t>
            </a:r>
            <a:r>
              <a:rPr lang="uk-UA" dirty="0"/>
              <a:t>– індивідуальна і становить у підлітків 72-85 </a:t>
            </a:r>
            <a:r>
              <a:rPr lang="uk-UA" dirty="0" err="1"/>
              <a:t>уд</a:t>
            </a:r>
            <a:r>
              <a:rPr lang="uk-UA" dirty="0"/>
              <a:t>./хв., а у дорослих 60-75 </a:t>
            </a:r>
            <a:r>
              <a:rPr lang="uk-UA" dirty="0" err="1"/>
              <a:t>уд</a:t>
            </a:r>
            <a:r>
              <a:rPr lang="uk-UA" dirty="0"/>
              <a:t>./хв..</a:t>
            </a:r>
            <a:endParaRPr lang="ru-RU" dirty="0"/>
          </a:p>
          <a:p>
            <a:pPr lvl="0"/>
            <a:r>
              <a:rPr lang="uk-UA" b="1" dirty="0"/>
              <a:t>Швидкість руху крові </a:t>
            </a:r>
            <a:r>
              <a:rPr lang="uk-UA" dirty="0"/>
              <a:t>– відстань, що проходить кров за одиницю часу(у см./</a:t>
            </a:r>
            <a:r>
              <a:rPr lang="uk-UA" dirty="0" err="1"/>
              <a:t>сек</a:t>
            </a:r>
            <a:r>
              <a:rPr lang="uk-UA" dirty="0"/>
              <a:t>.).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6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Практичні завдання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720" y="760421"/>
            <a:ext cx="8229600" cy="4525963"/>
          </a:xfrm>
        </p:spPr>
        <p:txBody>
          <a:bodyPr>
            <a:normAutofit/>
          </a:bodyPr>
          <a:lstStyle/>
          <a:p>
            <a:r>
              <a:rPr lang="uk-UA" sz="2600" dirty="0" smtClean="0"/>
              <a:t>1.Вимірювання </a:t>
            </a:r>
            <a:r>
              <a:rPr lang="uk-UA" sz="2600" dirty="0"/>
              <a:t>частоти серцевих скорочень</a:t>
            </a:r>
            <a:endParaRPr lang="ru-RU" sz="2600" dirty="0"/>
          </a:p>
          <a:p>
            <a:r>
              <a:rPr lang="uk-UA" sz="2600" dirty="0"/>
              <a:t>Знайдіть пульс у себе на </a:t>
            </a:r>
            <a:r>
              <a:rPr lang="uk-UA" sz="2600" dirty="0" err="1"/>
              <a:t>зап</a:t>
            </a:r>
            <a:r>
              <a:rPr lang="ru-RU" sz="2600" dirty="0"/>
              <a:t>`</a:t>
            </a:r>
            <a:r>
              <a:rPr lang="uk-UA" sz="2600" dirty="0" err="1"/>
              <a:t>ястку</a:t>
            </a:r>
            <a:r>
              <a:rPr lang="uk-UA" sz="2600" dirty="0"/>
              <a:t> .</a:t>
            </a:r>
            <a:endParaRPr lang="ru-RU" sz="2600" dirty="0"/>
          </a:p>
          <a:p>
            <a:r>
              <a:rPr lang="uk-UA" sz="2600" dirty="0"/>
              <a:t>Включить секундомір и підрахуйте</a:t>
            </a:r>
            <a:endParaRPr lang="ru-RU" sz="2600" dirty="0"/>
          </a:p>
          <a:p>
            <a:r>
              <a:rPr lang="uk-UA" sz="2600" dirty="0"/>
              <a:t>Кількість ударів протягом 30 </a:t>
            </a:r>
            <a:r>
              <a:rPr lang="uk-UA" sz="2600" dirty="0" err="1"/>
              <a:t>сек.Отримані</a:t>
            </a:r>
            <a:r>
              <a:rPr lang="uk-UA" sz="2600" dirty="0"/>
              <a:t> дані помножте на 2:ви </a:t>
            </a:r>
            <a:r>
              <a:rPr lang="uk-UA" sz="2600" dirty="0" smtClean="0"/>
              <a:t>отримаєте </a:t>
            </a:r>
            <a:r>
              <a:rPr lang="uk-UA" sz="2600" dirty="0"/>
              <a:t>число серцевих скорочень за 1 хв.</a:t>
            </a:r>
            <a:endParaRPr lang="ru-RU" sz="2600" dirty="0"/>
          </a:p>
          <a:p>
            <a:r>
              <a:rPr lang="uk-UA" sz="2600" dirty="0"/>
              <a:t>Результати запишіть у таблицю.</a:t>
            </a:r>
            <a:endParaRPr lang="ru-RU" sz="2600" dirty="0"/>
          </a:p>
          <a:p>
            <a:r>
              <a:rPr lang="uk-UA" dirty="0"/>
              <a:t/>
            </a:r>
            <a:br>
              <a:rPr lang="uk-UA" dirty="0"/>
            </a:br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615156"/>
              </p:ext>
            </p:extLst>
          </p:nvPr>
        </p:nvGraphicFramePr>
        <p:xfrm>
          <a:off x="1187624" y="3908529"/>
          <a:ext cx="7890718" cy="1457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2413"/>
                <a:gridCol w="1972413"/>
                <a:gridCol w="1972946"/>
                <a:gridCol w="1972946"/>
              </a:tblGrid>
              <a:tr h="841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                                             </a:t>
                      </a:r>
                      <a:r>
                        <a:rPr lang="uk-UA" sz="1400" dirty="0">
                          <a:effectLst/>
                        </a:rPr>
                        <a:t>Ознака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Середні  показники             норми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Мої </a:t>
                      </a:r>
                      <a:r>
                        <a:rPr lang="uk-UA" sz="1400" dirty="0">
                          <a:effectLst/>
                        </a:rPr>
                        <a:t>показники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Висновок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615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Частота серцевих скорочень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87624" y="5365805"/>
            <a:ext cx="835191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Вимірювання частоти артеріального тиску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86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Запитання   для       повторення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1як.кровоносні </a:t>
            </a:r>
            <a:r>
              <a:rPr lang="uk-UA" dirty="0"/>
              <a:t>судини ви знаєте?</a:t>
            </a:r>
            <a:endParaRPr lang="ru-RU" dirty="0"/>
          </a:p>
          <a:p>
            <a:r>
              <a:rPr lang="uk-UA" dirty="0"/>
              <a:t>2.Що  утворюють судини  кровоносної системи ?</a:t>
            </a:r>
            <a:endParaRPr lang="ru-RU" dirty="0"/>
          </a:p>
          <a:p>
            <a:r>
              <a:rPr lang="uk-UA" dirty="0"/>
              <a:t>3.Скільки кіл кровообігу характерно для ссавців? Назвіть їх</a:t>
            </a:r>
            <a:endParaRPr lang="ru-RU" dirty="0"/>
          </a:p>
          <a:p>
            <a:r>
              <a:rPr lang="uk-UA" dirty="0"/>
              <a:t>4.Що таке артеріальний пульс?</a:t>
            </a:r>
            <a:endParaRPr lang="ru-RU" dirty="0"/>
          </a:p>
          <a:p>
            <a:r>
              <a:rPr lang="uk-UA" dirty="0"/>
              <a:t>5.Де </a:t>
            </a:r>
            <a:r>
              <a:rPr lang="uk-UA" dirty="0" err="1"/>
              <a:t>можно</a:t>
            </a:r>
            <a:r>
              <a:rPr lang="uk-UA" dirty="0"/>
              <a:t> визначити пульс?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44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Ілюстративний </a:t>
            </a:r>
            <a:r>
              <a:rPr lang="uk-UA" dirty="0"/>
              <a:t> </a:t>
            </a:r>
            <a:r>
              <a:rPr lang="uk-UA" b="1" dirty="0"/>
              <a:t>матеріал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700808"/>
            <a:ext cx="3600400" cy="38042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827" y="1628800"/>
            <a:ext cx="2367613" cy="434528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012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Theme 13">
      <a:dk1>
        <a:srgbClr val="000000"/>
      </a:dk1>
      <a:lt1>
        <a:srgbClr val="E1F3BC"/>
      </a:lt1>
      <a:dk2>
        <a:srgbClr val="078F48"/>
      </a:dk2>
      <a:lt2>
        <a:srgbClr val="969696"/>
      </a:lt2>
      <a:accent1>
        <a:srgbClr val="7BD163"/>
      </a:accent1>
      <a:accent2>
        <a:srgbClr val="8EC4F9"/>
      </a:accent2>
      <a:accent3>
        <a:srgbClr val="EEF8DA"/>
      </a:accent3>
      <a:accent4>
        <a:srgbClr val="000000"/>
      </a:accent4>
      <a:accent5>
        <a:srgbClr val="BFE5B7"/>
      </a:accent5>
      <a:accent6>
        <a:srgbClr val="80B1E2"/>
      </a:accent6>
      <a:hlink>
        <a:srgbClr val="779AB6"/>
      </a:hlink>
      <a:folHlink>
        <a:srgbClr val="107D4B"/>
      </a:folHlink>
    </a:clrScheme>
    <a:fontScheme name="Тема Office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E1F3BC"/>
        </a:lt1>
        <a:dk2>
          <a:srgbClr val="078F48"/>
        </a:dk2>
        <a:lt2>
          <a:srgbClr val="969696"/>
        </a:lt2>
        <a:accent1>
          <a:srgbClr val="7BD163"/>
        </a:accent1>
        <a:accent2>
          <a:srgbClr val="8EC4F9"/>
        </a:accent2>
        <a:accent3>
          <a:srgbClr val="EEF8DA"/>
        </a:accent3>
        <a:accent4>
          <a:srgbClr val="000000"/>
        </a:accent4>
        <a:accent5>
          <a:srgbClr val="BFE5B7"/>
        </a:accent5>
        <a:accent6>
          <a:srgbClr val="80B1E2"/>
        </a:accent6>
        <a:hlink>
          <a:srgbClr val="779AB6"/>
        </a:hlink>
        <a:folHlink>
          <a:srgbClr val="107D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'Пруд'</Template>
  <TotalTime>26</TotalTime>
  <Words>273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Кровоносні судини.  Рух крові. </vt:lpstr>
      <vt:lpstr>Мета уроку </vt:lpstr>
      <vt:lpstr>Структура уроку </vt:lpstr>
      <vt:lpstr>Глосарій </vt:lpstr>
      <vt:lpstr>Глосарій </vt:lpstr>
      <vt:lpstr>Глосарій </vt:lpstr>
      <vt:lpstr>Практичні завдання </vt:lpstr>
      <vt:lpstr>Запитання   для       повторення </vt:lpstr>
      <vt:lpstr>Ілюстративний  матеріал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№34 Кровоносні судини.  Рух крові.</dc:title>
  <dc:creator>user</dc:creator>
  <cp:lastModifiedBy>Лариса</cp:lastModifiedBy>
  <cp:revision>4</cp:revision>
  <dcterms:created xsi:type="dcterms:W3CDTF">2019-09-24T08:38:17Z</dcterms:created>
  <dcterms:modified xsi:type="dcterms:W3CDTF">2019-10-01T15:41:28Z</dcterms:modified>
</cp:coreProperties>
</file>