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66" r:id="rId5"/>
    <p:sldId id="267" r:id="rId6"/>
    <p:sldId id="277" r:id="rId7"/>
    <p:sldId id="278" r:id="rId8"/>
    <p:sldId id="271" r:id="rId9"/>
    <p:sldId id="272" r:id="rId10"/>
    <p:sldId id="274" r:id="rId11"/>
    <p:sldId id="27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EEF3"/>
    <a:srgbClr val="FAEC86"/>
    <a:srgbClr val="F0D2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6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2BE03-1A1A-4B1C-A49C-7A145024E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B7837BE-7F2E-422B-95B6-A46229390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C15D8C-7E0B-4B5F-9192-9D219AA55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865097-D241-4D78-985A-FE59F7D75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D50110-0D97-4944-8BA7-C7D52896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18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FEA6B-EFEA-4293-87D8-A9C2B5FB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BDD209-6562-4341-95BF-38ACC185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8CE1AA-8ACC-44F4-B724-13393F66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D4DC45-03AE-4072-99E2-2838B9AC5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98441-77E5-43A0-94EA-98B82D82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6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6CD7AA-AF63-4089-9891-DE9E2C62D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979FF5-214F-4886-934F-4CB205F1F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0E88AC-C1AB-4F15-8ABD-37D7ACC32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25079-1397-40C7-A558-00931BF2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AA5BF6-C79C-4FBD-9924-D6A182BB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2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FC98F-9FDE-48CB-A688-1A12CE18B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AA632-5C01-4867-8764-277BE6C5F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4CEB-2065-4E43-B0F2-A9087DF3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3A6B10-E1BA-427E-9083-07C058A7C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9C266B-471B-4145-8E0B-19B57E2A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65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E861C-9BB3-405F-9F87-984A2BE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EE5447-918D-4ED3-BBA0-68890BEAA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8BE8E7-823D-45CD-AF94-436C5ADF9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79F2D-3925-49CC-9D1E-8666D6EC6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C9A430-C0AC-4CAD-9C1E-4D65C5483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43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5A0834-0AE1-4762-8BCD-B1E149EEC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FD671E-221D-4433-BE5F-414630DB53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0A284-B0C6-407B-B60D-217E93FCD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5DC0BD-2F64-45CC-B0ED-576D1D28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64B2A6-C5E3-4043-9B18-71C2A6A0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E7D30F-6B82-46A1-8B95-C964BC16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4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985D8-9A61-4285-9EEF-B7E05C790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EB40DA-A62D-429B-B85C-08FBF2C99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364AB4-4138-42B2-BDDC-BE27749CF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B69E4C-B114-47E1-B7F9-E7BBAEAF6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00487-5D18-4B34-B10D-1BDC09AB9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0FD318-EF28-4228-8D15-07F6F210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69A585-FC01-49E3-8305-11387B173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4B91EE-9BC6-47D8-BC6C-C2BC3B43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65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BDB57-5622-430E-99A8-AB500B74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55D2BF-18B6-4BC2-BD4F-EEB50E070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315CA7-FC9B-42C6-BDDE-C2846F5F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004B02-9B6D-4A4C-9AFD-500443EE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7D1EFC-9362-4E34-B8B0-B681F3B4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192E46-7CB9-45EE-8FF0-2F93E9102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20D902-176E-448A-A616-487F560A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BC1CC-4D04-4A04-BE6E-940998E23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09E28C-8626-40E6-8C09-F331BF2E2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AE8CDB-77DA-4775-99D2-F3B9767BE6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A11F4-B0AD-4D8C-8F04-85729B4A2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F468C-F943-4D43-A4ED-5DD110B93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80EA8F-E45B-4063-81F7-7D9F6DD9E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22D32-6C69-4B0F-A4E0-30123E81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4A690B-7EB8-47B5-9419-88B306D16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4F223E-87B9-4D89-8366-F12A4FDB0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A3ECC-8452-49F3-9218-F971CE28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7E369D-DE9D-466D-9E11-8AFD6C11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388261-4E42-4AAD-B6AB-D656A9F1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3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C7671-C197-435B-89F4-A1AB6AC21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D4F133-8FA4-4FC5-B840-4328707E8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BB321-F005-4046-83D9-4BC2D773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B308-96AC-47E8-A738-B32B23DFAB8F}" type="datetimeFigureOut">
              <a:rPr lang="ru-RU" smtClean="0"/>
              <a:t>29.09.2022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6CECF-EE2E-40EF-AE3B-02800AA068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B27CC-6D3D-4930-9F3D-80D806346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37EC0-821A-4785-9011-913848A0D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4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C0012-EE8A-4131-AA3C-881B4DA8F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6339" y="-103688"/>
            <a:ext cx="6595620" cy="1946636"/>
          </a:xfrm>
        </p:spPr>
        <p:txBody>
          <a:bodyPr>
            <a:noAutofit/>
          </a:bodyPr>
          <a:lstStyle/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4. Розв’язування систем лінійних рівнянь з двома змінними способом підстановки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804BCA-BEB2-4FA8-ACC6-82D6F01ED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2685" y="2043260"/>
            <a:ext cx="6501352" cy="277147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етапи розв’язування систем лінійних рівнянь з двома змінними способом підстановки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 навичок розв’язування систем лінійних рівнянь з двома змінними способом підстановки</a:t>
            </a:r>
            <a:endParaRPr lang="uk-UA" sz="23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розв’язування лінійного рівняння з двома змінними способом підстановки</a:t>
            </a:r>
            <a:endParaRPr lang="uk-UA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1FA2FF-C52C-4EDB-9BA0-53CB5291CB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CF3DB21-A55B-4CFD-9363-0DA6C2E08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A70C9DCE-4BD6-49DE-B9B5-37A25EF1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41" y="0"/>
            <a:ext cx="5017181" cy="48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398C93-5963-43E8-9D4C-AA398E753E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57CEC2-EDCC-497F-9012-C81176697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4CBE82E-EE85-4709-8061-BCA2034146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F25E39-6BBF-4A3D-9E08-235A54EA2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8" name="Объект 18">
            <a:extLst>
              <a:ext uri="{FF2B5EF4-FFF2-40B4-BE49-F238E27FC236}">
                <a16:creationId xmlns:a16="http://schemas.microsoft.com/office/drawing/2014/main" id="{6670B520-29CC-4AB0-B4A5-1E8E14DE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34" b="91887" l="15755" r="53019">
                        <a14:foregroundMark x1="47453" y1="29340" x2="50094" y2="24811"/>
                        <a14:foregroundMark x1="16698" y1="40377" x2="15849" y2="44245"/>
                        <a14:foregroundMark x1="30377" y1="27547" x2="30849" y2="16604"/>
                        <a14:foregroundMark x1="30849" y1="16604" x2="31226" y2="16132"/>
                        <a14:foregroundMark x1="45943" y1="26321" x2="50472" y2="26038"/>
                        <a14:foregroundMark x1="50472" y1="26038" x2="50943" y2="22830"/>
                        <a14:foregroundMark x1="26415" y1="50377" x2="21038" y2="81038"/>
                        <a14:foregroundMark x1="21038" y1="81038" x2="22547" y2="91887"/>
                        <a14:foregroundMark x1="34057" y1="41038" x2="39434" y2="89340"/>
                        <a14:foregroundMark x1="35094" y1="71981" x2="35755" y2="82358"/>
                        <a14:foregroundMark x1="32453" y1="18208" x2="33113" y2="20000"/>
                        <a14:foregroundMark x1="32830" y1="20283" x2="32925" y2="22170"/>
                        <a14:foregroundMark x1="48396" y1="22453" x2="48962" y2="21415"/>
                        <a14:foregroundMark x1="51321" y1="21887" x2="51509" y2="24717"/>
                        <a14:foregroundMark x1="51509" y1="24717" x2="51981" y2="21415"/>
                        <a14:foregroundMark x1="50660" y1="22170" x2="51415" y2="21226"/>
                        <a14:foregroundMark x1="52642" y1="23208" x2="53019" y2="22736"/>
                        <a14:foregroundMark x1="22170" y1="50943" x2="22642" y2="82642"/>
                        <a14:foregroundMark x1="30472" y1="53396" x2="40283" y2="87830"/>
                        <a14:foregroundMark x1="30943" y1="61792" x2="32736" y2="72736"/>
                        <a14:foregroundMark x1="28679" y1="18491" x2="28868" y2="27830"/>
                        <a14:foregroundMark x1="26509" y1="21132" x2="26698" y2="21321"/>
                        <a14:foregroundMark x1="26038" y1="21981" x2="25283" y2="20755"/>
                        <a14:foregroundMark x1="25283" y1="20660" x2="25943" y2="21792"/>
                        <a14:foregroundMark x1="25943" y1="21698" x2="25000" y2="20377"/>
                        <a14:foregroundMark x1="25283" y1="21321" x2="25283" y2="21321"/>
                        <a14:foregroundMark x1="25283" y1="21321" x2="25283" y2="21321"/>
                        <a14:foregroundMark x1="24623" y1="21132" x2="24623" y2="21132"/>
                        <a14:foregroundMark x1="24811" y1="21226" x2="24811" y2="21226"/>
                        <a14:foregroundMark x1="25000" y1="21415" x2="25000" y2="21415"/>
                        <a14:foregroundMark x1="25377" y1="21792" x2="25377" y2="21792"/>
                        <a14:foregroundMark x1="40472" y1="78491" x2="40472" y2="78491"/>
                        <a14:foregroundMark x1="40849" y1="74717" x2="42453" y2="79717"/>
                        <a14:foregroundMark x1="17642" y1="81887" x2="18868" y2="72264"/>
                        <a14:foregroundMark x1="18491" y1="73396" x2="17642" y2="73585"/>
                        <a14:backgroundMark x1="41415" y1="54151" x2="43868" y2="61321"/>
                        <a14:backgroundMark x1="45943" y1="19528" x2="51887" y2="19528"/>
                      </a14:backgroundRemoval>
                    </a14:imgEffect>
                  </a14:imgLayer>
                </a14:imgProps>
              </a:ext>
            </a:extLst>
          </a:blip>
          <a:srcRect l="12810" t="217" r="44728" b="7204"/>
          <a:stretch/>
        </p:blipFill>
        <p:spPr>
          <a:xfrm>
            <a:off x="668989" y="0"/>
            <a:ext cx="3145467" cy="6857997"/>
          </a:xfrm>
        </p:spPr>
      </p:pic>
      <p:sp>
        <p:nvSpPr>
          <p:cNvPr id="12" name="Облачко с текстом: прямоугольное 11">
            <a:extLst>
              <a:ext uri="{FF2B5EF4-FFF2-40B4-BE49-F238E27FC236}">
                <a16:creationId xmlns:a16="http://schemas.microsoft.com/office/drawing/2014/main" id="{450CA3C2-EAFD-4C69-846D-CE4C1DFEC26C}"/>
              </a:ext>
            </a:extLst>
          </p:cNvPr>
          <p:cNvSpPr/>
          <p:nvPr/>
        </p:nvSpPr>
        <p:spPr>
          <a:xfrm>
            <a:off x="4448175" y="584462"/>
            <a:ext cx="6896100" cy="5957739"/>
          </a:xfrm>
          <a:prstGeom prst="wedgeRectCallout">
            <a:avLst>
              <a:gd name="adj1" fmla="val -67925"/>
              <a:gd name="adj2" fmla="val 2828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>
              <a:spcAft>
                <a:spcPts val="800"/>
              </a:spcAft>
            </a:pPr>
            <a:r>
              <a:rPr lang="uk-UA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Алгоритм розв’язання системи лінійних рівнянь способом  підстановки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Визначити рівняння в якому одну змінну зручніше виразити через іншу.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Виразіть в обраному рівнянні одну змінну через іншу.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Підставити знайдений вираз в інше рівняння системи.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Розв’язати одержане рівняння з однією змінною.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Знайти відповідне значення іншої змінної.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Записати пару чисел, яка є розв’язком системи.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71589C4-D5F2-4749-8162-90F6B59FFF5F}"/>
              </a:ext>
            </a:extLst>
          </p:cNvPr>
          <p:cNvSpPr/>
          <p:nvPr/>
        </p:nvSpPr>
        <p:spPr>
          <a:xfrm>
            <a:off x="2384981" y="123256"/>
            <a:ext cx="1875934" cy="5460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9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BE9EF-13D8-4656-B9FE-5D1137EB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2" y="279400"/>
            <a:ext cx="9553575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Побачимось на наступному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4BE177-4DD9-4F19-9887-190F03A3E7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70" t="23411" b="53723"/>
          <a:stretch/>
        </p:blipFill>
        <p:spPr>
          <a:xfrm>
            <a:off x="5492685" y="4911364"/>
            <a:ext cx="6699315" cy="19466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47CA30-0BE3-4208-88C9-DAD88BA92B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>
            <a:off x="0" y="4911364"/>
            <a:ext cx="5800625" cy="19466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342D9B-46E2-4862-A015-83E08409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02" b="90108" l="2547" r="96038">
                        <a14:foregroundMark x1="11226" y1="20860" x2="10000" y2="36344"/>
                        <a14:foregroundMark x1="10000" y1="36344" x2="7264" y2="44516"/>
                        <a14:foregroundMark x1="7264" y1="44516" x2="4717" y2="78710"/>
                        <a14:foregroundMark x1="4717" y1="78710" x2="7075" y2="86882"/>
                        <a14:foregroundMark x1="7075" y1="86882" x2="10660" y2="78925"/>
                        <a14:foregroundMark x1="10660" y1="78925" x2="7642" y2="41075"/>
                        <a14:foregroundMark x1="7453" y1="36344" x2="3113" y2="37204"/>
                        <a14:foregroundMark x1="3113" y1="37204" x2="6226" y2="44731"/>
                        <a14:foregroundMark x1="6226" y1="44731" x2="6226" y2="44731"/>
                        <a14:foregroundMark x1="8868" y1="18925" x2="10849" y2="31613"/>
                        <a14:foregroundMark x1="10849" y1="31613" x2="19057" y2="30968"/>
                        <a14:foregroundMark x1="19057" y1="30968" x2="13113" y2="17849"/>
                        <a14:foregroundMark x1="13113" y1="17849" x2="8679" y2="19140"/>
                        <a14:foregroundMark x1="42075" y1="16774" x2="36321" y2="17849"/>
                        <a14:foregroundMark x1="36321" y1="17849" x2="30189" y2="28172"/>
                        <a14:foregroundMark x1="30189" y1="28172" x2="39623" y2="27957"/>
                        <a14:foregroundMark x1="39623" y1="27957" x2="43019" y2="21505"/>
                        <a14:foregroundMark x1="43019" y1="21505" x2="38491" y2="20000"/>
                        <a14:foregroundMark x1="33868" y1="18065" x2="35283" y2="14839"/>
                        <a14:foregroundMark x1="29623" y1="15699" x2="35755" y2="15484"/>
                        <a14:foregroundMark x1="35755" y1="15484" x2="44245" y2="17204"/>
                        <a14:foregroundMark x1="44245" y1="17204" x2="45094" y2="31613"/>
                        <a14:foregroundMark x1="45094" y1="31613" x2="24623" y2="37634"/>
                        <a14:foregroundMark x1="4245" y1="32473" x2="11981" y2="17419"/>
                        <a14:foregroundMark x1="11981" y1="17419" x2="18585" y2="18495"/>
                        <a14:foregroundMark x1="18585" y1="18495" x2="15000" y2="33548"/>
                        <a14:foregroundMark x1="15000" y1="33548" x2="3962" y2="42796"/>
                        <a14:foregroundMark x1="6698" y1="23011" x2="9811" y2="22581"/>
                        <a14:foregroundMark x1="8396" y1="20215" x2="6981" y2="17204"/>
                        <a14:foregroundMark x1="3962" y1="84301" x2="3774" y2="80645"/>
                        <a14:foregroundMark x1="59623" y1="20000" x2="63302" y2="32043"/>
                        <a14:foregroundMark x1="63302" y1="32043" x2="71887" y2="34409"/>
                        <a14:foregroundMark x1="71887" y1="34409" x2="76226" y2="23011"/>
                        <a14:foregroundMark x1="76226" y1="23011" x2="66132" y2="21505"/>
                        <a14:foregroundMark x1="66132" y1="21505" x2="60189" y2="30753"/>
                        <a14:foregroundMark x1="60189" y1="30753" x2="59434" y2="34624"/>
                        <a14:foregroundMark x1="81509" y1="33548" x2="87642" y2="33118"/>
                        <a14:foregroundMark x1="87642" y1="33118" x2="95660" y2="51183"/>
                        <a14:foregroundMark x1="95660" y1="51183" x2="95755" y2="76129"/>
                        <a14:foregroundMark x1="95755" y1="76129" x2="91981" y2="90108"/>
                        <a14:foregroundMark x1="91981" y1="90108" x2="86038" y2="65591"/>
                        <a14:foregroundMark x1="86038" y1="65591" x2="83396" y2="28387"/>
                        <a14:foregroundMark x1="83396" y1="28387" x2="82075" y2="23656"/>
                        <a14:foregroundMark x1="91132" y1="33333" x2="95000" y2="32043"/>
                        <a14:foregroundMark x1="95000" y1="32043" x2="96132" y2="44301"/>
                        <a14:foregroundMark x1="96132" y1="44301" x2="91981" y2="53548"/>
                        <a14:foregroundMark x1="51981" y1="42796" x2="50377" y2="33978"/>
                        <a14:foregroundMark x1="50377" y1="33978" x2="52075" y2="34839"/>
                        <a14:foregroundMark x1="52830" y1="33978" x2="56509" y2="30323"/>
                        <a14:foregroundMark x1="22925" y1="27742" x2="22264" y2="27312"/>
                        <a14:foregroundMark x1="4717" y1="35484" x2="2547" y2="54839"/>
                        <a14:foregroundMark x1="2547" y1="54839" x2="8208" y2="55699"/>
                        <a14:foregroundMark x1="8208" y1="55699" x2="12453" y2="49032"/>
                        <a14:foregroundMark x1="12453" y1="49032" x2="10094" y2="44516"/>
                        <a14:foregroundMark x1="87264" y1="33333" x2="85377" y2="24731"/>
                        <a14:foregroundMark x1="85377" y1="24731" x2="86698" y2="30323"/>
                        <a14:foregroundMark x1="84528" y1="54624" x2="83302" y2="70753"/>
                        <a14:foregroundMark x1="83302" y1="70753" x2="94057" y2="76344"/>
                        <a14:foregroundMark x1="94057" y1="76344" x2="93962" y2="711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57618"/>
            <a:ext cx="9429750" cy="413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D6DD767-0E88-4A1B-91A8-2DE4110880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6" b="99528" l="10000" r="90000">
                        <a14:foregroundMark x1="64245" y1="29363" x2="61132" y2="78774"/>
                        <a14:foregroundMark x1="61132" y1="78774" x2="57830" y2="90684"/>
                        <a14:foregroundMark x1="63208" y1="83844" x2="68868" y2="86557"/>
                        <a14:foregroundMark x1="68868" y1="86557" x2="75094" y2="97288"/>
                        <a14:foregroundMark x1="75094" y1="97288" x2="75755" y2="99528"/>
                        <a14:backgroundMark x1="66792" y1="24057" x2="60943" y2="27005"/>
                        <a14:backgroundMark x1="60943" y1="27005" x2="53491" y2="37500"/>
                        <a14:backgroundMark x1="53491" y1="37500" x2="48208" y2="81368"/>
                        <a14:backgroundMark x1="48208" y1="81368" x2="49340" y2="91509"/>
                        <a14:backgroundMark x1="23113" y1="27948" x2="39340" y2="79717"/>
                        <a14:backgroundMark x1="75000" y1="28066" x2="94906" y2="81132"/>
                        <a14:backgroundMark x1="84434" y1="64151" x2="88113" y2="94104"/>
                        <a14:backgroundMark x1="88113" y1="94104" x2="89151" y2="97288"/>
                        <a14:backgroundMark x1="53774" y1="58608" x2="52642" y2="71580"/>
                        <a14:backgroundMark x1="52642" y1="71580" x2="52642" y2="71580"/>
                      </a14:backgroundRemoval>
                    </a14:imgEffect>
                  </a14:imgLayer>
                </a14:imgProps>
              </a:ext>
            </a:extLst>
          </a:blip>
          <a:srcRect l="51026" t="23740" r="18843"/>
          <a:stretch/>
        </p:blipFill>
        <p:spPr>
          <a:xfrm flipH="1">
            <a:off x="471340" y="1240223"/>
            <a:ext cx="2686638" cy="5600893"/>
          </a:xfrm>
          <a:prstGeom prst="rect">
            <a:avLst/>
          </a:prstGeom>
        </p:spPr>
      </p:pic>
      <p:sp>
        <p:nvSpPr>
          <p:cNvPr id="15" name="Облачко с текстом: прямоугольное 14">
            <a:extLst>
              <a:ext uri="{FF2B5EF4-FFF2-40B4-BE49-F238E27FC236}">
                <a16:creationId xmlns:a16="http://schemas.microsoft.com/office/drawing/2014/main" id="{13D5F644-9FA3-4745-94A9-2B8E84AA5305}"/>
              </a:ext>
            </a:extLst>
          </p:cNvPr>
          <p:cNvSpPr/>
          <p:nvPr/>
        </p:nvSpPr>
        <p:spPr>
          <a:xfrm>
            <a:off x="3629314" y="796865"/>
            <a:ext cx="6504495" cy="3099062"/>
          </a:xfrm>
          <a:prstGeom prst="wedgeRectCallout">
            <a:avLst>
              <a:gd name="adj1" fmla="val -66571"/>
              <a:gd name="adj2" fmla="val 140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Ми вже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навчились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розв’язувати системи лінійних рівнянь з двома змінними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графічним способом 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Але цей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спосіб громіздкий і дає, як правило, наближені розв’язки.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Тому частіше 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системи лінійних рівнянь з двома змінними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розв’язують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іншими способами, зокрема </a:t>
            </a:r>
            <a:r>
              <a:rPr lang="uk-UA" sz="22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способом підстановки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CDBA7F4B-4670-4E1B-A73F-563D159B561F}"/>
              </a:ext>
            </a:extLst>
          </p:cNvPr>
          <p:cNvSpPr/>
          <p:nvPr/>
        </p:nvSpPr>
        <p:spPr>
          <a:xfrm>
            <a:off x="3704727" y="4421170"/>
            <a:ext cx="6504495" cy="1639965"/>
          </a:xfrm>
          <a:prstGeom prst="wedgeRectCallout">
            <a:avLst>
              <a:gd name="adj1" fmla="val -57329"/>
              <a:gd name="adj2" fmla="val -4583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Якщо математикам зустрічається нова задача, то вони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намагаються звести її розв’язування до розв’язування вже знайомої задачі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09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51C56E-4D48-4DC4-A86E-E7D0A9E8BD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2AB011-DE39-4568-97CC-B0E1D480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BA888D-B4DD-4001-82AE-024C06B2B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63FDDB-E37F-46C2-B057-ED57276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7" name="Облачко с текстом: прямоугольное 16">
            <a:extLst>
              <a:ext uri="{FF2B5EF4-FFF2-40B4-BE49-F238E27FC236}">
                <a16:creationId xmlns:a16="http://schemas.microsoft.com/office/drawing/2014/main" id="{98BEB9CE-3954-4A1F-AA79-8E032FD56D9F}"/>
              </a:ext>
            </a:extLst>
          </p:cNvPr>
          <p:cNvSpPr/>
          <p:nvPr/>
        </p:nvSpPr>
        <p:spPr>
          <a:xfrm>
            <a:off x="7544569" y="149230"/>
            <a:ext cx="4474588" cy="2631677"/>
          </a:xfrm>
          <a:prstGeom prst="wedgeRectCallout">
            <a:avLst>
              <a:gd name="adj1" fmla="val -67211"/>
              <a:gd name="adj2" fmla="val -9114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Зараз </a:t>
            </a:r>
            <a:r>
              <a:rPr lang="uk-UA" sz="2200" b="1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розглянемо розв’язування системи лінійного рівняння із двома змінними </a:t>
            </a:r>
            <a:r>
              <a:rPr lang="uk-UA" sz="22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зведенням його до розв’язування лінійного рівняння з однією змінною.</a:t>
            </a:r>
            <a:endParaRPr lang="ru-RU" sz="2200" dirty="0">
              <a:solidFill>
                <a:sysClr val="windowText" lastClr="000000"/>
              </a:solidFill>
            </a:endParaRPr>
          </a:p>
        </p:txBody>
      </p:sp>
      <p:sp>
        <p:nvSpPr>
          <p:cNvPr id="18" name="Облачко с текстом: прямоугольное 17">
            <a:extLst>
              <a:ext uri="{FF2B5EF4-FFF2-40B4-BE49-F238E27FC236}">
                <a16:creationId xmlns:a16="http://schemas.microsoft.com/office/drawing/2014/main" id="{DE06AA62-079C-44B2-AB71-AF10FA89E9E2}"/>
              </a:ext>
            </a:extLst>
          </p:cNvPr>
          <p:cNvSpPr/>
          <p:nvPr/>
        </p:nvSpPr>
        <p:spPr>
          <a:xfrm>
            <a:off x="655139" y="202611"/>
            <a:ext cx="4562572" cy="1140644"/>
          </a:xfrm>
          <a:prstGeom prst="wedgeRectCallout">
            <a:avLst>
              <a:gd name="adj1" fmla="val 56027"/>
              <a:gd name="adj2" fmla="val 9555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А от розв’язувати лінійне рівняння з однією змінною ми вже вміємо.</a:t>
            </a:r>
            <a:endParaRPr lang="ru-RU" sz="2400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0" name="Облачко с текстом: прямоугольное 19">
            <a:extLst>
              <a:ext uri="{FF2B5EF4-FFF2-40B4-BE49-F238E27FC236}">
                <a16:creationId xmlns:a16="http://schemas.microsoft.com/office/drawing/2014/main" id="{6A0D0F5D-73FE-4A83-88ED-0CBB2BE2C2D9}"/>
              </a:ext>
            </a:extLst>
          </p:cNvPr>
          <p:cNvSpPr/>
          <p:nvPr/>
        </p:nvSpPr>
        <p:spPr>
          <a:xfrm>
            <a:off x="7528875" y="146416"/>
            <a:ext cx="4474588" cy="852825"/>
          </a:xfrm>
          <a:prstGeom prst="wedgeRectCallout">
            <a:avLst>
              <a:gd name="adj1" fmla="val -69077"/>
              <a:gd name="adj2" fmla="val 63605"/>
            </a:avLst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Давайте розглянемо таку систему рівнянь: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Облачко с текстом: прямоугольное 20">
                <a:extLst>
                  <a:ext uri="{FF2B5EF4-FFF2-40B4-BE49-F238E27FC236}">
                    <a16:creationId xmlns:a16="http://schemas.microsoft.com/office/drawing/2014/main" id="{4178765B-6AE5-40F7-82C0-8F3192861FFA}"/>
                  </a:ext>
                </a:extLst>
              </p:cNvPr>
              <p:cNvSpPr/>
              <p:nvPr/>
            </p:nvSpPr>
            <p:spPr>
              <a:xfrm>
                <a:off x="913275" y="84475"/>
                <a:ext cx="3065196" cy="1140644"/>
              </a:xfrm>
              <a:prstGeom prst="wedgeRectCallout">
                <a:avLst>
                  <a:gd name="adj1" fmla="val 82742"/>
                  <a:gd name="adj2" fmla="val 74641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3х−у=5,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5х+2у=23;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Облачко с текстом: прямоугольное 20">
                <a:extLst>
                  <a:ext uri="{FF2B5EF4-FFF2-40B4-BE49-F238E27FC236}">
                    <a16:creationId xmlns:a16="http://schemas.microsoft.com/office/drawing/2014/main" id="{4178765B-6AE5-40F7-82C0-8F3192861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75" y="84475"/>
                <a:ext cx="3065196" cy="1140644"/>
              </a:xfrm>
              <a:prstGeom prst="wedgeRectCallout">
                <a:avLst>
                  <a:gd name="adj1" fmla="val 82742"/>
                  <a:gd name="adj2" fmla="val 74641"/>
                </a:avLst>
              </a:prstGeom>
              <a:blipFill>
                <a:blip r:embed="rId3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Облачко с текстом: прямоугольное 21">
            <a:extLst>
              <a:ext uri="{FF2B5EF4-FFF2-40B4-BE49-F238E27FC236}">
                <a16:creationId xmlns:a16="http://schemas.microsoft.com/office/drawing/2014/main" id="{8007A053-6DDB-47EE-985C-84376CB7764A}"/>
              </a:ext>
            </a:extLst>
          </p:cNvPr>
          <p:cNvSpPr/>
          <p:nvPr/>
        </p:nvSpPr>
        <p:spPr>
          <a:xfrm>
            <a:off x="7522590" y="1077875"/>
            <a:ext cx="4512259" cy="724241"/>
          </a:xfrm>
          <a:prstGeom prst="wedgeRectCallout">
            <a:avLst>
              <a:gd name="adj1" fmla="val -66440"/>
              <a:gd name="adj2" fmla="val -970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 першого рівняння виразимо змінну у через змінну х: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лачко с текстом: прямоугольное 22">
                <a:extLst>
                  <a:ext uri="{FF2B5EF4-FFF2-40B4-BE49-F238E27FC236}">
                    <a16:creationId xmlns:a16="http://schemas.microsoft.com/office/drawing/2014/main" id="{47BE5019-A0B1-4987-B839-6FEF7261A844}"/>
                  </a:ext>
                </a:extLst>
              </p:cNvPr>
              <p:cNvSpPr/>
              <p:nvPr/>
            </p:nvSpPr>
            <p:spPr>
              <a:xfrm>
                <a:off x="896779" y="1261925"/>
                <a:ext cx="3081692" cy="583859"/>
              </a:xfrm>
              <a:prstGeom prst="wedgeRectCallout">
                <a:avLst>
                  <a:gd name="adj1" fmla="val 84428"/>
                  <a:gd name="adj2" fmla="val 22748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uk-UA" sz="2600" i="1" smtClean="0">
                        <a:effectLst/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3х−5=у</m:t>
                    </m:r>
                  </m:oMath>
                </a14:m>
                <a:r>
                  <a:rPr lang="uk-UA" sz="26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.</a:t>
                </a:r>
                <a:endParaRPr lang="ru-RU" sz="26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Облачко с текстом: прямоугольное 22">
                <a:extLst>
                  <a:ext uri="{FF2B5EF4-FFF2-40B4-BE49-F238E27FC236}">
                    <a16:creationId xmlns:a16="http://schemas.microsoft.com/office/drawing/2014/main" id="{47BE5019-A0B1-4987-B839-6FEF7261A8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779" y="1261925"/>
                <a:ext cx="3081692" cy="583859"/>
              </a:xfrm>
              <a:prstGeom prst="wedgeRectCallout">
                <a:avLst>
                  <a:gd name="adj1" fmla="val 84428"/>
                  <a:gd name="adj2" fmla="val 22748"/>
                </a:avLst>
              </a:prstGeom>
              <a:blipFill>
                <a:blip r:embed="rId4"/>
                <a:stretch>
                  <a:fillRect b="-13861"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Облачко с текстом: прямоугольное 23">
            <a:extLst>
              <a:ext uri="{FF2B5EF4-FFF2-40B4-BE49-F238E27FC236}">
                <a16:creationId xmlns:a16="http://schemas.microsoft.com/office/drawing/2014/main" id="{AD4E8B05-9BC6-481C-9488-4870E796F867}"/>
              </a:ext>
            </a:extLst>
          </p:cNvPr>
          <p:cNvSpPr/>
          <p:nvPr/>
        </p:nvSpPr>
        <p:spPr>
          <a:xfrm>
            <a:off x="7528875" y="1880751"/>
            <a:ext cx="4474588" cy="1611983"/>
          </a:xfrm>
          <a:prstGeom prst="wedgeRectCallout">
            <a:avLst>
              <a:gd name="adj1" fmla="val -64442"/>
              <a:gd name="adj2" fmla="val -6394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Підставимо в друге рівняння системи замість змінної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вираз (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3х – 5)</a:t>
            </a: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Отримаємо систему: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7121B39-B68C-4E37-9D8D-C9EB8919B2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3" b="91926" l="10000" r="90000">
                        <a14:foregroundMark x1="51698" y1="17705" x2="50849" y2="38102"/>
                        <a14:foregroundMark x1="50849" y1="38102" x2="51887" y2="45184"/>
                        <a14:foregroundMark x1="51887" y1="45184" x2="51698" y2="48867"/>
                        <a14:foregroundMark x1="40377" y1="32011" x2="44717" y2="47025"/>
                        <a14:foregroundMark x1="46887" y1="91501" x2="46981" y2="84136"/>
                        <a14:foregroundMark x1="55660" y1="81870" x2="57519" y2="88103"/>
                        <a14:foregroundMark x1="58679" y1="88810" x2="59528" y2="90085"/>
                        <a14:foregroundMark x1="40566" y1="32153" x2="39906" y2="30595"/>
                        <a14:foregroundMark x1="40000" y1="30312" x2="39623" y2="29887"/>
                        <a14:backgroundMark x1="36604" y1="16856" x2="42453" y2="21955"/>
                        <a14:backgroundMark x1="42453" y1="21955" x2="43113" y2="23796"/>
                        <a14:backgroundMark x1="47075" y1="16856" x2="47642" y2="24221"/>
                        <a14:backgroundMark x1="47642" y1="24221" x2="40000" y2="27195"/>
                        <a14:backgroundMark x1="40000" y1="27195" x2="33868" y2="25637"/>
                        <a14:backgroundMark x1="57736" y1="26487" x2="60472" y2="32295"/>
                        <a14:backgroundMark x1="60472" y1="32295" x2="63019" y2="56799"/>
                        <a14:backgroundMark x1="39340" y1="16856" x2="39811" y2="14873"/>
                        <a14:backgroundMark x1="39811" y1="14873" x2="39811" y2="14873"/>
                        <a14:backgroundMark x1="39811" y1="14873" x2="40000" y2="15014"/>
                        <a14:backgroundMark x1="61981" y1="88810" x2="65000" y2="97875"/>
                        <a14:backgroundMark x1="61604" y1="87252" x2="57264" y2="92068"/>
                      </a14:backgroundRemoval>
                    </a14:imgEffect>
                  </a14:imgLayer>
                </a14:imgProps>
              </a:ext>
            </a:extLst>
          </a:blip>
          <a:srcRect l="38312" t="14846" r="37793" b="8866"/>
          <a:stretch/>
        </p:blipFill>
        <p:spPr>
          <a:xfrm flipH="1">
            <a:off x="4682013" y="1131936"/>
            <a:ext cx="2827974" cy="5686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Облачко с текстом: прямоугольное 24">
                <a:extLst>
                  <a:ext uri="{FF2B5EF4-FFF2-40B4-BE49-F238E27FC236}">
                    <a16:creationId xmlns:a16="http://schemas.microsoft.com/office/drawing/2014/main" id="{6B0AC043-E4CF-442A-859D-C35E2BAF7C2C}"/>
                  </a:ext>
                </a:extLst>
              </p:cNvPr>
              <p:cNvSpPr/>
              <p:nvPr/>
            </p:nvSpPr>
            <p:spPr>
              <a:xfrm>
                <a:off x="839039" y="1963920"/>
                <a:ext cx="3197172" cy="1006377"/>
              </a:xfrm>
              <a:prstGeom prst="wedgeRectCallout">
                <a:avLst>
                  <a:gd name="adj1" fmla="val 82659"/>
                  <a:gd name="adj2" fmla="val -48968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=5,</m:t>
                            </m:r>
                          </m:e>
                          <m:e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5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+2</m:t>
                            </m:r>
                            <m:d>
                              <m:dPr>
                                <m:ctrlPr>
                                  <a:rPr lang="ru-RU" sz="2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uk-UA" sz="2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uk-UA" sz="2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uk-UA" sz="2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uk-UA" sz="2400" b="1" i="1">
                                    <a:effectLst/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e>
                            </m:d>
                            <m:r>
                              <a:rPr lang="uk-UA" sz="24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=23.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Облачко с текстом: прямоугольное 24">
                <a:extLst>
                  <a:ext uri="{FF2B5EF4-FFF2-40B4-BE49-F238E27FC236}">
                    <a16:creationId xmlns:a16="http://schemas.microsoft.com/office/drawing/2014/main" id="{6B0AC043-E4CF-442A-859D-C35E2BAF7C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9" y="1963920"/>
                <a:ext cx="3197172" cy="1006377"/>
              </a:xfrm>
              <a:prstGeom prst="wedgeRectCallout">
                <a:avLst>
                  <a:gd name="adj1" fmla="val 82659"/>
                  <a:gd name="adj2" fmla="val -48968"/>
                </a:avLst>
              </a:prstGeom>
              <a:blipFill>
                <a:blip r:embed="rId7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Облачко с текстом: прямоугольное 25">
            <a:extLst>
              <a:ext uri="{FF2B5EF4-FFF2-40B4-BE49-F238E27FC236}">
                <a16:creationId xmlns:a16="http://schemas.microsoft.com/office/drawing/2014/main" id="{30F368CB-54F3-4EFD-870D-7E3682009419}"/>
              </a:ext>
            </a:extLst>
          </p:cNvPr>
          <p:cNvSpPr/>
          <p:nvPr/>
        </p:nvSpPr>
        <p:spPr>
          <a:xfrm>
            <a:off x="7509987" y="3601957"/>
            <a:ext cx="4474587" cy="1216057"/>
          </a:xfrm>
          <a:prstGeom prst="wedgeRectCallout">
            <a:avLst>
              <a:gd name="adj1" fmla="val -56016"/>
              <a:gd name="adj2" fmla="val -96415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Друге рівняння одержаної системи є рівнянням з однією змінною. Розв’яжемо його: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7" name="Облачко с текстом: прямоугольное 26">
            <a:extLst>
              <a:ext uri="{FF2B5EF4-FFF2-40B4-BE49-F238E27FC236}">
                <a16:creationId xmlns:a16="http://schemas.microsoft.com/office/drawing/2014/main" id="{0C6F14D3-3023-4283-91EA-8AE2246A6362}"/>
              </a:ext>
            </a:extLst>
          </p:cNvPr>
          <p:cNvSpPr/>
          <p:nvPr/>
        </p:nvSpPr>
        <p:spPr>
          <a:xfrm>
            <a:off x="824938" y="3080109"/>
            <a:ext cx="3197172" cy="1140744"/>
          </a:xfrm>
          <a:prstGeom prst="wedgeRectCallout">
            <a:avLst>
              <a:gd name="adj1" fmla="val 71749"/>
              <a:gd name="adj2" fmla="val -57324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indent="450215"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5х + 6х – 10 = 23,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indent="450215"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11х = 33, 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                        х = 3;</a:t>
            </a:r>
            <a:endParaRPr lang="ru-RU" sz="2400" dirty="0"/>
          </a:p>
        </p:txBody>
      </p:sp>
      <p:sp>
        <p:nvSpPr>
          <p:cNvPr id="28" name="Облачко с текстом: прямоугольное 27">
            <a:extLst>
              <a:ext uri="{FF2B5EF4-FFF2-40B4-BE49-F238E27FC236}">
                <a16:creationId xmlns:a16="http://schemas.microsoft.com/office/drawing/2014/main" id="{4459AFEC-C115-4330-9A87-2639043C41B3}"/>
              </a:ext>
            </a:extLst>
          </p:cNvPr>
          <p:cNvSpPr/>
          <p:nvPr/>
        </p:nvSpPr>
        <p:spPr>
          <a:xfrm>
            <a:off x="7513092" y="4927238"/>
            <a:ext cx="4443200" cy="964516"/>
          </a:xfrm>
          <a:prstGeom prst="wedgeRectCallout">
            <a:avLst>
              <a:gd name="adj1" fmla="val -63478"/>
              <a:gd name="adj2" fmla="val -58430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е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мось до системи та знайдемо відповідне значення у</a:t>
            </a:r>
            <a:r>
              <a:rPr lang="uk-UA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:</a:t>
            </a:r>
            <a:endParaRPr lang="ru-RU" sz="1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Облачко с текстом: прямоугольное 28">
                <a:extLst>
                  <a:ext uri="{FF2B5EF4-FFF2-40B4-BE49-F238E27FC236}">
                    <a16:creationId xmlns:a16="http://schemas.microsoft.com/office/drawing/2014/main" id="{C7617DBE-90F5-4E00-B00C-124C6A2FD26B}"/>
                  </a:ext>
                </a:extLst>
              </p:cNvPr>
              <p:cNvSpPr/>
              <p:nvPr/>
            </p:nvSpPr>
            <p:spPr>
              <a:xfrm>
                <a:off x="869636" y="4377101"/>
                <a:ext cx="3152474" cy="1597489"/>
              </a:xfrm>
              <a:prstGeom prst="wedgeRectCallout">
                <a:avLst>
                  <a:gd name="adj1" fmla="val 74856"/>
                  <a:gd name="adj2" fmla="val -67211"/>
                </a:avLst>
              </a:prstGeom>
              <a:ln w="28575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=3,</m:t>
                            </m:r>
                          </m:e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=3∗3−5;</m:t>
                            </m:r>
                          </m:e>
                        </m:eqArr>
                      </m:e>
                    </m:d>
                  </m:oMath>
                </a14:m>
                <a:endParaRPr lang="uk-UA" sz="2200" i="1" dirty="0">
                  <a:effectLst/>
                  <a:latin typeface="Cambria Math" panose="020405030504060302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r>
                  <a:rPr lang="ru-RU" sz="2200" dirty="0">
                    <a:effectLst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2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=3,</m:t>
                            </m:r>
                          </m:e>
                          <m:e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sz="22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=4.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29" name="Облачко с текстом: прямоугольное 28">
                <a:extLst>
                  <a:ext uri="{FF2B5EF4-FFF2-40B4-BE49-F238E27FC236}">
                    <a16:creationId xmlns:a16="http://schemas.microsoft.com/office/drawing/2014/main" id="{C7617DBE-90F5-4E00-B00C-124C6A2FD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6" y="4377101"/>
                <a:ext cx="3152474" cy="1597489"/>
              </a:xfrm>
              <a:prstGeom prst="wedgeRectCallout">
                <a:avLst>
                  <a:gd name="adj1" fmla="val 74856"/>
                  <a:gd name="adj2" fmla="val -67211"/>
                </a:avLst>
              </a:prstGeom>
              <a:blipFill>
                <a:blip r:embed="rId8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блачко с текстом: прямоугольное 29">
            <a:extLst>
              <a:ext uri="{FF2B5EF4-FFF2-40B4-BE49-F238E27FC236}">
                <a16:creationId xmlns:a16="http://schemas.microsoft.com/office/drawing/2014/main" id="{30D46716-B280-463A-8C58-19CF1D9A3C82}"/>
              </a:ext>
            </a:extLst>
          </p:cNvPr>
          <p:cNvSpPr/>
          <p:nvPr/>
        </p:nvSpPr>
        <p:spPr>
          <a:xfrm>
            <a:off x="7544569" y="6095450"/>
            <a:ext cx="4440005" cy="613320"/>
          </a:xfrm>
          <a:prstGeom prst="wedgeRectCallout">
            <a:avLst>
              <a:gd name="adj1" fmla="val -56502"/>
              <a:gd name="adj2" fmla="val -835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(3; 4)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2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0D05D-18B0-4382-BA75-EFA22CB8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56" y="1657200"/>
            <a:ext cx="5203595" cy="2415179"/>
          </a:xfrm>
        </p:spPr>
        <p:txBody>
          <a:bodyPr>
            <a:normAutofit/>
          </a:bodyPr>
          <a:lstStyle/>
          <a:p>
            <a:pPr algn="ctr"/>
            <a:r>
              <a:rPr lang="uk-UA" sz="6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разом</a:t>
            </a:r>
            <a:endParaRPr lang="ru-RU" sz="138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9CA6B41-0855-4B3C-80EF-B38C656DD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887" r="95283">
                        <a14:foregroundMark x1="38491" y1="48491" x2="39717" y2="59434"/>
                        <a14:foregroundMark x1="39717" y1="59434" x2="48208" y2="63962"/>
                        <a14:foregroundMark x1="48208" y1="63962" x2="52170" y2="53019"/>
                        <a14:foregroundMark x1="52170" y1="53019" x2="42075" y2="48774"/>
                        <a14:foregroundMark x1="42075" y1="48774" x2="40189" y2="48868"/>
                        <a14:foregroundMark x1="26132" y1="25566" x2="12547" y2="29623"/>
                        <a14:foregroundMark x1="12547" y1="29623" x2="3679" y2="46132"/>
                        <a14:foregroundMark x1="3679" y1="46132" x2="7075" y2="72358"/>
                        <a14:foregroundMark x1="7075" y1="72358" x2="47358" y2="81415"/>
                        <a14:foregroundMark x1="47358" y1="81415" x2="68019" y2="80566"/>
                        <a14:foregroundMark x1="68019" y1="80566" x2="79151" y2="67358"/>
                        <a14:foregroundMark x1="79151" y1="67358" x2="87736" y2="42358"/>
                        <a14:foregroundMark x1="87736" y1="42358" x2="82925" y2="23113"/>
                        <a14:foregroundMark x1="82925" y1="23113" x2="66792" y2="19906"/>
                        <a14:foregroundMark x1="66792" y1="19906" x2="24057" y2="22642"/>
                        <a14:foregroundMark x1="42925" y1="28302" x2="20377" y2="35755"/>
                        <a14:foregroundMark x1="20377" y1="35755" x2="39811" y2="28679"/>
                        <a14:foregroundMark x1="32925" y1="25943" x2="22547" y2="27642"/>
                        <a14:foregroundMark x1="22547" y1="27642" x2="10755" y2="34151"/>
                        <a14:foregroundMark x1="10755" y1="34151" x2="15472" y2="54434"/>
                        <a14:foregroundMark x1="15472" y1="54434" x2="36321" y2="57830"/>
                        <a14:foregroundMark x1="36321" y1="57830" x2="49906" y2="43019"/>
                        <a14:foregroundMark x1="49906" y1="43019" x2="35943" y2="34717"/>
                        <a14:foregroundMark x1="35943" y1="34717" x2="23491" y2="36132"/>
                        <a14:foregroundMark x1="23491" y1="36132" x2="21792" y2="37453"/>
                        <a14:foregroundMark x1="75849" y1="45000" x2="67830" y2="31981"/>
                        <a14:foregroundMark x1="67830" y1="31981" x2="36792" y2="39151"/>
                        <a14:foregroundMark x1="36792" y1="39151" x2="70755" y2="51604"/>
                        <a14:foregroundMark x1="70755" y1="51604" x2="63396" y2="41038"/>
                        <a14:foregroundMark x1="63396" y1="41038" x2="57547" y2="54623"/>
                        <a14:foregroundMark x1="57547" y1="54623" x2="57736" y2="55755"/>
                        <a14:foregroundMark x1="57736" y1="55755" x2="59906" y2="75755"/>
                        <a14:foregroundMark x1="59906" y1="75755" x2="38113" y2="73302"/>
                        <a14:foregroundMark x1="38113" y1="73302" x2="28396" y2="55283"/>
                        <a14:foregroundMark x1="28396" y1="55283" x2="42642" y2="49151"/>
                        <a14:foregroundMark x1="42642" y1="49151" x2="46604" y2="50189"/>
                        <a14:foregroundMark x1="62925" y1="48679" x2="37453" y2="68679"/>
                        <a14:foregroundMark x1="37453" y1="68679" x2="60943" y2="63679"/>
                        <a14:foregroundMark x1="60943" y1="63679" x2="63019" y2="51698"/>
                        <a14:foregroundMark x1="63019" y1="51698" x2="52925" y2="52547"/>
                        <a14:foregroundMark x1="52925" y1="52547" x2="52925" y2="52736"/>
                        <a14:foregroundMark x1="65472" y1="32264" x2="75755" y2="32264"/>
                        <a14:foregroundMark x1="75755" y1="32264" x2="83302" y2="40000"/>
                        <a14:foregroundMark x1="83302" y1="40000" x2="80566" y2="61981"/>
                        <a14:foregroundMark x1="80566" y1="61981" x2="69151" y2="72642"/>
                        <a14:foregroundMark x1="69151" y1="72642" x2="61604" y2="20566"/>
                        <a14:foregroundMark x1="61604" y1="20566" x2="61792" y2="21321"/>
                        <a14:foregroundMark x1="85094" y1="14623" x2="93679" y2="21509"/>
                        <a14:foregroundMark x1="93679" y1="21509" x2="91226" y2="34245"/>
                        <a14:foregroundMark x1="91226" y1="34245" x2="75660" y2="47547"/>
                        <a14:foregroundMark x1="90283" y1="24623" x2="90849" y2="57170"/>
                        <a14:foregroundMark x1="90849" y1="57170" x2="83208" y2="72925"/>
                        <a14:foregroundMark x1="83208" y1="72925" x2="78491" y2="78302"/>
                        <a14:foregroundMark x1="93585" y1="19434" x2="95283" y2="32170"/>
                        <a14:foregroundMark x1="95283" y1="32170" x2="93774" y2="36132"/>
                        <a14:foregroundMark x1="56981" y1="32075" x2="23491" y2="27642"/>
                        <a14:foregroundMark x1="23491" y1="27642" x2="17453" y2="38962"/>
                        <a14:foregroundMark x1="17453" y1="38962" x2="53679" y2="47547"/>
                        <a14:foregroundMark x1="23491" y1="47358" x2="27075" y2="82264"/>
                        <a14:foregroundMark x1="27075" y1="82264" x2="48491" y2="78491"/>
                        <a14:foregroundMark x1="48491" y1="78491" x2="52170" y2="75566"/>
                        <a14:foregroundMark x1="14245" y1="74623" x2="24151" y2="82547"/>
                        <a14:foregroundMark x1="24151" y1="82547" x2="44151" y2="86509"/>
                        <a14:foregroundMark x1="44151" y1="86509" x2="68491" y2="83019"/>
                        <a14:foregroundMark x1="68491" y1="83019" x2="83113" y2="75755"/>
                        <a14:foregroundMark x1="83113" y1="75755" x2="86887" y2="53962"/>
                        <a14:foregroundMark x1="86887" y1="53962" x2="77453" y2="38396"/>
                        <a14:foregroundMark x1="77453" y1="38396" x2="61887" y2="32642"/>
                        <a14:foregroundMark x1="61887" y1="32642" x2="51792" y2="33019"/>
                        <a14:foregroundMark x1="63396" y1="23585" x2="46226" y2="31415"/>
                        <a14:foregroundMark x1="46226" y1="31415" x2="46226" y2="31415"/>
                        <a14:foregroundMark x1="69717" y1="54151" x2="76981" y2="62830"/>
                        <a14:foregroundMark x1="76981" y1="62830" x2="77453" y2="642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5254" y="5065"/>
            <a:ext cx="5891752" cy="5891752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1A692-46DE-42EC-BA67-8F65CF9ADC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70741"/>
            <a:ext cx="4766035" cy="148219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FBE85D-31E1-4ABB-AA82-456841805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7425965" y="5370741"/>
            <a:ext cx="4766035" cy="14821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B55B4D-6B6A-4EF9-91AC-38D566EE11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70742"/>
            <a:ext cx="4489079" cy="14872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F14DD3-E74F-4737-B8AA-6F890B8D4D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0800000">
            <a:off x="2659930" y="5399021"/>
            <a:ext cx="4766035" cy="148219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F7A0B5-6409-4240-B8C7-E62AAC006F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>
            <a:off x="0" y="5399022"/>
            <a:ext cx="4489079" cy="14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3" y="48715"/>
            <a:ext cx="3183903" cy="7619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1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F02A0-5CBA-4E32-A240-5791162AFFD0}"/>
              </a:ext>
            </a:extLst>
          </p:cNvPr>
          <p:cNvSpPr txBox="1"/>
          <p:nvPr/>
        </p:nvSpPr>
        <p:spPr>
          <a:xfrm>
            <a:off x="1027520" y="858277"/>
            <a:ext cx="1102936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Розв’яжіть систему лінійних рівнянь з двома змінними способом підстановки: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/>
              <p:nvPr/>
            </p:nvSpPr>
            <p:spPr>
              <a:xfrm>
                <a:off x="1826442" y="1404025"/>
                <a:ext cx="2516957" cy="7788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sz="2000" i="1">
                                  <a:latin typeface="Cambria Math" panose="02040503050406030204" pitchFamily="18" charset="0"/>
                                </a:rPr>
                                <m:t>=19;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42" y="1404025"/>
                <a:ext cx="2516957" cy="7788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/>
              <p:nvPr/>
            </p:nvSpPr>
            <p:spPr>
              <a:xfrm>
                <a:off x="1826444" y="2283382"/>
                <a:ext cx="2516957" cy="77886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uk-UA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+8</m:t>
                            </m:r>
                            <m:r>
                              <a:rPr lang="uk-UA" sz="20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=19;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000" dirty="0"/>
                  <a:t>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6444" y="2283382"/>
                <a:ext cx="2516957" cy="7788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889BE9-F70F-481B-B3E2-E607020F7A85}"/>
              </a:ext>
            </a:extLst>
          </p:cNvPr>
          <p:cNvSpPr txBox="1"/>
          <p:nvPr/>
        </p:nvSpPr>
        <p:spPr>
          <a:xfrm>
            <a:off x="5344996" y="1629033"/>
            <a:ext cx="5806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першого рівняння виражаємо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змінну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uk-UA" sz="2000" b="1" dirty="0"/>
              <a:t>.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31D08-13D9-4289-AEDC-7318B4D82850}"/>
              </a:ext>
            </a:extLst>
          </p:cNvPr>
          <p:cNvSpPr txBox="1"/>
          <p:nvPr/>
        </p:nvSpPr>
        <p:spPr>
          <a:xfrm>
            <a:off x="5344997" y="2680110"/>
            <a:ext cx="58069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Підставляємо отриманий вираз замість змінної у в друге рівняння.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D21D741-F699-4C1A-8D38-6F8A6FF2DAF6}"/>
                  </a:ext>
                </a:extLst>
              </p:cNvPr>
              <p:cNvSpPr/>
              <p:nvPr/>
            </p:nvSpPr>
            <p:spPr>
              <a:xfrm>
                <a:off x="1762812" y="3144628"/>
                <a:ext cx="2644219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=3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−1,</m:t>
                              </m:r>
                            </m:e>
                            <m:e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8∗(3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−1)+3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19</m:t>
                              </m:r>
                              <m:r>
                                <a:rPr lang="uk-UA" sz="2000" i="1">
                                  <a:effectLst/>
                                  <a:latin typeface="Cambria Math" panose="02040503050406030204" pitchFamily="18" charset="0"/>
                                  <a:ea typeface="Malgun Gothic" panose="020B0503020000020004" pitchFamily="34" charset="-127"/>
                                  <a:cs typeface="Times New Roman" panose="020206030504050203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D21D741-F699-4C1A-8D38-6F8A6FF2D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812" y="3144628"/>
                <a:ext cx="2644219" cy="830997"/>
              </a:xfrm>
              <a:prstGeom prst="rect">
                <a:avLst/>
              </a:prstGeom>
              <a:blipFill>
                <a:blip r:embed="rId5"/>
                <a:stretch>
                  <a:fillRect l="-18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FAEB17F-F6CB-4C52-8EDD-87F35A31378A}"/>
              </a:ext>
            </a:extLst>
          </p:cNvPr>
          <p:cNvSpPr/>
          <p:nvPr/>
        </p:nvSpPr>
        <p:spPr>
          <a:xfrm>
            <a:off x="1573099" y="4050337"/>
            <a:ext cx="3091992" cy="13197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spcAft>
                <a:spcPts val="800"/>
              </a:spcAft>
            </a:pPr>
            <a:r>
              <a:rPr lang="en-US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24y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+ </a:t>
            </a:r>
            <a:r>
              <a:rPr lang="en-US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3y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– 8 = 19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27</a:t>
            </a:r>
            <a:r>
              <a:rPr lang="en-US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27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      </a:t>
            </a:r>
            <a:r>
              <a:rPr lang="en-US" sz="22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y</a:t>
            </a:r>
            <a:r>
              <a:rPr lang="ru-RU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= 1</a:t>
            </a:r>
            <a:r>
              <a:rPr lang="uk-UA" sz="22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</a:t>
            </a:r>
            <a:endParaRPr lang="ru-RU" sz="22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F2092F-B5AB-4911-8388-85219900DCA2}"/>
              </a:ext>
            </a:extLst>
          </p:cNvPr>
          <p:cNvSpPr/>
          <p:nvPr/>
        </p:nvSpPr>
        <p:spPr>
          <a:xfrm>
            <a:off x="5429839" y="5044164"/>
            <a:ext cx="5722070" cy="8012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та знайдемо відповідне значення </a:t>
            </a:r>
            <a:r>
              <a:rPr lang="en-US" sz="2400" b="1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x</a:t>
            </a:r>
            <a:endParaRPr lang="ru-RU" sz="24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6F795B37-FBE7-436A-A6C7-344287464C05}"/>
                  </a:ext>
                </a:extLst>
              </p:cNvPr>
              <p:cNvSpPr/>
              <p:nvPr/>
            </p:nvSpPr>
            <p:spPr>
              <a:xfrm>
                <a:off x="1573099" y="5435864"/>
                <a:ext cx="3091992" cy="138962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</m:t>
                            </m:r>
                          </m: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=3∗1−1;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</a:t>
                </a:r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sz="20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6F795B37-FBE7-436A-A6C7-344287464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99" y="5435864"/>
                <a:ext cx="3091992" cy="1389629"/>
              </a:xfrm>
              <a:prstGeom prst="rect">
                <a:avLst/>
              </a:prstGeom>
              <a:blipFill>
                <a:blip r:embed="rId6"/>
                <a:stretch>
                  <a:fillRect b="-4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34988F-62B7-4223-9DE4-EE5544FE42ED}"/>
              </a:ext>
            </a:extLst>
          </p:cNvPr>
          <p:cNvSpPr/>
          <p:nvPr/>
        </p:nvSpPr>
        <p:spPr>
          <a:xfrm>
            <a:off x="8446417" y="6145154"/>
            <a:ext cx="2705492" cy="5549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(</a:t>
            </a:r>
            <a:r>
              <a:rPr lang="en-US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; </a:t>
            </a:r>
            <a:r>
              <a:rPr lang="en-US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AE2D76E-C8B9-47E0-872A-9CC3FFD6B044}"/>
              </a:ext>
            </a:extLst>
          </p:cNvPr>
          <p:cNvCxnSpPr/>
          <p:nvPr/>
        </p:nvCxnSpPr>
        <p:spPr>
          <a:xfrm>
            <a:off x="4407031" y="1698972"/>
            <a:ext cx="897902" cy="301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541D801-AFEC-4BCA-9645-C0643E95C6D4}"/>
              </a:ext>
            </a:extLst>
          </p:cNvPr>
          <p:cNvSpPr/>
          <p:nvPr/>
        </p:nvSpPr>
        <p:spPr>
          <a:xfrm>
            <a:off x="2432115" y="1508289"/>
            <a:ext cx="1414021" cy="329938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98C40E3-8961-4705-A9B0-BEF003849B5D}"/>
              </a:ext>
            </a:extLst>
          </p:cNvPr>
          <p:cNvSpPr/>
          <p:nvPr/>
        </p:nvSpPr>
        <p:spPr>
          <a:xfrm>
            <a:off x="2912882" y="2386334"/>
            <a:ext cx="838986" cy="259836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FAC20967-E75E-4532-AA9D-31F075CBB3BF}"/>
              </a:ext>
            </a:extLst>
          </p:cNvPr>
          <p:cNvCxnSpPr>
            <a:cxnSpLocks/>
          </p:cNvCxnSpPr>
          <p:nvPr/>
        </p:nvCxnSpPr>
        <p:spPr>
          <a:xfrm flipH="1">
            <a:off x="2639505" y="2635391"/>
            <a:ext cx="386499" cy="854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74D62FA-282E-496D-BD18-92D367350FC6}"/>
              </a:ext>
            </a:extLst>
          </p:cNvPr>
          <p:cNvCxnSpPr/>
          <p:nvPr/>
        </p:nvCxnSpPr>
        <p:spPr>
          <a:xfrm>
            <a:off x="4400746" y="2752627"/>
            <a:ext cx="897902" cy="301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CC77F7F-C48B-4259-A330-AD0BA2D1BE10}"/>
              </a:ext>
            </a:extLst>
          </p:cNvPr>
          <p:cNvCxnSpPr>
            <a:cxnSpLocks/>
          </p:cNvCxnSpPr>
          <p:nvPr/>
        </p:nvCxnSpPr>
        <p:spPr>
          <a:xfrm flipH="1">
            <a:off x="4407031" y="2151009"/>
            <a:ext cx="838591" cy="543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BD81C27-A020-43AE-896F-D2B5812A2C5B}"/>
              </a:ext>
            </a:extLst>
          </p:cNvPr>
          <p:cNvCxnSpPr>
            <a:cxnSpLocks/>
          </p:cNvCxnSpPr>
          <p:nvPr/>
        </p:nvCxnSpPr>
        <p:spPr>
          <a:xfrm flipH="1">
            <a:off x="4506406" y="3144628"/>
            <a:ext cx="739216" cy="4411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FE9AB172-51A0-4AEB-83C3-F68C83AE7E56}"/>
              </a:ext>
            </a:extLst>
          </p:cNvPr>
          <p:cNvSpPr/>
          <p:nvPr/>
        </p:nvSpPr>
        <p:spPr>
          <a:xfrm>
            <a:off x="1826442" y="3593485"/>
            <a:ext cx="2516959" cy="303744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6FC53BC-D18C-4DFE-938C-9A38E26B2458}"/>
              </a:ext>
            </a:extLst>
          </p:cNvPr>
          <p:cNvCxnSpPr>
            <a:cxnSpLocks/>
          </p:cNvCxnSpPr>
          <p:nvPr/>
        </p:nvCxnSpPr>
        <p:spPr>
          <a:xfrm>
            <a:off x="4624830" y="3665355"/>
            <a:ext cx="620792" cy="4613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A56AFD1-F315-451E-8DAC-44AA6E1BE0B5}"/>
              </a:ext>
            </a:extLst>
          </p:cNvPr>
          <p:cNvCxnSpPr>
            <a:cxnSpLocks/>
          </p:cNvCxnSpPr>
          <p:nvPr/>
        </p:nvCxnSpPr>
        <p:spPr>
          <a:xfrm flipH="1">
            <a:off x="4737069" y="4185374"/>
            <a:ext cx="489697" cy="3323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EBC8D29-6FDF-4214-BFBC-2BB60B3945F5}"/>
              </a:ext>
            </a:extLst>
          </p:cNvPr>
          <p:cNvSpPr/>
          <p:nvPr/>
        </p:nvSpPr>
        <p:spPr>
          <a:xfrm>
            <a:off x="5344996" y="3666157"/>
            <a:ext cx="5806911" cy="921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друге рівняння системи (рівняння з однією змінною)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B7AEE6F2-52D1-4C4D-A57F-DF891DF0E519}"/>
              </a:ext>
            </a:extLst>
          </p:cNvPr>
          <p:cNvSpPr/>
          <p:nvPr/>
        </p:nvSpPr>
        <p:spPr>
          <a:xfrm>
            <a:off x="3384223" y="4971410"/>
            <a:ext cx="735290" cy="31338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1F77810-D5CD-41D1-A3DD-EF0BC3DB17FD}"/>
              </a:ext>
            </a:extLst>
          </p:cNvPr>
          <p:cNvCxnSpPr>
            <a:cxnSpLocks/>
          </p:cNvCxnSpPr>
          <p:nvPr/>
        </p:nvCxnSpPr>
        <p:spPr>
          <a:xfrm>
            <a:off x="4701080" y="4979934"/>
            <a:ext cx="643916" cy="3901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1EF38CD-3E1F-437A-86D8-47E9AB25134F}"/>
              </a:ext>
            </a:extLst>
          </p:cNvPr>
          <p:cNvCxnSpPr>
            <a:cxnSpLocks/>
          </p:cNvCxnSpPr>
          <p:nvPr/>
        </p:nvCxnSpPr>
        <p:spPr>
          <a:xfrm flipH="1">
            <a:off x="4749934" y="5435864"/>
            <a:ext cx="548714" cy="3911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ABE0065A-FCC8-4F4E-8516-3227C7372278}"/>
              </a:ext>
            </a:extLst>
          </p:cNvPr>
          <p:cNvSpPr/>
          <p:nvPr/>
        </p:nvSpPr>
        <p:spPr>
          <a:xfrm>
            <a:off x="2713940" y="6130678"/>
            <a:ext cx="849392" cy="694815"/>
          </a:xfrm>
          <a:prstGeom prst="roundRect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1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750"/>
                            </p:stCondLst>
                            <p:childTnLst>
                              <p:par>
                                <p:cTn id="8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34" grpId="0" animBg="1"/>
      <p:bldP spid="39" grpId="0" animBg="1"/>
      <p:bldP spid="40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4" y="48715"/>
            <a:ext cx="2542880" cy="4999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2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F02A0-5CBA-4E32-A240-5791162AFFD0}"/>
              </a:ext>
            </a:extLst>
          </p:cNvPr>
          <p:cNvSpPr txBox="1"/>
          <p:nvPr/>
        </p:nvSpPr>
        <p:spPr>
          <a:xfrm>
            <a:off x="3271101" y="47016"/>
            <a:ext cx="865736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Розв’яжіть систему лінійних рівнянь з двома змінними способом підстановки: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/>
              <p:nvPr/>
            </p:nvSpPr>
            <p:spPr>
              <a:xfrm>
                <a:off x="1687397" y="982307"/>
                <a:ext cx="2516957" cy="7101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=29,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=13;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97" y="982307"/>
                <a:ext cx="2516957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/>
              <p:nvPr/>
            </p:nvSpPr>
            <p:spPr>
              <a:xfrm>
                <a:off x="1687396" y="1757724"/>
                <a:ext cx="2516957" cy="1328056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=29,</m:t>
                            </m:r>
                          </m:e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=13−3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 | ÷2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dirty="0"/>
                  <a:t> </a:t>
                </a:r>
                <a:endParaRPr lang="ru-RU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=29,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uk-UA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396" y="1757724"/>
                <a:ext cx="2516957" cy="13280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889BE9-F70F-481B-B3E2-E607020F7A85}"/>
              </a:ext>
            </a:extLst>
          </p:cNvPr>
          <p:cNvSpPr txBox="1"/>
          <p:nvPr/>
        </p:nvSpPr>
        <p:spPr>
          <a:xfrm>
            <a:off x="5344995" y="1047069"/>
            <a:ext cx="5806912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першого рівняння виражаємо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змінну у через змінну х</a:t>
            </a:r>
            <a:r>
              <a:rPr lang="uk-UA" sz="2000" b="1" dirty="0"/>
              <a:t>.</a:t>
            </a:r>
            <a:endParaRPr lang="ru-RU" sz="2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31D08-13D9-4289-AEDC-7318B4D82850}"/>
              </a:ext>
            </a:extLst>
          </p:cNvPr>
          <p:cNvSpPr txBox="1"/>
          <p:nvPr/>
        </p:nvSpPr>
        <p:spPr>
          <a:xfrm>
            <a:off x="5344996" y="2065861"/>
            <a:ext cx="5806911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Підставляємо отриманий вираз замість змінної у в друге рівняння.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D21D741-F699-4C1A-8D38-6F8A6FF2DAF6}"/>
                  </a:ext>
                </a:extLst>
              </p:cNvPr>
              <p:cNvSpPr/>
              <p:nvPr/>
            </p:nvSpPr>
            <p:spPr>
              <a:xfrm>
                <a:off x="1470582" y="3144628"/>
                <a:ext cx="2936450" cy="83099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uk-UA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=23,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=6,5−1,5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D21D741-F699-4C1A-8D38-6F8A6FF2D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82" y="3144628"/>
                <a:ext cx="293645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FAEB17F-F6CB-4C52-8EDD-87F35A31378A}"/>
                  </a:ext>
                </a:extLst>
              </p:cNvPr>
              <p:cNvSpPr/>
              <p:nvPr/>
            </p:nvSpPr>
            <p:spPr>
              <a:xfrm>
                <a:off x="1470583" y="4050337"/>
                <a:ext cx="2936450" cy="130205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spcAft>
                    <a:spcPts val="800"/>
                  </a:spcAft>
                </a:pPr>
                <a:r>
                  <a:rPr lang="ru-RU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uk-UA" sz="20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0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−52+12</m:t>
                    </m:r>
                    <m:r>
                      <a:rPr lang="en-US" sz="20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𝑥</m:t>
                    </m:r>
                    <m:r>
                      <a:rPr lang="uk-UA" sz="2000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=2;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uk-UA" sz="24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   </a:t>
                </a:r>
                <a:r>
                  <a:rPr lang="uk-UA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</a:t>
                </a:r>
                <a:r>
                  <a:rPr lang="uk-UA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81;</a:t>
                </a:r>
                <a:endParaRPr lang="ru-RU" sz="20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uk-UA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         </a:t>
                </a:r>
                <a:r>
                  <a:rPr lang="en-US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x </a:t>
                </a:r>
                <a:r>
                  <a:rPr lang="uk-UA" sz="2000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= 3;</a:t>
                </a:r>
                <a:endParaRPr lang="ru-RU" sz="2000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FAEB17F-F6CB-4C52-8EDD-87F35A313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583" y="4050337"/>
                <a:ext cx="2936450" cy="1302058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F2092F-B5AB-4911-8388-85219900DCA2}"/>
              </a:ext>
            </a:extLst>
          </p:cNvPr>
          <p:cNvSpPr/>
          <p:nvPr/>
        </p:nvSpPr>
        <p:spPr>
          <a:xfrm>
            <a:off x="5421984" y="4774373"/>
            <a:ext cx="5722070" cy="8012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та знайдемо відповідне значення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у</a:t>
            </a:r>
            <a:endParaRPr lang="ru-RU" sz="2400" b="1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6F795B37-FBE7-436A-A6C7-344287464C05}"/>
                  </a:ext>
                </a:extLst>
              </p:cNvPr>
              <p:cNvSpPr/>
              <p:nvPr/>
            </p:nvSpPr>
            <p:spPr>
              <a:xfrm>
                <a:off x="1573099" y="5435864"/>
                <a:ext cx="3091992" cy="136086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ru-RU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=3,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000" i="1">
                                <a:latin typeface="Cambria Math" panose="02040503050406030204" pitchFamily="18" charset="0"/>
                              </a:rPr>
                              <m:t>=6,5−1,5∗3;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/>
                  <a:t> </a:t>
                </a:r>
                <a:endParaRPr lang="ru-RU" sz="2000" dirty="0"/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=3,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=2.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6F795B37-FBE7-436A-A6C7-344287464C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99" y="5435864"/>
                <a:ext cx="3091992" cy="1360861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34988F-62B7-4223-9DE4-EE5544FE42ED}"/>
              </a:ext>
            </a:extLst>
          </p:cNvPr>
          <p:cNvSpPr/>
          <p:nvPr/>
        </p:nvSpPr>
        <p:spPr>
          <a:xfrm>
            <a:off x="6656896" y="6032776"/>
            <a:ext cx="2705492" cy="5094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(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3; 2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AE2D76E-C8B9-47E0-872A-9CC3FFD6B044}"/>
              </a:ext>
            </a:extLst>
          </p:cNvPr>
          <p:cNvCxnSpPr/>
          <p:nvPr/>
        </p:nvCxnSpPr>
        <p:spPr>
          <a:xfrm>
            <a:off x="4317477" y="1198657"/>
            <a:ext cx="897902" cy="301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974D62FA-282E-496D-BD18-92D367350FC6}"/>
              </a:ext>
            </a:extLst>
          </p:cNvPr>
          <p:cNvCxnSpPr/>
          <p:nvPr/>
        </p:nvCxnSpPr>
        <p:spPr>
          <a:xfrm>
            <a:off x="4294788" y="2313741"/>
            <a:ext cx="897902" cy="3010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CC77F7F-C48B-4259-A330-AD0BA2D1BE10}"/>
              </a:ext>
            </a:extLst>
          </p:cNvPr>
          <p:cNvCxnSpPr>
            <a:cxnSpLocks/>
          </p:cNvCxnSpPr>
          <p:nvPr/>
        </p:nvCxnSpPr>
        <p:spPr>
          <a:xfrm flipH="1">
            <a:off x="4338976" y="1659541"/>
            <a:ext cx="838591" cy="543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BD81C27-A020-43AE-896F-D2B5812A2C5B}"/>
              </a:ext>
            </a:extLst>
          </p:cNvPr>
          <p:cNvCxnSpPr>
            <a:cxnSpLocks/>
          </p:cNvCxnSpPr>
          <p:nvPr/>
        </p:nvCxnSpPr>
        <p:spPr>
          <a:xfrm flipH="1">
            <a:off x="4506406" y="2746744"/>
            <a:ext cx="739216" cy="6394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66FC53BC-D18C-4DFE-938C-9A38E26B2458}"/>
              </a:ext>
            </a:extLst>
          </p:cNvPr>
          <p:cNvCxnSpPr>
            <a:cxnSpLocks/>
          </p:cNvCxnSpPr>
          <p:nvPr/>
        </p:nvCxnSpPr>
        <p:spPr>
          <a:xfrm>
            <a:off x="4472677" y="3477057"/>
            <a:ext cx="720013" cy="3052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2A56AFD1-F315-451E-8DAC-44AA6E1BE0B5}"/>
              </a:ext>
            </a:extLst>
          </p:cNvPr>
          <p:cNvCxnSpPr>
            <a:cxnSpLocks/>
          </p:cNvCxnSpPr>
          <p:nvPr/>
        </p:nvCxnSpPr>
        <p:spPr>
          <a:xfrm flipH="1">
            <a:off x="4737069" y="4185374"/>
            <a:ext cx="489697" cy="3323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EBC8D29-6FDF-4214-BFBC-2BB60B3945F5}"/>
              </a:ext>
            </a:extLst>
          </p:cNvPr>
          <p:cNvSpPr/>
          <p:nvPr/>
        </p:nvSpPr>
        <p:spPr>
          <a:xfrm>
            <a:off x="5330858" y="3428130"/>
            <a:ext cx="5806911" cy="9210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Розв’яжемо друге рівняння системи (рівняння з однією змінною)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81F77810-D5CD-41D1-A3DD-EF0BC3DB17FD}"/>
              </a:ext>
            </a:extLst>
          </p:cNvPr>
          <p:cNvCxnSpPr>
            <a:cxnSpLocks/>
          </p:cNvCxnSpPr>
          <p:nvPr/>
        </p:nvCxnSpPr>
        <p:spPr>
          <a:xfrm>
            <a:off x="4653283" y="4709744"/>
            <a:ext cx="643916" cy="3901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61EF38CD-3E1F-437A-86D8-47E9AB25134F}"/>
              </a:ext>
            </a:extLst>
          </p:cNvPr>
          <p:cNvCxnSpPr>
            <a:cxnSpLocks/>
          </p:cNvCxnSpPr>
          <p:nvPr/>
        </p:nvCxnSpPr>
        <p:spPr>
          <a:xfrm flipH="1">
            <a:off x="4758271" y="5291922"/>
            <a:ext cx="548714" cy="3911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0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"/>
                            </p:stCondLst>
                            <p:childTnLst>
                              <p:par>
                                <p:cTn id="7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 animBg="1"/>
      <p:bldP spid="14" grpId="0" animBg="1"/>
      <p:bldP spid="15" grpId="0" animBg="1"/>
      <p:bldP spid="16" grpId="0" animBg="1"/>
      <p:bldP spid="17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C7F6AC-4FC5-4187-BEAC-810969B33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234" y="48715"/>
            <a:ext cx="2542880" cy="4999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Завдання </a:t>
            </a:r>
            <a:r>
              <a:rPr lang="uk-UA" sz="40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3</a:t>
            </a:r>
            <a:endParaRPr lang="ru-RU" sz="8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3632C1-356A-499D-ADDB-8A791804E4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8EFC4-DC4C-4D0B-A4E6-1A32083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5E4978-2C2B-4326-BA53-959E50202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5DDC69-2ECC-440B-9373-6066AB1566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CDF02A0-5CBA-4E32-A240-5791162AFFD0}"/>
              </a:ext>
            </a:extLst>
          </p:cNvPr>
          <p:cNvSpPr txBox="1"/>
          <p:nvPr/>
        </p:nvSpPr>
        <p:spPr>
          <a:xfrm>
            <a:off x="3271101" y="47016"/>
            <a:ext cx="865736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Розв’яжіть систему рівнянь з двома змінними способом підстановки: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/>
              <p:nvPr/>
            </p:nvSpPr>
            <p:spPr>
              <a:xfrm>
                <a:off x="5319859" y="963080"/>
                <a:ext cx="2516957" cy="7101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6(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)=57−9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  <m:d>
                                <m:d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uk-UA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F8B2CE-1985-4916-9F38-6645F7ED0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859" y="963080"/>
                <a:ext cx="2516957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18D31D08-13D9-4289-AEDC-7318B4D82850}"/>
              </a:ext>
            </a:extLst>
          </p:cNvPr>
          <p:cNvSpPr txBox="1"/>
          <p:nvPr/>
        </p:nvSpPr>
        <p:spPr>
          <a:xfrm>
            <a:off x="1180230" y="2891662"/>
            <a:ext cx="344963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Зведемо подібні доданки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FAEB17F-F6CB-4C52-8EDD-87F35A31378A}"/>
                  </a:ext>
                </a:extLst>
              </p:cNvPr>
              <p:cNvSpPr/>
              <p:nvPr/>
            </p:nvSpPr>
            <p:spPr>
              <a:xfrm>
                <a:off x="1312836" y="2866514"/>
                <a:ext cx="2178804" cy="7101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=57,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FAEB17F-F6CB-4C52-8EDD-87F35A313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36" y="2866514"/>
                <a:ext cx="2178804" cy="7101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0EBC8D29-6FDF-4214-BFBC-2BB60B3945F5}"/>
              </a:ext>
            </a:extLst>
          </p:cNvPr>
          <p:cNvSpPr/>
          <p:nvPr/>
        </p:nvSpPr>
        <p:spPr>
          <a:xfrm>
            <a:off x="6436523" y="3174244"/>
            <a:ext cx="5642772" cy="12727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Одержали систему лінійних рівнянь з двома змінними. Розв’яжемо її способом підстановки.</a:t>
            </a:r>
            <a:endParaRPr lang="ru-RU" sz="2400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9659BBB-68B5-4E41-9BF7-0DA6FD474111}"/>
              </a:ext>
            </a:extLst>
          </p:cNvPr>
          <p:cNvSpPr/>
          <p:nvPr/>
        </p:nvSpPr>
        <p:spPr>
          <a:xfrm>
            <a:off x="1282140" y="1702432"/>
            <a:ext cx="2885308" cy="541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Розкриємо дужки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F32127E-062F-4853-9B78-6CD7A418CDA7}"/>
              </a:ext>
            </a:extLst>
          </p:cNvPr>
          <p:cNvSpPr/>
          <p:nvPr/>
        </p:nvSpPr>
        <p:spPr>
          <a:xfrm>
            <a:off x="6429495" y="1967482"/>
            <a:ext cx="5649800" cy="82300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Перенесемо в ліву частину всі </a:t>
            </a:r>
            <a:r>
              <a:rPr lang="uk-UA" sz="2400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невідомі</a:t>
            </a:r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, а в праву – відомі</a:t>
            </a:r>
            <a: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FBE3EBB-3813-4F12-9A41-E445F8E00CB6}"/>
                  </a:ext>
                </a:extLst>
              </p:cNvPr>
              <p:cNvSpPr/>
              <p:nvPr/>
            </p:nvSpPr>
            <p:spPr>
              <a:xfrm>
                <a:off x="8068281" y="3172473"/>
                <a:ext cx="2932271" cy="325859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 −3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=57,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−5=2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6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=57</m:t>
                            </m:r>
                          </m:e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=1,5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−2,5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6</m:t>
                            </m:r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1,5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Malgun Gothic" panose="020B0503020000020004" pitchFamily="34" charset="-127"/>
                                    <a:cs typeface="Times New Roman" panose="02020603050405020304" pitchFamily="18" charset="0"/>
                                  </a:rPr>
                                  <m:t>−2,5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=57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=1,5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−2,5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9</a:t>
                </a:r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у – </a:t>
                </a:r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15</a:t>
                </a:r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+ 3</a:t>
                </a:r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y</a:t>
                </a:r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= 57,</a:t>
                </a:r>
                <a:endParaRPr lang="ru-RU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         </a:t>
                </a:r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12</a:t>
                </a:r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у = 7</a:t>
                </a:r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2</a:t>
                </a:r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,</a:t>
                </a:r>
                <a:endParaRPr lang="ru-RU" dirty="0"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                   у = </a:t>
                </a:r>
                <a:r>
                  <a:rPr lang="en-US" dirty="0"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6</a:t>
                </a:r>
                <a:r>
                  <a:rPr lang="uk-UA" dirty="0"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;</a:t>
                </a:r>
                <a:endParaRPr lang="ru-RU" dirty="0"/>
              </a:p>
            </p:txBody>
          </p:sp>
        </mc:Choice>
        <mc:Fallback xmlns="">
          <p:sp>
            <p:nvSpPr>
              <p:cNvPr id="20" name="Прямоугольник 19">
                <a:extLst>
                  <a:ext uri="{FF2B5EF4-FFF2-40B4-BE49-F238E27FC236}">
                    <a16:creationId xmlns:a16="http://schemas.microsoft.com/office/drawing/2014/main" id="{EFBE3EBB-3813-4F12-9A41-E445F8E00C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81" y="3172473"/>
                <a:ext cx="2932271" cy="3258590"/>
              </a:xfrm>
              <a:prstGeom prst="rect">
                <a:avLst/>
              </a:prstGeom>
              <a:blipFill>
                <a:blip r:embed="rId5"/>
                <a:stretch>
                  <a:fillRect b="-26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/>
              <p:nvPr/>
            </p:nvSpPr>
            <p:spPr>
              <a:xfrm>
                <a:off x="1201410" y="1600076"/>
                <a:ext cx="2516957" cy="71019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−12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=57−9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+3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=10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+5;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C8F7118-6028-4DA1-8DD9-7C8EB7C64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410" y="1600076"/>
                <a:ext cx="2516957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D21D741-F699-4C1A-8D38-6F8A6FF2DAF6}"/>
                  </a:ext>
                </a:extLst>
              </p:cNvPr>
              <p:cNvSpPr/>
              <p:nvPr/>
            </p:nvSpPr>
            <p:spPr>
              <a:xfrm>
                <a:off x="8068281" y="1955173"/>
                <a:ext cx="2922309" cy="823002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−12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=57,</m:t>
                              </m:r>
                            </m:e>
                            <m:e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uk-UA" i="1">
                                  <a:latin typeface="Cambria Math" panose="02040503050406030204" pitchFamily="18" charset="0"/>
                                </a:rPr>
                                <m:t>=5;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2D21D741-F699-4C1A-8D38-6F8A6FF2DA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281" y="1955173"/>
                <a:ext cx="2922309" cy="8230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82AA86B2-0860-4EC2-84FB-DE288920AE14}"/>
              </a:ext>
            </a:extLst>
          </p:cNvPr>
          <p:cNvSpPr/>
          <p:nvPr/>
        </p:nvSpPr>
        <p:spPr>
          <a:xfrm>
            <a:off x="3601716" y="5775522"/>
            <a:ext cx="3998068" cy="7976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Відповідь: (</a:t>
            </a:r>
            <a:r>
              <a:rPr lang="uk-UA" sz="2800" dirty="0">
                <a:latin typeface="Times New Roman" panose="02020603050405020304" pitchFamily="18" charset="0"/>
                <a:ea typeface="Malgun Gothic" panose="020B0503020000020004" pitchFamily="34" charset="-127"/>
              </a:rPr>
              <a:t>6,5; 6</a:t>
            </a:r>
            <a:r>
              <a:rPr lang="uk-UA" sz="2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6048738-DED7-4AD4-9E55-EC92BC904491}"/>
              </a:ext>
            </a:extLst>
          </p:cNvPr>
          <p:cNvSpPr/>
          <p:nvPr/>
        </p:nvSpPr>
        <p:spPr>
          <a:xfrm>
            <a:off x="1191448" y="4205711"/>
            <a:ext cx="3449635" cy="89535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Повернемось до системи рівнянь</a:t>
            </a:r>
            <a:endParaRPr lang="ru-RU" sz="24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AF4DE66-4B44-4D5B-88A5-F1978F9B4F53}"/>
                  </a:ext>
                </a:extLst>
              </p:cNvPr>
              <p:cNvSpPr/>
              <p:nvPr/>
            </p:nvSpPr>
            <p:spPr>
              <a:xfrm>
                <a:off x="1312836" y="4235768"/>
                <a:ext cx="2178803" cy="147406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just"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=6,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=9−2,5;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=6,</m:t>
                            </m:r>
                          </m:e>
                          <m:e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=6,5.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</a:t>
                </a:r>
                <a:endParaRPr lang="ru-RU" dirty="0"/>
              </a:p>
            </p:txBody>
          </p:sp>
        </mc:Choice>
        <mc:Fallback xmlns="">
          <p:sp>
            <p:nvSpPr>
              <p:cNvPr id="48" name="Прямоугольник 47">
                <a:extLst>
                  <a:ext uri="{FF2B5EF4-FFF2-40B4-BE49-F238E27FC236}">
                    <a16:creationId xmlns:a16="http://schemas.microsoft.com/office/drawing/2014/main" id="{3AF4DE66-4B44-4D5B-88A5-F1978F9B4F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36" y="4235768"/>
                <a:ext cx="2178803" cy="147406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FAEE1B4-0702-42B0-BCF5-10592DDD6A1C}"/>
              </a:ext>
            </a:extLst>
          </p:cNvPr>
          <p:cNvCxnSpPr>
            <a:cxnSpLocks/>
          </p:cNvCxnSpPr>
          <p:nvPr/>
        </p:nvCxnSpPr>
        <p:spPr>
          <a:xfrm flipH="1">
            <a:off x="4345757" y="1414021"/>
            <a:ext cx="876692" cy="541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3D6D123E-33EC-4892-85C2-72911B993FAF}"/>
              </a:ext>
            </a:extLst>
          </p:cNvPr>
          <p:cNvCxnSpPr>
            <a:cxnSpLocks/>
          </p:cNvCxnSpPr>
          <p:nvPr/>
        </p:nvCxnSpPr>
        <p:spPr>
          <a:xfrm>
            <a:off x="4366736" y="2033303"/>
            <a:ext cx="1894887" cy="3805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9FB8D39-9BDC-42C9-83A8-05E7B94A8BF6}"/>
              </a:ext>
            </a:extLst>
          </p:cNvPr>
          <p:cNvCxnSpPr>
            <a:cxnSpLocks/>
          </p:cNvCxnSpPr>
          <p:nvPr/>
        </p:nvCxnSpPr>
        <p:spPr>
          <a:xfrm flipH="1">
            <a:off x="4762471" y="2503052"/>
            <a:ext cx="1499152" cy="6194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25D5EF12-1B0D-4143-9C34-088455D4C1E7}"/>
              </a:ext>
            </a:extLst>
          </p:cNvPr>
          <p:cNvCxnSpPr>
            <a:cxnSpLocks/>
          </p:cNvCxnSpPr>
          <p:nvPr/>
        </p:nvCxnSpPr>
        <p:spPr>
          <a:xfrm>
            <a:off x="4844503" y="3208761"/>
            <a:ext cx="1417120" cy="3255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9630511C-8D98-4914-97D4-EBE69B02D73A}"/>
              </a:ext>
            </a:extLst>
          </p:cNvPr>
          <p:cNvCxnSpPr>
            <a:cxnSpLocks/>
          </p:cNvCxnSpPr>
          <p:nvPr/>
        </p:nvCxnSpPr>
        <p:spPr>
          <a:xfrm flipH="1">
            <a:off x="4345757" y="3732533"/>
            <a:ext cx="1915866" cy="4119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429FE231-766C-444C-8120-AB5BDCF49264}"/>
              </a:ext>
            </a:extLst>
          </p:cNvPr>
          <p:cNvCxnSpPr/>
          <p:nvPr/>
        </p:nvCxnSpPr>
        <p:spPr>
          <a:xfrm>
            <a:off x="4721340" y="4996827"/>
            <a:ext cx="879410" cy="699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85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2" grpId="0" animBg="1"/>
      <p:bldP spid="12" grpId="1" animBg="1"/>
      <p:bldP spid="14" grpId="0" animBg="1"/>
      <p:bldP spid="39" grpId="0" animBg="1"/>
      <p:bldP spid="39" grpId="1" animBg="1"/>
      <p:bldP spid="13" grpId="0" animBg="1"/>
      <p:bldP spid="13" grpId="1" animBg="1"/>
      <p:bldP spid="18" grpId="0" animBg="1"/>
      <p:bldP spid="18" grpId="1" animBg="1"/>
      <p:bldP spid="20" grpId="0" animBg="1"/>
      <p:bldP spid="10" grpId="0" animBg="1"/>
      <p:bldP spid="3" grpId="0" animBg="1"/>
      <p:bldP spid="46" grpId="0" animBg="1"/>
      <p:bldP spid="47" grpId="0" animBg="1"/>
      <p:bldP spid="47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7559E-22EA-4F5F-85D5-8CB8CF21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001" y="259536"/>
            <a:ext cx="3978897" cy="97348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Задача</a:t>
            </a:r>
            <a:endParaRPr lang="ru-RU" sz="8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728226-122F-482F-AB17-FF7D3BB89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01" y="4100660"/>
            <a:ext cx="9964132" cy="2497804"/>
          </a:xfr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r>
              <a:rPr lang="uk-UA" dirty="0"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Після повернення з Німеччини Микола поклав до своєї скарбнички 4 євро 20 центовими та 5 центовими монетами. Скільки монет кожного виду в скарбничці, якщо в ній 26 монет?</a:t>
            </a:r>
            <a:endParaRPr lang="ru-RU" dirty="0"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413A50-0CA9-4975-A7E4-AAED4E8C04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DD298-728A-4B68-8396-B7C8A9B2C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823093B-6BAB-40CD-B1E8-BDA7D2A3BB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594E78-4CE2-49A6-92DD-8B603C1204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pic>
        <p:nvPicPr>
          <p:cNvPr id="1026" name="Picture 2" descr="Скарбничка Будиночок. Скарбничка дерев'яна: продаж, ціна у  Івано-Франківську. Скарбнички від &quot;WOOD ONE&quot; - 1619393918">
            <a:extLst>
              <a:ext uri="{FF2B5EF4-FFF2-40B4-BE49-F238E27FC236}">
                <a16:creationId xmlns:a16="http://schemas.microsoft.com/office/drawing/2014/main" id="{90ACF86B-FF24-499E-BB00-5AD2A8714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82" y="148960"/>
            <a:ext cx="4874443" cy="3912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2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4C074-B325-46C0-BDCA-E584EF04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225" y="111256"/>
            <a:ext cx="2913668" cy="9452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br>
              <a:rPr lang="uk-UA" sz="4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r>
              <a:rPr lang="uk-UA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Розв’язання</a:t>
            </a:r>
            <a:br>
              <a:rPr lang="ru-RU" sz="18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3D2C3D-3934-4128-9D9E-C9C228F06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25" y="1126818"/>
            <a:ext cx="7513947" cy="2164521"/>
          </a:xfr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Нехай в скарбничці х  20 центових та у 5 центових монет. Усього ( х + у). що за умовою задачі дорівнює  26 монет. А сума зібрана в скарбничці дорівнює ( 20х + 5у ) центів, що за умовою задачі дорівнює 4 євро або 400 центів. </a:t>
            </a:r>
            <a:endParaRPr lang="ru-RU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3B98-C3ED-4A19-8618-6216B4790766}"/>
                  </a:ext>
                </a:extLst>
              </p:cNvPr>
              <p:cNvSpPr txBox="1"/>
              <p:nvPr/>
            </p:nvSpPr>
            <p:spPr>
              <a:xfrm>
                <a:off x="8379641" y="1126818"/>
                <a:ext cx="3403076" cy="1931811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uk-UA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Одержали систему рівнянь:</a:t>
                </a:r>
                <a:r>
                  <a:rPr lang="uk-UA" sz="2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2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sz="2400" i="1">
                                <a:latin typeface="Cambria Math" panose="02040503050406030204" pitchFamily="18" charset="0"/>
                              </a:rPr>
                              <m:t>=26 ,</m:t>
                            </m:r>
                          </m:e>
                          <m:e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sz="2400" i="1">
                                <a:latin typeface="Cambria Math" panose="02040503050406030204" pitchFamily="18" charset="0"/>
                              </a:rPr>
                              <m:t>=400;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2400" dirty="0"/>
                  <a:t> </a:t>
                </a:r>
                <a:endParaRPr lang="ru-RU" sz="24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6F3B98-C3ED-4A19-8618-6216B479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9641" y="1126818"/>
                <a:ext cx="3403076" cy="1931811"/>
              </a:xfrm>
              <a:prstGeom prst="rect">
                <a:avLst/>
              </a:prstGeom>
              <a:blipFill>
                <a:blip r:embed="rId2"/>
                <a:stretch>
                  <a:fillRect l="-3565" t="-3125" r="-3209"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8B5EB2-17BF-49D6-8545-C2DE0284425D}"/>
                  </a:ext>
                </a:extLst>
              </p:cNvPr>
              <p:cNvSpPr txBox="1"/>
              <p:nvPr/>
            </p:nvSpPr>
            <p:spPr>
              <a:xfrm>
                <a:off x="706225" y="3419155"/>
                <a:ext cx="3300167" cy="1328056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=26−20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+5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=400;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uk-UA" i="1">
                                <a:latin typeface="Cambria Math" panose="02040503050406030204" pitchFamily="18" charset="0"/>
                              </a:rPr>
                              <m:t>у= 26 −  х,</m:t>
                            </m:r>
                          </m:e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20х+ 5∗(26 −  х)=400;</m:t>
                            </m:r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D8B5EB2-17BF-49D6-8545-C2DE02844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25" y="3419155"/>
                <a:ext cx="3300167" cy="13280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8D23E66-78A6-4E77-B3E7-933E521656B1}"/>
              </a:ext>
            </a:extLst>
          </p:cNvPr>
          <p:cNvSpPr txBox="1"/>
          <p:nvPr/>
        </p:nvSpPr>
        <p:spPr>
          <a:xfrm>
            <a:off x="4165861" y="3394769"/>
            <a:ext cx="4943966" cy="461665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Розв’яжемо друге рівняння системи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0F427B-1FE7-4D05-9DED-1AF3062586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5705573"/>
            <a:ext cx="1758096" cy="54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0A10541-8004-4CCC-A53F-2767A404A3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3947477"/>
            <a:ext cx="1758096" cy="546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70B9E6-54B3-47D5-9EFB-90F3A3DA9A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/>
          <a:stretch/>
        </p:blipFill>
        <p:spPr>
          <a:xfrm rot="16200000">
            <a:off x="-605668" y="2233771"/>
            <a:ext cx="1758096" cy="546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3A044D1-17DC-46EE-9F82-9198731DFD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9" t="71615" r="3699"/>
          <a:stretch/>
        </p:blipFill>
        <p:spPr>
          <a:xfrm rot="16200000">
            <a:off x="-551767" y="551771"/>
            <a:ext cx="1650294" cy="54675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9D9E346-04D7-4EEA-B556-E4BBD385F171}"/>
              </a:ext>
            </a:extLst>
          </p:cNvPr>
          <p:cNvSpPr/>
          <p:nvPr/>
        </p:nvSpPr>
        <p:spPr>
          <a:xfrm>
            <a:off x="4165861" y="3959864"/>
            <a:ext cx="2932522" cy="143437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20х+130 – 5х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 – 130,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270,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C16610C-B5B7-4DB3-9196-E496CD8F7A24}"/>
              </a:ext>
            </a:extLst>
          </p:cNvPr>
          <p:cNvSpPr/>
          <p:nvPr/>
        </p:nvSpPr>
        <p:spPr>
          <a:xfrm>
            <a:off x="7173797" y="3959863"/>
            <a:ext cx="4854805" cy="787347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Повернемось до системи  лінійних рівнянь з двома змінними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AE7B1BB-A2F4-499C-9790-C790AFD38D65}"/>
                  </a:ext>
                </a:extLst>
              </p:cNvPr>
              <p:cNvSpPr/>
              <p:nvPr/>
            </p:nvSpPr>
            <p:spPr>
              <a:xfrm>
                <a:off x="7249212" y="4817098"/>
                <a:ext cx="1640264" cy="1434373"/>
              </a:xfrm>
              <a:prstGeom prst="rect">
                <a:avLst/>
              </a:prstGeom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 smtClean="0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х=18,</m:t>
                            </m:r>
                          </m:e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у=26−18;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uk-UA" sz="1800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х=18,</m:t>
                            </m:r>
                          </m:e>
                          <m:e>
                            <m:r>
                              <a:rPr lang="uk-UA" sz="1800" i="1">
                                <a:effectLst/>
                                <a:latin typeface="Cambria Math" panose="02040503050406030204" pitchFamily="18" charset="0"/>
                                <a:ea typeface="Malgun Gothic" panose="020B0503020000020004" pitchFamily="34" charset="-127"/>
                                <a:cs typeface="Times New Roman" panose="02020603050405020304" pitchFamily="18" charset="0"/>
                              </a:rPr>
                              <m:t>у=8. </m:t>
                            </m:r>
                          </m:e>
                        </m:eqArr>
                      </m:e>
                    </m:d>
                  </m:oMath>
                </a14:m>
                <a:r>
                  <a:rPr lang="uk-UA" sz="1800" i="1" dirty="0">
                    <a:effectLst/>
                    <a:latin typeface="Times New Roman" panose="02020603050405020304" pitchFamily="18" charset="0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     </a:t>
                </a:r>
                <a:endParaRPr lang="ru-RU" sz="1800" dirty="0">
                  <a:effectLst/>
                  <a:latin typeface="Times New Roman" panose="02020603050405020304" pitchFamily="18" charset="0"/>
                  <a:ea typeface="Malgun Gothic" panose="020B0503020000020004" pitchFamily="34" charset="-127"/>
                  <a:cs typeface="Times New Roman" panose="02020603050405020304" pitchFamily="18" charset="0"/>
                </a:endParaRPr>
              </a:p>
              <a:p>
                <a:pPr algn="ctr"/>
                <a:endParaRPr lang="ru-RU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CAE7B1BB-A2F4-499C-9790-C790AFD38D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212" y="4817098"/>
                <a:ext cx="1640264" cy="1434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226B1B5-FA4E-461A-AE3C-AE68111AA48A}"/>
              </a:ext>
            </a:extLst>
          </p:cNvPr>
          <p:cNvSpPr/>
          <p:nvPr/>
        </p:nvSpPr>
        <p:spPr>
          <a:xfrm>
            <a:off x="8964891" y="4850639"/>
            <a:ext cx="3063711" cy="54359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Розв’язок системи ( 18; 8 )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388170A-12C2-42F6-93F1-792D9BECBD46}"/>
              </a:ext>
            </a:extLst>
          </p:cNvPr>
          <p:cNvSpPr/>
          <p:nvPr/>
        </p:nvSpPr>
        <p:spPr>
          <a:xfrm>
            <a:off x="706224" y="5476973"/>
            <a:ext cx="4063739" cy="96153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uk-UA" sz="18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В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ідповідь: </a:t>
            </a: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18 монет по 20 центів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uk-UA" sz="2000" dirty="0"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        8 монет по 5 центів.</a:t>
            </a:r>
            <a:endParaRPr lang="ru-RU" sz="2000" dirty="0"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66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  <p:bldP spid="14" grpId="0" animBg="1"/>
      <p:bldP spid="16" grpId="0" animBg="1"/>
      <p:bldP spid="12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699</Words>
  <Application>Microsoft Office PowerPoint</Application>
  <PresentationFormat>Широкоэкранный</PresentationFormat>
  <Paragraphs>102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Тема Office</vt:lpstr>
      <vt:lpstr>Урок 4. Розв’язування систем лінійних рівнянь з двома змінними способом підстановки</vt:lpstr>
      <vt:lpstr>Презентация PowerPoint</vt:lpstr>
      <vt:lpstr>Презентация PowerPoint</vt:lpstr>
      <vt:lpstr>Розв’яжемо разом</vt:lpstr>
      <vt:lpstr>Завдання 1</vt:lpstr>
      <vt:lpstr>Завдання 2</vt:lpstr>
      <vt:lpstr>Завдання 3</vt:lpstr>
      <vt:lpstr>Задача</vt:lpstr>
      <vt:lpstr> Розв’язання </vt:lpstr>
      <vt:lpstr>Презентация PowerPoint</vt:lpstr>
      <vt:lpstr>Побачимось на наступному уроці!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1. Лінійні рівняння з двома змінними</dc:title>
  <dc:creator>admin</dc:creator>
  <cp:lastModifiedBy>admin</cp:lastModifiedBy>
  <cp:revision>6</cp:revision>
  <dcterms:created xsi:type="dcterms:W3CDTF">2022-09-24T23:39:37Z</dcterms:created>
  <dcterms:modified xsi:type="dcterms:W3CDTF">2022-09-28T23:20:21Z</dcterms:modified>
</cp:coreProperties>
</file>