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3" r:id="rId4"/>
    <p:sldId id="285" r:id="rId5"/>
    <p:sldId id="289" r:id="rId6"/>
    <p:sldId id="292" r:id="rId7"/>
    <p:sldId id="257" r:id="rId8"/>
    <p:sldId id="269" r:id="rId9"/>
    <p:sldId id="261" r:id="rId10"/>
    <p:sldId id="263" r:id="rId11"/>
    <p:sldId id="262" r:id="rId12"/>
    <p:sldId id="294" r:id="rId13"/>
    <p:sldId id="295" r:id="rId14"/>
    <p:sldId id="296" r:id="rId15"/>
    <p:sldId id="270" r:id="rId16"/>
    <p:sldId id="273" r:id="rId17"/>
    <p:sldId id="274" r:id="rId18"/>
    <p:sldId id="275" r:id="rId19"/>
    <p:sldId id="276" r:id="rId20"/>
    <p:sldId id="277" r:id="rId21"/>
    <p:sldId id="272" r:id="rId22"/>
    <p:sldId id="271" r:id="rId23"/>
    <p:sldId id="279" r:id="rId24"/>
    <p:sldId id="280" r:id="rId25"/>
    <p:sldId id="281" r:id="rId26"/>
    <p:sldId id="278" r:id="rId27"/>
    <p:sldId id="282" r:id="rId28"/>
    <p:sldId id="317" r:id="rId29"/>
    <p:sldId id="318" r:id="rId30"/>
    <p:sldId id="286" r:id="rId31"/>
    <p:sldId id="298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5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7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1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76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5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2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3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4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6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00DC-1EC5-47AC-9534-71078A6797F1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D6D7-8161-4F3F-B39C-7A0D2BE843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5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jpe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forms/d/e/1FAIpQLSf8-c8_OVhF2MI4ySNDgUVNPDRuxjy0OJw8_8t9fEMoe83KVQ/viewform" TargetMode="Externa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line.hneu.edu.ua/mod/quiz/view.php?id=11049" TargetMode="Externa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display?v=p1wzigwpk20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display?v=pidv1rs0j20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1200" y="507774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3254" y="507774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43" y="1387797"/>
            <a:ext cx="5318301" cy="4881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200" y="1064631"/>
            <a:ext cx="6885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Дистанційний курс з геометрії 8 клас за розділом:</a:t>
            </a:r>
          </a:p>
          <a:p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«Розв'язування прямокутних трикутників»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200" y="1745305"/>
            <a:ext cx="786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 Narrow" panose="020B0606020202030204" pitchFamily="34" charset="0"/>
              </a:rPr>
              <a:t>Лошак О.В., Ольховська В.В., Церковна Л.О., вчителі математики ХЗОШ № 153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200" y="2461276"/>
            <a:ext cx="3573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000099"/>
                </a:solidFill>
                <a:latin typeface="Arial Black" panose="020B0A04020102020204" pitchFamily="34" charset="0"/>
              </a:rPr>
              <a:t>Заняття № </a:t>
            </a:r>
            <a:r>
              <a:rPr lang="en-US" sz="3600">
                <a:solidFill>
                  <a:srgbClr val="000099"/>
                </a:solidFill>
                <a:latin typeface="Arial Black" panose="020B0A04020102020204" pitchFamily="34" charset="0"/>
              </a:rPr>
              <a:t>3:</a:t>
            </a:r>
            <a:endParaRPr lang="ru-RU" sz="36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1200" y="3397341"/>
            <a:ext cx="56566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000099"/>
                </a:solidFill>
                <a:latin typeface="Arial Black" panose="020B0A04020102020204" pitchFamily="34" charset="0"/>
              </a:rPr>
              <a:t>«</a:t>
            </a:r>
            <a:r>
              <a:rPr lang="ru-RU" sz="4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sin</a:t>
            </a:r>
            <a:r>
              <a:rPr lang="ru-RU" sz="4400" dirty="0">
                <a:solidFill>
                  <a:srgbClr val="000099"/>
                </a:solidFill>
                <a:latin typeface="Arial Black" panose="020B0A04020102020204" pitchFamily="34" charset="0"/>
              </a:rPr>
              <a:t>, </a:t>
            </a:r>
            <a:r>
              <a:rPr lang="ru-RU" sz="4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cos</a:t>
            </a:r>
            <a:r>
              <a:rPr lang="ru-RU" sz="4400" dirty="0">
                <a:solidFill>
                  <a:srgbClr val="000099"/>
                </a:solidFill>
                <a:latin typeface="Arial Black" panose="020B0A04020102020204" pitchFamily="34" charset="0"/>
              </a:rPr>
              <a:t> і </a:t>
            </a:r>
            <a:r>
              <a:rPr lang="ru-RU" sz="4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tg</a:t>
            </a:r>
            <a:r>
              <a:rPr lang="ru-RU" sz="4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4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гострого</a:t>
            </a:r>
            <a:r>
              <a:rPr lang="ru-RU" sz="4400" dirty="0">
                <a:solidFill>
                  <a:srgbClr val="000099"/>
                </a:solidFill>
                <a:latin typeface="Arial Black" panose="020B0A04020102020204" pitchFamily="34" charset="0"/>
              </a:rPr>
              <a:t> кута </a:t>
            </a:r>
            <a:r>
              <a:rPr lang="ru-RU" sz="4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прямокутного</a:t>
            </a:r>
            <a:r>
              <a:rPr lang="ru-RU" sz="4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4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трикутника</a:t>
            </a:r>
            <a:r>
              <a:rPr lang="uk-UA" sz="4400" dirty="0">
                <a:solidFill>
                  <a:srgbClr val="000099"/>
                </a:solidFill>
                <a:latin typeface="Arial Black" panose="020B0A04020102020204" pitchFamily="34" charset="0"/>
              </a:rPr>
              <a:t>»</a:t>
            </a:r>
            <a:endParaRPr lang="ru-RU" sz="44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0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951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Залежність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sin, cos, </a:t>
            </a:r>
            <a:r>
              <a:rPr lang="en-US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tg</a:t>
            </a: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кута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тільки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від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величини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кута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13254" y="995765"/>
            <a:ext cx="101654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0853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Якщо гострий кут одного прямокутного трикутника дорівнює гострому куту другого прямокутного трикутника, то синуси цих кутів рівні.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0853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Тобто, синус кута залежить тільки від величини цього кута.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08530" algn="l"/>
              </a:tabLs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Аналогічно, косинус і тангенс кута залежить тільки від величини цього кута.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2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7027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Означення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тригонометричних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функцій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971226"/>
              </p:ext>
            </p:extLst>
          </p:nvPr>
        </p:nvGraphicFramePr>
        <p:xfrm>
          <a:off x="1013253" y="1234616"/>
          <a:ext cx="10165493" cy="262618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26261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Функцію, яка відповідає залежності синусів (косинусів, тангенсів) гострих кутів від цих кутів називають </a:t>
                      </a:r>
                      <a:r>
                        <a:rPr lang="uk-UA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тригонометричною</a:t>
                      </a:r>
                      <a:r>
                        <a:rPr lang="uk-UA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ru-RU" sz="3200" dirty="0"/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840991" y="4149558"/>
                <a:ext cx="4510016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uk-UA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3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in</m:t>
                          </m:r>
                        </m:fName>
                        <m:e>
                          <m:r>
                            <a:rPr lang="uk-UA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3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</m:oMath>
                  </m:oMathPara>
                </a14:m>
                <a:endParaRPr lang="en-US" sz="3600" b="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uk-UA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3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ru-RU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ctg</m:t>
                          </m:r>
                        </m:fName>
                        <m:e>
                          <m:r>
                            <a:rPr lang="uk-UA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991" y="4149558"/>
                <a:ext cx="4510016" cy="1754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600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8127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Таблиця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значень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тригонометричних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функцій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458" y="919048"/>
            <a:ext cx="8547081" cy="541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58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8127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Таблиця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значень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тригонометричних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функцій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653" y="850508"/>
            <a:ext cx="8203825" cy="48966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317" y="5703257"/>
            <a:ext cx="8229462" cy="70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2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8127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Таблиця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значень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тригонометричних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функцій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622" y="1537636"/>
            <a:ext cx="7499641" cy="48122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642" y="904603"/>
            <a:ext cx="7523077" cy="64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09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931170"/>
            <a:ext cx="10422763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1.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Знайдіть синус, косинус і тангенс найменшого кута єгипетського трикутника. 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13254" y="2109417"/>
                <a:ext cx="10165492" cy="4266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 о з в</a:t>
                </a:r>
                <a:r>
                  <a:rPr lang="ru-RU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 з а н </a:t>
                </a:r>
                <a:r>
                  <a:rPr lang="uk-UA" sz="2800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Нехай у трикутнику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 </a:t>
                </a:r>
                <a:r>
                  <a:rPr lang="uk-UA" sz="2800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90°,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5,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3,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4. Оскільки в трикутнику найменший кут лежить проти найменшої сторони, то кут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найменший кут трикутника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 означенням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тобто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uk-UA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uk-UA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uk-UA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=0,6; </m:t>
                    </m:r>
                  </m:oMath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тобто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uk-UA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uk-UA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uk-UA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=0,8; </m:t>
                    </m:r>
                  </m:oMath>
                </a14:m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tg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тобто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tg</m:t>
                    </m:r>
                    <m:r>
                      <a:rPr lang="uk-UA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uk-UA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uk-UA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=0,75; </m:t>
                    </m:r>
                  </m:oMath>
                </a14:m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В і д п о в і д ь. 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0,6; 0,8; 0,75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4" y="2109417"/>
                <a:ext cx="10165492" cy="4266553"/>
              </a:xfrm>
              <a:prstGeom prst="rect">
                <a:avLst/>
              </a:prstGeom>
              <a:blipFill>
                <a:blip r:embed="rId4"/>
                <a:stretch>
                  <a:fillRect l="-1199" t="-1571" r="-1259" b="-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3260" y="3848100"/>
            <a:ext cx="2385486" cy="19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55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84617" y="931170"/>
                <a:ext cx="10422763" cy="1429750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36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Завдання </a:t>
                </a:r>
                <a:r>
                  <a:rPr lang="en-US" sz="36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uk-UA" sz="36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uk-UA" sz="36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uk-UA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 трикутнику </a:t>
                </a:r>
                <a:r>
                  <a:rPr lang="uk-UA" sz="3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 </a:t>
                </a:r>
                <a:r>
                  <a:rPr lang="uk-UA" sz="3600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uk-UA" sz="3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uk-UA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=90°, </a:t>
                </a:r>
                <a:r>
                  <a:rPr lang="uk-UA" sz="3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uk-UA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=12 см,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uk-UA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uk-UA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uk-UA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Знайдіть </a:t>
                </a:r>
                <a:r>
                  <a:rPr lang="uk-UA" sz="3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AB.</a:t>
                </a:r>
                <a:endParaRPr lang="ru-RU" sz="36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7" y="931170"/>
                <a:ext cx="10422763" cy="1429750"/>
              </a:xfrm>
              <a:prstGeom prst="rect">
                <a:avLst/>
              </a:prstGeom>
              <a:blipFill>
                <a:blip r:embed="rId4"/>
                <a:stretch>
                  <a:fillRect l="-1754" t="-7692" r="-1813" b="-68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13254" y="2522951"/>
                <a:ext cx="10165492" cy="3894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 о з в</a:t>
                </a:r>
                <a:r>
                  <a:rPr lang="ru-RU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 з а н </a:t>
                </a:r>
                <a:r>
                  <a:rPr lang="uk-UA" sz="2800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Скористаємося рисунком.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=12: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 (см)</m:t>
                    </m:r>
                  </m:oMath>
                </a14:m>
                <a:r>
                  <a:rPr lang="ru-RU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28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28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r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і д п о в і д ь. 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16 см.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4" y="2522951"/>
                <a:ext cx="10165492" cy="3894656"/>
              </a:xfrm>
              <a:prstGeom prst="rect">
                <a:avLst/>
              </a:prstGeom>
              <a:blipFill>
                <a:blip r:embed="rId5"/>
                <a:stretch>
                  <a:fillRect l="-1199" r="-1259" b="-2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 descr="C:\Users\Оля\Desktop\Доступ Освіта\6\Мал1.jpg"/>
          <p:cNvPicPr/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4" b="15387"/>
          <a:stretch/>
        </p:blipFill>
        <p:spPr bwMode="auto">
          <a:xfrm>
            <a:off x="7839862" y="2414987"/>
            <a:ext cx="3122983" cy="34016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4071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84617" y="931170"/>
                <a:ext cx="10422763" cy="878574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36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Завдання </a:t>
                </a:r>
                <a:r>
                  <a:rPr lang="en-US" sz="36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3</a:t>
                </a:r>
                <a:r>
                  <a:rPr lang="uk-UA" sz="36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uk-UA" sz="36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uk-UA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Побудуйте кут, синус якого дорівнює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6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7" y="931170"/>
                <a:ext cx="10422763" cy="878574"/>
              </a:xfrm>
              <a:prstGeom prst="rect">
                <a:avLst/>
              </a:prstGeom>
              <a:blipFill>
                <a:blip r:embed="rId4"/>
                <a:stretch>
                  <a:fillRect l="-1754" r="-1287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50325" y="2047949"/>
                <a:ext cx="10128421" cy="3291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 о з в</a:t>
                </a:r>
                <a:r>
                  <a:rPr lang="ru-RU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 з а н </a:t>
                </a:r>
                <a:r>
                  <a:rPr lang="uk-UA" sz="2800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Обираємо деякий одиничний відрізок 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 мм, 1 см, 1 </a:t>
                </a:r>
                <a:r>
                  <a:rPr lang="uk-UA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дм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Будуємо прямокутний 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трикутник катет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якого дорівнює 2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одиничним відрізкам, а гіпотенуза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– 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Кут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який лежить проти катета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endParaRPr lang="en-US" sz="28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шуканий, оскільки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325" y="2047949"/>
                <a:ext cx="10128421" cy="3291799"/>
              </a:xfrm>
              <a:prstGeom prst="rect">
                <a:avLst/>
              </a:prstGeom>
              <a:blipFill>
                <a:blip r:embed="rId5"/>
                <a:stretch>
                  <a:fillRect l="-1203" t="-2222" b="-1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 descr="C:\Users\Оля\Desktop\Доступ Освіта\4\Задача2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8" t="11396" r="1653" b="15494"/>
          <a:stretch/>
        </p:blipFill>
        <p:spPr bwMode="auto">
          <a:xfrm>
            <a:off x="8100086" y="2605088"/>
            <a:ext cx="3146646" cy="30404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2834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931170"/>
            <a:ext cx="10422763" cy="1754326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4.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Знайдіть, користуючись </a:t>
            </a:r>
          </a:p>
          <a:p>
            <a:pPr algn="just"/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рисунком </a:t>
            </a:r>
            <a:r>
              <a:rPr lang="uk-UA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α, sinα, cosα, tg</a:t>
            </a:r>
            <a:r>
              <a:rPr lang="uk-UA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sin</a:t>
            </a:r>
            <a:r>
              <a:rPr lang="uk-UA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uk-UA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</a:t>
            </a:r>
            <a:r>
              <a:rPr lang="uk-UA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β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7457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самостійного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опрацювання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4617" y="2824701"/>
            <a:ext cx="10422763" cy="1754326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5.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Знайти синус, косинус і тангенс гострих кутів </a:t>
            </a:r>
            <a:r>
              <a:rPr lang="uk-UA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uk-UA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прямокутного трикутника</a:t>
            </a:r>
            <a:r>
              <a:rPr lang="uk-UA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якщо </a:t>
            </a:r>
            <a:r>
              <a:rPr lang="uk-UA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AC=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см і AB</a:t>
            </a:r>
            <a:r>
              <a:rPr lang="uk-UA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см.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884617" y="4702384"/>
                <a:ext cx="10422763" cy="1674048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36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Завдання 6.</a:t>
                </a:r>
                <a:r>
                  <a:rPr lang="uk-UA" sz="36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uk-UA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Побудуйте кут </a:t>
                </a:r>
                <a:r>
                  <a:rPr lang="uk-UA" sz="3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uk-UA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якщо: 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uk-UA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uk-UA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uk-UA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uk-UA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       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uk-UA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uk-UA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uk-UA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uk-UA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 3)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tg</m:t>
                    </m:r>
                    <m:r>
                      <a:rPr lang="uk-UA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uk-UA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sz="3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uk-UA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7" y="4702384"/>
                <a:ext cx="10422763" cy="1674048"/>
              </a:xfrm>
              <a:prstGeom prst="rect">
                <a:avLst/>
              </a:prstGeom>
              <a:blipFill>
                <a:blip r:embed="rId4"/>
                <a:stretch>
                  <a:fillRect l="-1754" r="-1813" b="-5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BC5409-97FA-46BA-A86B-C418311CE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7379" y="1003470"/>
            <a:ext cx="2052637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0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931170"/>
            <a:ext cx="10422763" cy="224676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7.</a:t>
            </a:r>
            <a:r>
              <a:rPr lang="uk-UA" sz="28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Катет і гіпотенуза прямокутного трикутника дорівнюють 15 см і 17 см. Знайдіть: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синус гострого кута, що лежить проти більшого катета;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косинус гострого кута, що лежить проти більшого катета;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тангенс гострого кута, що лежить проти меншого катета.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7457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самостійного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опрацювання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884617" y="3295505"/>
                <a:ext cx="10422763" cy="791242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32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Завдання 8.</a:t>
                </a:r>
                <a:r>
                  <a:rPr lang="uk-UA" sz="32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Знайти </a:t>
                </a:r>
                <a:r>
                  <a:rPr lang="uk-UA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tg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 і sinα, якщо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3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m:rPr>
                        <m:sty m:val="p"/>
                      </m:rPr>
                      <a:rPr lang="uk-UA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uk-UA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uk-UA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0°&lt;</a:t>
                </a:r>
                <a:r>
                  <a:rPr lang="uk-UA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&lt;90°.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7" y="3295505"/>
                <a:ext cx="10422763" cy="791242"/>
              </a:xfrm>
              <a:prstGeom prst="rect">
                <a:avLst/>
              </a:prstGeom>
              <a:blipFill>
                <a:blip r:embed="rId4"/>
                <a:stretch>
                  <a:fillRect l="-1462" b="-13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884617" y="4204313"/>
                <a:ext cx="10422763" cy="788742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32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Завдання 9.</a:t>
                </a:r>
                <a:r>
                  <a:rPr lang="uk-UA" sz="32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Знайти </a:t>
                </a:r>
                <a:r>
                  <a:rPr lang="uk-UA" sz="3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tg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 і cosα, якщо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3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m:rPr>
                        <m:sty m:val="p"/>
                      </m:rPr>
                      <a:rPr lang="uk-UA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uk-UA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uk-UA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uk-UA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і 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0°&lt;</a:t>
                </a:r>
                <a:r>
                  <a:rPr lang="uk-UA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&lt;90°.</a:t>
                </a: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7" y="4204313"/>
                <a:ext cx="10422763" cy="788742"/>
              </a:xfrm>
              <a:prstGeom prst="rect">
                <a:avLst/>
              </a:prstGeom>
              <a:blipFill>
                <a:blip r:embed="rId5"/>
                <a:stretch>
                  <a:fillRect l="-1462" b="-13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884617" y="5113121"/>
                <a:ext cx="10422763" cy="790216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32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Завдання 10.</a:t>
                </a:r>
                <a:r>
                  <a:rPr lang="uk-UA" sz="32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Знайти </a:t>
                </a:r>
                <a:r>
                  <a:rPr lang="uk-UA" sz="32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cos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α і sinα, якщо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3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tg</m:t>
                    </m:r>
                    <m:r>
                      <m:rPr>
                        <m:sty m:val="p"/>
                      </m:rPr>
                      <a:rPr lang="uk-UA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</m:t>
                    </m:r>
                    <m:r>
                      <a:rPr lang="uk-UA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і 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0°&lt;</a:t>
                </a:r>
                <a:r>
                  <a:rPr lang="uk-UA" sz="32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α</a:t>
                </a:r>
                <a:r>
                  <a:rPr lang="uk-UA" sz="3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&lt;90°.</a:t>
                </a:r>
                <a:endParaRPr lang="uk-UA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7" y="5113121"/>
                <a:ext cx="10422763" cy="790216"/>
              </a:xfrm>
              <a:prstGeom prst="rect">
                <a:avLst/>
              </a:prstGeom>
              <a:blipFill>
                <a:blip r:embed="rId6"/>
                <a:stretch>
                  <a:fillRect l="-1462" b="-124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73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Цілі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заняття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982" y="1211208"/>
            <a:ext cx="106800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предметних </a:t>
            </a:r>
            <a:r>
              <a:rPr lang="uk-UA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сформувати поняття синуса, косинуса й тангенса гострого кута прямокутного трикутника; сформувати вміння застосовувати ці поняття до розв’язування задач;</a:t>
            </a: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ключових </a:t>
            </a:r>
            <a:r>
              <a:rPr lang="uk-UA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формувати вміння доречно та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коректно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вживати в мовленні математичну термінологію; сприяти усвідомленню важливості вивчення іноземних мов для розуміння математичних термінів та позначень; сприяти самовихованню творчої активності, зацікавленості в пізнанні нового.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349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7457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самостійного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опрацювання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0168B0-C2AE-4B3B-9ADA-E4D2E62581B1}"/>
              </a:ext>
            </a:extLst>
          </p:cNvPr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B853773-9A78-4841-9EE3-5C6B9E0CEB1C}"/>
                  </a:ext>
                </a:extLst>
              </p:cNvPr>
              <p:cNvSpPr/>
              <p:nvPr/>
            </p:nvSpPr>
            <p:spPr>
              <a:xfrm>
                <a:off x="884618" y="1543542"/>
                <a:ext cx="10422763" cy="616964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24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Завдання 4.</a:t>
                </a:r>
                <a:r>
                  <a:rPr lang="uk-UA" sz="24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uk-UA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tg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uk-UA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uk-UA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cos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uk-UA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tg</a:t>
                </a:r>
                <a:r>
                  <a:rPr lang="uk-UA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sin</a:t>
                </a:r>
                <a:r>
                  <a:rPr lang="uk-UA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uk-UA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cos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uk-UA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B853773-9A78-4841-9EE3-5C6B9E0CEB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8" y="1543542"/>
                <a:ext cx="10422763" cy="616964"/>
              </a:xfrm>
              <a:prstGeom prst="rect">
                <a:avLst/>
              </a:prstGeom>
              <a:blipFill>
                <a:blip r:embed="rId4"/>
                <a:stretch>
                  <a:fillRect l="-877" b="-8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D9438BA-1145-41BA-A81E-4D28D955D620}"/>
              </a:ext>
            </a:extLst>
          </p:cNvPr>
          <p:cNvSpPr/>
          <p:nvPr/>
        </p:nvSpPr>
        <p:spPr>
          <a:xfrm>
            <a:off x="755983" y="7119099"/>
            <a:ext cx="10422763" cy="646331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10.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67F905C4-F305-401E-BA2C-81B4E4AECC52}"/>
                  </a:ext>
                </a:extLst>
              </p:cNvPr>
              <p:cNvSpPr/>
              <p:nvPr/>
            </p:nvSpPr>
            <p:spPr>
              <a:xfrm>
                <a:off x="884618" y="2231362"/>
                <a:ext cx="10422763" cy="616964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24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Завдання 5.</a:t>
                </a:r>
                <a:r>
                  <a:rPr lang="uk-UA" sz="24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uk-UA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tg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uk-UA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uk-UA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cos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uk-UA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tg</a:t>
                </a:r>
                <a:r>
                  <a:rPr lang="uk-UA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sin</a:t>
                </a:r>
                <a:r>
                  <a:rPr lang="uk-UA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β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uk-UA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cos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uk-UA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67F905C4-F305-401E-BA2C-81B4E4AEC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8" y="2231362"/>
                <a:ext cx="10422763" cy="616964"/>
              </a:xfrm>
              <a:prstGeom prst="rect">
                <a:avLst/>
              </a:prstGeom>
              <a:blipFill>
                <a:blip r:embed="rId5"/>
                <a:stretch>
                  <a:fillRect l="-877" b="-8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F299F09-2113-4135-AB49-DCF660D837BE}"/>
              </a:ext>
            </a:extLst>
          </p:cNvPr>
          <p:cNvSpPr/>
          <p:nvPr/>
        </p:nvSpPr>
        <p:spPr>
          <a:xfrm>
            <a:off x="884618" y="2912988"/>
            <a:ext cx="10422763" cy="461665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6.</a:t>
            </a:r>
            <a:r>
              <a:rPr lang="uk-UA" sz="24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1)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=3,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=5; 2)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BC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=5,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=6; 3)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CB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=1,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=2.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E59D3D06-12C5-4BF4-B32C-7C77074CBC72}"/>
                  </a:ext>
                </a:extLst>
              </p:cNvPr>
              <p:cNvSpPr/>
              <p:nvPr/>
            </p:nvSpPr>
            <p:spPr>
              <a:xfrm>
                <a:off x="884616" y="3437521"/>
                <a:ext cx="10422763" cy="620491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24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Завдання </a:t>
                </a:r>
                <a:r>
                  <a:rPr lang="en-US" sz="24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7</a:t>
                </a:r>
                <a:r>
                  <a:rPr lang="uk-UA" sz="24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uk-UA" sz="24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uk-UA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; 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; 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uk-UA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E59D3D06-12C5-4BF4-B32C-7C77074CB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6" y="3437521"/>
                <a:ext cx="10422763" cy="620491"/>
              </a:xfrm>
              <a:prstGeom prst="rect">
                <a:avLst/>
              </a:prstGeom>
              <a:blipFill>
                <a:blip r:embed="rId6"/>
                <a:stretch>
                  <a:fillRect l="-877" b="-7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31FF654A-1B26-47FD-B495-85EBA540C5E9}"/>
                  </a:ext>
                </a:extLst>
              </p:cNvPr>
              <p:cNvSpPr/>
              <p:nvPr/>
            </p:nvSpPr>
            <p:spPr>
              <a:xfrm>
                <a:off x="884616" y="4125341"/>
                <a:ext cx="10422763" cy="684162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24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Завдання </a:t>
                </a:r>
                <a:r>
                  <a:rPr lang="en-US" sz="24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8</a:t>
                </a:r>
                <a:r>
                  <a:rPr lang="uk-UA" sz="24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uk-UA" sz="24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uk-UA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tg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uk-UA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uk-UA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uk-UA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uk-UA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31FF654A-1B26-47FD-B495-85EBA540C5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6" y="4125341"/>
                <a:ext cx="10422763" cy="684162"/>
              </a:xfrm>
              <a:prstGeom prst="rect">
                <a:avLst/>
              </a:prstGeom>
              <a:blipFill>
                <a:blip r:embed="rId7"/>
                <a:stretch>
                  <a:fillRect l="-877" b="-8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4D789396-8883-4B2D-8347-13CEC7073245}"/>
                  </a:ext>
                </a:extLst>
              </p:cNvPr>
              <p:cNvSpPr/>
              <p:nvPr/>
            </p:nvSpPr>
            <p:spPr>
              <a:xfrm>
                <a:off x="884616" y="4876832"/>
                <a:ext cx="10422763" cy="680058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24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Завдання </a:t>
                </a:r>
                <a:r>
                  <a:rPr lang="en-US" sz="24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9</a:t>
                </a:r>
                <a:r>
                  <a:rPr lang="uk-UA" sz="24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uk-UA" sz="24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uk-UA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tg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uk-UA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uk-UA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cos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uk-UA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uk-UA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4D789396-8883-4B2D-8347-13CEC7073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6" y="4876832"/>
                <a:ext cx="10422763" cy="680058"/>
              </a:xfrm>
              <a:prstGeom prst="rect">
                <a:avLst/>
              </a:prstGeom>
              <a:blipFill>
                <a:blip r:embed="rId8"/>
                <a:stretch>
                  <a:fillRect l="-877" b="-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FA067E7E-543B-4005-A988-5BE104746A24}"/>
                  </a:ext>
                </a:extLst>
              </p:cNvPr>
              <p:cNvSpPr/>
              <p:nvPr/>
            </p:nvSpPr>
            <p:spPr>
              <a:xfrm>
                <a:off x="884616" y="5618480"/>
                <a:ext cx="10422763" cy="697755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uk-UA" sz="24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Завдання </a:t>
                </a:r>
                <a:r>
                  <a:rPr lang="en-US" sz="24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10</a:t>
                </a:r>
                <a:r>
                  <a:rPr lang="uk-UA" sz="2400" b="1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uk-UA" sz="24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uk-UA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uk-UA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uk-UA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cos</a:t>
                </a:r>
                <a:r>
                  <a:rPr lang="uk-UA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uk-UA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uk-UA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FA067E7E-543B-4005-A988-5BE104746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6" y="5618480"/>
                <a:ext cx="10422763" cy="697755"/>
              </a:xfrm>
              <a:prstGeom prst="rect">
                <a:avLst/>
              </a:prstGeom>
              <a:blipFill>
                <a:blip r:embed="rId9"/>
                <a:stretch>
                  <a:fillRect l="-877" b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578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08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самоперевірки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155236"/>
            <a:ext cx="10680035" cy="454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Дайте означення синуса, косинуса і тангенса гострого кута прямокутного трикутника.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Поясніть, чому синус, косинус і тангенс гострого кута залежить від градусної міри і не залежить від розмірів трикутника.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Поясніть, як побудувати кут за даним значенням його синуса.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 завжди косинус одного гострого кута прямокутного трикутника дорівнює синусу другого гострого кута?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365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08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самоперевірки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264117"/>
            <a:ext cx="10680035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Дайте означення синуса, косинуса і тангенса гострого кута прямокутного трикутника.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20AFCC9-C386-4B9B-8AAE-FB9DE682C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867997"/>
              </p:ext>
            </p:extLst>
          </p:nvPr>
        </p:nvGraphicFramePr>
        <p:xfrm>
          <a:off x="1013253" y="2676800"/>
          <a:ext cx="10165493" cy="10800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Синусом</a:t>
                      </a:r>
                      <a:r>
                        <a:rPr lang="uk-UA" sz="32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гострого кута α прямокутного трикутника </a:t>
                      </a:r>
                      <a:r>
                        <a:rPr lang="uk-UA" sz="32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</a:t>
                      </a:r>
                      <a:r>
                        <a:rPr lang="uk-UA" sz="32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відношення протилежного катета до гіпотенузи.</a:t>
                      </a:r>
                      <a:endParaRPr lang="ru-RU" sz="3200" dirty="0"/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40AB71B-2E15-4C37-8027-A0529AF06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177927"/>
              </p:ext>
            </p:extLst>
          </p:nvPr>
        </p:nvGraphicFramePr>
        <p:xfrm>
          <a:off x="1013251" y="3901179"/>
          <a:ext cx="10165493" cy="112937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112937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Косинусом</a:t>
                      </a:r>
                      <a:r>
                        <a:rPr lang="uk-UA" sz="32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гострого кута α прямокутного трикутника </a:t>
                      </a:r>
                      <a:r>
                        <a:rPr lang="uk-UA" sz="32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</a:t>
                      </a:r>
                      <a:r>
                        <a:rPr lang="uk-UA" sz="32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відношення прилеглого катета до гіпотенузи.</a:t>
                      </a:r>
                      <a:endParaRPr lang="ru-RU" sz="3200" dirty="0"/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95B2631A-E33A-465D-8CB1-2DCBABA4D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745942"/>
              </p:ext>
            </p:extLst>
          </p:nvPr>
        </p:nvGraphicFramePr>
        <p:xfrm>
          <a:off x="1013250" y="5174929"/>
          <a:ext cx="10165493" cy="11278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11278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Тангенсом</a:t>
                      </a:r>
                      <a:r>
                        <a:rPr lang="uk-UA" sz="32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гострого кута α прямокутного трикутника </a:t>
                      </a:r>
                      <a:r>
                        <a:rPr lang="uk-UA" sz="3200" dirty="0" err="1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</a:t>
                      </a:r>
                      <a:r>
                        <a:rPr lang="uk-UA" sz="32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відношення протилежного катета до прилеглого.</a:t>
                      </a:r>
                      <a:endParaRPr lang="ru-RU" sz="3200" dirty="0"/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481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08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самоперевірки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264117"/>
            <a:ext cx="10680035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Поясніть, чому синус, косинус і тангенс гострого кута залежить від градусної міри і не залежить від розмірів трикутника.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000EEEF-58B7-43CC-9CBD-07C93177F6DE}"/>
              </a:ext>
            </a:extLst>
          </p:cNvPr>
          <p:cNvSpPr/>
          <p:nvPr/>
        </p:nvSpPr>
        <p:spPr>
          <a:xfrm>
            <a:off x="1013252" y="3148683"/>
            <a:ext cx="10165492" cy="2608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08530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Якщо гострий кут одного прямокутного трикутника дорівнює гострому куту другого прямокутного трикутника, то усі тригонометричні функції цих кутів рівні. Тобто, залежать тільки від величини цього кута.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695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08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самоперевірки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264117"/>
            <a:ext cx="1068003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Поясніть, як побудувати кут за даним значенням його синуса.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FC24268E-2272-402D-A183-176DA9FE655F}"/>
                  </a:ext>
                </a:extLst>
              </p:cNvPr>
              <p:cNvSpPr/>
              <p:nvPr/>
            </p:nvSpPr>
            <p:spPr>
              <a:xfrm>
                <a:off x="1013254" y="2384172"/>
                <a:ext cx="10165491" cy="388426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uk-UA" sz="36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Наприклад:</a:t>
                </a:r>
              </a:p>
              <a:p>
                <a:pPr algn="just">
                  <a:spcAft>
                    <a:spcPts val="0"/>
                  </a:spcAft>
                </a:pPr>
                <a:endParaRPr lang="uk-UA" sz="360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3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36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uk-UA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uk-UA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uk-UA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uk-UA" sz="3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sz="36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uk-UA" sz="3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36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uk-UA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uk-UA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uk-UA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uk-UA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uk-UA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sz="36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uk-UA" sz="3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BC</a:t>
                </a:r>
                <a:r>
                  <a:rPr lang="uk-UA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2</a:t>
                </a:r>
                <a:endPara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3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AB = </a:t>
                </a: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ru-RU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FC24268E-2272-402D-A183-176DA9FE6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4" y="2384172"/>
                <a:ext cx="10165491" cy="3884268"/>
              </a:xfrm>
              <a:prstGeom prst="rect">
                <a:avLst/>
              </a:prstGeom>
              <a:blipFill>
                <a:blip r:embed="rId5"/>
                <a:stretch>
                  <a:fillRect t="-2355" b="-47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 descr="C:\Users\Оля\Desktop\Доступ Освіта\4\Задача2.jpg">
            <a:extLst>
              <a:ext uri="{FF2B5EF4-FFF2-40B4-BE49-F238E27FC236}">
                <a16:creationId xmlns:a16="http://schemas.microsoft.com/office/drawing/2014/main" id="{8D0CD110-A5A1-440E-A32E-0C474135228A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8" t="11396" r="1653" b="15494"/>
          <a:stretch/>
        </p:blipFill>
        <p:spPr bwMode="auto">
          <a:xfrm>
            <a:off x="6377303" y="2806069"/>
            <a:ext cx="3146646" cy="30404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4103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08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самоперевірки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DC2F19A8-F942-4AD9-BFA0-1D5004A0C0C5}"/>
                  </a:ext>
                </a:extLst>
              </p:cNvPr>
              <p:cNvSpPr/>
              <p:nvPr/>
            </p:nvSpPr>
            <p:spPr>
              <a:xfrm>
                <a:off x="1013254" y="2976614"/>
                <a:ext cx="10165492" cy="29356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08530" algn="l"/>
                  </a:tabLs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Так. У прямокутному трикутнику косинус одного гострого кута дорівнює синусу другого кута, і навпаки.</a:t>
                </a:r>
              </a:p>
              <a:p>
                <a:pPr algn="ctr"/>
                <a:endParaRPr lang="uk-UA" sz="2800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28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</a:t>
                </a:r>
                <a:endParaRPr lang="ru-RU" sz="2800" dirty="0"/>
              </a:p>
              <a:p>
                <a:pPr algn="ctr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28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uk-UA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DC2F19A8-F942-4AD9-BFA0-1D5004A0C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4" y="2976614"/>
                <a:ext cx="10165492" cy="2935675"/>
              </a:xfrm>
              <a:prstGeom prst="rect">
                <a:avLst/>
              </a:prstGeom>
              <a:blipFill>
                <a:blip r:embed="rId4"/>
                <a:stretch>
                  <a:fillRect l="-1199" r="-1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755981" y="1264117"/>
            <a:ext cx="10680035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5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 завжди косинус одного гострого кута прямокутного трикутника дорівнює синусу другого гострого кута?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Прямокутний трикутник — Вікіпедія">
            <a:extLst>
              <a:ext uri="{FF2B5EF4-FFF2-40B4-BE49-F238E27FC236}">
                <a16:creationId xmlns:a16="http://schemas.microsoft.com/office/drawing/2014/main" id="{7A654054-E829-46B3-99C6-A00A5B1C9F24}"/>
              </a:ext>
            </a:extLst>
          </p:cNvPr>
          <p:cNvPicPr/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678" y="3606124"/>
            <a:ext cx="2329267" cy="2203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2493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Експрес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-контроль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47" y="1977748"/>
            <a:ext cx="4726267" cy="29216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96064" y="4832829"/>
            <a:ext cx="71998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https://docs.google.com/forms/d/e/1FAIpQLSf8-c8_OVhF2MI4ySNDgUVNPDRuxjy0OJw8_8t9fEMoe83KVQ/viewform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89686" y="844028"/>
            <a:ext cx="10404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проходження експрес-контролю виконайте завдання за посиланням на </a:t>
            </a:r>
            <a:r>
              <a:rPr lang="uk-UA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Google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Forms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4858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Самостійна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робота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3804" y="1286425"/>
            <a:ext cx="104043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</a:rPr>
              <a:t>Для </a:t>
            </a:r>
            <a:r>
              <a:rPr lang="ru-RU" sz="4400" dirty="0" err="1">
                <a:latin typeface="Times New Roman" panose="02020603050405020304" pitchFamily="18" charset="0"/>
              </a:rPr>
              <a:t>більш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якісного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засвоєння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матеріалу</a:t>
            </a:r>
            <a:r>
              <a:rPr lang="ru-RU" sz="4400" dirty="0">
                <a:latin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</a:rPr>
              <a:t>пройдіть</a:t>
            </a:r>
            <a:r>
              <a:rPr lang="ru-RU" sz="4400" dirty="0">
                <a:latin typeface="Times New Roman" panose="02020603050405020304" pitchFamily="18" charset="0"/>
              </a:rPr>
              <a:t> тест за </a:t>
            </a:r>
            <a:r>
              <a:rPr lang="ru-RU" sz="4400">
                <a:latin typeface="Times New Roman" panose="02020603050405020304" pitchFamily="18" charset="0"/>
              </a:rPr>
              <a:t>посиланням</a:t>
            </a:r>
            <a:endParaRPr lang="uk-UA" sz="4400"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325" y="3158957"/>
            <a:ext cx="4705350" cy="10096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046E42-A469-4BED-9700-A1B4A9DD2B7B}"/>
              </a:ext>
            </a:extLst>
          </p:cNvPr>
          <p:cNvSpPr txBox="1"/>
          <p:nvPr/>
        </p:nvSpPr>
        <p:spPr>
          <a:xfrm>
            <a:off x="2749825" y="4507491"/>
            <a:ext cx="66923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https://online.hneu.edu.ua/mod/quiz/view.php?id=11049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9784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378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Інтерактивна вправа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983" y="723953"/>
            <a:ext cx="1068003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Дізнайтесь правильне твердження чи ні.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EDD772-2BE1-4F6C-A317-CDDBD3FB8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197" y="1492625"/>
            <a:ext cx="7599600" cy="42692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D0BD8F-C9AF-4E4B-BF5D-2D84A0BF018C}"/>
              </a:ext>
            </a:extLst>
          </p:cNvPr>
          <p:cNvSpPr txBox="1"/>
          <p:nvPr/>
        </p:nvSpPr>
        <p:spPr>
          <a:xfrm>
            <a:off x="1424604" y="5669071"/>
            <a:ext cx="9342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https://learningapps.org/display?v=p1wzigwpk20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8686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378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Інтерактивна вправа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983" y="723953"/>
            <a:ext cx="10680034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Пригадайте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синус, косинус, тангенс та котангенс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747E3C-041F-4DBD-88A6-CDAAF4C4D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198" y="1488613"/>
            <a:ext cx="7599600" cy="42772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5989EF-28CB-4EDC-994A-51C6D65798F2}"/>
              </a:ext>
            </a:extLst>
          </p:cNvPr>
          <p:cNvSpPr txBox="1"/>
          <p:nvPr/>
        </p:nvSpPr>
        <p:spPr>
          <a:xfrm>
            <a:off x="1585911" y="5755709"/>
            <a:ext cx="9020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https://learningapps.org/display?v=pidv1rs0j20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609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981" y="1318930"/>
            <a:ext cx="1068003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Зобразіть прямокутний трикутник 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 якому 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гіпотенуза.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Укажіть: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1) катет, прилеглий до кута 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2) катет протилежний куту 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Запишіть відношення: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1) гіпотенузи і катетів;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2) двох катетів.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69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357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Домашнє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3804" y="1625893"/>
            <a:ext cx="104043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Опрацювати матеріали, що знаходяться в папці «Заняття № 3» та § 19 п. 19.1 (сторінки 205-207 підручника </a:t>
            </a:r>
          </a:p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«Геометрія 8 клас» (</a:t>
            </a:r>
            <a:r>
              <a:rPr lang="uk-UA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</a:t>
            </a: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А.П. Єршова, </a:t>
            </a:r>
          </a:p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В.В. Голобородько, С. В. Єршов, </a:t>
            </a:r>
          </a:p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 Ф. </a:t>
            </a:r>
            <a:r>
              <a:rPr lang="uk-UA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Крижановський</a:t>
            </a: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03282" y="4862245"/>
            <a:ext cx="1063823" cy="15344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48000" y="2413338"/>
            <a:ext cx="6096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83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Афоризм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DBBAA-5484-4DD6-826E-96190D6906B0}"/>
              </a:ext>
            </a:extLst>
          </p:cNvPr>
          <p:cNvSpPr txBox="1"/>
          <p:nvPr/>
        </p:nvSpPr>
        <p:spPr>
          <a:xfrm>
            <a:off x="755982" y="1642095"/>
            <a:ext cx="1068003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закривай очей, коли хочеш спати, не розібравши всіх своїх вчинків за минулий день.</a:t>
            </a:r>
          </a:p>
          <a:p>
            <a:pPr algn="ctr"/>
            <a:endParaRPr lang="uk-U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Піфагор</a:t>
            </a:r>
          </a:p>
        </p:txBody>
      </p:sp>
    </p:spTree>
    <p:extLst>
      <p:ext uri="{BB962C8B-B14F-4D97-AF65-F5344CB8AC3E}">
        <p14:creationId xmlns:p14="http://schemas.microsoft.com/office/powerpoint/2010/main" val="408900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264117"/>
            <a:ext cx="1068003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Зобразіть прямокутний трикутник 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 якому 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гіпотенуза.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20AFCC9-C386-4B9B-8AAE-FB9DE682C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680210"/>
              </p:ext>
            </p:extLst>
          </p:nvPr>
        </p:nvGraphicFramePr>
        <p:xfrm>
          <a:off x="1013253" y="2350631"/>
          <a:ext cx="10165493" cy="29874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2987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  <p:pic>
        <p:nvPicPr>
          <p:cNvPr id="10" name="Picture 2" descr="Властивості прямокутного трикутни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281" y="2449186"/>
            <a:ext cx="2271433" cy="27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43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264117"/>
            <a:ext cx="106800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Укажіть: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1) катет, прилеглий до кута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2) катет протилежний куту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20AFCC9-C386-4B9B-8AAE-FB9DE682C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53054"/>
              </p:ext>
            </p:extLst>
          </p:nvPr>
        </p:nvGraphicFramePr>
        <p:xfrm>
          <a:off x="1013253" y="3252676"/>
          <a:ext cx="10165493" cy="29874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2987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  <p:pic>
        <p:nvPicPr>
          <p:cNvPr id="10" name="Picture 2" descr="Властивості прямокутного трикутни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831" y="3351231"/>
            <a:ext cx="2271433" cy="27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8746" y="3982972"/>
            <a:ext cx="63335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катет, прилеглий до кута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32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катет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протилежний куту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9523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264117"/>
            <a:ext cx="106800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Укажіть: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1) катет, прилеглий до кута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2) катет протилежний куту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20AFCC9-C386-4B9B-8AAE-FB9DE682CB52}"/>
              </a:ext>
            </a:extLst>
          </p:cNvPr>
          <p:cNvGraphicFramePr>
            <a:graphicFrameLocks noGrp="1"/>
          </p:cNvGraphicFramePr>
          <p:nvPr/>
        </p:nvGraphicFramePr>
        <p:xfrm>
          <a:off x="1013253" y="3252676"/>
          <a:ext cx="10165493" cy="29874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65493">
                  <a:extLst>
                    <a:ext uri="{9D8B030D-6E8A-4147-A177-3AD203B41FA5}">
                      <a16:colId xmlns:a16="http://schemas.microsoft.com/office/drawing/2014/main" val="379089022"/>
                    </a:ext>
                  </a:extLst>
                </a:gridCol>
              </a:tblGrid>
              <a:tr h="29874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uk-UA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515250"/>
                  </a:ext>
                </a:extLst>
              </a:tr>
            </a:tbl>
          </a:graphicData>
        </a:graphic>
      </p:graphicFrame>
      <p:pic>
        <p:nvPicPr>
          <p:cNvPr id="10" name="Picture 2" descr="Властивості прямокутного трикутни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831" y="3351231"/>
            <a:ext cx="2271433" cy="279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528746" y="3745955"/>
                <a:ext cx="2896242" cy="1990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uk-UA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ru-RU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uk-UA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uk-UA" sz="32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uk-UA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uk-UA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ru-RU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uk-UA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uk-UA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3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3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746" y="3745955"/>
                <a:ext cx="2896242" cy="1990160"/>
              </a:xfrm>
              <a:prstGeom prst="rect">
                <a:avLst/>
              </a:prstGeom>
              <a:blipFill>
                <a:blip r:embed="rId6"/>
                <a:stretch>
                  <a:fillRect r="-2316" b="-3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61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66651" y="321514"/>
            <a:ext cx="1055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-150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Означення</a:t>
            </a:r>
            <a:r>
              <a:rPr lang="ru-RU" sz="2400" b="1" spc="-150" dirty="0">
                <a:solidFill>
                  <a:srgbClr val="002060"/>
                </a:solidFill>
                <a:latin typeface="Arial Black" panose="020B0A04020102020204" pitchFamily="34" charset="0"/>
              </a:rPr>
              <a:t>  синуса  </a:t>
            </a:r>
            <a:r>
              <a:rPr lang="ru-RU" sz="2400" b="1" spc="-150" dirty="0" err="1">
                <a:solidFill>
                  <a:srgbClr val="002060"/>
                </a:solidFill>
                <a:latin typeface="Arial Black" panose="020B0A04020102020204" pitchFamily="34" charset="0"/>
              </a:rPr>
              <a:t>гострого</a:t>
            </a:r>
            <a:r>
              <a:rPr lang="ru-RU" sz="2400" b="1" spc="-150" dirty="0">
                <a:solidFill>
                  <a:srgbClr val="002060"/>
                </a:solidFill>
                <a:latin typeface="Arial Black" panose="020B0A04020102020204" pitchFamily="34" charset="0"/>
              </a:rPr>
              <a:t>  кута  </a:t>
            </a:r>
            <a:r>
              <a:rPr lang="ru-RU" sz="2400" b="1" spc="-150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прямокутного</a:t>
            </a:r>
            <a:r>
              <a:rPr lang="ru-RU" sz="2400" b="1" spc="-150" dirty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ru-RU" sz="2400" b="1" spc="-150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трикутника</a:t>
            </a:r>
            <a:endParaRPr lang="ru-RU" sz="2400" b="1" spc="-15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9162745"/>
                  </p:ext>
                </p:extLst>
              </p:nvPr>
            </p:nvGraphicFramePr>
            <p:xfrm>
              <a:off x="1013253" y="1234616"/>
              <a:ext cx="10165493" cy="262618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val="379089022"/>
                        </a:ext>
                      </a:extLst>
                    </a:gridCol>
                  </a:tblGrid>
                  <a:tr h="262618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200" b="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Синусом</a:t>
                          </a:r>
                          <a:r>
                            <a:rPr lang="uk-UA" sz="32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гострого кута α прямокутного трикутника (позначається </a:t>
                          </a:r>
                          <a:r>
                            <a:rPr lang="uk-UA" sz="3200" b="1" dirty="0" err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sin</a:t>
                          </a:r>
                          <a:r>
                            <a:rPr lang="uk-UA" sz="3200" b="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uk-UA" sz="32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 наз. відношення протилежного катета до гіпотенузи: 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uk-UA" sz="32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uk-UA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uk-UA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  або   </m:t>
                                </m:r>
                                <m:func>
                                  <m:func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uk-UA" sz="32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∠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</m:func>
                                <m:r>
                                  <a:rPr lang="uk-UA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𝐵𝐶</m:t>
                                    </m:r>
                                  </m:num>
                                  <m:den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𝐴𝐵</m:t>
                                    </m:r>
                                  </m:den>
                                </m:f>
                                <m:r>
                                  <a:rPr lang="uk-UA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 marL="68580" marR="68580" marT="0" marB="0" anchor="ctr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E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515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569162745"/>
                  </p:ext>
                </p:extLst>
              </p:nvPr>
            </p:nvGraphicFramePr>
            <p:xfrm>
              <a:off x="1013253" y="1234616"/>
              <a:ext cx="10165493" cy="262618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9089022"/>
                        </a:ext>
                      </a:extLst>
                    </a:gridCol>
                  </a:tblGrid>
                  <a:tr h="262618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083" r="-300" b="-1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0251525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1208" y="3927391"/>
            <a:ext cx="3118428" cy="244692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139462" y="4151470"/>
            <a:ext cx="6096000" cy="18235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tabLst>
                <a:tab pos="2208530" algn="l"/>
              </a:tabLst>
            </a:pPr>
            <a:r>
              <a:rPr lang="uk-UA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Оскільки катет прямокутного трикутника менший за гіпотенузу, синус гострого кута менший за одиницю.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7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10129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pc="-150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Означення</a:t>
            </a:r>
            <a:r>
              <a:rPr lang="ru-RU" sz="2400" b="1" spc="-150" dirty="0">
                <a:solidFill>
                  <a:srgbClr val="002060"/>
                </a:solidFill>
                <a:latin typeface="Arial Black" panose="020B0A04020102020204" pitchFamily="34" charset="0"/>
              </a:rPr>
              <a:t>  косинуса  </a:t>
            </a:r>
            <a:r>
              <a:rPr lang="ru-RU" sz="2400" b="1" spc="-150" dirty="0" err="1">
                <a:solidFill>
                  <a:srgbClr val="002060"/>
                </a:solidFill>
                <a:latin typeface="Arial Black" panose="020B0A04020102020204" pitchFamily="34" charset="0"/>
              </a:rPr>
              <a:t>гострого</a:t>
            </a:r>
            <a:r>
              <a:rPr lang="ru-RU" sz="2400" b="1" spc="-150" dirty="0">
                <a:solidFill>
                  <a:srgbClr val="002060"/>
                </a:solidFill>
                <a:latin typeface="Arial Black" panose="020B0A04020102020204" pitchFamily="34" charset="0"/>
              </a:rPr>
              <a:t>  кута  </a:t>
            </a:r>
            <a:r>
              <a:rPr lang="ru-RU" sz="2400" b="1" spc="-150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прямокутного</a:t>
            </a:r>
            <a:r>
              <a:rPr lang="ru-RU" sz="2400" b="1" spc="-150" dirty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ru-RU" sz="2400" b="1" spc="-150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трикутника</a:t>
            </a:r>
            <a:endParaRPr lang="ru-RU" sz="2400" b="1" spc="-15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4190972"/>
                  </p:ext>
                </p:extLst>
              </p:nvPr>
            </p:nvGraphicFramePr>
            <p:xfrm>
              <a:off x="1013253" y="1234616"/>
              <a:ext cx="10165493" cy="262618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val="379089022"/>
                        </a:ext>
                      </a:extLst>
                    </a:gridCol>
                  </a:tblGrid>
                  <a:tr h="262618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200" b="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Косинусом</a:t>
                          </a:r>
                          <a:r>
                            <a:rPr lang="uk-UA" sz="32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гострого кута α прямокутного трикутника (позначається </a:t>
                          </a:r>
                          <a:r>
                            <a:rPr lang="uk-UA" sz="3200" b="1" dirty="0" err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cos</a:t>
                          </a:r>
                          <a:r>
                            <a:rPr lang="uk-UA" sz="3200" b="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uk-UA" sz="32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 наз. відношення прилеглого катета до гіпотенузи: 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uk-UA" sz="32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uk-UA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uk-UA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  або   </m:t>
                                </m:r>
                                <m:func>
                                  <m:func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uk-UA" sz="32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∠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</m:func>
                                <m:r>
                                  <a:rPr lang="uk-UA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𝐴𝐶</m:t>
                                    </m:r>
                                  </m:num>
                                  <m:den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𝐴𝐵</m:t>
                                    </m:r>
                                  </m:den>
                                </m:f>
                                <m:r>
                                  <a:rPr lang="uk-UA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 marL="68580" marR="68580" marT="0" marB="0" anchor="ctr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E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515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694190972"/>
                  </p:ext>
                </p:extLst>
              </p:nvPr>
            </p:nvGraphicFramePr>
            <p:xfrm>
              <a:off x="1013253" y="1234616"/>
              <a:ext cx="10165493" cy="262618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9089022"/>
                        </a:ext>
                      </a:extLst>
                    </a:gridCol>
                  </a:tblGrid>
                  <a:tr h="262618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315" r="-300" b="-1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0251525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1208" y="3927391"/>
            <a:ext cx="3118428" cy="24469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39462" y="4151470"/>
            <a:ext cx="6096000" cy="18235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tabLst>
                <a:tab pos="2208530" algn="l"/>
              </a:tabLst>
            </a:pPr>
            <a:r>
              <a:rPr lang="uk-UA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Оскільки катет прямокутного трикутника менший за гіпотенузу, косинус гострого кута менший за одиницю.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1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50325" y="321514"/>
            <a:ext cx="1006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pc="-150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Означення</a:t>
            </a:r>
            <a:r>
              <a:rPr lang="ru-RU" sz="2400" b="1" spc="-150" dirty="0">
                <a:solidFill>
                  <a:srgbClr val="002060"/>
                </a:solidFill>
                <a:latin typeface="Arial Black" panose="020B0A04020102020204" pitchFamily="34" charset="0"/>
              </a:rPr>
              <a:t>  тангенса  </a:t>
            </a:r>
            <a:r>
              <a:rPr lang="ru-RU" sz="2400" b="1" spc="-150" dirty="0" err="1">
                <a:solidFill>
                  <a:srgbClr val="002060"/>
                </a:solidFill>
                <a:latin typeface="Arial Black" panose="020B0A04020102020204" pitchFamily="34" charset="0"/>
              </a:rPr>
              <a:t>гострого</a:t>
            </a:r>
            <a:r>
              <a:rPr lang="ru-RU" sz="2400" b="1" spc="-150" dirty="0">
                <a:solidFill>
                  <a:srgbClr val="002060"/>
                </a:solidFill>
                <a:latin typeface="Arial Black" panose="020B0A04020102020204" pitchFamily="34" charset="0"/>
              </a:rPr>
              <a:t>  кута  </a:t>
            </a:r>
            <a:r>
              <a:rPr lang="ru-RU" sz="2400" b="1" spc="-150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прямокутного</a:t>
            </a:r>
            <a:r>
              <a:rPr lang="ru-RU" sz="2400" b="1" spc="-150" dirty="0">
                <a:solidFill>
                  <a:srgbClr val="002060"/>
                </a:solidFill>
                <a:latin typeface="Arial Black" panose="020B0A04020102020204" pitchFamily="34" charset="0"/>
              </a:rPr>
              <a:t>  </a:t>
            </a:r>
            <a:r>
              <a:rPr lang="ru-RU" sz="2400" b="1" spc="-150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трикутника</a:t>
            </a:r>
            <a:endParaRPr lang="ru-RU" sz="2400" b="1" spc="-15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6721205"/>
                  </p:ext>
                </p:extLst>
              </p:nvPr>
            </p:nvGraphicFramePr>
            <p:xfrm>
              <a:off x="1058035" y="910813"/>
              <a:ext cx="10165493" cy="262618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val="379089022"/>
                        </a:ext>
                      </a:extLst>
                    </a:gridCol>
                  </a:tblGrid>
                  <a:tr h="262618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200" b="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Тангенсом</a:t>
                          </a:r>
                          <a:r>
                            <a:rPr lang="uk-UA" sz="32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гострого кута α прямокутного трикутника (позначається </a:t>
                          </a:r>
                          <a:r>
                            <a:rPr lang="uk-UA" sz="3200" b="1" dirty="0" err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tg</a:t>
                          </a:r>
                          <a:r>
                            <a:rPr lang="uk-UA" sz="3200" b="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uk-UA" sz="32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 наз. відношення протилежного катета до прилеглого: 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uk-UA" sz="32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tg</m:t>
                                    </m:r>
                                  </m:fName>
                                  <m:e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uk-UA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uk-UA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  або   </m:t>
                                </m:r>
                                <m:func>
                                  <m:func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uk-UA" sz="32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tg</m:t>
                                    </m:r>
                                  </m:fName>
                                  <m:e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∠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</m:func>
                                <m:r>
                                  <a:rPr lang="uk-UA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𝐵𝐶</m:t>
                                    </m:r>
                                  </m:num>
                                  <m:den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𝐴𝐶</m:t>
                                    </m:r>
                                  </m:den>
                                </m:f>
                                <m:r>
                                  <a:rPr lang="uk-UA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 marL="68580" marR="68580" marT="0" marB="0" anchor="ctr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E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515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006721205"/>
                  </p:ext>
                </p:extLst>
              </p:nvPr>
            </p:nvGraphicFramePr>
            <p:xfrm>
              <a:off x="1058035" y="910813"/>
              <a:ext cx="10165493" cy="262618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9089022"/>
                        </a:ext>
                      </a:extLst>
                    </a:gridCol>
                  </a:tblGrid>
                  <a:tr h="262618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083" r="-240" b="-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025152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3682289"/>
                  </p:ext>
                </p:extLst>
              </p:nvPr>
            </p:nvGraphicFramePr>
            <p:xfrm>
              <a:off x="1058035" y="3649961"/>
              <a:ext cx="10165493" cy="262618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val="379089022"/>
                        </a:ext>
                      </a:extLst>
                    </a:gridCol>
                  </a:tblGrid>
                  <a:tr h="262618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uk-UA" sz="3200" b="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Котангенсом</a:t>
                          </a:r>
                          <a:r>
                            <a:rPr lang="uk-UA" sz="32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гострого кута α прямокутного трикутника (позначається </a:t>
                          </a:r>
                          <a:r>
                            <a:rPr lang="en-US" sz="3200" b="1" dirty="0" err="1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ct</a:t>
                          </a:r>
                          <a:r>
                            <a:rPr lang="uk-UA" sz="3200" b="1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gα</a:t>
                          </a:r>
                          <a:r>
                            <a:rPr lang="uk-UA" sz="32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 </a:t>
                          </a:r>
                          <a:r>
                            <a:rPr lang="uk-UA" sz="3200" dirty="0" err="1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наз</a:t>
                          </a:r>
                          <a:r>
                            <a:rPr lang="uk-UA" sz="32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 відношення називається відношення прилеглого катета до протилежного: 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uk-UA" sz="32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ctg</m:t>
                                    </m:r>
                                  </m:fName>
                                  <m:e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  <m:r>
                                  <a:rPr lang="uk-UA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uk-UA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   або   </m:t>
                                </m:r>
                                <m:func>
                                  <m:func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uk-UA" sz="32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ctg</m:t>
                                    </m:r>
                                  </m:fName>
                                  <m:e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∠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</m:func>
                                <m:r>
                                  <a:rPr lang="uk-UA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𝐴𝐶</m:t>
                                    </m:r>
                                  </m:num>
                                  <m:den>
                                    <m:r>
                                      <a:rPr lang="uk-UA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𝐵𝐶</m:t>
                                    </m:r>
                                  </m:den>
                                </m:f>
                                <m:r>
                                  <a:rPr lang="uk-UA" sz="32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 marL="68580" marR="68580" marT="0" marB="0" anchor="ctr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E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25152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413682289"/>
                  </p:ext>
                </p:extLst>
              </p:nvPr>
            </p:nvGraphicFramePr>
            <p:xfrm>
              <a:off x="1058035" y="3649961"/>
              <a:ext cx="10165493" cy="2626184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016549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79089022"/>
                        </a:ext>
                      </a:extLst>
                    </a:gridCol>
                  </a:tblGrid>
                  <a:tr h="262618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t="-2315" r="-240" b="-11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025152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рямоугольник 2"/>
          <p:cNvSpPr/>
          <p:nvPr/>
        </p:nvSpPr>
        <p:spPr>
          <a:xfrm>
            <a:off x="1739900" y="4128308"/>
            <a:ext cx="6096000" cy="464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970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1163</Words>
  <Application>Microsoft Office PowerPoint</Application>
  <PresentationFormat>Широкоэкранный</PresentationFormat>
  <Paragraphs>167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Arial Narrow</vt:lpstr>
      <vt:lpstr>Calibri</vt:lpstr>
      <vt:lpstr>Calibri Light</vt:lpstr>
      <vt:lpstr>Cambria Math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ILYA</dc:creator>
  <cp:lastModifiedBy>valentina</cp:lastModifiedBy>
  <cp:revision>58</cp:revision>
  <dcterms:created xsi:type="dcterms:W3CDTF">2020-09-18T16:35:27Z</dcterms:created>
  <dcterms:modified xsi:type="dcterms:W3CDTF">2020-10-06T20:47:35Z</dcterms:modified>
</cp:coreProperties>
</file>