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48" autoAdjust="0"/>
  </p:normalViewPr>
  <p:slideViewPr>
    <p:cSldViewPr>
      <p:cViewPr varScale="1">
        <p:scale>
          <a:sx n="68" d="100"/>
          <a:sy n="68" d="100"/>
        </p:scale>
        <p:origin x="-14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57364"/>
            <a:ext cx="9144000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1785926"/>
            <a:ext cx="92683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Транспорт </a:t>
            </a:r>
            <a:r>
              <a:rPr lang="ru-RU" sz="4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тварин</a:t>
            </a: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ÐÐ°ÑÑÐ¸Ð½ÐºÐ¸ Ð¿Ð¾ Ð·Ð°Ð¿ÑÐ¾ÑÑ ÐºÑÐ¾Ð²Ñ Ð¶Ð¸Ð²Ð¾ÑÐ½ÑÑ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9" y="3143248"/>
            <a:ext cx="5929322" cy="325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3286116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142852"/>
            <a:ext cx="2848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МОЛЮСКИ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114298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молюсків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уперше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з'являється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справжнє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сердце-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двигун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кровоносна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система незамкнута – кров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виливається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порожнину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тіла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для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обміну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речовинами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збирається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знову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в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судини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ºÑÐ¾Ð²Ð¾Ð½Ð¾ÑÐ½Ð° ÑÐ¸ÑÑÐµÐ¼Ð° Ð¼Ð¾Ð»ÑÑÐºÑÐ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071810"/>
            <a:ext cx="621510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15338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81467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ЧЛЕНИСТОНОГІ, КЛАС РАКОПОДІБНІ 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" y="1165997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Серце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вигляді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зірки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на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спинній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стороні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кровоноснасистема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незамкнута.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ºÑÐ¾Ð²Ð¾Ð½Ð¾ÑÐ½Ð° ÑÐ¸ÑÑÐµÐ¼Ð° ÑÐ°ÐºÐ¾Ð¿Ð¾Ð´ÑÐ±Ð½Ð¸Ñ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071678"/>
            <a:ext cx="6357982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7286644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214290"/>
            <a:ext cx="7039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ЧЛЕНИСТОНОГІ, КЛАС КОМАХИ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282" y="1142984"/>
            <a:ext cx="878687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Комахи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мають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серце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вигляді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трубки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багатьох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камер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єдину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головну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судину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Кровоносна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система незамкнута.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</a:t>
            </a:r>
            <a:r>
              <a:rPr kumimoji="0" lang="uk-UA" sz="2000" b="0" i="0" u="sng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сновок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збільшення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розмірів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приводить до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ізоляції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центральних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кліток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стінок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тому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необхідна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система як транспорт.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Еволюція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безхребетних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появи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появи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серця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незамкнутої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ºÑÐ¾Ð²Ð¾Ð½Ð¾ÑÐ½Ð° ÑÐ¸ÑÑÐµÐ¼Ð° ÐºÐ¾Ð¼Ð°Ñ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071810"/>
            <a:ext cx="5000660" cy="362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786578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6234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ХОРДОВІ, НАДКЛАС РИБИ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0" y="1214422"/>
            <a:ext cx="72828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2-х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камерне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серце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 к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кровообігу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замкнут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778674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7358082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7125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ХОРДОВІ, КЛАС ЗЕМНОВОДНІ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1357298"/>
            <a:ext cx="91152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3-х-камерне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серце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 к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кровообігу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замкнута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кровоносна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система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ÐÐ°ÑÑÐ¸Ð½ÐºÐ¸ Ð¿Ð¾ Ð·Ð°Ð¿ÑÐ¾ÑÑ ÐºÑÐ¾Ð²Ð¾Ð½Ð¾ÑÐ½Ð° ÑÐ¸ÑÑÐµÐ¼Ð° Ð·ÐµÐ¼Ð½Ð¾Ð²Ð¾Ð´Ð½Ð¸Ñ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857364"/>
            <a:ext cx="5138764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572264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62395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ХОРДОВІ, КЛАС РЕПТИЛІЇ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14282" y="1214422"/>
            <a:ext cx="89297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3-х-камерне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неповною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перегородкою в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серці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 к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кровообігу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замкнута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кровоносна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система.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500306"/>
            <a:ext cx="871540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215074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5589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ХОРДОВІ, КЛАС ПТАХИ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42844" y="1142984"/>
            <a:ext cx="87868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4-х-камерне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перегородко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сер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 к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кровообігу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замкнута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кровоносна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система.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Від лівого шлуночка виходить права дуга аорти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928802"/>
            <a:ext cx="6500858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215074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5743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ХОРДОВІ, КЛАС ССАВЦІ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1152867"/>
            <a:ext cx="102870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4-х-камерне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перегородко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сер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 к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ола</a:t>
            </a:r>
            <a:r>
              <a:rPr lang="uk-UA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кровообігу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замкнута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кровоносна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система.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928802"/>
            <a:ext cx="450059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57158" y="4549676"/>
            <a:ext cx="878684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6975" algn="l"/>
              </a:tabLst>
            </a:pPr>
            <a:r>
              <a:rPr kumimoji="0" lang="ru-RU" sz="2400" b="0" i="0" u="sng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Висновок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еволюція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кровоносної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хребетних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йшла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шляху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69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збільшення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числа камер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серця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69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утворення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3-х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69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утворення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замкнутої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транспортної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всередині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організму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282" y="1428736"/>
            <a:ext cx="835821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Еволюція йшла в напрямку створення спеціалізованої кровоносної системи, здатної забезпечувати всі клітини тіла необхідними для життєдіяльності речовинами: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ускладнення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будова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серця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збільшення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числа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кіл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кровообігу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поділ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крові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артеріальну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венозну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  (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рідина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червоного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кольору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 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 гемолімфа -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сполучна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тканина, яка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утворює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внутрішнє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середовище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організму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</a:t>
            </a:r>
            <a:r>
              <a:rPr kumimoji="0" lang="uk-UA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іляють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два типи кровоносної системи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замкнену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систему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незамкнену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систему.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714876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14290"/>
            <a:ext cx="4038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УЗАГАЛЬНЕННЯ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1546"/>
            <a:ext cx="8501090" cy="1714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1357298"/>
            <a:ext cx="85010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928934"/>
            <a:ext cx="6500858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7072330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2844" y="214290"/>
            <a:ext cx="6845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ЦІКАВІ ФАКТИ ПРО ТВАРИН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ÐÐ°ÑÑÐ¸Ð½ÐºÐ¸ Ð¿Ð¾ Ð·Ð°Ð¿ÑÐ¾ÑÑ Ð¾Ð¼Ð°Ñ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285860"/>
            <a:ext cx="6143668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5429264"/>
            <a:ext cx="89297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 в залежності від складу може мати різний колір. Так 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ссавців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кров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червона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у комах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жовта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омарів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синя.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071934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528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ЗНАЙОМТЕСЬ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ÐÐ°ÑÑÐ¸Ð½ÐºÐ¸ Ð¿Ð¾ Ð·Ð°Ð¿ÑÐ¾ÑÑ ÐºÐ»Ð¾Ð´ Ð±ÐµÑÐ½Ð°Ñ ÑÐ¸ÑÐ°ÑÑ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6"/>
            <a:ext cx="228601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571736" y="1887408"/>
            <a:ext cx="6072230" cy="4355038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Клод Бернар (1813-1878) 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відомий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французький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лікар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фізіолог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Серед учнів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Бернара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були дослідники з Англії (Ф.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Певі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Німеччини (В.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Кюне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Америки (С.Мітчелл); в його лабораторії працював І.М.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Сеченов</a:t>
            </a:r>
            <a:r>
              <a:rPr kumimoji="0" lang="uk-UA" sz="2000" b="0" i="0" u="none" strike="noStrike" cap="none" normalizeH="0" baseline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Клод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Бернар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ввів поняття про внутрішнє середовище організму. З'ясувавши значення крові і лімфи як «внутрішнього середовища» для всіх клітин, він показав, що вона є джерелом, з якого клітини отримують поживні речовини і в яку вони віддають продукти свого обміну. Він вказав на сталість складу внутрішнього середовища, що є істотною умовою для життя клітин. Класичний афоризм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Бернара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«Сталість або стійкість внутрішнього середовища є умовою вільного життя».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1214422"/>
            <a:ext cx="85725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 речовин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C2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 сукупність фізичних і хімічних процесів, що здійснюють за допомогою крові, тканинної рідини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 лімфи перенесення різних сполук у середині організму для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забезпечення його життєдіяльності.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643702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14290"/>
            <a:ext cx="64310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ТЕОРЕТИЧНИЙ МАТЕРІАЛ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4282" y="2214554"/>
            <a:ext cx="7500990" cy="1585049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Гемолімфа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безхребетних тварин (наприклад, комах), безбарвна рідина, утворює незамкнуту систему.</a:t>
            </a:r>
            <a:r>
              <a:rPr kumimoji="0" lang="uk-UA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рідка сполучна тканина червоного кольору, що є частиною внутрішнього середовища, переміщується по замкненій кровоносній системі й забезпечує транспорт речовин  в організмі.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2" name="Picture 4" descr="ÐÐ°ÑÑÐ¸Ð½ÐºÐ¸ Ð¿Ð¾ Ð·Ð°Ð¿ÑÐ¾ÑÑ ÐÐ ÐÐÐ¬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929066"/>
            <a:ext cx="3929090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643702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61010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КРОВОНОСНА СИСТЕМА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Igor\Desktop\Безымянный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142984"/>
            <a:ext cx="5857879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5000636"/>
            <a:ext cx="885828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Артерії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судини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несуть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кров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серця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судини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несуть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кров до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серця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Капіляри 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найдрібніші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судини,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відбувається обмін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речовинами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кров'ю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тканинами.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643966" cy="9286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8553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НЕЗАМКНЕНА КРОВОНОСНА СИСТЕМА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ÐÐ°ÑÑÐ¸Ð½ÐºÐ¸ Ð¿Ð¾ Ð·Ð°Ð¿ÑÐ¾ÑÑ Ð½ÐµÐ·Ð°Ð¼ÐºÐ½ÐµÐ½Ð° ÐºÑÐ¾Ð²Ð¾Ð½Ð¾ÑÐ½Ð° ÑÐ¸ÑÑÐµÐ¼Ð° Ð¡Ð¥ÐÐÐ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3984" y="2285993"/>
            <a:ext cx="4749717" cy="4572008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97146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Цей тип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кровообігу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характерний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найпростіших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безхребетних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голкошкірих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членистоногих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плеченогих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молюсків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також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напівхордових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86776" cy="9286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42852"/>
            <a:ext cx="8929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ЗАМКНЕНА КРОВОНОСНА СИСТЕМА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ÐÐ°ÑÑÐ¸Ð½ÐºÐ¸ Ð¿Ð¾ Ð·Ð°Ð¿ÑÐ¾ÑÑ Ð·Ð°Ð¼ÐºÐ½ÐµÐ½Ð° ÐºÑÐ¾Ð²Ð¾Ð½Ð¾ÑÐ½Ð° ÑÐ¸ÑÑÐµÐ¼Ð° Ð¡Ð¥ÐÐÐ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000372"/>
            <a:ext cx="8024383" cy="3449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85720" y="1142984"/>
            <a:ext cx="8358246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Замкн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система 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тип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кровоносної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кров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тече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виключно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судинах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артеріях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венах,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капілярах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7572396" cy="9286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214290"/>
            <a:ext cx="72546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КРОВОНОСНА СИСТЕМА ТВАРИН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1214422"/>
          <a:ext cx="8143932" cy="4643470"/>
        </p:xfrm>
        <a:graphic>
          <a:graphicData uri="http://schemas.openxmlformats.org/drawingml/2006/table">
            <a:tbl>
              <a:tblPr/>
              <a:tblGrid>
                <a:gridCol w="1863233"/>
                <a:gridCol w="6280699"/>
              </a:tblGrid>
              <a:tr h="10153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00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uk-UA" sz="200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</a:t>
                      </a:r>
                      <a:r>
                        <a:rPr lang="ru-RU" sz="2000" i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дцарство</a:t>
                      </a:r>
                      <a:r>
                        <a:rPr lang="ru-RU" sz="200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Прост</a:t>
                      </a:r>
                      <a:r>
                        <a:rPr lang="uk-UA" sz="200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</a:t>
                      </a:r>
                      <a:r>
                        <a:rPr lang="ru-RU" sz="2000" i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йш</a:t>
                      </a:r>
                      <a:r>
                        <a:rPr lang="uk-UA" sz="200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endParaRPr lang="ru-RU" sz="20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7649" marR="17649" marT="17649" marB="17649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мають 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крови 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кров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носно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ї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систем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7649" marR="17649" marT="17649" marB="17649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86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00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</a:t>
                      </a:r>
                      <a:r>
                        <a:rPr lang="ru-RU" sz="2000" i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Киш</a:t>
                      </a:r>
                      <a:r>
                        <a:rPr lang="uk-UA" sz="2000" i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ковопорожнинні</a:t>
                      </a:r>
                      <a:endParaRPr lang="ru-RU" sz="20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7649" marR="17649" marT="17649" marB="17649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мають 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крови 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кров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носно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ї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систем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7649" marR="17649" marT="17649" marB="17649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141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0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Плоск</a:t>
                      </a:r>
                      <a:r>
                        <a:rPr lang="uk-UA" sz="20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</a:t>
                      </a:r>
                      <a:r>
                        <a:rPr lang="ru-RU" sz="20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черви</a:t>
                      </a:r>
                      <a:r>
                        <a:rPr lang="ru-RU" sz="2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200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7649" marR="17649" marT="17649" marB="17649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мають 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крови 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кров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носно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ї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систем</a:t>
                      </a: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uk-UA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Висновок: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тварини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цих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мають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малі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розміри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тіла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посередник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між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зовнішнім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середовищем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і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системами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органів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просто не </a:t>
                      </a:r>
                      <a:r>
                        <a:rPr lang="ru-RU" sz="2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потрібний</a:t>
                      </a: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7649" marR="17649" marT="17649" marB="17649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786314" cy="1071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4476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КІЛЬЧАСТІ ЧЕРВИ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142984"/>
            <a:ext cx="92869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Спинн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кровоносна судина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Черевна кровоносна судина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льце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удини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(«сер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)».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Висновок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Будова кровоносної системи складна: є 3 види судин, кровоносна система замкнута.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ºÑÐ¾Ð²Ð¾Ð½Ð¾ÑÐ½Ð° ÑÐ¸ÑÑÐµÐ¼Ð° Ð´Ð¾ÑÐ¾Ð²Ð¾Ð³Ð¾ ÑÐµÑÐ²'ÑÐº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143248"/>
            <a:ext cx="7072362" cy="3500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3">
      <a:dk1>
        <a:srgbClr val="FFFFFF"/>
      </a:dk1>
      <a:lt1>
        <a:sysClr val="window" lastClr="FFFFFF"/>
      </a:lt1>
      <a:dk2>
        <a:srgbClr val="FFFFFF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0F6FC6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</TotalTime>
  <Words>484</Words>
  <Application>Microsoft Office PowerPoint</Application>
  <PresentationFormat>Экран (4:3)</PresentationFormat>
  <Paragraphs>57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Igor</cp:lastModifiedBy>
  <cp:revision>11</cp:revision>
  <dcterms:created xsi:type="dcterms:W3CDTF">2019-08-29T10:18:16Z</dcterms:created>
  <dcterms:modified xsi:type="dcterms:W3CDTF">2019-08-31T15:59:42Z</dcterms:modified>
</cp:coreProperties>
</file>