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  <p:sldMasterId id="2147483712" r:id="rId3"/>
  </p:sldMasterIdLst>
  <p:notesMasterIdLst>
    <p:notesMasterId r:id="rId29"/>
  </p:notesMasterIdLst>
  <p:handoutMasterIdLst>
    <p:handoutMasterId r:id="rId30"/>
  </p:handoutMasterIdLst>
  <p:sldIdLst>
    <p:sldId id="344" r:id="rId4"/>
    <p:sldId id="281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25" r:id="rId26"/>
    <p:sldId id="326" r:id="rId27"/>
    <p:sldId id="30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uk-UA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uk-UA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uk-UA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201EB1A-3417-494B-91BE-33A316219E31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19035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uk-UA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uk-UA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uk-UA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F3813E4-D7D3-40CD-B4FB-872D3BFC75E8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443684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AE2C6-93C1-429B-8190-A561EDDF4510}" type="slidenum">
              <a:rPr lang="en-US" altLang="uk-UA"/>
              <a:pPr/>
              <a:t>4</a:t>
            </a:fld>
            <a:endParaRPr lang="en-US" altLang="uk-UA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uk-UA"/>
              <a:t>Primary: Value-added work directly related to what the customer pays for.</a:t>
            </a:r>
          </a:p>
          <a:p>
            <a:r>
              <a:rPr lang="en-US" altLang="uk-UA"/>
              <a:t>Support: Purchasing, maintenance, transportation to point-of-sale, moving and tracking material between value-added steps, administration, etc.</a:t>
            </a:r>
          </a:p>
          <a:p>
            <a:r>
              <a:rPr lang="en-US" altLang="uk-UA"/>
              <a:t>Developmental: Design, assessment, and marketing efforts to provide new services or products, training new job skills. </a:t>
            </a:r>
          </a:p>
        </p:txBody>
      </p:sp>
    </p:spTree>
    <p:extLst>
      <p:ext uri="{BB962C8B-B14F-4D97-AF65-F5344CB8AC3E}">
        <p14:creationId xmlns:p14="http://schemas.microsoft.com/office/powerpoint/2010/main" val="1570954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D2DE6-A39B-4A68-B44E-C3EE82F08053}" type="slidenum">
              <a:rPr lang="en-US" altLang="uk-UA"/>
              <a:pPr/>
              <a:t>20</a:t>
            </a:fld>
            <a:endParaRPr lang="en-US" altLang="uk-UA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uk-UA"/>
              <a:t>Symptomatic – exist because of problems that shouldn’t be there.</a:t>
            </a:r>
          </a:p>
        </p:txBody>
      </p:sp>
    </p:spTree>
    <p:extLst>
      <p:ext uri="{BB962C8B-B14F-4D97-AF65-F5344CB8AC3E}">
        <p14:creationId xmlns:p14="http://schemas.microsoft.com/office/powerpoint/2010/main" val="158191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205CC-0A5D-4DF3-A8B5-5B01E73C338E}" type="slidenum">
              <a:rPr lang="en-US" altLang="uk-UA"/>
              <a:pPr/>
              <a:t>7</a:t>
            </a:fld>
            <a:endParaRPr lang="en-US" altLang="uk-UA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uk-UA"/>
              <a:t>Comment on the flow of information as a separate process. How could it be done differently?</a:t>
            </a:r>
          </a:p>
        </p:txBody>
      </p:sp>
    </p:spTree>
    <p:extLst>
      <p:ext uri="{BB962C8B-B14F-4D97-AF65-F5344CB8AC3E}">
        <p14:creationId xmlns:p14="http://schemas.microsoft.com/office/powerpoint/2010/main" val="107679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04BFC-6E38-4D0A-9062-D9570A2A657A}" type="slidenum">
              <a:rPr lang="en-US" altLang="uk-UA"/>
              <a:pPr/>
              <a:t>8</a:t>
            </a:fld>
            <a:endParaRPr lang="en-US" altLang="uk-UA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uk-UA"/>
              <a:t>Follow up on the flow of information process. What inefficiencies are exhibited here? What is required for second tier suppliers to see the OEM needs directly?</a:t>
            </a:r>
          </a:p>
        </p:txBody>
      </p:sp>
    </p:spTree>
    <p:extLst>
      <p:ext uri="{BB962C8B-B14F-4D97-AF65-F5344CB8AC3E}">
        <p14:creationId xmlns:p14="http://schemas.microsoft.com/office/powerpoint/2010/main" val="90272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21C31-2F0B-447E-A1A9-54BD1158463F}" type="slidenum">
              <a:rPr lang="en-US" altLang="uk-UA"/>
              <a:pPr/>
              <a:t>10</a:t>
            </a:fld>
            <a:endParaRPr lang="en-US" altLang="uk-UA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uk-UA"/>
              <a:t>Comment on how exceptions might be handled – separate process?</a:t>
            </a:r>
          </a:p>
          <a:p>
            <a:r>
              <a:rPr lang="en-US" altLang="uk-UA"/>
              <a:t>What about having a set of processes represented by a single step that can be expanded if that step is the one that appears to need the most improvement? </a:t>
            </a:r>
          </a:p>
        </p:txBody>
      </p:sp>
    </p:spTree>
    <p:extLst>
      <p:ext uri="{BB962C8B-B14F-4D97-AF65-F5344CB8AC3E}">
        <p14:creationId xmlns:p14="http://schemas.microsoft.com/office/powerpoint/2010/main" val="210547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2FC8D-CB60-4174-80C3-5DDF2883B1AB}" type="slidenum">
              <a:rPr lang="en-US" altLang="uk-UA"/>
              <a:pPr/>
              <a:t>13</a:t>
            </a:fld>
            <a:endParaRPr lang="en-US" altLang="uk-UA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uk-UA"/>
              <a:t>Pages 50 through 52 in the text.</a:t>
            </a:r>
          </a:p>
        </p:txBody>
      </p:sp>
    </p:spTree>
    <p:extLst>
      <p:ext uri="{BB962C8B-B14F-4D97-AF65-F5344CB8AC3E}">
        <p14:creationId xmlns:p14="http://schemas.microsoft.com/office/powerpoint/2010/main" val="138396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3543F-A359-4AEC-95EF-9E458A8B41A9}" type="slidenum">
              <a:rPr lang="en-US" altLang="uk-UA"/>
              <a:pPr/>
              <a:t>14</a:t>
            </a:fld>
            <a:endParaRPr lang="en-US" altLang="uk-UA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uk-UA"/>
              <a:t>Pages 50 through 52 in the text.</a:t>
            </a:r>
          </a:p>
        </p:txBody>
      </p:sp>
    </p:spTree>
    <p:extLst>
      <p:ext uri="{BB962C8B-B14F-4D97-AF65-F5344CB8AC3E}">
        <p14:creationId xmlns:p14="http://schemas.microsoft.com/office/powerpoint/2010/main" val="4247364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F0CE8E-8579-4628-B304-CB8BD20E6C29}" type="slidenum">
              <a:rPr lang="en-US" altLang="uk-UA"/>
              <a:pPr/>
              <a:t>17</a:t>
            </a:fld>
            <a:endParaRPr lang="en-US" altLang="uk-UA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uk-UA"/>
              <a:t>Review differences between value-added and other activities. Good place to point out that unnecessary movement between value-added steps often requires tracking, counting, and storing of inventories.</a:t>
            </a:r>
          </a:p>
          <a:p>
            <a:r>
              <a:rPr lang="en-US" altLang="uk-UA"/>
              <a:t>Decision points do not add value, take time</a:t>
            </a:r>
          </a:p>
        </p:txBody>
      </p:sp>
    </p:spTree>
    <p:extLst>
      <p:ext uri="{BB962C8B-B14F-4D97-AF65-F5344CB8AC3E}">
        <p14:creationId xmlns:p14="http://schemas.microsoft.com/office/powerpoint/2010/main" val="90112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AE9C5-D590-4658-8398-11B3A42C2718}" type="slidenum">
              <a:rPr lang="en-US" altLang="uk-UA"/>
              <a:pPr/>
              <a:t>18</a:t>
            </a:fld>
            <a:endParaRPr lang="en-US" altLang="uk-UA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uk-UA"/>
              <a:t>Loops take time, do not add value. Work to eliminate them, particularly if they occur frequently.</a:t>
            </a:r>
          </a:p>
        </p:txBody>
      </p:sp>
    </p:spTree>
    <p:extLst>
      <p:ext uri="{BB962C8B-B14F-4D97-AF65-F5344CB8AC3E}">
        <p14:creationId xmlns:p14="http://schemas.microsoft.com/office/powerpoint/2010/main" val="2499758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12E38-6591-4C79-93C1-9514388F4D1E}" type="slidenum">
              <a:rPr lang="en-US" altLang="uk-UA"/>
              <a:pPr/>
              <a:t>19</a:t>
            </a:fld>
            <a:endParaRPr lang="en-US" altLang="uk-UA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uk-UA"/>
              <a:t>“Underperformers”	that have poor yields, take too long, use unnecessary resources, etc.	</a:t>
            </a:r>
          </a:p>
        </p:txBody>
      </p:sp>
    </p:spTree>
    <p:extLst>
      <p:ext uri="{BB962C8B-B14F-4D97-AF65-F5344CB8AC3E}">
        <p14:creationId xmlns:p14="http://schemas.microsoft.com/office/powerpoint/2010/main" val="151418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uk-UA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uk-UA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6245225"/>
            <a:ext cx="62484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uk-UA"/>
              <a:t>Chapter 1, Slide </a:t>
            </a:r>
            <a:fld id="{3987F728-162E-4731-96B9-45C12124CEEE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  <p:pic>
        <p:nvPicPr>
          <p:cNvPr id="5126" name="Picture 6" descr="Ducks-Str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252788"/>
            <a:ext cx="8231187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950D3282-6D05-4884-8632-156D5E389C81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56568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0E7CD134-BB7B-4040-AA14-0CD8378D7BB3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227551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594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ECC2C8F5-ADB1-4839-9D09-F84AF4CBF317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255916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307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148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874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42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460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6818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23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FBA07981-93C7-402C-93D2-96A319444FFF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756079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181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713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772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4600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F8DD645-B9B4-46EE-B031-35C24A448A04}" type="datetimeFigureOut">
              <a:rPr lang="en-US" smtClean="0"/>
              <a:t>10/20/2018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altLang="uk-UA" smtClean="0"/>
              <a:t>Chapter 1, Slide </a:t>
            </a:r>
            <a:fld id="{3987F728-162E-4731-96B9-45C12124CEEE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820379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FBA07981-93C7-402C-93D2-96A319444FFF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231841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7F5D90CD-9ECE-4C62-90FD-A18124E41523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691065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1A8F68D2-3B95-4B26-BBB0-01338E465C47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562882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ECF9B154-CEE8-4F61-BCCB-A57B60234990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9098224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D089ADBC-AC39-4D4D-880B-32B9904A5003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34092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7F5D90CD-9ECE-4C62-90FD-A18124E41523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729215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B39FE011-4E61-44DD-BB10-CE331485E224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617496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D5940E96-7831-4FD2-98C0-258239ECC63E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272967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F2F16262-A525-4B92-A77C-B20D6B998271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880971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F5AEEFB5-165F-4406-ABAC-6742712F1448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80850061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F5AEEFB5-165F-4406-ABAC-6742712F1448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74505182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F5AEEFB5-165F-4406-ABAC-6742712F1448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644429152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F5AEEFB5-165F-4406-ABAC-6742712F1448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625572710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F5AEEFB5-165F-4406-ABAC-6742712F1448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84540555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F5AEEFB5-165F-4406-ABAC-6742712F1448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02110064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950D3282-6D05-4884-8632-156D5E389C81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09310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1A8F68D2-3B95-4B26-BBB0-01338E465C47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331892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r>
              <a:rPr lang="en-US" altLang="uk-UA" smtClean="0"/>
              <a:t>Chapter 3, Slide </a:t>
            </a:r>
            <a:fld id="{0E7CD134-BB7B-4040-AA14-0CD8378D7BB3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054023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5225"/>
            <a:ext cx="594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5225"/>
            <a:ext cx="1905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ECC2C8F5-ADB1-4839-9D09-F84AF4CBF317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18458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ECF9B154-CEE8-4F61-BCCB-A57B60234990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54271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D089ADBC-AC39-4D4D-880B-32B9904A5003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21935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B39FE011-4E61-44DD-BB10-CE331485E224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39153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D5940E96-7831-4FD2-98C0-258239ECC63E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47984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uk-UA"/>
              <a:t>Chapter 3, Slide </a:t>
            </a:r>
            <a:fld id="{F2F16262-A525-4B92-A77C-B20D6B998271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94863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text styles</a:t>
            </a:r>
          </a:p>
          <a:p>
            <a:pPr lvl="1"/>
            <a:r>
              <a:rPr lang="en-US" altLang="uk-UA" smtClean="0"/>
              <a:t>Second level</a:t>
            </a:r>
          </a:p>
          <a:p>
            <a:pPr lvl="2"/>
            <a:r>
              <a:rPr lang="en-US" altLang="uk-UA" smtClean="0"/>
              <a:t>Third level</a:t>
            </a:r>
          </a:p>
          <a:p>
            <a:pPr lvl="3"/>
            <a:r>
              <a:rPr lang="en-US" altLang="uk-UA" smtClean="0"/>
              <a:t>Fourth level</a:t>
            </a:r>
          </a:p>
          <a:p>
            <a:pPr lvl="4"/>
            <a:r>
              <a:rPr lang="en-US" altLang="uk-UA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uk-UA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594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r>
              <a:rPr lang="en-US" altLang="uk-UA"/>
              <a:t>Chapter 3, Slide </a:t>
            </a:r>
            <a:fld id="{F5AEEFB5-165F-4406-ABAC-6742712F1448}" type="slidenum">
              <a:rPr lang="en-US" altLang="uk-UA"/>
              <a:pPr/>
              <a:t>‹#›</a:t>
            </a:fld>
            <a:endParaRPr lang="en-US" altLang="uk-UA"/>
          </a:p>
          <a:p>
            <a:endParaRPr lang="en-US" altLang="uk-UA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57200" y="1524000"/>
            <a:ext cx="8229600" cy="0"/>
          </a:xfrm>
          <a:prstGeom prst="line">
            <a:avLst/>
          </a:prstGeom>
          <a:noFill/>
          <a:ln w="57150">
            <a:solidFill>
              <a:srgbClr val="99009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4106" name="Picture 10" descr="bozarth-chapter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874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altLang="uk-UA" smtClean="0"/>
              <a:t>© 2008 Pearson Prentice Hall --- Introduction to Operations and Supply Chain Management, 2/e --- Bozarth and Handfield, ISBN: 0131791036</a:t>
            </a:r>
            <a:endParaRPr lang="en-US" altLang="uk-UA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altLang="uk-UA" smtClean="0"/>
              <a:t>Chapter 3, Slide </a:t>
            </a:r>
            <a:fld id="{F5AEEFB5-165F-4406-ABAC-6742712F1448}" type="slidenum">
              <a:rPr lang="en-US" altLang="uk-UA" smtClean="0"/>
              <a:pPr/>
              <a:t>‹#›</a:t>
            </a:fld>
            <a:endParaRPr lang="en-US" altLang="uk-UA" smtClean="0"/>
          </a:p>
          <a:p>
            <a:endParaRPr lang="en-US" altLang="uk-UA"/>
          </a:p>
        </p:txBody>
      </p:sp>
      <p:pic>
        <p:nvPicPr>
          <p:cNvPr id="27" name="Picture 10" descr="bozarth-chapter3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874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8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Business processes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146557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Detailed Process Map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77238" cy="4525963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Tx/>
              <a:buNone/>
            </a:pPr>
            <a:r>
              <a:rPr lang="en-US" altLang="uk-UA"/>
              <a:t>Identifies the specific activities that make up the process. </a:t>
            </a:r>
            <a:r>
              <a:rPr lang="en-US" altLang="uk-UA" u="sng"/>
              <a:t>Basic steps are</a:t>
            </a:r>
            <a:r>
              <a:rPr lang="en-US" altLang="uk-UA"/>
              <a:t>:</a:t>
            </a:r>
            <a:br>
              <a:rPr lang="en-US" altLang="uk-UA"/>
            </a:br>
            <a:endParaRPr lang="en-US" altLang="uk-UA"/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n-US" altLang="uk-UA" sz="2400" b="1">
                <a:solidFill>
                  <a:srgbClr val="990096"/>
                </a:solidFill>
              </a:rPr>
              <a:t>Identify the entity that will serve as your focal point: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uk-UA" sz="2000" b="1"/>
              <a:t>Customer?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uk-UA" sz="2000" b="1"/>
              <a:t>Order?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uk-UA" sz="2000" b="1"/>
              <a:t>Item?				</a:t>
            </a:r>
          </a:p>
          <a:p>
            <a:pPr marL="457200" indent="-457200">
              <a:lnSpc>
                <a:spcPct val="80000"/>
              </a:lnSpc>
              <a:spcBef>
                <a:spcPct val="80000"/>
              </a:spcBef>
              <a:buFontTx/>
              <a:buNone/>
            </a:pPr>
            <a:r>
              <a:rPr lang="en-US" altLang="uk-UA" sz="2400" b="1">
                <a:solidFill>
                  <a:srgbClr val="990096"/>
                </a:solidFill>
              </a:rPr>
              <a:t>2.	Identify clear boundaries, starting and ending points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altLang="uk-UA" sz="2400" b="1">
              <a:solidFill>
                <a:srgbClr val="990096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AutoNum type="arabicPeriod" startAt="3"/>
            </a:pPr>
            <a:r>
              <a:rPr lang="en-US" altLang="uk-UA" sz="2400" b="1">
                <a:solidFill>
                  <a:srgbClr val="990096"/>
                </a:solidFill>
              </a:rPr>
              <a:t>Keep it simple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uk-UA" sz="2000" b="1"/>
              <a:t>Does this detail add any insight?</a:t>
            </a:r>
          </a:p>
          <a:p>
            <a:pPr marL="838200" lvl="1" indent="-3810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uk-UA" sz="2000" b="1"/>
              <a:t>Do we need to map every exception condition?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en-US" altLang="uk-UA" sz="2000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3830C60B-0F2A-4E6C-B26E-044EBBB9029B}" type="slidenum">
              <a:rPr lang="en-US" altLang="uk-UA"/>
              <a:pPr/>
              <a:t>10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Mapping Symbols</a:t>
            </a: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706A8BDC-6124-40B3-A8A7-30002F9E8826}" type="slidenum">
              <a:rPr lang="en-US" altLang="uk-UA"/>
              <a:pPr/>
              <a:t>11</a:t>
            </a:fld>
            <a:endParaRPr lang="en-US" altLang="uk-UA"/>
          </a:p>
          <a:p>
            <a:endParaRPr lang="en-US" altLang="uk-UA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651125" y="5821363"/>
            <a:ext cx="484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uk-UA" sz="2000" b="1" i="1">
                <a:solidFill>
                  <a:srgbClr val="990096"/>
                </a:solidFill>
                <a:latin typeface="Arial Narrow" panose="020B0606020202030204" pitchFamily="34" charset="0"/>
              </a:rPr>
              <a:t>Typical, but others may be used as appropriate</a:t>
            </a:r>
          </a:p>
        </p:txBody>
      </p:sp>
      <p:sp>
        <p:nvSpPr>
          <p:cNvPr id="95236" name="AutoShape 4"/>
          <p:cNvSpPr>
            <a:spLocks noChangeAspect="1" noChangeArrowheads="1" noTextEdit="1"/>
          </p:cNvSpPr>
          <p:nvPr/>
        </p:nvSpPr>
        <p:spPr bwMode="auto">
          <a:xfrm>
            <a:off x="1460500" y="1277938"/>
            <a:ext cx="7162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1460500" y="1793875"/>
            <a:ext cx="6105525" cy="3821113"/>
            <a:chOff x="920" y="1130"/>
            <a:chExt cx="3846" cy="2407"/>
          </a:xfrm>
        </p:grpSpPr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920" y="1144"/>
              <a:ext cx="3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uk-UA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uk-UA"/>
            </a:p>
          </p:txBody>
        </p:sp>
        <p:sp>
          <p:nvSpPr>
            <p:cNvPr id="95239" name="Rectangle 7"/>
            <p:cNvSpPr>
              <a:spLocks noChangeArrowheads="1"/>
            </p:cNvSpPr>
            <p:nvPr/>
          </p:nvSpPr>
          <p:spPr bwMode="auto">
            <a:xfrm>
              <a:off x="1672" y="1144"/>
              <a:ext cx="14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uk-UA" sz="20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Start or finishing point</a:t>
              </a:r>
              <a:endParaRPr lang="en-US" altLang="uk-UA" sz="2000" b="1">
                <a:latin typeface="Arial Narrow" panose="020B0606020202030204" pitchFamily="34" charset="0"/>
              </a:endParaRPr>
            </a:p>
          </p:txBody>
        </p:sp>
        <p:sp>
          <p:nvSpPr>
            <p:cNvPr id="95240" name="Rectangle 8"/>
            <p:cNvSpPr>
              <a:spLocks noChangeArrowheads="1"/>
            </p:cNvSpPr>
            <p:nvPr/>
          </p:nvSpPr>
          <p:spPr bwMode="auto">
            <a:xfrm>
              <a:off x="1672" y="1434"/>
              <a:ext cx="18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uk-UA" sz="20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Step or activity in the process</a:t>
              </a:r>
            </a:p>
          </p:txBody>
        </p:sp>
        <p:sp>
          <p:nvSpPr>
            <p:cNvPr id="95241" name="Rectangle 9"/>
            <p:cNvSpPr>
              <a:spLocks noChangeArrowheads="1"/>
            </p:cNvSpPr>
            <p:nvPr/>
          </p:nvSpPr>
          <p:spPr bwMode="auto">
            <a:xfrm>
              <a:off x="1672" y="1749"/>
              <a:ext cx="30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uk-UA" sz="20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Decision point (typically requires a “yes” or “no”)</a:t>
              </a:r>
            </a:p>
          </p:txBody>
        </p:sp>
        <p:sp>
          <p:nvSpPr>
            <p:cNvPr id="95242" name="Rectangle 10"/>
            <p:cNvSpPr>
              <a:spLocks noChangeArrowheads="1"/>
            </p:cNvSpPr>
            <p:nvPr/>
          </p:nvSpPr>
          <p:spPr bwMode="auto">
            <a:xfrm>
              <a:off x="1672" y="2039"/>
              <a:ext cx="26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uk-UA" sz="20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Input or output (typically data or materials)</a:t>
              </a:r>
              <a:r>
                <a:rPr lang="en-US" altLang="uk-UA" sz="17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uk-UA"/>
            </a:p>
          </p:txBody>
        </p:sp>
        <p:sp>
          <p:nvSpPr>
            <p:cNvPr id="95243" name="Rectangle 11"/>
            <p:cNvSpPr>
              <a:spLocks noChangeArrowheads="1"/>
            </p:cNvSpPr>
            <p:nvPr/>
          </p:nvSpPr>
          <p:spPr bwMode="auto">
            <a:xfrm>
              <a:off x="1672" y="2354"/>
              <a:ext cx="11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uk-UA" sz="20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Document created</a:t>
              </a:r>
            </a:p>
          </p:txBody>
        </p:sp>
        <p:sp>
          <p:nvSpPr>
            <p:cNvPr id="95244" name="Rectangle 12"/>
            <p:cNvSpPr>
              <a:spLocks noChangeArrowheads="1"/>
            </p:cNvSpPr>
            <p:nvPr/>
          </p:nvSpPr>
          <p:spPr bwMode="auto">
            <a:xfrm>
              <a:off x="1672" y="2694"/>
              <a:ext cx="35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uk-UA" sz="20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Delay</a:t>
              </a:r>
              <a:endParaRPr lang="en-US" altLang="uk-UA"/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1672" y="3007"/>
              <a:ext cx="6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uk-UA" sz="20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Inspection</a:t>
              </a:r>
            </a:p>
          </p:txBody>
        </p:sp>
        <p:sp>
          <p:nvSpPr>
            <p:cNvPr id="95246" name="Rectangle 14"/>
            <p:cNvSpPr>
              <a:spLocks noChangeArrowheads="1"/>
            </p:cNvSpPr>
            <p:nvPr/>
          </p:nvSpPr>
          <p:spPr bwMode="auto">
            <a:xfrm>
              <a:off x="2048" y="3345"/>
              <a:ext cx="8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uk-UA" sz="20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Move activity</a:t>
              </a:r>
            </a:p>
          </p:txBody>
        </p:sp>
        <p:sp>
          <p:nvSpPr>
            <p:cNvPr id="95247" name="Freeform 15"/>
            <p:cNvSpPr>
              <a:spLocks/>
            </p:cNvSpPr>
            <p:nvPr/>
          </p:nvSpPr>
          <p:spPr bwMode="auto">
            <a:xfrm>
              <a:off x="1202" y="1747"/>
              <a:ext cx="376" cy="206"/>
            </a:xfrm>
            <a:custGeom>
              <a:avLst/>
              <a:gdLst>
                <a:gd name="T0" fmla="*/ 188 w 376"/>
                <a:gd name="T1" fmla="*/ 0 h 206"/>
                <a:gd name="T2" fmla="*/ 0 w 376"/>
                <a:gd name="T3" fmla="*/ 103 h 206"/>
                <a:gd name="T4" fmla="*/ 188 w 376"/>
                <a:gd name="T5" fmla="*/ 206 h 206"/>
                <a:gd name="T6" fmla="*/ 376 w 376"/>
                <a:gd name="T7" fmla="*/ 103 h 206"/>
                <a:gd name="T8" fmla="*/ 188 w 376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206">
                  <a:moveTo>
                    <a:pt x="188" y="0"/>
                  </a:moveTo>
                  <a:lnTo>
                    <a:pt x="0" y="103"/>
                  </a:lnTo>
                  <a:lnTo>
                    <a:pt x="188" y="206"/>
                  </a:lnTo>
                  <a:lnTo>
                    <a:pt x="376" y="10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48" name="Freeform 16"/>
            <p:cNvSpPr>
              <a:spLocks/>
            </p:cNvSpPr>
            <p:nvPr/>
          </p:nvSpPr>
          <p:spPr bwMode="auto">
            <a:xfrm>
              <a:off x="1202" y="1747"/>
              <a:ext cx="376" cy="206"/>
            </a:xfrm>
            <a:custGeom>
              <a:avLst/>
              <a:gdLst>
                <a:gd name="T0" fmla="*/ 188 w 376"/>
                <a:gd name="T1" fmla="*/ 0 h 206"/>
                <a:gd name="T2" fmla="*/ 0 w 376"/>
                <a:gd name="T3" fmla="*/ 103 h 206"/>
                <a:gd name="T4" fmla="*/ 188 w 376"/>
                <a:gd name="T5" fmla="*/ 206 h 206"/>
                <a:gd name="T6" fmla="*/ 376 w 376"/>
                <a:gd name="T7" fmla="*/ 103 h 206"/>
                <a:gd name="T8" fmla="*/ 188 w 376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206">
                  <a:moveTo>
                    <a:pt x="188" y="0"/>
                  </a:moveTo>
                  <a:lnTo>
                    <a:pt x="0" y="103"/>
                  </a:lnTo>
                  <a:lnTo>
                    <a:pt x="188" y="206"/>
                  </a:lnTo>
                  <a:lnTo>
                    <a:pt x="376" y="103"/>
                  </a:lnTo>
                  <a:lnTo>
                    <a:pt x="18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49" name="Rectangle 17"/>
            <p:cNvSpPr>
              <a:spLocks noChangeArrowheads="1"/>
            </p:cNvSpPr>
            <p:nvPr/>
          </p:nvSpPr>
          <p:spPr bwMode="auto">
            <a:xfrm>
              <a:off x="1202" y="1439"/>
              <a:ext cx="376" cy="2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1202" y="1439"/>
              <a:ext cx="376" cy="205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51" name="Freeform 19"/>
            <p:cNvSpPr>
              <a:spLocks/>
            </p:cNvSpPr>
            <p:nvPr/>
          </p:nvSpPr>
          <p:spPr bwMode="auto">
            <a:xfrm>
              <a:off x="1202" y="1130"/>
              <a:ext cx="376" cy="206"/>
            </a:xfrm>
            <a:custGeom>
              <a:avLst/>
              <a:gdLst>
                <a:gd name="T0" fmla="*/ 45 w 376"/>
                <a:gd name="T1" fmla="*/ 0 h 206"/>
                <a:gd name="T2" fmla="*/ 41 w 376"/>
                <a:gd name="T3" fmla="*/ 0 h 206"/>
                <a:gd name="T4" fmla="*/ 39 w 376"/>
                <a:gd name="T5" fmla="*/ 0 h 206"/>
                <a:gd name="T6" fmla="*/ 35 w 376"/>
                <a:gd name="T7" fmla="*/ 0 h 206"/>
                <a:gd name="T8" fmla="*/ 33 w 376"/>
                <a:gd name="T9" fmla="*/ 2 h 206"/>
                <a:gd name="T10" fmla="*/ 29 w 376"/>
                <a:gd name="T11" fmla="*/ 2 h 206"/>
                <a:gd name="T12" fmla="*/ 25 w 376"/>
                <a:gd name="T13" fmla="*/ 3 h 206"/>
                <a:gd name="T14" fmla="*/ 23 w 376"/>
                <a:gd name="T15" fmla="*/ 3 h 206"/>
                <a:gd name="T16" fmla="*/ 19 w 376"/>
                <a:gd name="T17" fmla="*/ 6 h 206"/>
                <a:gd name="T18" fmla="*/ 14 w 376"/>
                <a:gd name="T19" fmla="*/ 7 h 206"/>
                <a:gd name="T20" fmla="*/ 9 w 376"/>
                <a:gd name="T21" fmla="*/ 10 h 206"/>
                <a:gd name="T22" fmla="*/ 5 w 376"/>
                <a:gd name="T23" fmla="*/ 14 h 206"/>
                <a:gd name="T24" fmla="*/ 3 w 376"/>
                <a:gd name="T25" fmla="*/ 18 h 206"/>
                <a:gd name="T26" fmla="*/ 0 w 376"/>
                <a:gd name="T27" fmla="*/ 24 h 206"/>
                <a:gd name="T28" fmla="*/ 0 w 376"/>
                <a:gd name="T29" fmla="*/ 183 h 206"/>
                <a:gd name="T30" fmla="*/ 1 w 376"/>
                <a:gd name="T31" fmla="*/ 187 h 206"/>
                <a:gd name="T32" fmla="*/ 5 w 376"/>
                <a:gd name="T33" fmla="*/ 192 h 206"/>
                <a:gd name="T34" fmla="*/ 9 w 376"/>
                <a:gd name="T35" fmla="*/ 195 h 206"/>
                <a:gd name="T36" fmla="*/ 13 w 376"/>
                <a:gd name="T37" fmla="*/ 198 h 206"/>
                <a:gd name="T38" fmla="*/ 18 w 376"/>
                <a:gd name="T39" fmla="*/ 201 h 206"/>
                <a:gd name="T40" fmla="*/ 21 w 376"/>
                <a:gd name="T41" fmla="*/ 202 h 206"/>
                <a:gd name="T42" fmla="*/ 25 w 376"/>
                <a:gd name="T43" fmla="*/ 203 h 206"/>
                <a:gd name="T44" fmla="*/ 29 w 376"/>
                <a:gd name="T45" fmla="*/ 203 h 206"/>
                <a:gd name="T46" fmla="*/ 31 w 376"/>
                <a:gd name="T47" fmla="*/ 205 h 206"/>
                <a:gd name="T48" fmla="*/ 35 w 376"/>
                <a:gd name="T49" fmla="*/ 205 h 206"/>
                <a:gd name="T50" fmla="*/ 38 w 376"/>
                <a:gd name="T51" fmla="*/ 206 h 206"/>
                <a:gd name="T52" fmla="*/ 41 w 376"/>
                <a:gd name="T53" fmla="*/ 206 h 206"/>
                <a:gd name="T54" fmla="*/ 44 w 376"/>
                <a:gd name="T55" fmla="*/ 206 h 206"/>
                <a:gd name="T56" fmla="*/ 328 w 376"/>
                <a:gd name="T57" fmla="*/ 206 h 206"/>
                <a:gd name="T58" fmla="*/ 332 w 376"/>
                <a:gd name="T59" fmla="*/ 206 h 206"/>
                <a:gd name="T60" fmla="*/ 335 w 376"/>
                <a:gd name="T61" fmla="*/ 206 h 206"/>
                <a:gd name="T62" fmla="*/ 338 w 376"/>
                <a:gd name="T63" fmla="*/ 206 h 206"/>
                <a:gd name="T64" fmla="*/ 341 w 376"/>
                <a:gd name="T65" fmla="*/ 205 h 206"/>
                <a:gd name="T66" fmla="*/ 345 w 376"/>
                <a:gd name="T67" fmla="*/ 205 h 206"/>
                <a:gd name="T68" fmla="*/ 347 w 376"/>
                <a:gd name="T69" fmla="*/ 203 h 206"/>
                <a:gd name="T70" fmla="*/ 351 w 376"/>
                <a:gd name="T71" fmla="*/ 203 h 206"/>
                <a:gd name="T72" fmla="*/ 355 w 376"/>
                <a:gd name="T73" fmla="*/ 202 h 206"/>
                <a:gd name="T74" fmla="*/ 358 w 376"/>
                <a:gd name="T75" fmla="*/ 199 h 206"/>
                <a:gd name="T76" fmla="*/ 363 w 376"/>
                <a:gd name="T77" fmla="*/ 198 h 206"/>
                <a:gd name="T78" fmla="*/ 367 w 376"/>
                <a:gd name="T79" fmla="*/ 195 h 206"/>
                <a:gd name="T80" fmla="*/ 371 w 376"/>
                <a:gd name="T81" fmla="*/ 191 h 206"/>
                <a:gd name="T82" fmla="*/ 375 w 376"/>
                <a:gd name="T83" fmla="*/ 185 h 206"/>
                <a:gd name="T84" fmla="*/ 376 w 376"/>
                <a:gd name="T85" fmla="*/ 181 h 206"/>
                <a:gd name="T86" fmla="*/ 376 w 376"/>
                <a:gd name="T87" fmla="*/ 22 h 206"/>
                <a:gd name="T88" fmla="*/ 372 w 376"/>
                <a:gd name="T89" fmla="*/ 18 h 206"/>
                <a:gd name="T90" fmla="*/ 370 w 376"/>
                <a:gd name="T91" fmla="*/ 13 h 206"/>
                <a:gd name="T92" fmla="*/ 366 w 376"/>
                <a:gd name="T93" fmla="*/ 10 h 206"/>
                <a:gd name="T94" fmla="*/ 361 w 376"/>
                <a:gd name="T95" fmla="*/ 7 h 206"/>
                <a:gd name="T96" fmla="*/ 357 w 376"/>
                <a:gd name="T97" fmla="*/ 5 h 206"/>
                <a:gd name="T98" fmla="*/ 353 w 376"/>
                <a:gd name="T99" fmla="*/ 3 h 206"/>
                <a:gd name="T100" fmla="*/ 350 w 376"/>
                <a:gd name="T101" fmla="*/ 3 h 206"/>
                <a:gd name="T102" fmla="*/ 346 w 376"/>
                <a:gd name="T103" fmla="*/ 2 h 206"/>
                <a:gd name="T104" fmla="*/ 342 w 376"/>
                <a:gd name="T105" fmla="*/ 2 h 206"/>
                <a:gd name="T106" fmla="*/ 340 w 376"/>
                <a:gd name="T107" fmla="*/ 0 h 206"/>
                <a:gd name="T108" fmla="*/ 336 w 376"/>
                <a:gd name="T109" fmla="*/ 0 h 206"/>
                <a:gd name="T110" fmla="*/ 333 w 376"/>
                <a:gd name="T111" fmla="*/ 0 h 206"/>
                <a:gd name="T112" fmla="*/ 330 w 376"/>
                <a:gd name="T11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206">
                  <a:moveTo>
                    <a:pt x="46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1" y="185"/>
                  </a:lnTo>
                  <a:lnTo>
                    <a:pt x="1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4" y="190"/>
                  </a:lnTo>
                  <a:lnTo>
                    <a:pt x="4" y="190"/>
                  </a:lnTo>
                  <a:lnTo>
                    <a:pt x="4" y="191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6" y="192"/>
                  </a:lnTo>
                  <a:lnTo>
                    <a:pt x="6" y="194"/>
                  </a:lnTo>
                  <a:lnTo>
                    <a:pt x="8" y="194"/>
                  </a:lnTo>
                  <a:lnTo>
                    <a:pt x="8" y="195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10" y="196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3" y="198"/>
                  </a:lnTo>
                  <a:lnTo>
                    <a:pt x="13" y="198"/>
                  </a:lnTo>
                  <a:lnTo>
                    <a:pt x="14" y="199"/>
                  </a:lnTo>
                  <a:lnTo>
                    <a:pt x="15" y="199"/>
                  </a:lnTo>
                  <a:lnTo>
                    <a:pt x="15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8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20" y="202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4" y="203"/>
                  </a:lnTo>
                  <a:lnTo>
                    <a:pt x="24" y="203"/>
                  </a:lnTo>
                  <a:lnTo>
                    <a:pt x="25" y="203"/>
                  </a:lnTo>
                  <a:lnTo>
                    <a:pt x="25" y="203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9" y="206"/>
                  </a:lnTo>
                  <a:lnTo>
                    <a:pt x="39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43" y="206"/>
                  </a:lnTo>
                  <a:lnTo>
                    <a:pt x="43" y="206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45" y="206"/>
                  </a:lnTo>
                  <a:lnTo>
                    <a:pt x="45" y="206"/>
                  </a:lnTo>
                  <a:lnTo>
                    <a:pt x="46" y="206"/>
                  </a:lnTo>
                  <a:lnTo>
                    <a:pt x="46" y="206"/>
                  </a:lnTo>
                  <a:lnTo>
                    <a:pt x="46" y="206"/>
                  </a:lnTo>
                  <a:lnTo>
                    <a:pt x="328" y="206"/>
                  </a:lnTo>
                  <a:lnTo>
                    <a:pt x="328" y="206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1" y="206"/>
                  </a:lnTo>
                  <a:lnTo>
                    <a:pt x="331" y="206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33" y="206"/>
                  </a:lnTo>
                  <a:lnTo>
                    <a:pt x="333" y="206"/>
                  </a:lnTo>
                  <a:lnTo>
                    <a:pt x="335" y="206"/>
                  </a:lnTo>
                  <a:lnTo>
                    <a:pt x="335" y="206"/>
                  </a:lnTo>
                  <a:lnTo>
                    <a:pt x="335" y="206"/>
                  </a:lnTo>
                  <a:lnTo>
                    <a:pt x="336" y="206"/>
                  </a:lnTo>
                  <a:lnTo>
                    <a:pt x="336" y="206"/>
                  </a:lnTo>
                  <a:lnTo>
                    <a:pt x="337" y="206"/>
                  </a:lnTo>
                  <a:lnTo>
                    <a:pt x="337" y="206"/>
                  </a:lnTo>
                  <a:lnTo>
                    <a:pt x="338" y="206"/>
                  </a:lnTo>
                  <a:lnTo>
                    <a:pt x="338" y="206"/>
                  </a:lnTo>
                  <a:lnTo>
                    <a:pt x="338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1" y="205"/>
                  </a:lnTo>
                  <a:lnTo>
                    <a:pt x="341" y="205"/>
                  </a:lnTo>
                  <a:lnTo>
                    <a:pt x="342" y="205"/>
                  </a:lnTo>
                  <a:lnTo>
                    <a:pt x="342" y="205"/>
                  </a:lnTo>
                  <a:lnTo>
                    <a:pt x="342" y="205"/>
                  </a:lnTo>
                  <a:lnTo>
                    <a:pt x="343" y="205"/>
                  </a:lnTo>
                  <a:lnTo>
                    <a:pt x="343" y="205"/>
                  </a:lnTo>
                  <a:lnTo>
                    <a:pt x="345" y="205"/>
                  </a:lnTo>
                  <a:lnTo>
                    <a:pt x="345" y="205"/>
                  </a:lnTo>
                  <a:lnTo>
                    <a:pt x="345" y="205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47" y="203"/>
                  </a:lnTo>
                  <a:lnTo>
                    <a:pt x="347" y="203"/>
                  </a:lnTo>
                  <a:lnTo>
                    <a:pt x="347" y="203"/>
                  </a:lnTo>
                  <a:lnTo>
                    <a:pt x="348" y="203"/>
                  </a:lnTo>
                  <a:lnTo>
                    <a:pt x="350" y="203"/>
                  </a:lnTo>
                  <a:lnTo>
                    <a:pt x="350" y="203"/>
                  </a:lnTo>
                  <a:lnTo>
                    <a:pt x="351" y="203"/>
                  </a:lnTo>
                  <a:lnTo>
                    <a:pt x="351" y="203"/>
                  </a:lnTo>
                  <a:lnTo>
                    <a:pt x="351" y="203"/>
                  </a:lnTo>
                  <a:lnTo>
                    <a:pt x="352" y="203"/>
                  </a:lnTo>
                  <a:lnTo>
                    <a:pt x="353" y="202"/>
                  </a:lnTo>
                  <a:lnTo>
                    <a:pt x="353" y="202"/>
                  </a:lnTo>
                  <a:lnTo>
                    <a:pt x="353" y="202"/>
                  </a:lnTo>
                  <a:lnTo>
                    <a:pt x="355" y="202"/>
                  </a:lnTo>
                  <a:lnTo>
                    <a:pt x="356" y="202"/>
                  </a:lnTo>
                  <a:lnTo>
                    <a:pt x="356" y="201"/>
                  </a:lnTo>
                  <a:lnTo>
                    <a:pt x="357" y="201"/>
                  </a:lnTo>
                  <a:lnTo>
                    <a:pt x="357" y="201"/>
                  </a:lnTo>
                  <a:lnTo>
                    <a:pt x="358" y="201"/>
                  </a:lnTo>
                  <a:lnTo>
                    <a:pt x="358" y="199"/>
                  </a:lnTo>
                  <a:lnTo>
                    <a:pt x="360" y="199"/>
                  </a:lnTo>
                  <a:lnTo>
                    <a:pt x="361" y="199"/>
                  </a:lnTo>
                  <a:lnTo>
                    <a:pt x="361" y="199"/>
                  </a:lnTo>
                  <a:lnTo>
                    <a:pt x="362" y="199"/>
                  </a:lnTo>
                  <a:lnTo>
                    <a:pt x="362" y="198"/>
                  </a:lnTo>
                  <a:lnTo>
                    <a:pt x="363" y="198"/>
                  </a:lnTo>
                  <a:lnTo>
                    <a:pt x="363" y="196"/>
                  </a:lnTo>
                  <a:lnTo>
                    <a:pt x="365" y="196"/>
                  </a:lnTo>
                  <a:lnTo>
                    <a:pt x="366" y="196"/>
                  </a:lnTo>
                  <a:lnTo>
                    <a:pt x="366" y="195"/>
                  </a:lnTo>
                  <a:lnTo>
                    <a:pt x="366" y="195"/>
                  </a:lnTo>
                  <a:lnTo>
                    <a:pt x="367" y="195"/>
                  </a:lnTo>
                  <a:lnTo>
                    <a:pt x="369" y="194"/>
                  </a:lnTo>
                  <a:lnTo>
                    <a:pt x="369" y="194"/>
                  </a:lnTo>
                  <a:lnTo>
                    <a:pt x="370" y="192"/>
                  </a:lnTo>
                  <a:lnTo>
                    <a:pt x="370" y="192"/>
                  </a:lnTo>
                  <a:lnTo>
                    <a:pt x="371" y="192"/>
                  </a:lnTo>
                  <a:lnTo>
                    <a:pt x="371" y="191"/>
                  </a:lnTo>
                  <a:lnTo>
                    <a:pt x="372" y="190"/>
                  </a:lnTo>
                  <a:lnTo>
                    <a:pt x="372" y="190"/>
                  </a:lnTo>
                  <a:lnTo>
                    <a:pt x="372" y="188"/>
                  </a:lnTo>
                  <a:lnTo>
                    <a:pt x="374" y="188"/>
                  </a:lnTo>
                  <a:lnTo>
                    <a:pt x="374" y="187"/>
                  </a:lnTo>
                  <a:lnTo>
                    <a:pt x="375" y="185"/>
                  </a:lnTo>
                  <a:lnTo>
                    <a:pt x="375" y="185"/>
                  </a:lnTo>
                  <a:lnTo>
                    <a:pt x="375" y="184"/>
                  </a:lnTo>
                  <a:lnTo>
                    <a:pt x="376" y="184"/>
                  </a:lnTo>
                  <a:lnTo>
                    <a:pt x="376" y="183"/>
                  </a:lnTo>
                  <a:lnTo>
                    <a:pt x="376" y="183"/>
                  </a:lnTo>
                  <a:lnTo>
                    <a:pt x="376" y="181"/>
                  </a:lnTo>
                  <a:lnTo>
                    <a:pt x="376" y="180"/>
                  </a:lnTo>
                  <a:lnTo>
                    <a:pt x="376" y="27"/>
                  </a:lnTo>
                  <a:lnTo>
                    <a:pt x="376" y="25"/>
                  </a:lnTo>
                  <a:lnTo>
                    <a:pt x="376" y="24"/>
                  </a:lnTo>
                  <a:lnTo>
                    <a:pt x="376" y="24"/>
                  </a:lnTo>
                  <a:lnTo>
                    <a:pt x="376" y="22"/>
                  </a:lnTo>
                  <a:lnTo>
                    <a:pt x="375" y="21"/>
                  </a:lnTo>
                  <a:lnTo>
                    <a:pt x="375" y="21"/>
                  </a:lnTo>
                  <a:lnTo>
                    <a:pt x="375" y="20"/>
                  </a:lnTo>
                  <a:lnTo>
                    <a:pt x="374" y="18"/>
                  </a:lnTo>
                  <a:lnTo>
                    <a:pt x="374" y="18"/>
                  </a:lnTo>
                  <a:lnTo>
                    <a:pt x="372" y="18"/>
                  </a:lnTo>
                  <a:lnTo>
                    <a:pt x="372" y="17"/>
                  </a:lnTo>
                  <a:lnTo>
                    <a:pt x="372" y="16"/>
                  </a:lnTo>
                  <a:lnTo>
                    <a:pt x="371" y="16"/>
                  </a:lnTo>
                  <a:lnTo>
                    <a:pt x="371" y="14"/>
                  </a:lnTo>
                  <a:lnTo>
                    <a:pt x="370" y="14"/>
                  </a:lnTo>
                  <a:lnTo>
                    <a:pt x="370" y="13"/>
                  </a:lnTo>
                  <a:lnTo>
                    <a:pt x="369" y="13"/>
                  </a:lnTo>
                  <a:lnTo>
                    <a:pt x="369" y="11"/>
                  </a:lnTo>
                  <a:lnTo>
                    <a:pt x="367" y="11"/>
                  </a:lnTo>
                  <a:lnTo>
                    <a:pt x="366" y="10"/>
                  </a:lnTo>
                  <a:lnTo>
                    <a:pt x="366" y="10"/>
                  </a:lnTo>
                  <a:lnTo>
                    <a:pt x="366" y="10"/>
                  </a:lnTo>
                  <a:lnTo>
                    <a:pt x="365" y="9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2" y="7"/>
                  </a:lnTo>
                  <a:lnTo>
                    <a:pt x="362" y="7"/>
                  </a:lnTo>
                  <a:lnTo>
                    <a:pt x="361" y="7"/>
                  </a:lnTo>
                  <a:lnTo>
                    <a:pt x="361" y="7"/>
                  </a:lnTo>
                  <a:lnTo>
                    <a:pt x="36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7" y="6"/>
                  </a:lnTo>
                  <a:lnTo>
                    <a:pt x="357" y="5"/>
                  </a:lnTo>
                  <a:lnTo>
                    <a:pt x="356" y="5"/>
                  </a:lnTo>
                  <a:lnTo>
                    <a:pt x="356" y="5"/>
                  </a:lnTo>
                  <a:lnTo>
                    <a:pt x="355" y="5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3" y="3"/>
                  </a:lnTo>
                  <a:lnTo>
                    <a:pt x="352" y="3"/>
                  </a:lnTo>
                  <a:lnTo>
                    <a:pt x="351" y="3"/>
                  </a:lnTo>
                  <a:lnTo>
                    <a:pt x="351" y="3"/>
                  </a:lnTo>
                  <a:lnTo>
                    <a:pt x="351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48" y="3"/>
                  </a:lnTo>
                  <a:lnTo>
                    <a:pt x="347" y="2"/>
                  </a:lnTo>
                  <a:lnTo>
                    <a:pt x="347" y="2"/>
                  </a:lnTo>
                  <a:lnTo>
                    <a:pt x="347" y="2"/>
                  </a:lnTo>
                  <a:lnTo>
                    <a:pt x="346" y="2"/>
                  </a:lnTo>
                  <a:lnTo>
                    <a:pt x="346" y="2"/>
                  </a:lnTo>
                  <a:lnTo>
                    <a:pt x="345" y="2"/>
                  </a:lnTo>
                  <a:lnTo>
                    <a:pt x="345" y="2"/>
                  </a:lnTo>
                  <a:lnTo>
                    <a:pt x="345" y="2"/>
                  </a:lnTo>
                  <a:lnTo>
                    <a:pt x="343" y="2"/>
                  </a:lnTo>
                  <a:lnTo>
                    <a:pt x="343" y="2"/>
                  </a:lnTo>
                  <a:lnTo>
                    <a:pt x="342" y="2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52" name="Freeform 20"/>
            <p:cNvSpPr>
              <a:spLocks/>
            </p:cNvSpPr>
            <p:nvPr/>
          </p:nvSpPr>
          <p:spPr bwMode="auto">
            <a:xfrm>
              <a:off x="1202" y="1130"/>
              <a:ext cx="376" cy="206"/>
            </a:xfrm>
            <a:custGeom>
              <a:avLst/>
              <a:gdLst>
                <a:gd name="T0" fmla="*/ 45 w 376"/>
                <a:gd name="T1" fmla="*/ 0 h 206"/>
                <a:gd name="T2" fmla="*/ 41 w 376"/>
                <a:gd name="T3" fmla="*/ 0 h 206"/>
                <a:gd name="T4" fmla="*/ 39 w 376"/>
                <a:gd name="T5" fmla="*/ 0 h 206"/>
                <a:gd name="T6" fmla="*/ 35 w 376"/>
                <a:gd name="T7" fmla="*/ 0 h 206"/>
                <a:gd name="T8" fmla="*/ 33 w 376"/>
                <a:gd name="T9" fmla="*/ 2 h 206"/>
                <a:gd name="T10" fmla="*/ 29 w 376"/>
                <a:gd name="T11" fmla="*/ 2 h 206"/>
                <a:gd name="T12" fmla="*/ 25 w 376"/>
                <a:gd name="T13" fmla="*/ 3 h 206"/>
                <a:gd name="T14" fmla="*/ 23 w 376"/>
                <a:gd name="T15" fmla="*/ 3 h 206"/>
                <a:gd name="T16" fmla="*/ 19 w 376"/>
                <a:gd name="T17" fmla="*/ 6 h 206"/>
                <a:gd name="T18" fmla="*/ 14 w 376"/>
                <a:gd name="T19" fmla="*/ 7 h 206"/>
                <a:gd name="T20" fmla="*/ 9 w 376"/>
                <a:gd name="T21" fmla="*/ 10 h 206"/>
                <a:gd name="T22" fmla="*/ 5 w 376"/>
                <a:gd name="T23" fmla="*/ 14 h 206"/>
                <a:gd name="T24" fmla="*/ 3 w 376"/>
                <a:gd name="T25" fmla="*/ 18 h 206"/>
                <a:gd name="T26" fmla="*/ 0 w 376"/>
                <a:gd name="T27" fmla="*/ 24 h 206"/>
                <a:gd name="T28" fmla="*/ 0 w 376"/>
                <a:gd name="T29" fmla="*/ 183 h 206"/>
                <a:gd name="T30" fmla="*/ 1 w 376"/>
                <a:gd name="T31" fmla="*/ 187 h 206"/>
                <a:gd name="T32" fmla="*/ 5 w 376"/>
                <a:gd name="T33" fmla="*/ 192 h 206"/>
                <a:gd name="T34" fmla="*/ 9 w 376"/>
                <a:gd name="T35" fmla="*/ 195 h 206"/>
                <a:gd name="T36" fmla="*/ 13 w 376"/>
                <a:gd name="T37" fmla="*/ 198 h 206"/>
                <a:gd name="T38" fmla="*/ 18 w 376"/>
                <a:gd name="T39" fmla="*/ 201 h 206"/>
                <a:gd name="T40" fmla="*/ 21 w 376"/>
                <a:gd name="T41" fmla="*/ 202 h 206"/>
                <a:gd name="T42" fmla="*/ 25 w 376"/>
                <a:gd name="T43" fmla="*/ 203 h 206"/>
                <a:gd name="T44" fmla="*/ 29 w 376"/>
                <a:gd name="T45" fmla="*/ 203 h 206"/>
                <a:gd name="T46" fmla="*/ 31 w 376"/>
                <a:gd name="T47" fmla="*/ 205 h 206"/>
                <a:gd name="T48" fmla="*/ 35 w 376"/>
                <a:gd name="T49" fmla="*/ 205 h 206"/>
                <a:gd name="T50" fmla="*/ 38 w 376"/>
                <a:gd name="T51" fmla="*/ 206 h 206"/>
                <a:gd name="T52" fmla="*/ 41 w 376"/>
                <a:gd name="T53" fmla="*/ 206 h 206"/>
                <a:gd name="T54" fmla="*/ 44 w 376"/>
                <a:gd name="T55" fmla="*/ 206 h 206"/>
                <a:gd name="T56" fmla="*/ 328 w 376"/>
                <a:gd name="T57" fmla="*/ 206 h 206"/>
                <a:gd name="T58" fmla="*/ 332 w 376"/>
                <a:gd name="T59" fmla="*/ 206 h 206"/>
                <a:gd name="T60" fmla="*/ 335 w 376"/>
                <a:gd name="T61" fmla="*/ 206 h 206"/>
                <a:gd name="T62" fmla="*/ 338 w 376"/>
                <a:gd name="T63" fmla="*/ 206 h 206"/>
                <a:gd name="T64" fmla="*/ 341 w 376"/>
                <a:gd name="T65" fmla="*/ 205 h 206"/>
                <a:gd name="T66" fmla="*/ 345 w 376"/>
                <a:gd name="T67" fmla="*/ 205 h 206"/>
                <a:gd name="T68" fmla="*/ 347 w 376"/>
                <a:gd name="T69" fmla="*/ 203 h 206"/>
                <a:gd name="T70" fmla="*/ 351 w 376"/>
                <a:gd name="T71" fmla="*/ 203 h 206"/>
                <a:gd name="T72" fmla="*/ 355 w 376"/>
                <a:gd name="T73" fmla="*/ 202 h 206"/>
                <a:gd name="T74" fmla="*/ 358 w 376"/>
                <a:gd name="T75" fmla="*/ 199 h 206"/>
                <a:gd name="T76" fmla="*/ 363 w 376"/>
                <a:gd name="T77" fmla="*/ 198 h 206"/>
                <a:gd name="T78" fmla="*/ 367 w 376"/>
                <a:gd name="T79" fmla="*/ 195 h 206"/>
                <a:gd name="T80" fmla="*/ 371 w 376"/>
                <a:gd name="T81" fmla="*/ 191 h 206"/>
                <a:gd name="T82" fmla="*/ 375 w 376"/>
                <a:gd name="T83" fmla="*/ 185 h 206"/>
                <a:gd name="T84" fmla="*/ 376 w 376"/>
                <a:gd name="T85" fmla="*/ 181 h 206"/>
                <a:gd name="T86" fmla="*/ 376 w 376"/>
                <a:gd name="T87" fmla="*/ 22 h 206"/>
                <a:gd name="T88" fmla="*/ 372 w 376"/>
                <a:gd name="T89" fmla="*/ 18 h 206"/>
                <a:gd name="T90" fmla="*/ 370 w 376"/>
                <a:gd name="T91" fmla="*/ 13 h 206"/>
                <a:gd name="T92" fmla="*/ 366 w 376"/>
                <a:gd name="T93" fmla="*/ 10 h 206"/>
                <a:gd name="T94" fmla="*/ 361 w 376"/>
                <a:gd name="T95" fmla="*/ 7 h 206"/>
                <a:gd name="T96" fmla="*/ 357 w 376"/>
                <a:gd name="T97" fmla="*/ 5 h 206"/>
                <a:gd name="T98" fmla="*/ 353 w 376"/>
                <a:gd name="T99" fmla="*/ 3 h 206"/>
                <a:gd name="T100" fmla="*/ 350 w 376"/>
                <a:gd name="T101" fmla="*/ 3 h 206"/>
                <a:gd name="T102" fmla="*/ 346 w 376"/>
                <a:gd name="T103" fmla="*/ 2 h 206"/>
                <a:gd name="T104" fmla="*/ 342 w 376"/>
                <a:gd name="T105" fmla="*/ 2 h 206"/>
                <a:gd name="T106" fmla="*/ 340 w 376"/>
                <a:gd name="T107" fmla="*/ 0 h 206"/>
                <a:gd name="T108" fmla="*/ 336 w 376"/>
                <a:gd name="T109" fmla="*/ 0 h 206"/>
                <a:gd name="T110" fmla="*/ 333 w 376"/>
                <a:gd name="T111" fmla="*/ 0 h 206"/>
                <a:gd name="T112" fmla="*/ 330 w 376"/>
                <a:gd name="T11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206">
                  <a:moveTo>
                    <a:pt x="46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1" y="185"/>
                  </a:lnTo>
                  <a:lnTo>
                    <a:pt x="1" y="187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4" y="190"/>
                  </a:lnTo>
                  <a:lnTo>
                    <a:pt x="4" y="190"/>
                  </a:lnTo>
                  <a:lnTo>
                    <a:pt x="4" y="191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6" y="192"/>
                  </a:lnTo>
                  <a:lnTo>
                    <a:pt x="6" y="194"/>
                  </a:lnTo>
                  <a:lnTo>
                    <a:pt x="8" y="194"/>
                  </a:lnTo>
                  <a:lnTo>
                    <a:pt x="8" y="195"/>
                  </a:lnTo>
                  <a:lnTo>
                    <a:pt x="9" y="195"/>
                  </a:lnTo>
                  <a:lnTo>
                    <a:pt x="9" y="195"/>
                  </a:lnTo>
                  <a:lnTo>
                    <a:pt x="10" y="196"/>
                  </a:lnTo>
                  <a:lnTo>
                    <a:pt x="11" y="196"/>
                  </a:lnTo>
                  <a:lnTo>
                    <a:pt x="11" y="196"/>
                  </a:lnTo>
                  <a:lnTo>
                    <a:pt x="13" y="198"/>
                  </a:lnTo>
                  <a:lnTo>
                    <a:pt x="13" y="198"/>
                  </a:lnTo>
                  <a:lnTo>
                    <a:pt x="14" y="199"/>
                  </a:lnTo>
                  <a:lnTo>
                    <a:pt x="15" y="199"/>
                  </a:lnTo>
                  <a:lnTo>
                    <a:pt x="15" y="199"/>
                  </a:lnTo>
                  <a:lnTo>
                    <a:pt x="16" y="199"/>
                  </a:lnTo>
                  <a:lnTo>
                    <a:pt x="16" y="199"/>
                  </a:lnTo>
                  <a:lnTo>
                    <a:pt x="18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19" y="201"/>
                  </a:lnTo>
                  <a:lnTo>
                    <a:pt x="20" y="202"/>
                  </a:lnTo>
                  <a:lnTo>
                    <a:pt x="21" y="202"/>
                  </a:lnTo>
                  <a:lnTo>
                    <a:pt x="21" y="202"/>
                  </a:lnTo>
                  <a:lnTo>
                    <a:pt x="23" y="202"/>
                  </a:lnTo>
                  <a:lnTo>
                    <a:pt x="23" y="202"/>
                  </a:lnTo>
                  <a:lnTo>
                    <a:pt x="24" y="203"/>
                  </a:lnTo>
                  <a:lnTo>
                    <a:pt x="24" y="203"/>
                  </a:lnTo>
                  <a:lnTo>
                    <a:pt x="25" y="203"/>
                  </a:lnTo>
                  <a:lnTo>
                    <a:pt x="25" y="203"/>
                  </a:lnTo>
                  <a:lnTo>
                    <a:pt x="25" y="203"/>
                  </a:lnTo>
                  <a:lnTo>
                    <a:pt x="26" y="203"/>
                  </a:lnTo>
                  <a:lnTo>
                    <a:pt x="26" y="203"/>
                  </a:lnTo>
                  <a:lnTo>
                    <a:pt x="28" y="203"/>
                  </a:lnTo>
                  <a:lnTo>
                    <a:pt x="28" y="203"/>
                  </a:lnTo>
                  <a:lnTo>
                    <a:pt x="29" y="203"/>
                  </a:lnTo>
                  <a:lnTo>
                    <a:pt x="29" y="203"/>
                  </a:lnTo>
                  <a:lnTo>
                    <a:pt x="30" y="203"/>
                  </a:lnTo>
                  <a:lnTo>
                    <a:pt x="30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1" y="205"/>
                  </a:lnTo>
                  <a:lnTo>
                    <a:pt x="33" y="205"/>
                  </a:lnTo>
                  <a:lnTo>
                    <a:pt x="33" y="205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4" y="205"/>
                  </a:lnTo>
                  <a:lnTo>
                    <a:pt x="35" y="205"/>
                  </a:lnTo>
                  <a:lnTo>
                    <a:pt x="35" y="205"/>
                  </a:lnTo>
                  <a:lnTo>
                    <a:pt x="36" y="205"/>
                  </a:lnTo>
                  <a:lnTo>
                    <a:pt x="36" y="205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8" y="206"/>
                  </a:lnTo>
                  <a:lnTo>
                    <a:pt x="39" y="206"/>
                  </a:lnTo>
                  <a:lnTo>
                    <a:pt x="39" y="206"/>
                  </a:lnTo>
                  <a:lnTo>
                    <a:pt x="40" y="206"/>
                  </a:lnTo>
                  <a:lnTo>
                    <a:pt x="40" y="206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43" y="206"/>
                  </a:lnTo>
                  <a:lnTo>
                    <a:pt x="43" y="206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44" y="206"/>
                  </a:lnTo>
                  <a:lnTo>
                    <a:pt x="45" y="206"/>
                  </a:lnTo>
                  <a:lnTo>
                    <a:pt x="45" y="206"/>
                  </a:lnTo>
                  <a:lnTo>
                    <a:pt x="46" y="206"/>
                  </a:lnTo>
                  <a:lnTo>
                    <a:pt x="46" y="206"/>
                  </a:lnTo>
                  <a:lnTo>
                    <a:pt x="46" y="206"/>
                  </a:lnTo>
                  <a:lnTo>
                    <a:pt x="328" y="206"/>
                  </a:lnTo>
                  <a:lnTo>
                    <a:pt x="328" y="206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1" y="206"/>
                  </a:lnTo>
                  <a:lnTo>
                    <a:pt x="331" y="206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33" y="206"/>
                  </a:lnTo>
                  <a:lnTo>
                    <a:pt x="333" y="206"/>
                  </a:lnTo>
                  <a:lnTo>
                    <a:pt x="335" y="206"/>
                  </a:lnTo>
                  <a:lnTo>
                    <a:pt x="335" y="206"/>
                  </a:lnTo>
                  <a:lnTo>
                    <a:pt x="335" y="206"/>
                  </a:lnTo>
                  <a:lnTo>
                    <a:pt x="336" y="206"/>
                  </a:lnTo>
                  <a:lnTo>
                    <a:pt x="336" y="206"/>
                  </a:lnTo>
                  <a:lnTo>
                    <a:pt x="337" y="206"/>
                  </a:lnTo>
                  <a:lnTo>
                    <a:pt x="337" y="206"/>
                  </a:lnTo>
                  <a:lnTo>
                    <a:pt x="338" y="206"/>
                  </a:lnTo>
                  <a:lnTo>
                    <a:pt x="338" y="206"/>
                  </a:lnTo>
                  <a:lnTo>
                    <a:pt x="338" y="205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41" y="205"/>
                  </a:lnTo>
                  <a:lnTo>
                    <a:pt x="341" y="205"/>
                  </a:lnTo>
                  <a:lnTo>
                    <a:pt x="342" y="205"/>
                  </a:lnTo>
                  <a:lnTo>
                    <a:pt x="342" y="205"/>
                  </a:lnTo>
                  <a:lnTo>
                    <a:pt x="342" y="205"/>
                  </a:lnTo>
                  <a:lnTo>
                    <a:pt x="343" y="205"/>
                  </a:lnTo>
                  <a:lnTo>
                    <a:pt x="343" y="205"/>
                  </a:lnTo>
                  <a:lnTo>
                    <a:pt x="345" y="205"/>
                  </a:lnTo>
                  <a:lnTo>
                    <a:pt x="345" y="205"/>
                  </a:lnTo>
                  <a:lnTo>
                    <a:pt x="345" y="205"/>
                  </a:lnTo>
                  <a:lnTo>
                    <a:pt x="346" y="203"/>
                  </a:lnTo>
                  <a:lnTo>
                    <a:pt x="346" y="203"/>
                  </a:lnTo>
                  <a:lnTo>
                    <a:pt x="347" y="203"/>
                  </a:lnTo>
                  <a:lnTo>
                    <a:pt x="347" y="203"/>
                  </a:lnTo>
                  <a:lnTo>
                    <a:pt x="347" y="203"/>
                  </a:lnTo>
                  <a:lnTo>
                    <a:pt x="348" y="203"/>
                  </a:lnTo>
                  <a:lnTo>
                    <a:pt x="350" y="203"/>
                  </a:lnTo>
                  <a:lnTo>
                    <a:pt x="350" y="203"/>
                  </a:lnTo>
                  <a:lnTo>
                    <a:pt x="351" y="203"/>
                  </a:lnTo>
                  <a:lnTo>
                    <a:pt x="351" y="203"/>
                  </a:lnTo>
                  <a:lnTo>
                    <a:pt x="351" y="203"/>
                  </a:lnTo>
                  <a:lnTo>
                    <a:pt x="352" y="203"/>
                  </a:lnTo>
                  <a:lnTo>
                    <a:pt x="353" y="202"/>
                  </a:lnTo>
                  <a:lnTo>
                    <a:pt x="353" y="202"/>
                  </a:lnTo>
                  <a:lnTo>
                    <a:pt x="353" y="202"/>
                  </a:lnTo>
                  <a:lnTo>
                    <a:pt x="355" y="202"/>
                  </a:lnTo>
                  <a:lnTo>
                    <a:pt x="356" y="202"/>
                  </a:lnTo>
                  <a:lnTo>
                    <a:pt x="356" y="201"/>
                  </a:lnTo>
                  <a:lnTo>
                    <a:pt x="357" y="201"/>
                  </a:lnTo>
                  <a:lnTo>
                    <a:pt x="357" y="201"/>
                  </a:lnTo>
                  <a:lnTo>
                    <a:pt x="358" y="201"/>
                  </a:lnTo>
                  <a:lnTo>
                    <a:pt x="358" y="199"/>
                  </a:lnTo>
                  <a:lnTo>
                    <a:pt x="360" y="199"/>
                  </a:lnTo>
                  <a:lnTo>
                    <a:pt x="361" y="199"/>
                  </a:lnTo>
                  <a:lnTo>
                    <a:pt x="361" y="199"/>
                  </a:lnTo>
                  <a:lnTo>
                    <a:pt x="362" y="199"/>
                  </a:lnTo>
                  <a:lnTo>
                    <a:pt x="362" y="198"/>
                  </a:lnTo>
                  <a:lnTo>
                    <a:pt x="363" y="198"/>
                  </a:lnTo>
                  <a:lnTo>
                    <a:pt x="363" y="196"/>
                  </a:lnTo>
                  <a:lnTo>
                    <a:pt x="365" y="196"/>
                  </a:lnTo>
                  <a:lnTo>
                    <a:pt x="366" y="196"/>
                  </a:lnTo>
                  <a:lnTo>
                    <a:pt x="366" y="195"/>
                  </a:lnTo>
                  <a:lnTo>
                    <a:pt x="366" y="195"/>
                  </a:lnTo>
                  <a:lnTo>
                    <a:pt x="367" y="195"/>
                  </a:lnTo>
                  <a:lnTo>
                    <a:pt x="369" y="194"/>
                  </a:lnTo>
                  <a:lnTo>
                    <a:pt x="369" y="194"/>
                  </a:lnTo>
                  <a:lnTo>
                    <a:pt x="370" y="192"/>
                  </a:lnTo>
                  <a:lnTo>
                    <a:pt x="370" y="192"/>
                  </a:lnTo>
                  <a:lnTo>
                    <a:pt x="371" y="192"/>
                  </a:lnTo>
                  <a:lnTo>
                    <a:pt x="371" y="191"/>
                  </a:lnTo>
                  <a:lnTo>
                    <a:pt x="372" y="190"/>
                  </a:lnTo>
                  <a:lnTo>
                    <a:pt x="372" y="190"/>
                  </a:lnTo>
                  <a:lnTo>
                    <a:pt x="372" y="188"/>
                  </a:lnTo>
                  <a:lnTo>
                    <a:pt x="374" y="188"/>
                  </a:lnTo>
                  <a:lnTo>
                    <a:pt x="374" y="187"/>
                  </a:lnTo>
                  <a:lnTo>
                    <a:pt x="375" y="185"/>
                  </a:lnTo>
                  <a:lnTo>
                    <a:pt x="375" y="185"/>
                  </a:lnTo>
                  <a:lnTo>
                    <a:pt x="375" y="184"/>
                  </a:lnTo>
                  <a:lnTo>
                    <a:pt x="376" y="184"/>
                  </a:lnTo>
                  <a:lnTo>
                    <a:pt x="376" y="183"/>
                  </a:lnTo>
                  <a:lnTo>
                    <a:pt x="376" y="183"/>
                  </a:lnTo>
                  <a:lnTo>
                    <a:pt x="376" y="181"/>
                  </a:lnTo>
                  <a:lnTo>
                    <a:pt x="376" y="180"/>
                  </a:lnTo>
                  <a:lnTo>
                    <a:pt x="376" y="27"/>
                  </a:lnTo>
                  <a:lnTo>
                    <a:pt x="376" y="25"/>
                  </a:lnTo>
                  <a:lnTo>
                    <a:pt x="376" y="24"/>
                  </a:lnTo>
                  <a:lnTo>
                    <a:pt x="376" y="24"/>
                  </a:lnTo>
                  <a:lnTo>
                    <a:pt x="376" y="22"/>
                  </a:lnTo>
                  <a:lnTo>
                    <a:pt x="375" y="21"/>
                  </a:lnTo>
                  <a:lnTo>
                    <a:pt x="375" y="21"/>
                  </a:lnTo>
                  <a:lnTo>
                    <a:pt x="375" y="20"/>
                  </a:lnTo>
                  <a:lnTo>
                    <a:pt x="374" y="18"/>
                  </a:lnTo>
                  <a:lnTo>
                    <a:pt x="374" y="18"/>
                  </a:lnTo>
                  <a:lnTo>
                    <a:pt x="372" y="18"/>
                  </a:lnTo>
                  <a:lnTo>
                    <a:pt x="372" y="17"/>
                  </a:lnTo>
                  <a:lnTo>
                    <a:pt x="372" y="16"/>
                  </a:lnTo>
                  <a:lnTo>
                    <a:pt x="371" y="16"/>
                  </a:lnTo>
                  <a:lnTo>
                    <a:pt x="371" y="14"/>
                  </a:lnTo>
                  <a:lnTo>
                    <a:pt x="370" y="14"/>
                  </a:lnTo>
                  <a:lnTo>
                    <a:pt x="370" y="13"/>
                  </a:lnTo>
                  <a:lnTo>
                    <a:pt x="369" y="13"/>
                  </a:lnTo>
                  <a:lnTo>
                    <a:pt x="369" y="11"/>
                  </a:lnTo>
                  <a:lnTo>
                    <a:pt x="367" y="11"/>
                  </a:lnTo>
                  <a:lnTo>
                    <a:pt x="366" y="10"/>
                  </a:lnTo>
                  <a:lnTo>
                    <a:pt x="366" y="10"/>
                  </a:lnTo>
                  <a:lnTo>
                    <a:pt x="366" y="10"/>
                  </a:lnTo>
                  <a:lnTo>
                    <a:pt x="365" y="9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2" y="7"/>
                  </a:lnTo>
                  <a:lnTo>
                    <a:pt x="362" y="7"/>
                  </a:lnTo>
                  <a:lnTo>
                    <a:pt x="361" y="7"/>
                  </a:lnTo>
                  <a:lnTo>
                    <a:pt x="361" y="7"/>
                  </a:lnTo>
                  <a:lnTo>
                    <a:pt x="360" y="6"/>
                  </a:lnTo>
                  <a:lnTo>
                    <a:pt x="358" y="6"/>
                  </a:lnTo>
                  <a:lnTo>
                    <a:pt x="358" y="6"/>
                  </a:lnTo>
                  <a:lnTo>
                    <a:pt x="357" y="6"/>
                  </a:lnTo>
                  <a:lnTo>
                    <a:pt x="357" y="5"/>
                  </a:lnTo>
                  <a:lnTo>
                    <a:pt x="356" y="5"/>
                  </a:lnTo>
                  <a:lnTo>
                    <a:pt x="356" y="5"/>
                  </a:lnTo>
                  <a:lnTo>
                    <a:pt x="355" y="5"/>
                  </a:lnTo>
                  <a:lnTo>
                    <a:pt x="353" y="5"/>
                  </a:lnTo>
                  <a:lnTo>
                    <a:pt x="353" y="3"/>
                  </a:lnTo>
                  <a:lnTo>
                    <a:pt x="353" y="3"/>
                  </a:lnTo>
                  <a:lnTo>
                    <a:pt x="352" y="3"/>
                  </a:lnTo>
                  <a:lnTo>
                    <a:pt x="351" y="3"/>
                  </a:lnTo>
                  <a:lnTo>
                    <a:pt x="351" y="3"/>
                  </a:lnTo>
                  <a:lnTo>
                    <a:pt x="351" y="3"/>
                  </a:lnTo>
                  <a:lnTo>
                    <a:pt x="350" y="3"/>
                  </a:lnTo>
                  <a:lnTo>
                    <a:pt x="350" y="3"/>
                  </a:lnTo>
                  <a:lnTo>
                    <a:pt x="348" y="3"/>
                  </a:lnTo>
                  <a:lnTo>
                    <a:pt x="347" y="2"/>
                  </a:lnTo>
                  <a:lnTo>
                    <a:pt x="347" y="2"/>
                  </a:lnTo>
                  <a:lnTo>
                    <a:pt x="347" y="2"/>
                  </a:lnTo>
                  <a:lnTo>
                    <a:pt x="346" y="2"/>
                  </a:lnTo>
                  <a:lnTo>
                    <a:pt x="346" y="2"/>
                  </a:lnTo>
                  <a:lnTo>
                    <a:pt x="345" y="2"/>
                  </a:lnTo>
                  <a:lnTo>
                    <a:pt x="345" y="2"/>
                  </a:lnTo>
                  <a:lnTo>
                    <a:pt x="345" y="2"/>
                  </a:lnTo>
                  <a:lnTo>
                    <a:pt x="343" y="2"/>
                  </a:lnTo>
                  <a:lnTo>
                    <a:pt x="343" y="2"/>
                  </a:lnTo>
                  <a:lnTo>
                    <a:pt x="342" y="2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33" y="0"/>
                  </a:lnTo>
                  <a:lnTo>
                    <a:pt x="333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31" y="0"/>
                  </a:lnTo>
                  <a:lnTo>
                    <a:pt x="331" y="0"/>
                  </a:lnTo>
                  <a:lnTo>
                    <a:pt x="330" y="0"/>
                  </a:lnTo>
                  <a:lnTo>
                    <a:pt x="330" y="0"/>
                  </a:lnTo>
                  <a:lnTo>
                    <a:pt x="328" y="0"/>
                  </a:lnTo>
                  <a:lnTo>
                    <a:pt x="4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53" name="Freeform 21"/>
            <p:cNvSpPr>
              <a:spLocks/>
            </p:cNvSpPr>
            <p:nvPr/>
          </p:nvSpPr>
          <p:spPr bwMode="auto">
            <a:xfrm>
              <a:off x="1183" y="2043"/>
              <a:ext cx="376" cy="206"/>
            </a:xfrm>
            <a:custGeom>
              <a:avLst/>
              <a:gdLst>
                <a:gd name="T0" fmla="*/ 75 w 376"/>
                <a:gd name="T1" fmla="*/ 0 h 206"/>
                <a:gd name="T2" fmla="*/ 376 w 376"/>
                <a:gd name="T3" fmla="*/ 0 h 206"/>
                <a:gd name="T4" fmla="*/ 300 w 376"/>
                <a:gd name="T5" fmla="*/ 206 h 206"/>
                <a:gd name="T6" fmla="*/ 0 w 376"/>
                <a:gd name="T7" fmla="*/ 206 h 206"/>
                <a:gd name="T8" fmla="*/ 75 w 376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206">
                  <a:moveTo>
                    <a:pt x="75" y="0"/>
                  </a:moveTo>
                  <a:lnTo>
                    <a:pt x="376" y="0"/>
                  </a:lnTo>
                  <a:lnTo>
                    <a:pt x="300" y="206"/>
                  </a:lnTo>
                  <a:lnTo>
                    <a:pt x="0" y="20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54" name="Freeform 22"/>
            <p:cNvSpPr>
              <a:spLocks/>
            </p:cNvSpPr>
            <p:nvPr/>
          </p:nvSpPr>
          <p:spPr bwMode="auto">
            <a:xfrm>
              <a:off x="1183" y="2043"/>
              <a:ext cx="376" cy="206"/>
            </a:xfrm>
            <a:custGeom>
              <a:avLst/>
              <a:gdLst>
                <a:gd name="T0" fmla="*/ 75 w 376"/>
                <a:gd name="T1" fmla="*/ 0 h 206"/>
                <a:gd name="T2" fmla="*/ 376 w 376"/>
                <a:gd name="T3" fmla="*/ 0 h 206"/>
                <a:gd name="T4" fmla="*/ 300 w 376"/>
                <a:gd name="T5" fmla="*/ 206 h 206"/>
                <a:gd name="T6" fmla="*/ 0 w 376"/>
                <a:gd name="T7" fmla="*/ 206 h 206"/>
                <a:gd name="T8" fmla="*/ 75 w 376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206">
                  <a:moveTo>
                    <a:pt x="75" y="0"/>
                  </a:moveTo>
                  <a:lnTo>
                    <a:pt x="376" y="0"/>
                  </a:lnTo>
                  <a:lnTo>
                    <a:pt x="300" y="206"/>
                  </a:lnTo>
                  <a:lnTo>
                    <a:pt x="0" y="206"/>
                  </a:lnTo>
                  <a:lnTo>
                    <a:pt x="75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55" name="Freeform 23"/>
            <p:cNvSpPr>
              <a:spLocks/>
            </p:cNvSpPr>
            <p:nvPr/>
          </p:nvSpPr>
          <p:spPr bwMode="auto">
            <a:xfrm>
              <a:off x="1202" y="2312"/>
              <a:ext cx="376" cy="308"/>
            </a:xfrm>
            <a:custGeom>
              <a:avLst/>
              <a:gdLst>
                <a:gd name="T0" fmla="*/ 6 w 376"/>
                <a:gd name="T1" fmla="*/ 290 h 308"/>
                <a:gd name="T2" fmla="*/ 14 w 376"/>
                <a:gd name="T3" fmla="*/ 292 h 308"/>
                <a:gd name="T4" fmla="*/ 23 w 376"/>
                <a:gd name="T5" fmla="*/ 294 h 308"/>
                <a:gd name="T6" fmla="*/ 31 w 376"/>
                <a:gd name="T7" fmla="*/ 296 h 308"/>
                <a:gd name="T8" fmla="*/ 39 w 376"/>
                <a:gd name="T9" fmla="*/ 299 h 308"/>
                <a:gd name="T10" fmla="*/ 48 w 376"/>
                <a:gd name="T11" fmla="*/ 301 h 308"/>
                <a:gd name="T12" fmla="*/ 54 w 376"/>
                <a:gd name="T13" fmla="*/ 301 h 308"/>
                <a:gd name="T14" fmla="*/ 59 w 376"/>
                <a:gd name="T15" fmla="*/ 303 h 308"/>
                <a:gd name="T16" fmla="*/ 66 w 376"/>
                <a:gd name="T17" fmla="*/ 304 h 308"/>
                <a:gd name="T18" fmla="*/ 73 w 376"/>
                <a:gd name="T19" fmla="*/ 304 h 308"/>
                <a:gd name="T20" fmla="*/ 79 w 376"/>
                <a:gd name="T21" fmla="*/ 305 h 308"/>
                <a:gd name="T22" fmla="*/ 86 w 376"/>
                <a:gd name="T23" fmla="*/ 308 h 308"/>
                <a:gd name="T24" fmla="*/ 100 w 376"/>
                <a:gd name="T25" fmla="*/ 307 h 308"/>
                <a:gd name="T26" fmla="*/ 113 w 376"/>
                <a:gd name="T27" fmla="*/ 305 h 308"/>
                <a:gd name="T28" fmla="*/ 123 w 376"/>
                <a:gd name="T29" fmla="*/ 305 h 308"/>
                <a:gd name="T30" fmla="*/ 129 w 376"/>
                <a:gd name="T31" fmla="*/ 304 h 308"/>
                <a:gd name="T32" fmla="*/ 135 w 376"/>
                <a:gd name="T33" fmla="*/ 304 h 308"/>
                <a:gd name="T34" fmla="*/ 140 w 376"/>
                <a:gd name="T35" fmla="*/ 304 h 308"/>
                <a:gd name="T36" fmla="*/ 145 w 376"/>
                <a:gd name="T37" fmla="*/ 303 h 308"/>
                <a:gd name="T38" fmla="*/ 150 w 376"/>
                <a:gd name="T39" fmla="*/ 301 h 308"/>
                <a:gd name="T40" fmla="*/ 155 w 376"/>
                <a:gd name="T41" fmla="*/ 301 h 308"/>
                <a:gd name="T42" fmla="*/ 160 w 376"/>
                <a:gd name="T43" fmla="*/ 299 h 308"/>
                <a:gd name="T44" fmla="*/ 165 w 376"/>
                <a:gd name="T45" fmla="*/ 297 h 308"/>
                <a:gd name="T46" fmla="*/ 170 w 376"/>
                <a:gd name="T47" fmla="*/ 297 h 308"/>
                <a:gd name="T48" fmla="*/ 175 w 376"/>
                <a:gd name="T49" fmla="*/ 296 h 308"/>
                <a:gd name="T50" fmla="*/ 179 w 376"/>
                <a:gd name="T51" fmla="*/ 292 h 308"/>
                <a:gd name="T52" fmla="*/ 183 w 376"/>
                <a:gd name="T53" fmla="*/ 292 h 308"/>
                <a:gd name="T54" fmla="*/ 188 w 376"/>
                <a:gd name="T55" fmla="*/ 290 h 308"/>
                <a:gd name="T56" fmla="*/ 192 w 376"/>
                <a:gd name="T57" fmla="*/ 288 h 308"/>
                <a:gd name="T58" fmla="*/ 196 w 376"/>
                <a:gd name="T59" fmla="*/ 286 h 308"/>
                <a:gd name="T60" fmla="*/ 201 w 376"/>
                <a:gd name="T61" fmla="*/ 285 h 308"/>
                <a:gd name="T62" fmla="*/ 204 w 376"/>
                <a:gd name="T63" fmla="*/ 282 h 308"/>
                <a:gd name="T64" fmla="*/ 209 w 376"/>
                <a:gd name="T65" fmla="*/ 282 h 308"/>
                <a:gd name="T66" fmla="*/ 213 w 376"/>
                <a:gd name="T67" fmla="*/ 279 h 308"/>
                <a:gd name="T68" fmla="*/ 218 w 376"/>
                <a:gd name="T69" fmla="*/ 277 h 308"/>
                <a:gd name="T70" fmla="*/ 223 w 376"/>
                <a:gd name="T71" fmla="*/ 277 h 308"/>
                <a:gd name="T72" fmla="*/ 228 w 376"/>
                <a:gd name="T73" fmla="*/ 275 h 308"/>
                <a:gd name="T74" fmla="*/ 232 w 376"/>
                <a:gd name="T75" fmla="*/ 271 h 308"/>
                <a:gd name="T76" fmla="*/ 237 w 376"/>
                <a:gd name="T77" fmla="*/ 271 h 308"/>
                <a:gd name="T78" fmla="*/ 242 w 376"/>
                <a:gd name="T79" fmla="*/ 268 h 308"/>
                <a:gd name="T80" fmla="*/ 247 w 376"/>
                <a:gd name="T81" fmla="*/ 266 h 308"/>
                <a:gd name="T82" fmla="*/ 252 w 376"/>
                <a:gd name="T83" fmla="*/ 266 h 308"/>
                <a:gd name="T84" fmla="*/ 257 w 376"/>
                <a:gd name="T85" fmla="*/ 264 h 308"/>
                <a:gd name="T86" fmla="*/ 263 w 376"/>
                <a:gd name="T87" fmla="*/ 262 h 308"/>
                <a:gd name="T88" fmla="*/ 268 w 376"/>
                <a:gd name="T89" fmla="*/ 260 h 308"/>
                <a:gd name="T90" fmla="*/ 273 w 376"/>
                <a:gd name="T91" fmla="*/ 259 h 308"/>
                <a:gd name="T92" fmla="*/ 280 w 376"/>
                <a:gd name="T93" fmla="*/ 256 h 308"/>
                <a:gd name="T94" fmla="*/ 287 w 376"/>
                <a:gd name="T95" fmla="*/ 256 h 308"/>
                <a:gd name="T96" fmla="*/ 292 w 376"/>
                <a:gd name="T97" fmla="*/ 255 h 308"/>
                <a:gd name="T98" fmla="*/ 298 w 376"/>
                <a:gd name="T99" fmla="*/ 252 h 308"/>
                <a:gd name="T100" fmla="*/ 305 w 376"/>
                <a:gd name="T101" fmla="*/ 252 h 308"/>
                <a:gd name="T102" fmla="*/ 311 w 376"/>
                <a:gd name="T103" fmla="*/ 251 h 308"/>
                <a:gd name="T104" fmla="*/ 317 w 376"/>
                <a:gd name="T105" fmla="*/ 249 h 308"/>
                <a:gd name="T106" fmla="*/ 326 w 376"/>
                <a:gd name="T107" fmla="*/ 249 h 308"/>
                <a:gd name="T108" fmla="*/ 332 w 376"/>
                <a:gd name="T109" fmla="*/ 248 h 308"/>
                <a:gd name="T110" fmla="*/ 340 w 376"/>
                <a:gd name="T111" fmla="*/ 248 h 308"/>
                <a:gd name="T112" fmla="*/ 348 w 376"/>
                <a:gd name="T113" fmla="*/ 248 h 308"/>
                <a:gd name="T114" fmla="*/ 357 w 376"/>
                <a:gd name="T115" fmla="*/ 248 h 308"/>
                <a:gd name="T116" fmla="*/ 365 w 376"/>
                <a:gd name="T117" fmla="*/ 248 h 308"/>
                <a:gd name="T118" fmla="*/ 374 w 376"/>
                <a:gd name="T119" fmla="*/ 24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6" h="308">
                  <a:moveTo>
                    <a:pt x="0" y="288"/>
                  </a:moveTo>
                  <a:lnTo>
                    <a:pt x="0" y="288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10" y="292"/>
                  </a:lnTo>
                  <a:lnTo>
                    <a:pt x="11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4" y="292"/>
                  </a:lnTo>
                  <a:lnTo>
                    <a:pt x="15" y="292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20" y="293"/>
                  </a:lnTo>
                  <a:lnTo>
                    <a:pt x="21" y="294"/>
                  </a:lnTo>
                  <a:lnTo>
                    <a:pt x="23" y="294"/>
                  </a:lnTo>
                  <a:lnTo>
                    <a:pt x="24" y="296"/>
                  </a:lnTo>
                  <a:lnTo>
                    <a:pt x="25" y="296"/>
                  </a:lnTo>
                  <a:lnTo>
                    <a:pt x="25" y="296"/>
                  </a:lnTo>
                  <a:lnTo>
                    <a:pt x="26" y="296"/>
                  </a:lnTo>
                  <a:lnTo>
                    <a:pt x="28" y="296"/>
                  </a:lnTo>
                  <a:lnTo>
                    <a:pt x="29" y="296"/>
                  </a:lnTo>
                  <a:lnTo>
                    <a:pt x="30" y="296"/>
                  </a:lnTo>
                  <a:lnTo>
                    <a:pt x="31" y="296"/>
                  </a:lnTo>
                  <a:lnTo>
                    <a:pt x="31" y="296"/>
                  </a:lnTo>
                  <a:lnTo>
                    <a:pt x="33" y="296"/>
                  </a:lnTo>
                  <a:lnTo>
                    <a:pt x="34" y="297"/>
                  </a:lnTo>
                  <a:lnTo>
                    <a:pt x="35" y="297"/>
                  </a:lnTo>
                  <a:lnTo>
                    <a:pt x="36" y="299"/>
                  </a:lnTo>
                  <a:lnTo>
                    <a:pt x="38" y="299"/>
                  </a:lnTo>
                  <a:lnTo>
                    <a:pt x="38" y="299"/>
                  </a:lnTo>
                  <a:lnTo>
                    <a:pt x="39" y="299"/>
                  </a:lnTo>
                  <a:lnTo>
                    <a:pt x="40" y="299"/>
                  </a:lnTo>
                  <a:lnTo>
                    <a:pt x="41" y="299"/>
                  </a:lnTo>
                  <a:lnTo>
                    <a:pt x="43" y="300"/>
                  </a:lnTo>
                  <a:lnTo>
                    <a:pt x="44" y="300"/>
                  </a:lnTo>
                  <a:lnTo>
                    <a:pt x="44" y="300"/>
                  </a:lnTo>
                  <a:lnTo>
                    <a:pt x="45" y="300"/>
                  </a:lnTo>
                  <a:lnTo>
                    <a:pt x="46" y="300"/>
                  </a:lnTo>
                  <a:lnTo>
                    <a:pt x="48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50" y="301"/>
                  </a:lnTo>
                  <a:lnTo>
                    <a:pt x="50" y="301"/>
                  </a:lnTo>
                  <a:lnTo>
                    <a:pt x="51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5" y="301"/>
                  </a:lnTo>
                  <a:lnTo>
                    <a:pt x="56" y="303"/>
                  </a:lnTo>
                  <a:lnTo>
                    <a:pt x="56" y="303"/>
                  </a:lnTo>
                  <a:lnTo>
                    <a:pt x="58" y="303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60" y="303"/>
                  </a:lnTo>
                  <a:lnTo>
                    <a:pt x="61" y="303"/>
                  </a:lnTo>
                  <a:lnTo>
                    <a:pt x="63" y="303"/>
                  </a:lnTo>
                  <a:lnTo>
                    <a:pt x="64" y="303"/>
                  </a:lnTo>
                  <a:lnTo>
                    <a:pt x="64" y="303"/>
                  </a:lnTo>
                  <a:lnTo>
                    <a:pt x="65" y="303"/>
                  </a:lnTo>
                  <a:lnTo>
                    <a:pt x="66" y="303"/>
                  </a:lnTo>
                  <a:lnTo>
                    <a:pt x="66" y="304"/>
                  </a:lnTo>
                  <a:lnTo>
                    <a:pt x="68" y="304"/>
                  </a:lnTo>
                  <a:lnTo>
                    <a:pt x="69" y="304"/>
                  </a:lnTo>
                  <a:lnTo>
                    <a:pt x="69" y="304"/>
                  </a:lnTo>
                  <a:lnTo>
                    <a:pt x="69" y="304"/>
                  </a:lnTo>
                  <a:lnTo>
                    <a:pt x="70" y="304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3" y="304"/>
                  </a:lnTo>
                  <a:lnTo>
                    <a:pt x="74" y="304"/>
                  </a:lnTo>
                  <a:lnTo>
                    <a:pt x="74" y="304"/>
                  </a:lnTo>
                  <a:lnTo>
                    <a:pt x="75" y="305"/>
                  </a:lnTo>
                  <a:lnTo>
                    <a:pt x="76" y="305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9" y="305"/>
                  </a:lnTo>
                  <a:lnTo>
                    <a:pt x="80" y="305"/>
                  </a:lnTo>
                  <a:lnTo>
                    <a:pt x="81" y="305"/>
                  </a:lnTo>
                  <a:lnTo>
                    <a:pt x="81" y="307"/>
                  </a:lnTo>
                  <a:lnTo>
                    <a:pt x="83" y="307"/>
                  </a:lnTo>
                  <a:lnTo>
                    <a:pt x="84" y="307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6" y="308"/>
                  </a:lnTo>
                  <a:lnTo>
                    <a:pt x="88" y="308"/>
                  </a:lnTo>
                  <a:lnTo>
                    <a:pt x="90" y="308"/>
                  </a:lnTo>
                  <a:lnTo>
                    <a:pt x="92" y="308"/>
                  </a:lnTo>
                  <a:lnTo>
                    <a:pt x="93" y="307"/>
                  </a:lnTo>
                  <a:lnTo>
                    <a:pt x="95" y="307"/>
                  </a:lnTo>
                  <a:lnTo>
                    <a:pt x="98" y="307"/>
                  </a:lnTo>
                  <a:lnTo>
                    <a:pt x="99" y="307"/>
                  </a:lnTo>
                  <a:lnTo>
                    <a:pt x="100" y="307"/>
                  </a:lnTo>
                  <a:lnTo>
                    <a:pt x="103" y="307"/>
                  </a:lnTo>
                  <a:lnTo>
                    <a:pt x="104" y="307"/>
                  </a:lnTo>
                  <a:lnTo>
                    <a:pt x="107" y="307"/>
                  </a:lnTo>
                  <a:lnTo>
                    <a:pt x="108" y="307"/>
                  </a:lnTo>
                  <a:lnTo>
                    <a:pt x="109" y="307"/>
                  </a:lnTo>
                  <a:lnTo>
                    <a:pt x="110" y="307"/>
                  </a:lnTo>
                  <a:lnTo>
                    <a:pt x="112" y="307"/>
                  </a:lnTo>
                  <a:lnTo>
                    <a:pt x="113" y="305"/>
                  </a:lnTo>
                  <a:lnTo>
                    <a:pt x="114" y="305"/>
                  </a:lnTo>
                  <a:lnTo>
                    <a:pt x="115" y="305"/>
                  </a:lnTo>
                  <a:lnTo>
                    <a:pt x="117" y="305"/>
                  </a:lnTo>
                  <a:lnTo>
                    <a:pt x="118" y="305"/>
                  </a:lnTo>
                  <a:lnTo>
                    <a:pt x="119" y="305"/>
                  </a:lnTo>
                  <a:lnTo>
                    <a:pt x="120" y="305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4" y="305"/>
                  </a:lnTo>
                  <a:lnTo>
                    <a:pt x="125" y="305"/>
                  </a:lnTo>
                  <a:lnTo>
                    <a:pt x="125" y="305"/>
                  </a:lnTo>
                  <a:lnTo>
                    <a:pt x="125" y="304"/>
                  </a:lnTo>
                  <a:lnTo>
                    <a:pt x="127" y="304"/>
                  </a:lnTo>
                  <a:lnTo>
                    <a:pt x="128" y="304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30" y="304"/>
                  </a:lnTo>
                  <a:lnTo>
                    <a:pt x="130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5" y="304"/>
                  </a:lnTo>
                  <a:lnTo>
                    <a:pt x="135" y="304"/>
                  </a:lnTo>
                  <a:lnTo>
                    <a:pt x="137" y="304"/>
                  </a:lnTo>
                  <a:lnTo>
                    <a:pt x="137" y="304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39" y="304"/>
                  </a:lnTo>
                  <a:lnTo>
                    <a:pt x="140" y="304"/>
                  </a:lnTo>
                  <a:lnTo>
                    <a:pt x="142" y="304"/>
                  </a:lnTo>
                  <a:lnTo>
                    <a:pt x="142" y="304"/>
                  </a:lnTo>
                  <a:lnTo>
                    <a:pt x="143" y="303"/>
                  </a:lnTo>
                  <a:lnTo>
                    <a:pt x="143" y="303"/>
                  </a:lnTo>
                  <a:lnTo>
                    <a:pt x="144" y="303"/>
                  </a:lnTo>
                  <a:lnTo>
                    <a:pt x="144" y="303"/>
                  </a:lnTo>
                  <a:lnTo>
                    <a:pt x="144" y="303"/>
                  </a:lnTo>
                  <a:lnTo>
                    <a:pt x="145" y="303"/>
                  </a:lnTo>
                  <a:lnTo>
                    <a:pt x="145" y="303"/>
                  </a:lnTo>
                  <a:lnTo>
                    <a:pt x="147" y="303"/>
                  </a:lnTo>
                  <a:lnTo>
                    <a:pt x="147" y="303"/>
                  </a:lnTo>
                  <a:lnTo>
                    <a:pt x="148" y="303"/>
                  </a:lnTo>
                  <a:lnTo>
                    <a:pt x="148" y="303"/>
                  </a:lnTo>
                  <a:lnTo>
                    <a:pt x="149" y="303"/>
                  </a:lnTo>
                  <a:lnTo>
                    <a:pt x="149" y="301"/>
                  </a:lnTo>
                  <a:lnTo>
                    <a:pt x="150" y="301"/>
                  </a:lnTo>
                  <a:lnTo>
                    <a:pt x="150" y="301"/>
                  </a:lnTo>
                  <a:lnTo>
                    <a:pt x="150" y="301"/>
                  </a:lnTo>
                  <a:lnTo>
                    <a:pt x="152" y="301"/>
                  </a:lnTo>
                  <a:lnTo>
                    <a:pt x="152" y="301"/>
                  </a:lnTo>
                  <a:lnTo>
                    <a:pt x="153" y="301"/>
                  </a:lnTo>
                  <a:lnTo>
                    <a:pt x="153" y="301"/>
                  </a:lnTo>
                  <a:lnTo>
                    <a:pt x="154" y="301"/>
                  </a:lnTo>
                  <a:lnTo>
                    <a:pt x="155" y="301"/>
                  </a:lnTo>
                  <a:lnTo>
                    <a:pt x="157" y="301"/>
                  </a:lnTo>
                  <a:lnTo>
                    <a:pt x="157" y="300"/>
                  </a:lnTo>
                  <a:lnTo>
                    <a:pt x="157" y="300"/>
                  </a:lnTo>
                  <a:lnTo>
                    <a:pt x="158" y="299"/>
                  </a:lnTo>
                  <a:lnTo>
                    <a:pt x="158" y="299"/>
                  </a:lnTo>
                  <a:lnTo>
                    <a:pt x="159" y="299"/>
                  </a:lnTo>
                  <a:lnTo>
                    <a:pt x="159" y="299"/>
                  </a:lnTo>
                  <a:lnTo>
                    <a:pt x="160" y="299"/>
                  </a:lnTo>
                  <a:lnTo>
                    <a:pt x="160" y="299"/>
                  </a:lnTo>
                  <a:lnTo>
                    <a:pt x="160" y="299"/>
                  </a:lnTo>
                  <a:lnTo>
                    <a:pt x="162" y="299"/>
                  </a:lnTo>
                  <a:lnTo>
                    <a:pt x="163" y="299"/>
                  </a:lnTo>
                  <a:lnTo>
                    <a:pt x="163" y="299"/>
                  </a:lnTo>
                  <a:lnTo>
                    <a:pt x="164" y="299"/>
                  </a:lnTo>
                  <a:lnTo>
                    <a:pt x="164" y="299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7" y="297"/>
                  </a:lnTo>
                  <a:lnTo>
                    <a:pt x="167" y="297"/>
                  </a:lnTo>
                  <a:lnTo>
                    <a:pt x="167" y="297"/>
                  </a:lnTo>
                  <a:lnTo>
                    <a:pt x="168" y="297"/>
                  </a:lnTo>
                  <a:lnTo>
                    <a:pt x="168" y="297"/>
                  </a:lnTo>
                  <a:lnTo>
                    <a:pt x="169" y="297"/>
                  </a:lnTo>
                  <a:lnTo>
                    <a:pt x="170" y="297"/>
                  </a:lnTo>
                  <a:lnTo>
                    <a:pt x="172" y="297"/>
                  </a:lnTo>
                  <a:lnTo>
                    <a:pt x="172" y="297"/>
                  </a:lnTo>
                  <a:lnTo>
                    <a:pt x="172" y="296"/>
                  </a:lnTo>
                  <a:lnTo>
                    <a:pt x="173" y="296"/>
                  </a:lnTo>
                  <a:lnTo>
                    <a:pt x="173" y="296"/>
                  </a:lnTo>
                  <a:lnTo>
                    <a:pt x="174" y="296"/>
                  </a:lnTo>
                  <a:lnTo>
                    <a:pt x="174" y="296"/>
                  </a:lnTo>
                  <a:lnTo>
                    <a:pt x="175" y="296"/>
                  </a:lnTo>
                  <a:lnTo>
                    <a:pt x="175" y="294"/>
                  </a:lnTo>
                  <a:lnTo>
                    <a:pt x="175" y="294"/>
                  </a:lnTo>
                  <a:lnTo>
                    <a:pt x="177" y="294"/>
                  </a:lnTo>
                  <a:lnTo>
                    <a:pt x="177" y="294"/>
                  </a:lnTo>
                  <a:lnTo>
                    <a:pt x="178" y="294"/>
                  </a:lnTo>
                  <a:lnTo>
                    <a:pt x="178" y="293"/>
                  </a:lnTo>
                  <a:lnTo>
                    <a:pt x="178" y="293"/>
                  </a:lnTo>
                  <a:lnTo>
                    <a:pt x="179" y="292"/>
                  </a:lnTo>
                  <a:lnTo>
                    <a:pt x="179" y="292"/>
                  </a:lnTo>
                  <a:lnTo>
                    <a:pt x="181" y="292"/>
                  </a:lnTo>
                  <a:lnTo>
                    <a:pt x="181" y="292"/>
                  </a:lnTo>
                  <a:lnTo>
                    <a:pt x="182" y="292"/>
                  </a:lnTo>
                  <a:lnTo>
                    <a:pt x="182" y="292"/>
                  </a:lnTo>
                  <a:lnTo>
                    <a:pt x="182" y="292"/>
                  </a:lnTo>
                  <a:lnTo>
                    <a:pt x="183" y="292"/>
                  </a:lnTo>
                  <a:lnTo>
                    <a:pt x="183" y="292"/>
                  </a:lnTo>
                  <a:lnTo>
                    <a:pt x="184" y="292"/>
                  </a:lnTo>
                  <a:lnTo>
                    <a:pt x="184" y="292"/>
                  </a:lnTo>
                  <a:lnTo>
                    <a:pt x="184" y="292"/>
                  </a:lnTo>
                  <a:lnTo>
                    <a:pt x="186" y="290"/>
                  </a:lnTo>
                  <a:lnTo>
                    <a:pt x="186" y="290"/>
                  </a:lnTo>
                  <a:lnTo>
                    <a:pt x="187" y="290"/>
                  </a:lnTo>
                  <a:lnTo>
                    <a:pt x="187" y="290"/>
                  </a:lnTo>
                  <a:lnTo>
                    <a:pt x="188" y="290"/>
                  </a:lnTo>
                  <a:lnTo>
                    <a:pt x="188" y="289"/>
                  </a:lnTo>
                  <a:lnTo>
                    <a:pt x="188" y="289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91" y="289"/>
                  </a:lnTo>
                  <a:lnTo>
                    <a:pt x="191" y="288"/>
                  </a:lnTo>
                  <a:lnTo>
                    <a:pt x="192" y="288"/>
                  </a:lnTo>
                  <a:lnTo>
                    <a:pt x="192" y="288"/>
                  </a:lnTo>
                  <a:lnTo>
                    <a:pt x="192" y="288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194" y="288"/>
                  </a:lnTo>
                  <a:lnTo>
                    <a:pt x="194" y="288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6" y="286"/>
                  </a:lnTo>
                  <a:lnTo>
                    <a:pt x="197" y="286"/>
                  </a:lnTo>
                  <a:lnTo>
                    <a:pt x="198" y="286"/>
                  </a:lnTo>
                  <a:lnTo>
                    <a:pt x="198" y="285"/>
                  </a:lnTo>
                  <a:lnTo>
                    <a:pt x="198" y="285"/>
                  </a:lnTo>
                  <a:lnTo>
                    <a:pt x="199" y="285"/>
                  </a:lnTo>
                  <a:lnTo>
                    <a:pt x="199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2" y="283"/>
                  </a:lnTo>
                  <a:lnTo>
                    <a:pt x="202" y="283"/>
                  </a:lnTo>
                  <a:lnTo>
                    <a:pt x="203" y="283"/>
                  </a:lnTo>
                  <a:lnTo>
                    <a:pt x="203" y="283"/>
                  </a:lnTo>
                  <a:lnTo>
                    <a:pt x="203" y="283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7" y="282"/>
                  </a:lnTo>
                  <a:lnTo>
                    <a:pt x="207" y="282"/>
                  </a:lnTo>
                  <a:lnTo>
                    <a:pt x="207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11" y="281"/>
                  </a:lnTo>
                  <a:lnTo>
                    <a:pt x="211" y="281"/>
                  </a:lnTo>
                  <a:lnTo>
                    <a:pt x="212" y="281"/>
                  </a:lnTo>
                  <a:lnTo>
                    <a:pt x="212" y="281"/>
                  </a:lnTo>
                  <a:lnTo>
                    <a:pt x="213" y="281"/>
                  </a:lnTo>
                  <a:lnTo>
                    <a:pt x="213" y="281"/>
                  </a:lnTo>
                  <a:lnTo>
                    <a:pt x="213" y="279"/>
                  </a:lnTo>
                  <a:lnTo>
                    <a:pt x="214" y="279"/>
                  </a:lnTo>
                  <a:lnTo>
                    <a:pt x="214" y="278"/>
                  </a:lnTo>
                  <a:lnTo>
                    <a:pt x="216" y="278"/>
                  </a:lnTo>
                  <a:lnTo>
                    <a:pt x="216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8" y="277"/>
                  </a:lnTo>
                  <a:lnTo>
                    <a:pt x="218" y="277"/>
                  </a:lnTo>
                  <a:lnTo>
                    <a:pt x="219" y="277"/>
                  </a:lnTo>
                  <a:lnTo>
                    <a:pt x="219" y="277"/>
                  </a:lnTo>
                  <a:lnTo>
                    <a:pt x="219" y="27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2" y="277"/>
                  </a:lnTo>
                  <a:lnTo>
                    <a:pt x="223" y="277"/>
                  </a:lnTo>
                  <a:lnTo>
                    <a:pt x="224" y="277"/>
                  </a:lnTo>
                  <a:lnTo>
                    <a:pt x="224" y="277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7" y="275"/>
                  </a:lnTo>
                  <a:lnTo>
                    <a:pt x="227" y="275"/>
                  </a:lnTo>
                  <a:lnTo>
                    <a:pt x="228" y="275"/>
                  </a:lnTo>
                  <a:lnTo>
                    <a:pt x="228" y="274"/>
                  </a:lnTo>
                  <a:lnTo>
                    <a:pt x="229" y="274"/>
                  </a:lnTo>
                  <a:lnTo>
                    <a:pt x="229" y="274"/>
                  </a:lnTo>
                  <a:lnTo>
                    <a:pt x="229" y="274"/>
                  </a:lnTo>
                  <a:lnTo>
                    <a:pt x="231" y="274"/>
                  </a:lnTo>
                  <a:lnTo>
                    <a:pt x="231" y="272"/>
                  </a:lnTo>
                  <a:lnTo>
                    <a:pt x="232" y="272"/>
                  </a:lnTo>
                  <a:lnTo>
                    <a:pt x="232" y="271"/>
                  </a:lnTo>
                  <a:lnTo>
                    <a:pt x="232" y="271"/>
                  </a:lnTo>
                  <a:lnTo>
                    <a:pt x="233" y="271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4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7" y="271"/>
                  </a:lnTo>
                  <a:lnTo>
                    <a:pt x="238" y="271"/>
                  </a:lnTo>
                  <a:lnTo>
                    <a:pt x="238" y="271"/>
                  </a:lnTo>
                  <a:lnTo>
                    <a:pt x="239" y="270"/>
                  </a:lnTo>
                  <a:lnTo>
                    <a:pt x="239" y="270"/>
                  </a:lnTo>
                  <a:lnTo>
                    <a:pt x="241" y="270"/>
                  </a:lnTo>
                  <a:lnTo>
                    <a:pt x="241" y="270"/>
                  </a:lnTo>
                  <a:lnTo>
                    <a:pt x="241" y="270"/>
                  </a:lnTo>
                  <a:lnTo>
                    <a:pt x="242" y="268"/>
                  </a:lnTo>
                  <a:lnTo>
                    <a:pt x="242" y="268"/>
                  </a:lnTo>
                  <a:lnTo>
                    <a:pt x="243" y="267"/>
                  </a:lnTo>
                  <a:lnTo>
                    <a:pt x="243" y="267"/>
                  </a:lnTo>
                  <a:lnTo>
                    <a:pt x="244" y="267"/>
                  </a:lnTo>
                  <a:lnTo>
                    <a:pt x="246" y="267"/>
                  </a:lnTo>
                  <a:lnTo>
                    <a:pt x="246" y="267"/>
                  </a:lnTo>
                  <a:lnTo>
                    <a:pt x="247" y="267"/>
                  </a:lnTo>
                  <a:lnTo>
                    <a:pt x="247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49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1" y="266"/>
                  </a:lnTo>
                  <a:lnTo>
                    <a:pt x="252" y="266"/>
                  </a:lnTo>
                  <a:lnTo>
                    <a:pt x="253" y="266"/>
                  </a:lnTo>
                  <a:lnTo>
                    <a:pt x="254" y="266"/>
                  </a:lnTo>
                  <a:lnTo>
                    <a:pt x="254" y="264"/>
                  </a:lnTo>
                  <a:lnTo>
                    <a:pt x="254" y="264"/>
                  </a:lnTo>
                  <a:lnTo>
                    <a:pt x="256" y="264"/>
                  </a:lnTo>
                  <a:lnTo>
                    <a:pt x="256" y="264"/>
                  </a:lnTo>
                  <a:lnTo>
                    <a:pt x="257" y="264"/>
                  </a:lnTo>
                  <a:lnTo>
                    <a:pt x="257" y="264"/>
                  </a:lnTo>
                  <a:lnTo>
                    <a:pt x="257" y="264"/>
                  </a:lnTo>
                  <a:lnTo>
                    <a:pt x="258" y="263"/>
                  </a:lnTo>
                  <a:lnTo>
                    <a:pt x="259" y="263"/>
                  </a:lnTo>
                  <a:lnTo>
                    <a:pt x="261" y="263"/>
                  </a:lnTo>
                  <a:lnTo>
                    <a:pt x="261" y="263"/>
                  </a:lnTo>
                  <a:lnTo>
                    <a:pt x="262" y="263"/>
                  </a:lnTo>
                  <a:lnTo>
                    <a:pt x="262" y="262"/>
                  </a:lnTo>
                  <a:lnTo>
                    <a:pt x="263" y="262"/>
                  </a:lnTo>
                  <a:lnTo>
                    <a:pt x="263" y="262"/>
                  </a:lnTo>
                  <a:lnTo>
                    <a:pt x="263" y="262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66" y="262"/>
                  </a:lnTo>
                  <a:lnTo>
                    <a:pt x="266" y="260"/>
                  </a:lnTo>
                  <a:lnTo>
                    <a:pt x="267" y="260"/>
                  </a:lnTo>
                  <a:lnTo>
                    <a:pt x="268" y="260"/>
                  </a:lnTo>
                  <a:lnTo>
                    <a:pt x="269" y="260"/>
                  </a:lnTo>
                  <a:lnTo>
                    <a:pt x="269" y="260"/>
                  </a:lnTo>
                  <a:lnTo>
                    <a:pt x="269" y="260"/>
                  </a:lnTo>
                  <a:lnTo>
                    <a:pt x="271" y="259"/>
                  </a:lnTo>
                  <a:lnTo>
                    <a:pt x="271" y="259"/>
                  </a:lnTo>
                  <a:lnTo>
                    <a:pt x="272" y="259"/>
                  </a:lnTo>
                  <a:lnTo>
                    <a:pt x="273" y="259"/>
                  </a:lnTo>
                  <a:lnTo>
                    <a:pt x="273" y="259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6" y="257"/>
                  </a:lnTo>
                  <a:lnTo>
                    <a:pt x="277" y="257"/>
                  </a:lnTo>
                  <a:lnTo>
                    <a:pt x="278" y="257"/>
                  </a:lnTo>
                  <a:lnTo>
                    <a:pt x="278" y="257"/>
                  </a:lnTo>
                  <a:lnTo>
                    <a:pt x="280" y="257"/>
                  </a:lnTo>
                  <a:lnTo>
                    <a:pt x="280" y="256"/>
                  </a:lnTo>
                  <a:lnTo>
                    <a:pt x="281" y="256"/>
                  </a:lnTo>
                  <a:lnTo>
                    <a:pt x="282" y="256"/>
                  </a:lnTo>
                  <a:lnTo>
                    <a:pt x="282" y="256"/>
                  </a:lnTo>
                  <a:lnTo>
                    <a:pt x="283" y="256"/>
                  </a:lnTo>
                  <a:lnTo>
                    <a:pt x="283" y="256"/>
                  </a:lnTo>
                  <a:lnTo>
                    <a:pt x="285" y="256"/>
                  </a:lnTo>
                  <a:lnTo>
                    <a:pt x="286" y="256"/>
                  </a:lnTo>
                  <a:lnTo>
                    <a:pt x="287" y="256"/>
                  </a:lnTo>
                  <a:lnTo>
                    <a:pt x="288" y="256"/>
                  </a:lnTo>
                  <a:lnTo>
                    <a:pt x="288" y="256"/>
                  </a:lnTo>
                  <a:lnTo>
                    <a:pt x="288" y="255"/>
                  </a:lnTo>
                  <a:lnTo>
                    <a:pt x="290" y="255"/>
                  </a:lnTo>
                  <a:lnTo>
                    <a:pt x="291" y="255"/>
                  </a:lnTo>
                  <a:lnTo>
                    <a:pt x="291" y="255"/>
                  </a:lnTo>
                  <a:lnTo>
                    <a:pt x="292" y="255"/>
                  </a:lnTo>
                  <a:lnTo>
                    <a:pt x="292" y="255"/>
                  </a:lnTo>
                  <a:lnTo>
                    <a:pt x="293" y="255"/>
                  </a:lnTo>
                  <a:lnTo>
                    <a:pt x="293" y="253"/>
                  </a:lnTo>
                  <a:lnTo>
                    <a:pt x="295" y="253"/>
                  </a:lnTo>
                  <a:lnTo>
                    <a:pt x="296" y="253"/>
                  </a:lnTo>
                  <a:lnTo>
                    <a:pt x="297" y="253"/>
                  </a:lnTo>
                  <a:lnTo>
                    <a:pt x="297" y="253"/>
                  </a:lnTo>
                  <a:lnTo>
                    <a:pt x="297" y="252"/>
                  </a:lnTo>
                  <a:lnTo>
                    <a:pt x="298" y="252"/>
                  </a:lnTo>
                  <a:lnTo>
                    <a:pt x="300" y="252"/>
                  </a:lnTo>
                  <a:lnTo>
                    <a:pt x="301" y="252"/>
                  </a:lnTo>
                  <a:lnTo>
                    <a:pt x="301" y="252"/>
                  </a:lnTo>
                  <a:lnTo>
                    <a:pt x="302" y="252"/>
                  </a:lnTo>
                  <a:lnTo>
                    <a:pt x="302" y="252"/>
                  </a:lnTo>
                  <a:lnTo>
                    <a:pt x="303" y="252"/>
                  </a:lnTo>
                  <a:lnTo>
                    <a:pt x="303" y="252"/>
                  </a:lnTo>
                  <a:lnTo>
                    <a:pt x="305" y="252"/>
                  </a:lnTo>
                  <a:lnTo>
                    <a:pt x="306" y="252"/>
                  </a:lnTo>
                  <a:lnTo>
                    <a:pt x="307" y="251"/>
                  </a:lnTo>
                  <a:lnTo>
                    <a:pt x="307" y="251"/>
                  </a:lnTo>
                  <a:lnTo>
                    <a:pt x="307" y="251"/>
                  </a:lnTo>
                  <a:lnTo>
                    <a:pt x="308" y="251"/>
                  </a:lnTo>
                  <a:lnTo>
                    <a:pt x="310" y="251"/>
                  </a:lnTo>
                  <a:lnTo>
                    <a:pt x="311" y="251"/>
                  </a:lnTo>
                  <a:lnTo>
                    <a:pt x="311" y="251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3" y="251"/>
                  </a:lnTo>
                  <a:lnTo>
                    <a:pt x="315" y="251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7" y="249"/>
                  </a:lnTo>
                  <a:lnTo>
                    <a:pt x="317" y="249"/>
                  </a:lnTo>
                  <a:lnTo>
                    <a:pt x="318" y="249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21" y="249"/>
                  </a:lnTo>
                  <a:lnTo>
                    <a:pt x="322" y="249"/>
                  </a:lnTo>
                  <a:lnTo>
                    <a:pt x="323" y="249"/>
                  </a:lnTo>
                  <a:lnTo>
                    <a:pt x="325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7" y="249"/>
                  </a:lnTo>
                  <a:lnTo>
                    <a:pt x="327" y="248"/>
                  </a:lnTo>
                  <a:lnTo>
                    <a:pt x="328" y="248"/>
                  </a:lnTo>
                  <a:lnTo>
                    <a:pt x="328" y="248"/>
                  </a:lnTo>
                  <a:lnTo>
                    <a:pt x="330" y="248"/>
                  </a:lnTo>
                  <a:lnTo>
                    <a:pt x="331" y="248"/>
                  </a:lnTo>
                  <a:lnTo>
                    <a:pt x="332" y="248"/>
                  </a:lnTo>
                  <a:lnTo>
                    <a:pt x="333" y="248"/>
                  </a:lnTo>
                  <a:lnTo>
                    <a:pt x="335" y="248"/>
                  </a:lnTo>
                  <a:lnTo>
                    <a:pt x="335" y="248"/>
                  </a:lnTo>
                  <a:lnTo>
                    <a:pt x="336" y="248"/>
                  </a:lnTo>
                  <a:lnTo>
                    <a:pt x="337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40" y="248"/>
                  </a:lnTo>
                  <a:lnTo>
                    <a:pt x="341" y="248"/>
                  </a:lnTo>
                  <a:lnTo>
                    <a:pt x="342" y="248"/>
                  </a:lnTo>
                  <a:lnTo>
                    <a:pt x="343" y="248"/>
                  </a:lnTo>
                  <a:lnTo>
                    <a:pt x="345" y="248"/>
                  </a:lnTo>
                  <a:lnTo>
                    <a:pt x="345" y="248"/>
                  </a:lnTo>
                  <a:lnTo>
                    <a:pt x="346" y="248"/>
                  </a:lnTo>
                  <a:lnTo>
                    <a:pt x="347" y="248"/>
                  </a:lnTo>
                  <a:lnTo>
                    <a:pt x="348" y="248"/>
                  </a:lnTo>
                  <a:lnTo>
                    <a:pt x="350" y="248"/>
                  </a:lnTo>
                  <a:lnTo>
                    <a:pt x="351" y="248"/>
                  </a:lnTo>
                  <a:lnTo>
                    <a:pt x="351" y="248"/>
                  </a:lnTo>
                  <a:lnTo>
                    <a:pt x="352" y="248"/>
                  </a:lnTo>
                  <a:lnTo>
                    <a:pt x="353" y="248"/>
                  </a:lnTo>
                  <a:lnTo>
                    <a:pt x="355" y="248"/>
                  </a:lnTo>
                  <a:lnTo>
                    <a:pt x="356" y="248"/>
                  </a:lnTo>
                  <a:lnTo>
                    <a:pt x="357" y="248"/>
                  </a:lnTo>
                  <a:lnTo>
                    <a:pt x="357" y="248"/>
                  </a:lnTo>
                  <a:lnTo>
                    <a:pt x="358" y="248"/>
                  </a:lnTo>
                  <a:lnTo>
                    <a:pt x="360" y="248"/>
                  </a:lnTo>
                  <a:lnTo>
                    <a:pt x="361" y="248"/>
                  </a:lnTo>
                  <a:lnTo>
                    <a:pt x="362" y="248"/>
                  </a:lnTo>
                  <a:lnTo>
                    <a:pt x="363" y="248"/>
                  </a:lnTo>
                  <a:lnTo>
                    <a:pt x="363" y="248"/>
                  </a:lnTo>
                  <a:lnTo>
                    <a:pt x="365" y="248"/>
                  </a:lnTo>
                  <a:lnTo>
                    <a:pt x="366" y="248"/>
                  </a:lnTo>
                  <a:lnTo>
                    <a:pt x="367" y="248"/>
                  </a:lnTo>
                  <a:lnTo>
                    <a:pt x="369" y="248"/>
                  </a:lnTo>
                  <a:lnTo>
                    <a:pt x="370" y="248"/>
                  </a:lnTo>
                  <a:lnTo>
                    <a:pt x="370" y="248"/>
                  </a:lnTo>
                  <a:lnTo>
                    <a:pt x="371" y="248"/>
                  </a:lnTo>
                  <a:lnTo>
                    <a:pt x="372" y="248"/>
                  </a:lnTo>
                  <a:lnTo>
                    <a:pt x="374" y="248"/>
                  </a:lnTo>
                  <a:lnTo>
                    <a:pt x="376" y="248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56" name="Freeform 24"/>
            <p:cNvSpPr>
              <a:spLocks/>
            </p:cNvSpPr>
            <p:nvPr/>
          </p:nvSpPr>
          <p:spPr bwMode="auto">
            <a:xfrm>
              <a:off x="1202" y="2312"/>
              <a:ext cx="376" cy="308"/>
            </a:xfrm>
            <a:custGeom>
              <a:avLst/>
              <a:gdLst>
                <a:gd name="T0" fmla="*/ 6 w 376"/>
                <a:gd name="T1" fmla="*/ 290 h 308"/>
                <a:gd name="T2" fmla="*/ 14 w 376"/>
                <a:gd name="T3" fmla="*/ 292 h 308"/>
                <a:gd name="T4" fmla="*/ 23 w 376"/>
                <a:gd name="T5" fmla="*/ 294 h 308"/>
                <a:gd name="T6" fmla="*/ 31 w 376"/>
                <a:gd name="T7" fmla="*/ 296 h 308"/>
                <a:gd name="T8" fmla="*/ 39 w 376"/>
                <a:gd name="T9" fmla="*/ 299 h 308"/>
                <a:gd name="T10" fmla="*/ 48 w 376"/>
                <a:gd name="T11" fmla="*/ 301 h 308"/>
                <a:gd name="T12" fmla="*/ 54 w 376"/>
                <a:gd name="T13" fmla="*/ 301 h 308"/>
                <a:gd name="T14" fmla="*/ 59 w 376"/>
                <a:gd name="T15" fmla="*/ 303 h 308"/>
                <a:gd name="T16" fmla="*/ 66 w 376"/>
                <a:gd name="T17" fmla="*/ 304 h 308"/>
                <a:gd name="T18" fmla="*/ 73 w 376"/>
                <a:gd name="T19" fmla="*/ 304 h 308"/>
                <a:gd name="T20" fmla="*/ 79 w 376"/>
                <a:gd name="T21" fmla="*/ 305 h 308"/>
                <a:gd name="T22" fmla="*/ 86 w 376"/>
                <a:gd name="T23" fmla="*/ 308 h 308"/>
                <a:gd name="T24" fmla="*/ 100 w 376"/>
                <a:gd name="T25" fmla="*/ 307 h 308"/>
                <a:gd name="T26" fmla="*/ 113 w 376"/>
                <a:gd name="T27" fmla="*/ 305 h 308"/>
                <a:gd name="T28" fmla="*/ 123 w 376"/>
                <a:gd name="T29" fmla="*/ 305 h 308"/>
                <a:gd name="T30" fmla="*/ 129 w 376"/>
                <a:gd name="T31" fmla="*/ 304 h 308"/>
                <a:gd name="T32" fmla="*/ 135 w 376"/>
                <a:gd name="T33" fmla="*/ 304 h 308"/>
                <a:gd name="T34" fmla="*/ 140 w 376"/>
                <a:gd name="T35" fmla="*/ 304 h 308"/>
                <a:gd name="T36" fmla="*/ 145 w 376"/>
                <a:gd name="T37" fmla="*/ 303 h 308"/>
                <a:gd name="T38" fmla="*/ 150 w 376"/>
                <a:gd name="T39" fmla="*/ 301 h 308"/>
                <a:gd name="T40" fmla="*/ 155 w 376"/>
                <a:gd name="T41" fmla="*/ 301 h 308"/>
                <a:gd name="T42" fmla="*/ 160 w 376"/>
                <a:gd name="T43" fmla="*/ 299 h 308"/>
                <a:gd name="T44" fmla="*/ 165 w 376"/>
                <a:gd name="T45" fmla="*/ 297 h 308"/>
                <a:gd name="T46" fmla="*/ 170 w 376"/>
                <a:gd name="T47" fmla="*/ 297 h 308"/>
                <a:gd name="T48" fmla="*/ 175 w 376"/>
                <a:gd name="T49" fmla="*/ 296 h 308"/>
                <a:gd name="T50" fmla="*/ 179 w 376"/>
                <a:gd name="T51" fmla="*/ 292 h 308"/>
                <a:gd name="T52" fmla="*/ 183 w 376"/>
                <a:gd name="T53" fmla="*/ 292 h 308"/>
                <a:gd name="T54" fmla="*/ 188 w 376"/>
                <a:gd name="T55" fmla="*/ 290 h 308"/>
                <a:gd name="T56" fmla="*/ 192 w 376"/>
                <a:gd name="T57" fmla="*/ 288 h 308"/>
                <a:gd name="T58" fmla="*/ 196 w 376"/>
                <a:gd name="T59" fmla="*/ 286 h 308"/>
                <a:gd name="T60" fmla="*/ 201 w 376"/>
                <a:gd name="T61" fmla="*/ 285 h 308"/>
                <a:gd name="T62" fmla="*/ 204 w 376"/>
                <a:gd name="T63" fmla="*/ 282 h 308"/>
                <a:gd name="T64" fmla="*/ 209 w 376"/>
                <a:gd name="T65" fmla="*/ 282 h 308"/>
                <a:gd name="T66" fmla="*/ 213 w 376"/>
                <a:gd name="T67" fmla="*/ 279 h 308"/>
                <a:gd name="T68" fmla="*/ 218 w 376"/>
                <a:gd name="T69" fmla="*/ 277 h 308"/>
                <a:gd name="T70" fmla="*/ 223 w 376"/>
                <a:gd name="T71" fmla="*/ 277 h 308"/>
                <a:gd name="T72" fmla="*/ 228 w 376"/>
                <a:gd name="T73" fmla="*/ 275 h 308"/>
                <a:gd name="T74" fmla="*/ 232 w 376"/>
                <a:gd name="T75" fmla="*/ 271 h 308"/>
                <a:gd name="T76" fmla="*/ 237 w 376"/>
                <a:gd name="T77" fmla="*/ 271 h 308"/>
                <a:gd name="T78" fmla="*/ 242 w 376"/>
                <a:gd name="T79" fmla="*/ 268 h 308"/>
                <a:gd name="T80" fmla="*/ 247 w 376"/>
                <a:gd name="T81" fmla="*/ 266 h 308"/>
                <a:gd name="T82" fmla="*/ 252 w 376"/>
                <a:gd name="T83" fmla="*/ 266 h 308"/>
                <a:gd name="T84" fmla="*/ 257 w 376"/>
                <a:gd name="T85" fmla="*/ 264 h 308"/>
                <a:gd name="T86" fmla="*/ 263 w 376"/>
                <a:gd name="T87" fmla="*/ 262 h 308"/>
                <a:gd name="T88" fmla="*/ 268 w 376"/>
                <a:gd name="T89" fmla="*/ 260 h 308"/>
                <a:gd name="T90" fmla="*/ 273 w 376"/>
                <a:gd name="T91" fmla="*/ 259 h 308"/>
                <a:gd name="T92" fmla="*/ 280 w 376"/>
                <a:gd name="T93" fmla="*/ 256 h 308"/>
                <a:gd name="T94" fmla="*/ 287 w 376"/>
                <a:gd name="T95" fmla="*/ 256 h 308"/>
                <a:gd name="T96" fmla="*/ 292 w 376"/>
                <a:gd name="T97" fmla="*/ 255 h 308"/>
                <a:gd name="T98" fmla="*/ 298 w 376"/>
                <a:gd name="T99" fmla="*/ 252 h 308"/>
                <a:gd name="T100" fmla="*/ 305 w 376"/>
                <a:gd name="T101" fmla="*/ 252 h 308"/>
                <a:gd name="T102" fmla="*/ 311 w 376"/>
                <a:gd name="T103" fmla="*/ 251 h 308"/>
                <a:gd name="T104" fmla="*/ 317 w 376"/>
                <a:gd name="T105" fmla="*/ 249 h 308"/>
                <a:gd name="T106" fmla="*/ 326 w 376"/>
                <a:gd name="T107" fmla="*/ 249 h 308"/>
                <a:gd name="T108" fmla="*/ 332 w 376"/>
                <a:gd name="T109" fmla="*/ 248 h 308"/>
                <a:gd name="T110" fmla="*/ 340 w 376"/>
                <a:gd name="T111" fmla="*/ 248 h 308"/>
                <a:gd name="T112" fmla="*/ 348 w 376"/>
                <a:gd name="T113" fmla="*/ 248 h 308"/>
                <a:gd name="T114" fmla="*/ 357 w 376"/>
                <a:gd name="T115" fmla="*/ 248 h 308"/>
                <a:gd name="T116" fmla="*/ 365 w 376"/>
                <a:gd name="T117" fmla="*/ 248 h 308"/>
                <a:gd name="T118" fmla="*/ 374 w 376"/>
                <a:gd name="T119" fmla="*/ 24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6" h="308">
                  <a:moveTo>
                    <a:pt x="0" y="288"/>
                  </a:moveTo>
                  <a:lnTo>
                    <a:pt x="0" y="288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10" y="292"/>
                  </a:lnTo>
                  <a:lnTo>
                    <a:pt x="11" y="292"/>
                  </a:lnTo>
                  <a:lnTo>
                    <a:pt x="13" y="292"/>
                  </a:lnTo>
                  <a:lnTo>
                    <a:pt x="13" y="292"/>
                  </a:lnTo>
                  <a:lnTo>
                    <a:pt x="14" y="292"/>
                  </a:lnTo>
                  <a:lnTo>
                    <a:pt x="15" y="292"/>
                  </a:lnTo>
                  <a:lnTo>
                    <a:pt x="16" y="293"/>
                  </a:lnTo>
                  <a:lnTo>
                    <a:pt x="18" y="293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20" y="293"/>
                  </a:lnTo>
                  <a:lnTo>
                    <a:pt x="21" y="294"/>
                  </a:lnTo>
                  <a:lnTo>
                    <a:pt x="23" y="294"/>
                  </a:lnTo>
                  <a:lnTo>
                    <a:pt x="24" y="296"/>
                  </a:lnTo>
                  <a:lnTo>
                    <a:pt x="25" y="296"/>
                  </a:lnTo>
                  <a:lnTo>
                    <a:pt x="25" y="296"/>
                  </a:lnTo>
                  <a:lnTo>
                    <a:pt x="26" y="296"/>
                  </a:lnTo>
                  <a:lnTo>
                    <a:pt x="28" y="296"/>
                  </a:lnTo>
                  <a:lnTo>
                    <a:pt x="29" y="296"/>
                  </a:lnTo>
                  <a:lnTo>
                    <a:pt x="30" y="296"/>
                  </a:lnTo>
                  <a:lnTo>
                    <a:pt x="31" y="296"/>
                  </a:lnTo>
                  <a:lnTo>
                    <a:pt x="31" y="296"/>
                  </a:lnTo>
                  <a:lnTo>
                    <a:pt x="33" y="296"/>
                  </a:lnTo>
                  <a:lnTo>
                    <a:pt x="34" y="297"/>
                  </a:lnTo>
                  <a:lnTo>
                    <a:pt x="35" y="297"/>
                  </a:lnTo>
                  <a:lnTo>
                    <a:pt x="36" y="299"/>
                  </a:lnTo>
                  <a:lnTo>
                    <a:pt x="38" y="299"/>
                  </a:lnTo>
                  <a:lnTo>
                    <a:pt x="38" y="299"/>
                  </a:lnTo>
                  <a:lnTo>
                    <a:pt x="39" y="299"/>
                  </a:lnTo>
                  <a:lnTo>
                    <a:pt x="40" y="299"/>
                  </a:lnTo>
                  <a:lnTo>
                    <a:pt x="41" y="299"/>
                  </a:lnTo>
                  <a:lnTo>
                    <a:pt x="43" y="300"/>
                  </a:lnTo>
                  <a:lnTo>
                    <a:pt x="44" y="300"/>
                  </a:lnTo>
                  <a:lnTo>
                    <a:pt x="44" y="300"/>
                  </a:lnTo>
                  <a:lnTo>
                    <a:pt x="45" y="300"/>
                  </a:lnTo>
                  <a:lnTo>
                    <a:pt x="46" y="300"/>
                  </a:lnTo>
                  <a:lnTo>
                    <a:pt x="48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50" y="301"/>
                  </a:lnTo>
                  <a:lnTo>
                    <a:pt x="50" y="301"/>
                  </a:lnTo>
                  <a:lnTo>
                    <a:pt x="51" y="301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5" y="301"/>
                  </a:lnTo>
                  <a:lnTo>
                    <a:pt x="56" y="303"/>
                  </a:lnTo>
                  <a:lnTo>
                    <a:pt x="56" y="303"/>
                  </a:lnTo>
                  <a:lnTo>
                    <a:pt x="58" y="303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60" y="303"/>
                  </a:lnTo>
                  <a:lnTo>
                    <a:pt x="61" y="303"/>
                  </a:lnTo>
                  <a:lnTo>
                    <a:pt x="63" y="303"/>
                  </a:lnTo>
                  <a:lnTo>
                    <a:pt x="64" y="303"/>
                  </a:lnTo>
                  <a:lnTo>
                    <a:pt x="64" y="303"/>
                  </a:lnTo>
                  <a:lnTo>
                    <a:pt x="65" y="303"/>
                  </a:lnTo>
                  <a:lnTo>
                    <a:pt x="66" y="303"/>
                  </a:lnTo>
                  <a:lnTo>
                    <a:pt x="66" y="304"/>
                  </a:lnTo>
                  <a:lnTo>
                    <a:pt x="68" y="304"/>
                  </a:lnTo>
                  <a:lnTo>
                    <a:pt x="69" y="304"/>
                  </a:lnTo>
                  <a:lnTo>
                    <a:pt x="69" y="304"/>
                  </a:lnTo>
                  <a:lnTo>
                    <a:pt x="69" y="304"/>
                  </a:lnTo>
                  <a:lnTo>
                    <a:pt x="70" y="304"/>
                  </a:lnTo>
                  <a:lnTo>
                    <a:pt x="71" y="304"/>
                  </a:lnTo>
                  <a:lnTo>
                    <a:pt x="73" y="304"/>
                  </a:lnTo>
                  <a:lnTo>
                    <a:pt x="73" y="304"/>
                  </a:lnTo>
                  <a:lnTo>
                    <a:pt x="74" y="304"/>
                  </a:lnTo>
                  <a:lnTo>
                    <a:pt x="74" y="304"/>
                  </a:lnTo>
                  <a:lnTo>
                    <a:pt x="75" y="305"/>
                  </a:lnTo>
                  <a:lnTo>
                    <a:pt x="76" y="305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8" y="305"/>
                  </a:lnTo>
                  <a:lnTo>
                    <a:pt x="79" y="305"/>
                  </a:lnTo>
                  <a:lnTo>
                    <a:pt x="80" y="305"/>
                  </a:lnTo>
                  <a:lnTo>
                    <a:pt x="81" y="305"/>
                  </a:lnTo>
                  <a:lnTo>
                    <a:pt x="81" y="307"/>
                  </a:lnTo>
                  <a:lnTo>
                    <a:pt x="83" y="307"/>
                  </a:lnTo>
                  <a:lnTo>
                    <a:pt x="84" y="307"/>
                  </a:lnTo>
                  <a:lnTo>
                    <a:pt x="84" y="307"/>
                  </a:lnTo>
                  <a:lnTo>
                    <a:pt x="85" y="307"/>
                  </a:lnTo>
                  <a:lnTo>
                    <a:pt x="86" y="308"/>
                  </a:lnTo>
                  <a:lnTo>
                    <a:pt x="88" y="308"/>
                  </a:lnTo>
                  <a:lnTo>
                    <a:pt x="90" y="308"/>
                  </a:lnTo>
                  <a:lnTo>
                    <a:pt x="92" y="308"/>
                  </a:lnTo>
                  <a:lnTo>
                    <a:pt x="93" y="307"/>
                  </a:lnTo>
                  <a:lnTo>
                    <a:pt x="95" y="307"/>
                  </a:lnTo>
                  <a:lnTo>
                    <a:pt x="98" y="307"/>
                  </a:lnTo>
                  <a:lnTo>
                    <a:pt x="99" y="307"/>
                  </a:lnTo>
                  <a:lnTo>
                    <a:pt x="100" y="307"/>
                  </a:lnTo>
                  <a:lnTo>
                    <a:pt x="103" y="307"/>
                  </a:lnTo>
                  <a:lnTo>
                    <a:pt x="104" y="307"/>
                  </a:lnTo>
                  <a:lnTo>
                    <a:pt x="107" y="307"/>
                  </a:lnTo>
                  <a:lnTo>
                    <a:pt x="108" y="307"/>
                  </a:lnTo>
                  <a:lnTo>
                    <a:pt x="109" y="307"/>
                  </a:lnTo>
                  <a:lnTo>
                    <a:pt x="110" y="307"/>
                  </a:lnTo>
                  <a:lnTo>
                    <a:pt x="112" y="307"/>
                  </a:lnTo>
                  <a:lnTo>
                    <a:pt x="113" y="305"/>
                  </a:lnTo>
                  <a:lnTo>
                    <a:pt x="114" y="305"/>
                  </a:lnTo>
                  <a:lnTo>
                    <a:pt x="115" y="305"/>
                  </a:lnTo>
                  <a:lnTo>
                    <a:pt x="117" y="305"/>
                  </a:lnTo>
                  <a:lnTo>
                    <a:pt x="118" y="305"/>
                  </a:lnTo>
                  <a:lnTo>
                    <a:pt x="119" y="305"/>
                  </a:lnTo>
                  <a:lnTo>
                    <a:pt x="120" y="305"/>
                  </a:lnTo>
                  <a:lnTo>
                    <a:pt x="122" y="305"/>
                  </a:lnTo>
                  <a:lnTo>
                    <a:pt x="123" y="305"/>
                  </a:lnTo>
                  <a:lnTo>
                    <a:pt x="124" y="305"/>
                  </a:lnTo>
                  <a:lnTo>
                    <a:pt x="125" y="305"/>
                  </a:lnTo>
                  <a:lnTo>
                    <a:pt x="125" y="305"/>
                  </a:lnTo>
                  <a:lnTo>
                    <a:pt x="125" y="304"/>
                  </a:lnTo>
                  <a:lnTo>
                    <a:pt x="127" y="304"/>
                  </a:lnTo>
                  <a:lnTo>
                    <a:pt x="128" y="304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30" y="304"/>
                  </a:lnTo>
                  <a:lnTo>
                    <a:pt x="130" y="304"/>
                  </a:lnTo>
                  <a:lnTo>
                    <a:pt x="132" y="304"/>
                  </a:lnTo>
                  <a:lnTo>
                    <a:pt x="133" y="304"/>
                  </a:lnTo>
                  <a:lnTo>
                    <a:pt x="134" y="304"/>
                  </a:lnTo>
                  <a:lnTo>
                    <a:pt x="134" y="304"/>
                  </a:lnTo>
                  <a:lnTo>
                    <a:pt x="135" y="304"/>
                  </a:lnTo>
                  <a:lnTo>
                    <a:pt x="135" y="304"/>
                  </a:lnTo>
                  <a:lnTo>
                    <a:pt x="135" y="304"/>
                  </a:lnTo>
                  <a:lnTo>
                    <a:pt x="137" y="304"/>
                  </a:lnTo>
                  <a:lnTo>
                    <a:pt x="137" y="304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38" y="304"/>
                  </a:lnTo>
                  <a:lnTo>
                    <a:pt x="139" y="304"/>
                  </a:lnTo>
                  <a:lnTo>
                    <a:pt x="140" y="304"/>
                  </a:lnTo>
                  <a:lnTo>
                    <a:pt x="142" y="304"/>
                  </a:lnTo>
                  <a:lnTo>
                    <a:pt x="142" y="304"/>
                  </a:lnTo>
                  <a:lnTo>
                    <a:pt x="143" y="303"/>
                  </a:lnTo>
                  <a:lnTo>
                    <a:pt x="143" y="303"/>
                  </a:lnTo>
                  <a:lnTo>
                    <a:pt x="144" y="303"/>
                  </a:lnTo>
                  <a:lnTo>
                    <a:pt x="144" y="303"/>
                  </a:lnTo>
                  <a:lnTo>
                    <a:pt x="144" y="303"/>
                  </a:lnTo>
                  <a:lnTo>
                    <a:pt x="145" y="303"/>
                  </a:lnTo>
                  <a:lnTo>
                    <a:pt x="145" y="303"/>
                  </a:lnTo>
                  <a:lnTo>
                    <a:pt x="147" y="303"/>
                  </a:lnTo>
                  <a:lnTo>
                    <a:pt x="147" y="303"/>
                  </a:lnTo>
                  <a:lnTo>
                    <a:pt x="148" y="303"/>
                  </a:lnTo>
                  <a:lnTo>
                    <a:pt x="148" y="303"/>
                  </a:lnTo>
                  <a:lnTo>
                    <a:pt x="149" y="303"/>
                  </a:lnTo>
                  <a:lnTo>
                    <a:pt x="149" y="301"/>
                  </a:lnTo>
                  <a:lnTo>
                    <a:pt x="150" y="301"/>
                  </a:lnTo>
                  <a:lnTo>
                    <a:pt x="150" y="301"/>
                  </a:lnTo>
                  <a:lnTo>
                    <a:pt x="150" y="301"/>
                  </a:lnTo>
                  <a:lnTo>
                    <a:pt x="152" y="301"/>
                  </a:lnTo>
                  <a:lnTo>
                    <a:pt x="152" y="301"/>
                  </a:lnTo>
                  <a:lnTo>
                    <a:pt x="153" y="301"/>
                  </a:lnTo>
                  <a:lnTo>
                    <a:pt x="153" y="301"/>
                  </a:lnTo>
                  <a:lnTo>
                    <a:pt x="154" y="301"/>
                  </a:lnTo>
                  <a:lnTo>
                    <a:pt x="155" y="301"/>
                  </a:lnTo>
                  <a:lnTo>
                    <a:pt x="157" y="301"/>
                  </a:lnTo>
                  <a:lnTo>
                    <a:pt x="157" y="300"/>
                  </a:lnTo>
                  <a:lnTo>
                    <a:pt x="157" y="300"/>
                  </a:lnTo>
                  <a:lnTo>
                    <a:pt x="158" y="299"/>
                  </a:lnTo>
                  <a:lnTo>
                    <a:pt x="158" y="299"/>
                  </a:lnTo>
                  <a:lnTo>
                    <a:pt x="159" y="299"/>
                  </a:lnTo>
                  <a:lnTo>
                    <a:pt x="159" y="299"/>
                  </a:lnTo>
                  <a:lnTo>
                    <a:pt x="160" y="299"/>
                  </a:lnTo>
                  <a:lnTo>
                    <a:pt x="160" y="299"/>
                  </a:lnTo>
                  <a:lnTo>
                    <a:pt x="160" y="299"/>
                  </a:lnTo>
                  <a:lnTo>
                    <a:pt x="162" y="299"/>
                  </a:lnTo>
                  <a:lnTo>
                    <a:pt x="163" y="299"/>
                  </a:lnTo>
                  <a:lnTo>
                    <a:pt x="163" y="299"/>
                  </a:lnTo>
                  <a:lnTo>
                    <a:pt x="164" y="299"/>
                  </a:lnTo>
                  <a:lnTo>
                    <a:pt x="164" y="299"/>
                  </a:lnTo>
                  <a:lnTo>
                    <a:pt x="165" y="297"/>
                  </a:lnTo>
                  <a:lnTo>
                    <a:pt x="165" y="297"/>
                  </a:lnTo>
                  <a:lnTo>
                    <a:pt x="167" y="297"/>
                  </a:lnTo>
                  <a:lnTo>
                    <a:pt x="167" y="297"/>
                  </a:lnTo>
                  <a:lnTo>
                    <a:pt x="167" y="297"/>
                  </a:lnTo>
                  <a:lnTo>
                    <a:pt x="168" y="297"/>
                  </a:lnTo>
                  <a:lnTo>
                    <a:pt x="168" y="297"/>
                  </a:lnTo>
                  <a:lnTo>
                    <a:pt x="169" y="297"/>
                  </a:lnTo>
                  <a:lnTo>
                    <a:pt x="170" y="297"/>
                  </a:lnTo>
                  <a:lnTo>
                    <a:pt x="172" y="297"/>
                  </a:lnTo>
                  <a:lnTo>
                    <a:pt x="172" y="297"/>
                  </a:lnTo>
                  <a:lnTo>
                    <a:pt x="172" y="296"/>
                  </a:lnTo>
                  <a:lnTo>
                    <a:pt x="173" y="296"/>
                  </a:lnTo>
                  <a:lnTo>
                    <a:pt x="173" y="296"/>
                  </a:lnTo>
                  <a:lnTo>
                    <a:pt x="174" y="296"/>
                  </a:lnTo>
                  <a:lnTo>
                    <a:pt x="174" y="296"/>
                  </a:lnTo>
                  <a:lnTo>
                    <a:pt x="175" y="296"/>
                  </a:lnTo>
                  <a:lnTo>
                    <a:pt x="175" y="294"/>
                  </a:lnTo>
                  <a:lnTo>
                    <a:pt x="175" y="294"/>
                  </a:lnTo>
                  <a:lnTo>
                    <a:pt x="177" y="294"/>
                  </a:lnTo>
                  <a:lnTo>
                    <a:pt x="177" y="294"/>
                  </a:lnTo>
                  <a:lnTo>
                    <a:pt x="178" y="294"/>
                  </a:lnTo>
                  <a:lnTo>
                    <a:pt x="178" y="293"/>
                  </a:lnTo>
                  <a:lnTo>
                    <a:pt x="178" y="293"/>
                  </a:lnTo>
                  <a:lnTo>
                    <a:pt x="179" y="292"/>
                  </a:lnTo>
                  <a:lnTo>
                    <a:pt x="179" y="292"/>
                  </a:lnTo>
                  <a:lnTo>
                    <a:pt x="181" y="292"/>
                  </a:lnTo>
                  <a:lnTo>
                    <a:pt x="181" y="292"/>
                  </a:lnTo>
                  <a:lnTo>
                    <a:pt x="182" y="292"/>
                  </a:lnTo>
                  <a:lnTo>
                    <a:pt x="182" y="292"/>
                  </a:lnTo>
                  <a:lnTo>
                    <a:pt x="182" y="292"/>
                  </a:lnTo>
                  <a:lnTo>
                    <a:pt x="183" y="292"/>
                  </a:lnTo>
                  <a:lnTo>
                    <a:pt x="183" y="292"/>
                  </a:lnTo>
                  <a:lnTo>
                    <a:pt x="184" y="292"/>
                  </a:lnTo>
                  <a:lnTo>
                    <a:pt x="184" y="292"/>
                  </a:lnTo>
                  <a:lnTo>
                    <a:pt x="184" y="292"/>
                  </a:lnTo>
                  <a:lnTo>
                    <a:pt x="186" y="290"/>
                  </a:lnTo>
                  <a:lnTo>
                    <a:pt x="186" y="290"/>
                  </a:lnTo>
                  <a:lnTo>
                    <a:pt x="187" y="290"/>
                  </a:lnTo>
                  <a:lnTo>
                    <a:pt x="187" y="290"/>
                  </a:lnTo>
                  <a:lnTo>
                    <a:pt x="188" y="290"/>
                  </a:lnTo>
                  <a:lnTo>
                    <a:pt x="188" y="289"/>
                  </a:lnTo>
                  <a:lnTo>
                    <a:pt x="188" y="289"/>
                  </a:lnTo>
                  <a:lnTo>
                    <a:pt x="189" y="289"/>
                  </a:lnTo>
                  <a:lnTo>
                    <a:pt x="189" y="289"/>
                  </a:lnTo>
                  <a:lnTo>
                    <a:pt x="191" y="289"/>
                  </a:lnTo>
                  <a:lnTo>
                    <a:pt x="191" y="288"/>
                  </a:lnTo>
                  <a:lnTo>
                    <a:pt x="192" y="288"/>
                  </a:lnTo>
                  <a:lnTo>
                    <a:pt x="192" y="288"/>
                  </a:lnTo>
                  <a:lnTo>
                    <a:pt x="192" y="288"/>
                  </a:lnTo>
                  <a:lnTo>
                    <a:pt x="193" y="288"/>
                  </a:lnTo>
                  <a:lnTo>
                    <a:pt x="193" y="288"/>
                  </a:lnTo>
                  <a:lnTo>
                    <a:pt x="194" y="288"/>
                  </a:lnTo>
                  <a:lnTo>
                    <a:pt x="194" y="288"/>
                  </a:lnTo>
                  <a:lnTo>
                    <a:pt x="194" y="286"/>
                  </a:lnTo>
                  <a:lnTo>
                    <a:pt x="196" y="286"/>
                  </a:lnTo>
                  <a:lnTo>
                    <a:pt x="196" y="286"/>
                  </a:lnTo>
                  <a:lnTo>
                    <a:pt x="197" y="286"/>
                  </a:lnTo>
                  <a:lnTo>
                    <a:pt x="198" y="286"/>
                  </a:lnTo>
                  <a:lnTo>
                    <a:pt x="198" y="285"/>
                  </a:lnTo>
                  <a:lnTo>
                    <a:pt x="198" y="285"/>
                  </a:lnTo>
                  <a:lnTo>
                    <a:pt x="199" y="285"/>
                  </a:lnTo>
                  <a:lnTo>
                    <a:pt x="199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1" y="285"/>
                  </a:lnTo>
                  <a:lnTo>
                    <a:pt x="202" y="283"/>
                  </a:lnTo>
                  <a:lnTo>
                    <a:pt x="202" y="283"/>
                  </a:lnTo>
                  <a:lnTo>
                    <a:pt x="203" y="283"/>
                  </a:lnTo>
                  <a:lnTo>
                    <a:pt x="203" y="283"/>
                  </a:lnTo>
                  <a:lnTo>
                    <a:pt x="203" y="283"/>
                  </a:lnTo>
                  <a:lnTo>
                    <a:pt x="204" y="282"/>
                  </a:lnTo>
                  <a:lnTo>
                    <a:pt x="204" y="282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07" y="282"/>
                  </a:lnTo>
                  <a:lnTo>
                    <a:pt x="207" y="282"/>
                  </a:lnTo>
                  <a:lnTo>
                    <a:pt x="207" y="282"/>
                  </a:lnTo>
                  <a:lnTo>
                    <a:pt x="208" y="282"/>
                  </a:lnTo>
                  <a:lnTo>
                    <a:pt x="208" y="282"/>
                  </a:lnTo>
                  <a:lnTo>
                    <a:pt x="209" y="282"/>
                  </a:lnTo>
                  <a:lnTo>
                    <a:pt x="209" y="282"/>
                  </a:lnTo>
                  <a:lnTo>
                    <a:pt x="211" y="281"/>
                  </a:lnTo>
                  <a:lnTo>
                    <a:pt x="211" y="281"/>
                  </a:lnTo>
                  <a:lnTo>
                    <a:pt x="212" y="281"/>
                  </a:lnTo>
                  <a:lnTo>
                    <a:pt x="212" y="281"/>
                  </a:lnTo>
                  <a:lnTo>
                    <a:pt x="213" y="281"/>
                  </a:lnTo>
                  <a:lnTo>
                    <a:pt x="213" y="281"/>
                  </a:lnTo>
                  <a:lnTo>
                    <a:pt x="213" y="279"/>
                  </a:lnTo>
                  <a:lnTo>
                    <a:pt x="214" y="279"/>
                  </a:lnTo>
                  <a:lnTo>
                    <a:pt x="214" y="278"/>
                  </a:lnTo>
                  <a:lnTo>
                    <a:pt x="216" y="278"/>
                  </a:lnTo>
                  <a:lnTo>
                    <a:pt x="216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7" y="278"/>
                  </a:lnTo>
                  <a:lnTo>
                    <a:pt x="218" y="277"/>
                  </a:lnTo>
                  <a:lnTo>
                    <a:pt x="218" y="277"/>
                  </a:lnTo>
                  <a:lnTo>
                    <a:pt x="219" y="277"/>
                  </a:lnTo>
                  <a:lnTo>
                    <a:pt x="219" y="277"/>
                  </a:lnTo>
                  <a:lnTo>
                    <a:pt x="219" y="27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2" y="277"/>
                  </a:lnTo>
                  <a:lnTo>
                    <a:pt x="223" y="277"/>
                  </a:lnTo>
                  <a:lnTo>
                    <a:pt x="224" y="277"/>
                  </a:lnTo>
                  <a:lnTo>
                    <a:pt x="224" y="277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6" y="275"/>
                  </a:lnTo>
                  <a:lnTo>
                    <a:pt x="227" y="275"/>
                  </a:lnTo>
                  <a:lnTo>
                    <a:pt x="227" y="275"/>
                  </a:lnTo>
                  <a:lnTo>
                    <a:pt x="228" y="275"/>
                  </a:lnTo>
                  <a:lnTo>
                    <a:pt x="228" y="274"/>
                  </a:lnTo>
                  <a:lnTo>
                    <a:pt x="229" y="274"/>
                  </a:lnTo>
                  <a:lnTo>
                    <a:pt x="229" y="274"/>
                  </a:lnTo>
                  <a:lnTo>
                    <a:pt x="229" y="274"/>
                  </a:lnTo>
                  <a:lnTo>
                    <a:pt x="231" y="274"/>
                  </a:lnTo>
                  <a:lnTo>
                    <a:pt x="231" y="272"/>
                  </a:lnTo>
                  <a:lnTo>
                    <a:pt x="232" y="272"/>
                  </a:lnTo>
                  <a:lnTo>
                    <a:pt x="232" y="271"/>
                  </a:lnTo>
                  <a:lnTo>
                    <a:pt x="232" y="271"/>
                  </a:lnTo>
                  <a:lnTo>
                    <a:pt x="233" y="271"/>
                  </a:lnTo>
                  <a:lnTo>
                    <a:pt x="233" y="271"/>
                  </a:lnTo>
                  <a:lnTo>
                    <a:pt x="234" y="271"/>
                  </a:lnTo>
                  <a:lnTo>
                    <a:pt x="234" y="271"/>
                  </a:lnTo>
                  <a:lnTo>
                    <a:pt x="234" y="271"/>
                  </a:lnTo>
                  <a:lnTo>
                    <a:pt x="236" y="271"/>
                  </a:lnTo>
                  <a:lnTo>
                    <a:pt x="237" y="271"/>
                  </a:lnTo>
                  <a:lnTo>
                    <a:pt x="238" y="271"/>
                  </a:lnTo>
                  <a:lnTo>
                    <a:pt x="238" y="271"/>
                  </a:lnTo>
                  <a:lnTo>
                    <a:pt x="239" y="270"/>
                  </a:lnTo>
                  <a:lnTo>
                    <a:pt x="239" y="270"/>
                  </a:lnTo>
                  <a:lnTo>
                    <a:pt x="241" y="270"/>
                  </a:lnTo>
                  <a:lnTo>
                    <a:pt x="241" y="270"/>
                  </a:lnTo>
                  <a:lnTo>
                    <a:pt x="241" y="270"/>
                  </a:lnTo>
                  <a:lnTo>
                    <a:pt x="242" y="268"/>
                  </a:lnTo>
                  <a:lnTo>
                    <a:pt x="242" y="268"/>
                  </a:lnTo>
                  <a:lnTo>
                    <a:pt x="243" y="267"/>
                  </a:lnTo>
                  <a:lnTo>
                    <a:pt x="243" y="267"/>
                  </a:lnTo>
                  <a:lnTo>
                    <a:pt x="244" y="267"/>
                  </a:lnTo>
                  <a:lnTo>
                    <a:pt x="246" y="267"/>
                  </a:lnTo>
                  <a:lnTo>
                    <a:pt x="246" y="267"/>
                  </a:lnTo>
                  <a:lnTo>
                    <a:pt x="247" y="267"/>
                  </a:lnTo>
                  <a:lnTo>
                    <a:pt x="247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48" y="266"/>
                  </a:lnTo>
                  <a:lnTo>
                    <a:pt x="249" y="266"/>
                  </a:lnTo>
                  <a:lnTo>
                    <a:pt x="249" y="266"/>
                  </a:lnTo>
                  <a:lnTo>
                    <a:pt x="251" y="266"/>
                  </a:lnTo>
                  <a:lnTo>
                    <a:pt x="251" y="266"/>
                  </a:lnTo>
                  <a:lnTo>
                    <a:pt x="252" y="266"/>
                  </a:lnTo>
                  <a:lnTo>
                    <a:pt x="253" y="266"/>
                  </a:lnTo>
                  <a:lnTo>
                    <a:pt x="254" y="266"/>
                  </a:lnTo>
                  <a:lnTo>
                    <a:pt x="254" y="264"/>
                  </a:lnTo>
                  <a:lnTo>
                    <a:pt x="254" y="264"/>
                  </a:lnTo>
                  <a:lnTo>
                    <a:pt x="256" y="264"/>
                  </a:lnTo>
                  <a:lnTo>
                    <a:pt x="256" y="264"/>
                  </a:lnTo>
                  <a:lnTo>
                    <a:pt x="257" y="264"/>
                  </a:lnTo>
                  <a:lnTo>
                    <a:pt x="257" y="264"/>
                  </a:lnTo>
                  <a:lnTo>
                    <a:pt x="257" y="264"/>
                  </a:lnTo>
                  <a:lnTo>
                    <a:pt x="258" y="263"/>
                  </a:lnTo>
                  <a:lnTo>
                    <a:pt x="259" y="263"/>
                  </a:lnTo>
                  <a:lnTo>
                    <a:pt x="261" y="263"/>
                  </a:lnTo>
                  <a:lnTo>
                    <a:pt x="261" y="263"/>
                  </a:lnTo>
                  <a:lnTo>
                    <a:pt x="262" y="263"/>
                  </a:lnTo>
                  <a:lnTo>
                    <a:pt x="262" y="262"/>
                  </a:lnTo>
                  <a:lnTo>
                    <a:pt x="263" y="262"/>
                  </a:lnTo>
                  <a:lnTo>
                    <a:pt x="263" y="262"/>
                  </a:lnTo>
                  <a:lnTo>
                    <a:pt x="263" y="262"/>
                  </a:lnTo>
                  <a:lnTo>
                    <a:pt x="264" y="262"/>
                  </a:lnTo>
                  <a:lnTo>
                    <a:pt x="264" y="262"/>
                  </a:lnTo>
                  <a:lnTo>
                    <a:pt x="266" y="262"/>
                  </a:lnTo>
                  <a:lnTo>
                    <a:pt x="266" y="260"/>
                  </a:lnTo>
                  <a:lnTo>
                    <a:pt x="267" y="260"/>
                  </a:lnTo>
                  <a:lnTo>
                    <a:pt x="268" y="260"/>
                  </a:lnTo>
                  <a:lnTo>
                    <a:pt x="269" y="260"/>
                  </a:lnTo>
                  <a:lnTo>
                    <a:pt x="269" y="260"/>
                  </a:lnTo>
                  <a:lnTo>
                    <a:pt x="269" y="260"/>
                  </a:lnTo>
                  <a:lnTo>
                    <a:pt x="271" y="259"/>
                  </a:lnTo>
                  <a:lnTo>
                    <a:pt x="271" y="259"/>
                  </a:lnTo>
                  <a:lnTo>
                    <a:pt x="272" y="259"/>
                  </a:lnTo>
                  <a:lnTo>
                    <a:pt x="273" y="259"/>
                  </a:lnTo>
                  <a:lnTo>
                    <a:pt x="273" y="259"/>
                  </a:lnTo>
                  <a:lnTo>
                    <a:pt x="275" y="257"/>
                  </a:lnTo>
                  <a:lnTo>
                    <a:pt x="275" y="257"/>
                  </a:lnTo>
                  <a:lnTo>
                    <a:pt x="276" y="257"/>
                  </a:lnTo>
                  <a:lnTo>
                    <a:pt x="277" y="257"/>
                  </a:lnTo>
                  <a:lnTo>
                    <a:pt x="278" y="257"/>
                  </a:lnTo>
                  <a:lnTo>
                    <a:pt x="278" y="257"/>
                  </a:lnTo>
                  <a:lnTo>
                    <a:pt x="280" y="257"/>
                  </a:lnTo>
                  <a:lnTo>
                    <a:pt x="280" y="256"/>
                  </a:lnTo>
                  <a:lnTo>
                    <a:pt x="281" y="256"/>
                  </a:lnTo>
                  <a:lnTo>
                    <a:pt x="282" y="256"/>
                  </a:lnTo>
                  <a:lnTo>
                    <a:pt x="282" y="256"/>
                  </a:lnTo>
                  <a:lnTo>
                    <a:pt x="283" y="256"/>
                  </a:lnTo>
                  <a:lnTo>
                    <a:pt x="283" y="256"/>
                  </a:lnTo>
                  <a:lnTo>
                    <a:pt x="285" y="256"/>
                  </a:lnTo>
                  <a:lnTo>
                    <a:pt x="286" y="256"/>
                  </a:lnTo>
                  <a:lnTo>
                    <a:pt x="287" y="256"/>
                  </a:lnTo>
                  <a:lnTo>
                    <a:pt x="288" y="256"/>
                  </a:lnTo>
                  <a:lnTo>
                    <a:pt x="288" y="256"/>
                  </a:lnTo>
                  <a:lnTo>
                    <a:pt x="288" y="255"/>
                  </a:lnTo>
                  <a:lnTo>
                    <a:pt x="290" y="255"/>
                  </a:lnTo>
                  <a:lnTo>
                    <a:pt x="291" y="255"/>
                  </a:lnTo>
                  <a:lnTo>
                    <a:pt x="291" y="255"/>
                  </a:lnTo>
                  <a:lnTo>
                    <a:pt x="292" y="255"/>
                  </a:lnTo>
                  <a:lnTo>
                    <a:pt x="292" y="255"/>
                  </a:lnTo>
                  <a:lnTo>
                    <a:pt x="293" y="255"/>
                  </a:lnTo>
                  <a:lnTo>
                    <a:pt x="293" y="253"/>
                  </a:lnTo>
                  <a:lnTo>
                    <a:pt x="295" y="253"/>
                  </a:lnTo>
                  <a:lnTo>
                    <a:pt x="296" y="253"/>
                  </a:lnTo>
                  <a:lnTo>
                    <a:pt x="297" y="253"/>
                  </a:lnTo>
                  <a:lnTo>
                    <a:pt x="297" y="253"/>
                  </a:lnTo>
                  <a:lnTo>
                    <a:pt x="297" y="252"/>
                  </a:lnTo>
                  <a:lnTo>
                    <a:pt x="298" y="252"/>
                  </a:lnTo>
                  <a:lnTo>
                    <a:pt x="300" y="252"/>
                  </a:lnTo>
                  <a:lnTo>
                    <a:pt x="301" y="252"/>
                  </a:lnTo>
                  <a:lnTo>
                    <a:pt x="301" y="252"/>
                  </a:lnTo>
                  <a:lnTo>
                    <a:pt x="302" y="252"/>
                  </a:lnTo>
                  <a:lnTo>
                    <a:pt x="302" y="252"/>
                  </a:lnTo>
                  <a:lnTo>
                    <a:pt x="303" y="252"/>
                  </a:lnTo>
                  <a:lnTo>
                    <a:pt x="303" y="252"/>
                  </a:lnTo>
                  <a:lnTo>
                    <a:pt x="305" y="252"/>
                  </a:lnTo>
                  <a:lnTo>
                    <a:pt x="306" y="252"/>
                  </a:lnTo>
                  <a:lnTo>
                    <a:pt x="307" y="251"/>
                  </a:lnTo>
                  <a:lnTo>
                    <a:pt x="307" y="251"/>
                  </a:lnTo>
                  <a:lnTo>
                    <a:pt x="307" y="251"/>
                  </a:lnTo>
                  <a:lnTo>
                    <a:pt x="308" y="251"/>
                  </a:lnTo>
                  <a:lnTo>
                    <a:pt x="310" y="251"/>
                  </a:lnTo>
                  <a:lnTo>
                    <a:pt x="311" y="251"/>
                  </a:lnTo>
                  <a:lnTo>
                    <a:pt x="311" y="251"/>
                  </a:lnTo>
                  <a:lnTo>
                    <a:pt x="312" y="251"/>
                  </a:lnTo>
                  <a:lnTo>
                    <a:pt x="312" y="251"/>
                  </a:lnTo>
                  <a:lnTo>
                    <a:pt x="313" y="251"/>
                  </a:lnTo>
                  <a:lnTo>
                    <a:pt x="315" y="251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7" y="249"/>
                  </a:lnTo>
                  <a:lnTo>
                    <a:pt x="317" y="249"/>
                  </a:lnTo>
                  <a:lnTo>
                    <a:pt x="318" y="249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21" y="249"/>
                  </a:lnTo>
                  <a:lnTo>
                    <a:pt x="322" y="249"/>
                  </a:lnTo>
                  <a:lnTo>
                    <a:pt x="323" y="249"/>
                  </a:lnTo>
                  <a:lnTo>
                    <a:pt x="325" y="249"/>
                  </a:lnTo>
                  <a:lnTo>
                    <a:pt x="326" y="249"/>
                  </a:lnTo>
                  <a:lnTo>
                    <a:pt x="326" y="249"/>
                  </a:lnTo>
                  <a:lnTo>
                    <a:pt x="327" y="249"/>
                  </a:lnTo>
                  <a:lnTo>
                    <a:pt x="327" y="248"/>
                  </a:lnTo>
                  <a:lnTo>
                    <a:pt x="328" y="248"/>
                  </a:lnTo>
                  <a:lnTo>
                    <a:pt x="328" y="248"/>
                  </a:lnTo>
                  <a:lnTo>
                    <a:pt x="330" y="248"/>
                  </a:lnTo>
                  <a:lnTo>
                    <a:pt x="331" y="248"/>
                  </a:lnTo>
                  <a:lnTo>
                    <a:pt x="332" y="248"/>
                  </a:lnTo>
                  <a:lnTo>
                    <a:pt x="333" y="248"/>
                  </a:lnTo>
                  <a:lnTo>
                    <a:pt x="335" y="248"/>
                  </a:lnTo>
                  <a:lnTo>
                    <a:pt x="335" y="248"/>
                  </a:lnTo>
                  <a:lnTo>
                    <a:pt x="336" y="248"/>
                  </a:lnTo>
                  <a:lnTo>
                    <a:pt x="337" y="248"/>
                  </a:lnTo>
                  <a:lnTo>
                    <a:pt x="338" y="248"/>
                  </a:lnTo>
                  <a:lnTo>
                    <a:pt x="338" y="248"/>
                  </a:lnTo>
                  <a:lnTo>
                    <a:pt x="340" y="248"/>
                  </a:lnTo>
                  <a:lnTo>
                    <a:pt x="341" y="248"/>
                  </a:lnTo>
                  <a:lnTo>
                    <a:pt x="342" y="248"/>
                  </a:lnTo>
                  <a:lnTo>
                    <a:pt x="343" y="248"/>
                  </a:lnTo>
                  <a:lnTo>
                    <a:pt x="345" y="248"/>
                  </a:lnTo>
                  <a:lnTo>
                    <a:pt x="345" y="248"/>
                  </a:lnTo>
                  <a:lnTo>
                    <a:pt x="346" y="248"/>
                  </a:lnTo>
                  <a:lnTo>
                    <a:pt x="347" y="248"/>
                  </a:lnTo>
                  <a:lnTo>
                    <a:pt x="348" y="248"/>
                  </a:lnTo>
                  <a:lnTo>
                    <a:pt x="350" y="248"/>
                  </a:lnTo>
                  <a:lnTo>
                    <a:pt x="351" y="248"/>
                  </a:lnTo>
                  <a:lnTo>
                    <a:pt x="351" y="248"/>
                  </a:lnTo>
                  <a:lnTo>
                    <a:pt x="352" y="248"/>
                  </a:lnTo>
                  <a:lnTo>
                    <a:pt x="353" y="248"/>
                  </a:lnTo>
                  <a:lnTo>
                    <a:pt x="355" y="248"/>
                  </a:lnTo>
                  <a:lnTo>
                    <a:pt x="356" y="248"/>
                  </a:lnTo>
                  <a:lnTo>
                    <a:pt x="357" y="248"/>
                  </a:lnTo>
                  <a:lnTo>
                    <a:pt x="357" y="248"/>
                  </a:lnTo>
                  <a:lnTo>
                    <a:pt x="358" y="248"/>
                  </a:lnTo>
                  <a:lnTo>
                    <a:pt x="360" y="248"/>
                  </a:lnTo>
                  <a:lnTo>
                    <a:pt x="361" y="248"/>
                  </a:lnTo>
                  <a:lnTo>
                    <a:pt x="362" y="248"/>
                  </a:lnTo>
                  <a:lnTo>
                    <a:pt x="363" y="248"/>
                  </a:lnTo>
                  <a:lnTo>
                    <a:pt x="363" y="248"/>
                  </a:lnTo>
                  <a:lnTo>
                    <a:pt x="365" y="248"/>
                  </a:lnTo>
                  <a:lnTo>
                    <a:pt x="366" y="248"/>
                  </a:lnTo>
                  <a:lnTo>
                    <a:pt x="367" y="248"/>
                  </a:lnTo>
                  <a:lnTo>
                    <a:pt x="369" y="248"/>
                  </a:lnTo>
                  <a:lnTo>
                    <a:pt x="370" y="248"/>
                  </a:lnTo>
                  <a:lnTo>
                    <a:pt x="370" y="248"/>
                  </a:lnTo>
                  <a:lnTo>
                    <a:pt x="371" y="248"/>
                  </a:lnTo>
                  <a:lnTo>
                    <a:pt x="372" y="248"/>
                  </a:lnTo>
                  <a:lnTo>
                    <a:pt x="374" y="248"/>
                  </a:lnTo>
                  <a:lnTo>
                    <a:pt x="376" y="248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57" name="Freeform 25"/>
            <p:cNvSpPr>
              <a:spLocks/>
            </p:cNvSpPr>
            <p:nvPr/>
          </p:nvSpPr>
          <p:spPr bwMode="auto">
            <a:xfrm>
              <a:off x="1202" y="2672"/>
              <a:ext cx="243" cy="256"/>
            </a:xfrm>
            <a:custGeom>
              <a:avLst/>
              <a:gdLst>
                <a:gd name="T0" fmla="*/ 123 w 243"/>
                <a:gd name="T1" fmla="*/ 0 h 256"/>
                <a:gd name="T2" fmla="*/ 129 w 243"/>
                <a:gd name="T3" fmla="*/ 0 h 256"/>
                <a:gd name="T4" fmla="*/ 135 w 243"/>
                <a:gd name="T5" fmla="*/ 0 h 256"/>
                <a:gd name="T6" fmla="*/ 142 w 243"/>
                <a:gd name="T7" fmla="*/ 2 h 256"/>
                <a:gd name="T8" fmla="*/ 148 w 243"/>
                <a:gd name="T9" fmla="*/ 3 h 256"/>
                <a:gd name="T10" fmla="*/ 154 w 243"/>
                <a:gd name="T11" fmla="*/ 4 h 256"/>
                <a:gd name="T12" fmla="*/ 160 w 243"/>
                <a:gd name="T13" fmla="*/ 6 h 256"/>
                <a:gd name="T14" fmla="*/ 167 w 243"/>
                <a:gd name="T15" fmla="*/ 8 h 256"/>
                <a:gd name="T16" fmla="*/ 173 w 243"/>
                <a:gd name="T17" fmla="*/ 11 h 256"/>
                <a:gd name="T18" fmla="*/ 178 w 243"/>
                <a:gd name="T19" fmla="*/ 14 h 256"/>
                <a:gd name="T20" fmla="*/ 184 w 243"/>
                <a:gd name="T21" fmla="*/ 18 h 256"/>
                <a:gd name="T22" fmla="*/ 189 w 243"/>
                <a:gd name="T23" fmla="*/ 22 h 256"/>
                <a:gd name="T24" fmla="*/ 194 w 243"/>
                <a:gd name="T25" fmla="*/ 25 h 256"/>
                <a:gd name="T26" fmla="*/ 199 w 243"/>
                <a:gd name="T27" fmla="*/ 29 h 256"/>
                <a:gd name="T28" fmla="*/ 204 w 243"/>
                <a:gd name="T29" fmla="*/ 34 h 256"/>
                <a:gd name="T30" fmla="*/ 208 w 243"/>
                <a:gd name="T31" fmla="*/ 39 h 256"/>
                <a:gd name="T32" fmla="*/ 213 w 243"/>
                <a:gd name="T33" fmla="*/ 43 h 256"/>
                <a:gd name="T34" fmla="*/ 217 w 243"/>
                <a:gd name="T35" fmla="*/ 48 h 256"/>
                <a:gd name="T36" fmla="*/ 221 w 243"/>
                <a:gd name="T37" fmla="*/ 54 h 256"/>
                <a:gd name="T38" fmla="*/ 224 w 243"/>
                <a:gd name="T39" fmla="*/ 59 h 256"/>
                <a:gd name="T40" fmla="*/ 228 w 243"/>
                <a:gd name="T41" fmla="*/ 66 h 256"/>
                <a:gd name="T42" fmla="*/ 231 w 243"/>
                <a:gd name="T43" fmla="*/ 71 h 256"/>
                <a:gd name="T44" fmla="*/ 233 w 243"/>
                <a:gd name="T45" fmla="*/ 77 h 256"/>
                <a:gd name="T46" fmla="*/ 236 w 243"/>
                <a:gd name="T47" fmla="*/ 84 h 256"/>
                <a:gd name="T48" fmla="*/ 237 w 243"/>
                <a:gd name="T49" fmla="*/ 91 h 256"/>
                <a:gd name="T50" fmla="*/ 239 w 243"/>
                <a:gd name="T51" fmla="*/ 96 h 256"/>
                <a:gd name="T52" fmla="*/ 241 w 243"/>
                <a:gd name="T53" fmla="*/ 103 h 256"/>
                <a:gd name="T54" fmla="*/ 242 w 243"/>
                <a:gd name="T55" fmla="*/ 110 h 256"/>
                <a:gd name="T56" fmla="*/ 242 w 243"/>
                <a:gd name="T57" fmla="*/ 117 h 256"/>
                <a:gd name="T58" fmla="*/ 242 w 243"/>
                <a:gd name="T59" fmla="*/ 124 h 256"/>
                <a:gd name="T60" fmla="*/ 242 w 243"/>
                <a:gd name="T61" fmla="*/ 130 h 256"/>
                <a:gd name="T62" fmla="*/ 242 w 243"/>
                <a:gd name="T63" fmla="*/ 136 h 256"/>
                <a:gd name="T64" fmla="*/ 242 w 243"/>
                <a:gd name="T65" fmla="*/ 143 h 256"/>
                <a:gd name="T66" fmla="*/ 241 w 243"/>
                <a:gd name="T67" fmla="*/ 150 h 256"/>
                <a:gd name="T68" fmla="*/ 239 w 243"/>
                <a:gd name="T69" fmla="*/ 156 h 256"/>
                <a:gd name="T70" fmla="*/ 238 w 243"/>
                <a:gd name="T71" fmla="*/ 163 h 256"/>
                <a:gd name="T72" fmla="*/ 236 w 243"/>
                <a:gd name="T73" fmla="*/ 169 h 256"/>
                <a:gd name="T74" fmla="*/ 234 w 243"/>
                <a:gd name="T75" fmla="*/ 176 h 256"/>
                <a:gd name="T76" fmla="*/ 231 w 243"/>
                <a:gd name="T77" fmla="*/ 182 h 256"/>
                <a:gd name="T78" fmla="*/ 228 w 243"/>
                <a:gd name="T79" fmla="*/ 188 h 256"/>
                <a:gd name="T80" fmla="*/ 226 w 243"/>
                <a:gd name="T81" fmla="*/ 193 h 256"/>
                <a:gd name="T82" fmla="*/ 222 w 243"/>
                <a:gd name="T83" fmla="*/ 199 h 256"/>
                <a:gd name="T84" fmla="*/ 218 w 243"/>
                <a:gd name="T85" fmla="*/ 204 h 256"/>
                <a:gd name="T86" fmla="*/ 214 w 243"/>
                <a:gd name="T87" fmla="*/ 210 h 256"/>
                <a:gd name="T88" fmla="*/ 211 w 243"/>
                <a:gd name="T89" fmla="*/ 215 h 256"/>
                <a:gd name="T90" fmla="*/ 206 w 243"/>
                <a:gd name="T91" fmla="*/ 219 h 256"/>
                <a:gd name="T92" fmla="*/ 201 w 243"/>
                <a:gd name="T93" fmla="*/ 224 h 256"/>
                <a:gd name="T94" fmla="*/ 196 w 243"/>
                <a:gd name="T95" fmla="*/ 229 h 256"/>
                <a:gd name="T96" fmla="*/ 191 w 243"/>
                <a:gd name="T97" fmla="*/ 233 h 256"/>
                <a:gd name="T98" fmla="*/ 186 w 243"/>
                <a:gd name="T99" fmla="*/ 236 h 256"/>
                <a:gd name="T100" fmla="*/ 181 w 243"/>
                <a:gd name="T101" fmla="*/ 240 h 256"/>
                <a:gd name="T102" fmla="*/ 174 w 243"/>
                <a:gd name="T103" fmla="*/ 243 h 256"/>
                <a:gd name="T104" fmla="*/ 169 w 243"/>
                <a:gd name="T105" fmla="*/ 245 h 256"/>
                <a:gd name="T106" fmla="*/ 163 w 243"/>
                <a:gd name="T107" fmla="*/ 248 h 256"/>
                <a:gd name="T108" fmla="*/ 157 w 243"/>
                <a:gd name="T109" fmla="*/ 251 h 256"/>
                <a:gd name="T110" fmla="*/ 150 w 243"/>
                <a:gd name="T111" fmla="*/ 252 h 256"/>
                <a:gd name="T112" fmla="*/ 144 w 243"/>
                <a:gd name="T113" fmla="*/ 254 h 256"/>
                <a:gd name="T114" fmla="*/ 138 w 243"/>
                <a:gd name="T115" fmla="*/ 255 h 256"/>
                <a:gd name="T116" fmla="*/ 132 w 243"/>
                <a:gd name="T117" fmla="*/ 255 h 256"/>
                <a:gd name="T118" fmla="*/ 125 w 243"/>
                <a:gd name="T119" fmla="*/ 255 h 256"/>
                <a:gd name="T120" fmla="*/ 0 w 243"/>
                <a:gd name="T12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3" h="256">
                  <a:moveTo>
                    <a:pt x="122" y="0"/>
                  </a:moveTo>
                  <a:lnTo>
                    <a:pt x="122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7" y="2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7" y="4"/>
                  </a:lnTo>
                  <a:lnTo>
                    <a:pt x="159" y="6"/>
                  </a:lnTo>
                  <a:lnTo>
                    <a:pt x="160" y="6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7" y="8"/>
                  </a:lnTo>
                  <a:lnTo>
                    <a:pt x="169" y="10"/>
                  </a:lnTo>
                  <a:lnTo>
                    <a:pt x="170" y="11"/>
                  </a:lnTo>
                  <a:lnTo>
                    <a:pt x="173" y="11"/>
                  </a:lnTo>
                  <a:lnTo>
                    <a:pt x="174" y="13"/>
                  </a:lnTo>
                  <a:lnTo>
                    <a:pt x="177" y="14"/>
                  </a:lnTo>
                  <a:lnTo>
                    <a:pt x="178" y="14"/>
                  </a:lnTo>
                  <a:lnTo>
                    <a:pt x="181" y="15"/>
                  </a:lnTo>
                  <a:lnTo>
                    <a:pt x="182" y="17"/>
                  </a:lnTo>
                  <a:lnTo>
                    <a:pt x="184" y="18"/>
                  </a:lnTo>
                  <a:lnTo>
                    <a:pt x="186" y="19"/>
                  </a:lnTo>
                  <a:lnTo>
                    <a:pt x="188" y="19"/>
                  </a:lnTo>
                  <a:lnTo>
                    <a:pt x="189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5"/>
                  </a:lnTo>
                  <a:lnTo>
                    <a:pt x="196" y="26"/>
                  </a:lnTo>
                  <a:lnTo>
                    <a:pt x="198" y="28"/>
                  </a:lnTo>
                  <a:lnTo>
                    <a:pt x="199" y="29"/>
                  </a:lnTo>
                  <a:lnTo>
                    <a:pt x="201" y="30"/>
                  </a:lnTo>
                  <a:lnTo>
                    <a:pt x="202" y="32"/>
                  </a:lnTo>
                  <a:lnTo>
                    <a:pt x="204" y="34"/>
                  </a:lnTo>
                  <a:lnTo>
                    <a:pt x="206" y="36"/>
                  </a:lnTo>
                  <a:lnTo>
                    <a:pt x="207" y="37"/>
                  </a:lnTo>
                  <a:lnTo>
                    <a:pt x="208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4" y="45"/>
                  </a:lnTo>
                  <a:lnTo>
                    <a:pt x="216" y="47"/>
                  </a:lnTo>
                  <a:lnTo>
                    <a:pt x="217" y="48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3" y="58"/>
                  </a:lnTo>
                  <a:lnTo>
                    <a:pt x="224" y="59"/>
                  </a:lnTo>
                  <a:lnTo>
                    <a:pt x="226" y="62"/>
                  </a:lnTo>
                  <a:lnTo>
                    <a:pt x="226" y="63"/>
                  </a:lnTo>
                  <a:lnTo>
                    <a:pt x="228" y="66"/>
                  </a:lnTo>
                  <a:lnTo>
                    <a:pt x="228" y="67"/>
                  </a:lnTo>
                  <a:lnTo>
                    <a:pt x="229" y="70"/>
                  </a:lnTo>
                  <a:lnTo>
                    <a:pt x="231" y="71"/>
                  </a:lnTo>
                  <a:lnTo>
                    <a:pt x="231" y="73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4" y="80"/>
                  </a:lnTo>
                  <a:lnTo>
                    <a:pt x="234" y="82"/>
                  </a:lnTo>
                  <a:lnTo>
                    <a:pt x="236" y="84"/>
                  </a:lnTo>
                  <a:lnTo>
                    <a:pt x="236" y="87"/>
                  </a:lnTo>
                  <a:lnTo>
                    <a:pt x="237" y="88"/>
                  </a:lnTo>
                  <a:lnTo>
                    <a:pt x="237" y="91"/>
                  </a:lnTo>
                  <a:lnTo>
                    <a:pt x="238" y="92"/>
                  </a:lnTo>
                  <a:lnTo>
                    <a:pt x="238" y="95"/>
                  </a:lnTo>
                  <a:lnTo>
                    <a:pt x="239" y="96"/>
                  </a:lnTo>
                  <a:lnTo>
                    <a:pt x="239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6"/>
                  </a:lnTo>
                  <a:lnTo>
                    <a:pt x="241" y="107"/>
                  </a:lnTo>
                  <a:lnTo>
                    <a:pt x="242" y="110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7"/>
                  </a:lnTo>
                  <a:lnTo>
                    <a:pt x="242" y="119"/>
                  </a:lnTo>
                  <a:lnTo>
                    <a:pt x="242" y="121"/>
                  </a:lnTo>
                  <a:lnTo>
                    <a:pt x="242" y="124"/>
                  </a:lnTo>
                  <a:lnTo>
                    <a:pt x="242" y="125"/>
                  </a:lnTo>
                  <a:lnTo>
                    <a:pt x="243" y="128"/>
                  </a:lnTo>
                  <a:lnTo>
                    <a:pt x="242" y="130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6"/>
                  </a:lnTo>
                  <a:lnTo>
                    <a:pt x="242" y="139"/>
                  </a:lnTo>
                  <a:lnTo>
                    <a:pt x="242" y="141"/>
                  </a:lnTo>
                  <a:lnTo>
                    <a:pt x="242" y="143"/>
                  </a:lnTo>
                  <a:lnTo>
                    <a:pt x="242" y="145"/>
                  </a:lnTo>
                  <a:lnTo>
                    <a:pt x="241" y="148"/>
                  </a:lnTo>
                  <a:lnTo>
                    <a:pt x="241" y="150"/>
                  </a:lnTo>
                  <a:lnTo>
                    <a:pt x="241" y="152"/>
                  </a:lnTo>
                  <a:lnTo>
                    <a:pt x="241" y="155"/>
                  </a:lnTo>
                  <a:lnTo>
                    <a:pt x="239" y="156"/>
                  </a:lnTo>
                  <a:lnTo>
                    <a:pt x="239" y="159"/>
                  </a:lnTo>
                  <a:lnTo>
                    <a:pt x="238" y="161"/>
                  </a:lnTo>
                  <a:lnTo>
                    <a:pt x="238" y="163"/>
                  </a:lnTo>
                  <a:lnTo>
                    <a:pt x="237" y="165"/>
                  </a:lnTo>
                  <a:lnTo>
                    <a:pt x="237" y="167"/>
                  </a:lnTo>
                  <a:lnTo>
                    <a:pt x="236" y="169"/>
                  </a:lnTo>
                  <a:lnTo>
                    <a:pt x="236" y="171"/>
                  </a:lnTo>
                  <a:lnTo>
                    <a:pt x="234" y="173"/>
                  </a:lnTo>
                  <a:lnTo>
                    <a:pt x="234" y="176"/>
                  </a:lnTo>
                  <a:lnTo>
                    <a:pt x="233" y="178"/>
                  </a:lnTo>
                  <a:lnTo>
                    <a:pt x="232" y="180"/>
                  </a:lnTo>
                  <a:lnTo>
                    <a:pt x="231" y="182"/>
                  </a:lnTo>
                  <a:lnTo>
                    <a:pt x="231" y="184"/>
                  </a:lnTo>
                  <a:lnTo>
                    <a:pt x="229" y="185"/>
                  </a:lnTo>
                  <a:lnTo>
                    <a:pt x="228" y="188"/>
                  </a:lnTo>
                  <a:lnTo>
                    <a:pt x="228" y="189"/>
                  </a:lnTo>
                  <a:lnTo>
                    <a:pt x="226" y="192"/>
                  </a:lnTo>
                  <a:lnTo>
                    <a:pt x="226" y="193"/>
                  </a:lnTo>
                  <a:lnTo>
                    <a:pt x="224" y="196"/>
                  </a:lnTo>
                  <a:lnTo>
                    <a:pt x="223" y="198"/>
                  </a:lnTo>
                  <a:lnTo>
                    <a:pt x="222" y="199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8" y="204"/>
                  </a:lnTo>
                  <a:lnTo>
                    <a:pt x="217" y="207"/>
                  </a:lnTo>
                  <a:lnTo>
                    <a:pt x="216" y="208"/>
                  </a:lnTo>
                  <a:lnTo>
                    <a:pt x="214" y="210"/>
                  </a:lnTo>
                  <a:lnTo>
                    <a:pt x="213" y="211"/>
                  </a:lnTo>
                  <a:lnTo>
                    <a:pt x="212" y="213"/>
                  </a:lnTo>
                  <a:lnTo>
                    <a:pt x="211" y="215"/>
                  </a:lnTo>
                  <a:lnTo>
                    <a:pt x="208" y="217"/>
                  </a:lnTo>
                  <a:lnTo>
                    <a:pt x="207" y="218"/>
                  </a:lnTo>
                  <a:lnTo>
                    <a:pt x="206" y="219"/>
                  </a:lnTo>
                  <a:lnTo>
                    <a:pt x="204" y="221"/>
                  </a:lnTo>
                  <a:lnTo>
                    <a:pt x="202" y="222"/>
                  </a:lnTo>
                  <a:lnTo>
                    <a:pt x="201" y="224"/>
                  </a:lnTo>
                  <a:lnTo>
                    <a:pt x="199" y="225"/>
                  </a:lnTo>
                  <a:lnTo>
                    <a:pt x="198" y="228"/>
                  </a:lnTo>
                  <a:lnTo>
                    <a:pt x="196" y="229"/>
                  </a:lnTo>
                  <a:lnTo>
                    <a:pt x="194" y="230"/>
                  </a:lnTo>
                  <a:lnTo>
                    <a:pt x="193" y="232"/>
                  </a:lnTo>
                  <a:lnTo>
                    <a:pt x="191" y="233"/>
                  </a:lnTo>
                  <a:lnTo>
                    <a:pt x="189" y="233"/>
                  </a:lnTo>
                  <a:lnTo>
                    <a:pt x="188" y="235"/>
                  </a:lnTo>
                  <a:lnTo>
                    <a:pt x="186" y="236"/>
                  </a:lnTo>
                  <a:lnTo>
                    <a:pt x="184" y="237"/>
                  </a:lnTo>
                  <a:lnTo>
                    <a:pt x="182" y="239"/>
                  </a:lnTo>
                  <a:lnTo>
                    <a:pt x="181" y="240"/>
                  </a:lnTo>
                  <a:lnTo>
                    <a:pt x="178" y="241"/>
                  </a:lnTo>
                  <a:lnTo>
                    <a:pt x="177" y="241"/>
                  </a:lnTo>
                  <a:lnTo>
                    <a:pt x="174" y="243"/>
                  </a:lnTo>
                  <a:lnTo>
                    <a:pt x="173" y="244"/>
                  </a:lnTo>
                  <a:lnTo>
                    <a:pt x="170" y="244"/>
                  </a:lnTo>
                  <a:lnTo>
                    <a:pt x="169" y="245"/>
                  </a:lnTo>
                  <a:lnTo>
                    <a:pt x="167" y="247"/>
                  </a:lnTo>
                  <a:lnTo>
                    <a:pt x="164" y="247"/>
                  </a:lnTo>
                  <a:lnTo>
                    <a:pt x="163" y="248"/>
                  </a:lnTo>
                  <a:lnTo>
                    <a:pt x="160" y="248"/>
                  </a:lnTo>
                  <a:lnTo>
                    <a:pt x="159" y="250"/>
                  </a:lnTo>
                  <a:lnTo>
                    <a:pt x="157" y="251"/>
                  </a:lnTo>
                  <a:lnTo>
                    <a:pt x="154" y="251"/>
                  </a:lnTo>
                  <a:lnTo>
                    <a:pt x="153" y="251"/>
                  </a:lnTo>
                  <a:lnTo>
                    <a:pt x="150" y="252"/>
                  </a:lnTo>
                  <a:lnTo>
                    <a:pt x="148" y="252"/>
                  </a:lnTo>
                  <a:lnTo>
                    <a:pt x="147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0" y="254"/>
                  </a:lnTo>
                  <a:lnTo>
                    <a:pt x="138" y="255"/>
                  </a:lnTo>
                  <a:lnTo>
                    <a:pt x="135" y="255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29" y="255"/>
                  </a:lnTo>
                  <a:lnTo>
                    <a:pt x="128" y="255"/>
                  </a:lnTo>
                  <a:lnTo>
                    <a:pt x="125" y="255"/>
                  </a:lnTo>
                  <a:lnTo>
                    <a:pt x="123" y="255"/>
                  </a:lnTo>
                  <a:lnTo>
                    <a:pt x="122" y="255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58" name="Freeform 26"/>
            <p:cNvSpPr>
              <a:spLocks/>
            </p:cNvSpPr>
            <p:nvPr/>
          </p:nvSpPr>
          <p:spPr bwMode="auto">
            <a:xfrm>
              <a:off x="1202" y="2672"/>
              <a:ext cx="243" cy="256"/>
            </a:xfrm>
            <a:custGeom>
              <a:avLst/>
              <a:gdLst>
                <a:gd name="T0" fmla="*/ 123 w 243"/>
                <a:gd name="T1" fmla="*/ 0 h 256"/>
                <a:gd name="T2" fmla="*/ 129 w 243"/>
                <a:gd name="T3" fmla="*/ 0 h 256"/>
                <a:gd name="T4" fmla="*/ 135 w 243"/>
                <a:gd name="T5" fmla="*/ 0 h 256"/>
                <a:gd name="T6" fmla="*/ 142 w 243"/>
                <a:gd name="T7" fmla="*/ 2 h 256"/>
                <a:gd name="T8" fmla="*/ 148 w 243"/>
                <a:gd name="T9" fmla="*/ 3 h 256"/>
                <a:gd name="T10" fmla="*/ 154 w 243"/>
                <a:gd name="T11" fmla="*/ 4 h 256"/>
                <a:gd name="T12" fmla="*/ 160 w 243"/>
                <a:gd name="T13" fmla="*/ 6 h 256"/>
                <a:gd name="T14" fmla="*/ 167 w 243"/>
                <a:gd name="T15" fmla="*/ 8 h 256"/>
                <a:gd name="T16" fmla="*/ 173 w 243"/>
                <a:gd name="T17" fmla="*/ 11 h 256"/>
                <a:gd name="T18" fmla="*/ 178 w 243"/>
                <a:gd name="T19" fmla="*/ 14 h 256"/>
                <a:gd name="T20" fmla="*/ 184 w 243"/>
                <a:gd name="T21" fmla="*/ 18 h 256"/>
                <a:gd name="T22" fmla="*/ 189 w 243"/>
                <a:gd name="T23" fmla="*/ 22 h 256"/>
                <a:gd name="T24" fmla="*/ 194 w 243"/>
                <a:gd name="T25" fmla="*/ 25 h 256"/>
                <a:gd name="T26" fmla="*/ 199 w 243"/>
                <a:gd name="T27" fmla="*/ 29 h 256"/>
                <a:gd name="T28" fmla="*/ 204 w 243"/>
                <a:gd name="T29" fmla="*/ 34 h 256"/>
                <a:gd name="T30" fmla="*/ 208 w 243"/>
                <a:gd name="T31" fmla="*/ 39 h 256"/>
                <a:gd name="T32" fmla="*/ 213 w 243"/>
                <a:gd name="T33" fmla="*/ 43 h 256"/>
                <a:gd name="T34" fmla="*/ 217 w 243"/>
                <a:gd name="T35" fmla="*/ 48 h 256"/>
                <a:gd name="T36" fmla="*/ 221 w 243"/>
                <a:gd name="T37" fmla="*/ 54 h 256"/>
                <a:gd name="T38" fmla="*/ 224 w 243"/>
                <a:gd name="T39" fmla="*/ 59 h 256"/>
                <a:gd name="T40" fmla="*/ 228 w 243"/>
                <a:gd name="T41" fmla="*/ 66 h 256"/>
                <a:gd name="T42" fmla="*/ 231 w 243"/>
                <a:gd name="T43" fmla="*/ 71 h 256"/>
                <a:gd name="T44" fmla="*/ 233 w 243"/>
                <a:gd name="T45" fmla="*/ 77 h 256"/>
                <a:gd name="T46" fmla="*/ 236 w 243"/>
                <a:gd name="T47" fmla="*/ 84 h 256"/>
                <a:gd name="T48" fmla="*/ 237 w 243"/>
                <a:gd name="T49" fmla="*/ 91 h 256"/>
                <a:gd name="T50" fmla="*/ 239 w 243"/>
                <a:gd name="T51" fmla="*/ 96 h 256"/>
                <a:gd name="T52" fmla="*/ 241 w 243"/>
                <a:gd name="T53" fmla="*/ 103 h 256"/>
                <a:gd name="T54" fmla="*/ 242 w 243"/>
                <a:gd name="T55" fmla="*/ 110 h 256"/>
                <a:gd name="T56" fmla="*/ 242 w 243"/>
                <a:gd name="T57" fmla="*/ 117 h 256"/>
                <a:gd name="T58" fmla="*/ 242 w 243"/>
                <a:gd name="T59" fmla="*/ 124 h 256"/>
                <a:gd name="T60" fmla="*/ 242 w 243"/>
                <a:gd name="T61" fmla="*/ 130 h 256"/>
                <a:gd name="T62" fmla="*/ 242 w 243"/>
                <a:gd name="T63" fmla="*/ 136 h 256"/>
                <a:gd name="T64" fmla="*/ 242 w 243"/>
                <a:gd name="T65" fmla="*/ 143 h 256"/>
                <a:gd name="T66" fmla="*/ 241 w 243"/>
                <a:gd name="T67" fmla="*/ 150 h 256"/>
                <a:gd name="T68" fmla="*/ 239 w 243"/>
                <a:gd name="T69" fmla="*/ 156 h 256"/>
                <a:gd name="T70" fmla="*/ 238 w 243"/>
                <a:gd name="T71" fmla="*/ 163 h 256"/>
                <a:gd name="T72" fmla="*/ 236 w 243"/>
                <a:gd name="T73" fmla="*/ 169 h 256"/>
                <a:gd name="T74" fmla="*/ 234 w 243"/>
                <a:gd name="T75" fmla="*/ 176 h 256"/>
                <a:gd name="T76" fmla="*/ 231 w 243"/>
                <a:gd name="T77" fmla="*/ 182 h 256"/>
                <a:gd name="T78" fmla="*/ 228 w 243"/>
                <a:gd name="T79" fmla="*/ 188 h 256"/>
                <a:gd name="T80" fmla="*/ 226 w 243"/>
                <a:gd name="T81" fmla="*/ 193 h 256"/>
                <a:gd name="T82" fmla="*/ 222 w 243"/>
                <a:gd name="T83" fmla="*/ 199 h 256"/>
                <a:gd name="T84" fmla="*/ 218 w 243"/>
                <a:gd name="T85" fmla="*/ 204 h 256"/>
                <a:gd name="T86" fmla="*/ 214 w 243"/>
                <a:gd name="T87" fmla="*/ 210 h 256"/>
                <a:gd name="T88" fmla="*/ 211 w 243"/>
                <a:gd name="T89" fmla="*/ 215 h 256"/>
                <a:gd name="T90" fmla="*/ 206 w 243"/>
                <a:gd name="T91" fmla="*/ 219 h 256"/>
                <a:gd name="T92" fmla="*/ 201 w 243"/>
                <a:gd name="T93" fmla="*/ 224 h 256"/>
                <a:gd name="T94" fmla="*/ 196 w 243"/>
                <a:gd name="T95" fmla="*/ 229 h 256"/>
                <a:gd name="T96" fmla="*/ 191 w 243"/>
                <a:gd name="T97" fmla="*/ 233 h 256"/>
                <a:gd name="T98" fmla="*/ 186 w 243"/>
                <a:gd name="T99" fmla="*/ 236 h 256"/>
                <a:gd name="T100" fmla="*/ 181 w 243"/>
                <a:gd name="T101" fmla="*/ 240 h 256"/>
                <a:gd name="T102" fmla="*/ 174 w 243"/>
                <a:gd name="T103" fmla="*/ 243 h 256"/>
                <a:gd name="T104" fmla="*/ 169 w 243"/>
                <a:gd name="T105" fmla="*/ 245 h 256"/>
                <a:gd name="T106" fmla="*/ 163 w 243"/>
                <a:gd name="T107" fmla="*/ 248 h 256"/>
                <a:gd name="T108" fmla="*/ 157 w 243"/>
                <a:gd name="T109" fmla="*/ 251 h 256"/>
                <a:gd name="T110" fmla="*/ 150 w 243"/>
                <a:gd name="T111" fmla="*/ 252 h 256"/>
                <a:gd name="T112" fmla="*/ 144 w 243"/>
                <a:gd name="T113" fmla="*/ 254 h 256"/>
                <a:gd name="T114" fmla="*/ 138 w 243"/>
                <a:gd name="T115" fmla="*/ 255 h 256"/>
                <a:gd name="T116" fmla="*/ 132 w 243"/>
                <a:gd name="T117" fmla="*/ 255 h 256"/>
                <a:gd name="T118" fmla="*/ 125 w 243"/>
                <a:gd name="T119" fmla="*/ 255 h 256"/>
                <a:gd name="T120" fmla="*/ 0 w 243"/>
                <a:gd name="T121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3" h="256">
                  <a:moveTo>
                    <a:pt x="122" y="0"/>
                  </a:moveTo>
                  <a:lnTo>
                    <a:pt x="122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7" y="2"/>
                  </a:lnTo>
                  <a:lnTo>
                    <a:pt x="148" y="3"/>
                  </a:lnTo>
                  <a:lnTo>
                    <a:pt x="150" y="3"/>
                  </a:lnTo>
                  <a:lnTo>
                    <a:pt x="153" y="4"/>
                  </a:lnTo>
                  <a:lnTo>
                    <a:pt x="154" y="4"/>
                  </a:lnTo>
                  <a:lnTo>
                    <a:pt x="157" y="4"/>
                  </a:lnTo>
                  <a:lnTo>
                    <a:pt x="159" y="6"/>
                  </a:lnTo>
                  <a:lnTo>
                    <a:pt x="160" y="6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7" y="8"/>
                  </a:lnTo>
                  <a:lnTo>
                    <a:pt x="169" y="10"/>
                  </a:lnTo>
                  <a:lnTo>
                    <a:pt x="170" y="11"/>
                  </a:lnTo>
                  <a:lnTo>
                    <a:pt x="173" y="11"/>
                  </a:lnTo>
                  <a:lnTo>
                    <a:pt x="174" y="13"/>
                  </a:lnTo>
                  <a:lnTo>
                    <a:pt x="177" y="14"/>
                  </a:lnTo>
                  <a:lnTo>
                    <a:pt x="178" y="14"/>
                  </a:lnTo>
                  <a:lnTo>
                    <a:pt x="181" y="15"/>
                  </a:lnTo>
                  <a:lnTo>
                    <a:pt x="182" y="17"/>
                  </a:lnTo>
                  <a:lnTo>
                    <a:pt x="184" y="18"/>
                  </a:lnTo>
                  <a:lnTo>
                    <a:pt x="186" y="19"/>
                  </a:lnTo>
                  <a:lnTo>
                    <a:pt x="188" y="19"/>
                  </a:lnTo>
                  <a:lnTo>
                    <a:pt x="189" y="22"/>
                  </a:lnTo>
                  <a:lnTo>
                    <a:pt x="191" y="22"/>
                  </a:lnTo>
                  <a:lnTo>
                    <a:pt x="193" y="23"/>
                  </a:lnTo>
                  <a:lnTo>
                    <a:pt x="194" y="25"/>
                  </a:lnTo>
                  <a:lnTo>
                    <a:pt x="196" y="26"/>
                  </a:lnTo>
                  <a:lnTo>
                    <a:pt x="198" y="28"/>
                  </a:lnTo>
                  <a:lnTo>
                    <a:pt x="199" y="29"/>
                  </a:lnTo>
                  <a:lnTo>
                    <a:pt x="201" y="30"/>
                  </a:lnTo>
                  <a:lnTo>
                    <a:pt x="202" y="32"/>
                  </a:lnTo>
                  <a:lnTo>
                    <a:pt x="204" y="34"/>
                  </a:lnTo>
                  <a:lnTo>
                    <a:pt x="206" y="36"/>
                  </a:lnTo>
                  <a:lnTo>
                    <a:pt x="207" y="37"/>
                  </a:lnTo>
                  <a:lnTo>
                    <a:pt x="208" y="39"/>
                  </a:lnTo>
                  <a:lnTo>
                    <a:pt x="211" y="40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4" y="45"/>
                  </a:lnTo>
                  <a:lnTo>
                    <a:pt x="216" y="47"/>
                  </a:lnTo>
                  <a:lnTo>
                    <a:pt x="217" y="48"/>
                  </a:lnTo>
                  <a:lnTo>
                    <a:pt x="218" y="51"/>
                  </a:lnTo>
                  <a:lnTo>
                    <a:pt x="219" y="52"/>
                  </a:lnTo>
                  <a:lnTo>
                    <a:pt x="221" y="54"/>
                  </a:lnTo>
                  <a:lnTo>
                    <a:pt x="222" y="56"/>
                  </a:lnTo>
                  <a:lnTo>
                    <a:pt x="223" y="58"/>
                  </a:lnTo>
                  <a:lnTo>
                    <a:pt x="224" y="59"/>
                  </a:lnTo>
                  <a:lnTo>
                    <a:pt x="226" y="62"/>
                  </a:lnTo>
                  <a:lnTo>
                    <a:pt x="226" y="63"/>
                  </a:lnTo>
                  <a:lnTo>
                    <a:pt x="228" y="66"/>
                  </a:lnTo>
                  <a:lnTo>
                    <a:pt x="228" y="67"/>
                  </a:lnTo>
                  <a:lnTo>
                    <a:pt x="229" y="70"/>
                  </a:lnTo>
                  <a:lnTo>
                    <a:pt x="231" y="71"/>
                  </a:lnTo>
                  <a:lnTo>
                    <a:pt x="231" y="73"/>
                  </a:lnTo>
                  <a:lnTo>
                    <a:pt x="232" y="76"/>
                  </a:lnTo>
                  <a:lnTo>
                    <a:pt x="233" y="77"/>
                  </a:lnTo>
                  <a:lnTo>
                    <a:pt x="234" y="80"/>
                  </a:lnTo>
                  <a:lnTo>
                    <a:pt x="234" y="82"/>
                  </a:lnTo>
                  <a:lnTo>
                    <a:pt x="236" y="84"/>
                  </a:lnTo>
                  <a:lnTo>
                    <a:pt x="236" y="87"/>
                  </a:lnTo>
                  <a:lnTo>
                    <a:pt x="237" y="88"/>
                  </a:lnTo>
                  <a:lnTo>
                    <a:pt x="237" y="91"/>
                  </a:lnTo>
                  <a:lnTo>
                    <a:pt x="238" y="92"/>
                  </a:lnTo>
                  <a:lnTo>
                    <a:pt x="238" y="95"/>
                  </a:lnTo>
                  <a:lnTo>
                    <a:pt x="239" y="96"/>
                  </a:lnTo>
                  <a:lnTo>
                    <a:pt x="239" y="99"/>
                  </a:lnTo>
                  <a:lnTo>
                    <a:pt x="241" y="100"/>
                  </a:lnTo>
                  <a:lnTo>
                    <a:pt x="241" y="103"/>
                  </a:lnTo>
                  <a:lnTo>
                    <a:pt x="241" y="106"/>
                  </a:lnTo>
                  <a:lnTo>
                    <a:pt x="241" y="107"/>
                  </a:lnTo>
                  <a:lnTo>
                    <a:pt x="242" y="110"/>
                  </a:lnTo>
                  <a:lnTo>
                    <a:pt x="242" y="113"/>
                  </a:lnTo>
                  <a:lnTo>
                    <a:pt x="242" y="114"/>
                  </a:lnTo>
                  <a:lnTo>
                    <a:pt x="242" y="117"/>
                  </a:lnTo>
                  <a:lnTo>
                    <a:pt x="242" y="119"/>
                  </a:lnTo>
                  <a:lnTo>
                    <a:pt x="242" y="121"/>
                  </a:lnTo>
                  <a:lnTo>
                    <a:pt x="242" y="124"/>
                  </a:lnTo>
                  <a:lnTo>
                    <a:pt x="242" y="125"/>
                  </a:lnTo>
                  <a:lnTo>
                    <a:pt x="243" y="128"/>
                  </a:lnTo>
                  <a:lnTo>
                    <a:pt x="242" y="130"/>
                  </a:lnTo>
                  <a:lnTo>
                    <a:pt x="242" y="132"/>
                  </a:lnTo>
                  <a:lnTo>
                    <a:pt x="242" y="134"/>
                  </a:lnTo>
                  <a:lnTo>
                    <a:pt x="242" y="136"/>
                  </a:lnTo>
                  <a:lnTo>
                    <a:pt x="242" y="139"/>
                  </a:lnTo>
                  <a:lnTo>
                    <a:pt x="242" y="141"/>
                  </a:lnTo>
                  <a:lnTo>
                    <a:pt x="242" y="143"/>
                  </a:lnTo>
                  <a:lnTo>
                    <a:pt x="242" y="145"/>
                  </a:lnTo>
                  <a:lnTo>
                    <a:pt x="241" y="148"/>
                  </a:lnTo>
                  <a:lnTo>
                    <a:pt x="241" y="150"/>
                  </a:lnTo>
                  <a:lnTo>
                    <a:pt x="241" y="152"/>
                  </a:lnTo>
                  <a:lnTo>
                    <a:pt x="241" y="155"/>
                  </a:lnTo>
                  <a:lnTo>
                    <a:pt x="239" y="156"/>
                  </a:lnTo>
                  <a:lnTo>
                    <a:pt x="239" y="159"/>
                  </a:lnTo>
                  <a:lnTo>
                    <a:pt x="238" y="161"/>
                  </a:lnTo>
                  <a:lnTo>
                    <a:pt x="238" y="163"/>
                  </a:lnTo>
                  <a:lnTo>
                    <a:pt x="237" y="165"/>
                  </a:lnTo>
                  <a:lnTo>
                    <a:pt x="237" y="167"/>
                  </a:lnTo>
                  <a:lnTo>
                    <a:pt x="236" y="169"/>
                  </a:lnTo>
                  <a:lnTo>
                    <a:pt x="236" y="171"/>
                  </a:lnTo>
                  <a:lnTo>
                    <a:pt x="234" y="173"/>
                  </a:lnTo>
                  <a:lnTo>
                    <a:pt x="234" y="176"/>
                  </a:lnTo>
                  <a:lnTo>
                    <a:pt x="233" y="178"/>
                  </a:lnTo>
                  <a:lnTo>
                    <a:pt x="232" y="180"/>
                  </a:lnTo>
                  <a:lnTo>
                    <a:pt x="231" y="182"/>
                  </a:lnTo>
                  <a:lnTo>
                    <a:pt x="231" y="184"/>
                  </a:lnTo>
                  <a:lnTo>
                    <a:pt x="229" y="185"/>
                  </a:lnTo>
                  <a:lnTo>
                    <a:pt x="228" y="188"/>
                  </a:lnTo>
                  <a:lnTo>
                    <a:pt x="228" y="189"/>
                  </a:lnTo>
                  <a:lnTo>
                    <a:pt x="226" y="192"/>
                  </a:lnTo>
                  <a:lnTo>
                    <a:pt x="226" y="193"/>
                  </a:lnTo>
                  <a:lnTo>
                    <a:pt x="224" y="196"/>
                  </a:lnTo>
                  <a:lnTo>
                    <a:pt x="223" y="198"/>
                  </a:lnTo>
                  <a:lnTo>
                    <a:pt x="222" y="199"/>
                  </a:lnTo>
                  <a:lnTo>
                    <a:pt x="221" y="200"/>
                  </a:lnTo>
                  <a:lnTo>
                    <a:pt x="219" y="203"/>
                  </a:lnTo>
                  <a:lnTo>
                    <a:pt x="218" y="204"/>
                  </a:lnTo>
                  <a:lnTo>
                    <a:pt x="217" y="207"/>
                  </a:lnTo>
                  <a:lnTo>
                    <a:pt x="216" y="208"/>
                  </a:lnTo>
                  <a:lnTo>
                    <a:pt x="214" y="210"/>
                  </a:lnTo>
                  <a:lnTo>
                    <a:pt x="213" y="211"/>
                  </a:lnTo>
                  <a:lnTo>
                    <a:pt x="212" y="213"/>
                  </a:lnTo>
                  <a:lnTo>
                    <a:pt x="211" y="215"/>
                  </a:lnTo>
                  <a:lnTo>
                    <a:pt x="208" y="217"/>
                  </a:lnTo>
                  <a:lnTo>
                    <a:pt x="207" y="218"/>
                  </a:lnTo>
                  <a:lnTo>
                    <a:pt x="206" y="219"/>
                  </a:lnTo>
                  <a:lnTo>
                    <a:pt x="204" y="221"/>
                  </a:lnTo>
                  <a:lnTo>
                    <a:pt x="202" y="222"/>
                  </a:lnTo>
                  <a:lnTo>
                    <a:pt x="201" y="224"/>
                  </a:lnTo>
                  <a:lnTo>
                    <a:pt x="199" y="225"/>
                  </a:lnTo>
                  <a:lnTo>
                    <a:pt x="198" y="228"/>
                  </a:lnTo>
                  <a:lnTo>
                    <a:pt x="196" y="229"/>
                  </a:lnTo>
                  <a:lnTo>
                    <a:pt x="194" y="230"/>
                  </a:lnTo>
                  <a:lnTo>
                    <a:pt x="193" y="232"/>
                  </a:lnTo>
                  <a:lnTo>
                    <a:pt x="191" y="233"/>
                  </a:lnTo>
                  <a:lnTo>
                    <a:pt x="189" y="233"/>
                  </a:lnTo>
                  <a:lnTo>
                    <a:pt x="188" y="235"/>
                  </a:lnTo>
                  <a:lnTo>
                    <a:pt x="186" y="236"/>
                  </a:lnTo>
                  <a:lnTo>
                    <a:pt x="184" y="237"/>
                  </a:lnTo>
                  <a:lnTo>
                    <a:pt x="182" y="239"/>
                  </a:lnTo>
                  <a:lnTo>
                    <a:pt x="181" y="240"/>
                  </a:lnTo>
                  <a:lnTo>
                    <a:pt x="178" y="241"/>
                  </a:lnTo>
                  <a:lnTo>
                    <a:pt x="177" y="241"/>
                  </a:lnTo>
                  <a:lnTo>
                    <a:pt x="174" y="243"/>
                  </a:lnTo>
                  <a:lnTo>
                    <a:pt x="173" y="244"/>
                  </a:lnTo>
                  <a:lnTo>
                    <a:pt x="170" y="244"/>
                  </a:lnTo>
                  <a:lnTo>
                    <a:pt x="169" y="245"/>
                  </a:lnTo>
                  <a:lnTo>
                    <a:pt x="167" y="247"/>
                  </a:lnTo>
                  <a:lnTo>
                    <a:pt x="164" y="247"/>
                  </a:lnTo>
                  <a:lnTo>
                    <a:pt x="163" y="248"/>
                  </a:lnTo>
                  <a:lnTo>
                    <a:pt x="160" y="248"/>
                  </a:lnTo>
                  <a:lnTo>
                    <a:pt x="159" y="250"/>
                  </a:lnTo>
                  <a:lnTo>
                    <a:pt x="157" y="251"/>
                  </a:lnTo>
                  <a:lnTo>
                    <a:pt x="154" y="251"/>
                  </a:lnTo>
                  <a:lnTo>
                    <a:pt x="153" y="251"/>
                  </a:lnTo>
                  <a:lnTo>
                    <a:pt x="150" y="252"/>
                  </a:lnTo>
                  <a:lnTo>
                    <a:pt x="148" y="252"/>
                  </a:lnTo>
                  <a:lnTo>
                    <a:pt x="147" y="254"/>
                  </a:lnTo>
                  <a:lnTo>
                    <a:pt x="144" y="254"/>
                  </a:lnTo>
                  <a:lnTo>
                    <a:pt x="142" y="254"/>
                  </a:lnTo>
                  <a:lnTo>
                    <a:pt x="140" y="254"/>
                  </a:lnTo>
                  <a:lnTo>
                    <a:pt x="138" y="255"/>
                  </a:lnTo>
                  <a:lnTo>
                    <a:pt x="135" y="255"/>
                  </a:lnTo>
                  <a:lnTo>
                    <a:pt x="134" y="255"/>
                  </a:lnTo>
                  <a:lnTo>
                    <a:pt x="132" y="255"/>
                  </a:lnTo>
                  <a:lnTo>
                    <a:pt x="129" y="255"/>
                  </a:lnTo>
                  <a:lnTo>
                    <a:pt x="128" y="255"/>
                  </a:lnTo>
                  <a:lnTo>
                    <a:pt x="125" y="255"/>
                  </a:lnTo>
                  <a:lnTo>
                    <a:pt x="123" y="255"/>
                  </a:lnTo>
                  <a:lnTo>
                    <a:pt x="122" y="255"/>
                  </a:lnTo>
                  <a:lnTo>
                    <a:pt x="0" y="256"/>
                  </a:lnTo>
                  <a:lnTo>
                    <a:pt x="0" y="0"/>
                  </a:lnTo>
                  <a:lnTo>
                    <a:pt x="12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59" name="Freeform 27"/>
            <p:cNvSpPr>
              <a:spLocks/>
            </p:cNvSpPr>
            <p:nvPr/>
          </p:nvSpPr>
          <p:spPr bwMode="auto">
            <a:xfrm>
              <a:off x="1202" y="2993"/>
              <a:ext cx="234" cy="234"/>
            </a:xfrm>
            <a:custGeom>
              <a:avLst/>
              <a:gdLst>
                <a:gd name="T0" fmla="*/ 109 w 234"/>
                <a:gd name="T1" fmla="*/ 0 h 234"/>
                <a:gd name="T2" fmla="*/ 97 w 234"/>
                <a:gd name="T3" fmla="*/ 1 h 234"/>
                <a:gd name="T4" fmla="*/ 85 w 234"/>
                <a:gd name="T5" fmla="*/ 4 h 234"/>
                <a:gd name="T6" fmla="*/ 73 w 234"/>
                <a:gd name="T7" fmla="*/ 8 h 234"/>
                <a:gd name="T8" fmla="*/ 63 w 234"/>
                <a:gd name="T9" fmla="*/ 14 h 234"/>
                <a:gd name="T10" fmla="*/ 51 w 234"/>
                <a:gd name="T11" fmla="*/ 20 h 234"/>
                <a:gd name="T12" fmla="*/ 41 w 234"/>
                <a:gd name="T13" fmla="*/ 27 h 234"/>
                <a:gd name="T14" fmla="*/ 33 w 234"/>
                <a:gd name="T15" fmla="*/ 35 h 234"/>
                <a:gd name="T16" fmla="*/ 25 w 234"/>
                <a:gd name="T17" fmla="*/ 45 h 234"/>
                <a:gd name="T18" fmla="*/ 18 w 234"/>
                <a:gd name="T19" fmla="*/ 55 h 234"/>
                <a:gd name="T20" fmla="*/ 11 w 234"/>
                <a:gd name="T21" fmla="*/ 66 h 234"/>
                <a:gd name="T22" fmla="*/ 8 w 234"/>
                <a:gd name="T23" fmla="*/ 77 h 234"/>
                <a:gd name="T24" fmla="*/ 4 w 234"/>
                <a:gd name="T25" fmla="*/ 89 h 234"/>
                <a:gd name="T26" fmla="*/ 1 w 234"/>
                <a:gd name="T27" fmla="*/ 101 h 234"/>
                <a:gd name="T28" fmla="*/ 0 w 234"/>
                <a:gd name="T29" fmla="*/ 114 h 234"/>
                <a:gd name="T30" fmla="*/ 0 w 234"/>
                <a:gd name="T31" fmla="*/ 123 h 234"/>
                <a:gd name="T32" fmla="*/ 1 w 234"/>
                <a:gd name="T33" fmla="*/ 136 h 234"/>
                <a:gd name="T34" fmla="*/ 4 w 234"/>
                <a:gd name="T35" fmla="*/ 148 h 234"/>
                <a:gd name="T36" fmla="*/ 8 w 234"/>
                <a:gd name="T37" fmla="*/ 159 h 234"/>
                <a:gd name="T38" fmla="*/ 13 w 234"/>
                <a:gd name="T39" fmla="*/ 170 h 234"/>
                <a:gd name="T40" fmla="*/ 19 w 234"/>
                <a:gd name="T41" fmla="*/ 181 h 234"/>
                <a:gd name="T42" fmla="*/ 26 w 234"/>
                <a:gd name="T43" fmla="*/ 190 h 234"/>
                <a:gd name="T44" fmla="*/ 34 w 234"/>
                <a:gd name="T45" fmla="*/ 200 h 234"/>
                <a:gd name="T46" fmla="*/ 44 w 234"/>
                <a:gd name="T47" fmla="*/ 208 h 234"/>
                <a:gd name="T48" fmla="*/ 53 w 234"/>
                <a:gd name="T49" fmla="*/ 215 h 234"/>
                <a:gd name="T50" fmla="*/ 64 w 234"/>
                <a:gd name="T51" fmla="*/ 222 h 234"/>
                <a:gd name="T52" fmla="*/ 75 w 234"/>
                <a:gd name="T53" fmla="*/ 227 h 234"/>
                <a:gd name="T54" fmla="*/ 86 w 234"/>
                <a:gd name="T55" fmla="*/ 230 h 234"/>
                <a:gd name="T56" fmla="*/ 99 w 234"/>
                <a:gd name="T57" fmla="*/ 233 h 234"/>
                <a:gd name="T58" fmla="*/ 112 w 234"/>
                <a:gd name="T59" fmla="*/ 234 h 234"/>
                <a:gd name="T60" fmla="*/ 124 w 234"/>
                <a:gd name="T61" fmla="*/ 234 h 234"/>
                <a:gd name="T62" fmla="*/ 135 w 234"/>
                <a:gd name="T63" fmla="*/ 233 h 234"/>
                <a:gd name="T64" fmla="*/ 148 w 234"/>
                <a:gd name="T65" fmla="*/ 230 h 234"/>
                <a:gd name="T66" fmla="*/ 159 w 234"/>
                <a:gd name="T67" fmla="*/ 227 h 234"/>
                <a:gd name="T68" fmla="*/ 170 w 234"/>
                <a:gd name="T69" fmla="*/ 222 h 234"/>
                <a:gd name="T70" fmla="*/ 182 w 234"/>
                <a:gd name="T71" fmla="*/ 215 h 234"/>
                <a:gd name="T72" fmla="*/ 191 w 234"/>
                <a:gd name="T73" fmla="*/ 208 h 234"/>
                <a:gd name="T74" fmla="*/ 201 w 234"/>
                <a:gd name="T75" fmla="*/ 200 h 234"/>
                <a:gd name="T76" fmla="*/ 208 w 234"/>
                <a:gd name="T77" fmla="*/ 190 h 234"/>
                <a:gd name="T78" fmla="*/ 216 w 234"/>
                <a:gd name="T79" fmla="*/ 181 h 234"/>
                <a:gd name="T80" fmla="*/ 222 w 234"/>
                <a:gd name="T81" fmla="*/ 170 h 234"/>
                <a:gd name="T82" fmla="*/ 227 w 234"/>
                <a:gd name="T83" fmla="*/ 159 h 234"/>
                <a:gd name="T84" fmla="*/ 231 w 234"/>
                <a:gd name="T85" fmla="*/ 148 h 234"/>
                <a:gd name="T86" fmla="*/ 233 w 234"/>
                <a:gd name="T87" fmla="*/ 136 h 234"/>
                <a:gd name="T88" fmla="*/ 234 w 234"/>
                <a:gd name="T89" fmla="*/ 123 h 234"/>
                <a:gd name="T90" fmla="*/ 234 w 234"/>
                <a:gd name="T91" fmla="*/ 114 h 234"/>
                <a:gd name="T92" fmla="*/ 233 w 234"/>
                <a:gd name="T93" fmla="*/ 101 h 234"/>
                <a:gd name="T94" fmla="*/ 231 w 234"/>
                <a:gd name="T95" fmla="*/ 89 h 234"/>
                <a:gd name="T96" fmla="*/ 228 w 234"/>
                <a:gd name="T97" fmla="*/ 77 h 234"/>
                <a:gd name="T98" fmla="*/ 223 w 234"/>
                <a:gd name="T99" fmla="*/ 66 h 234"/>
                <a:gd name="T100" fmla="*/ 217 w 234"/>
                <a:gd name="T101" fmla="*/ 55 h 234"/>
                <a:gd name="T102" fmla="*/ 209 w 234"/>
                <a:gd name="T103" fmla="*/ 45 h 234"/>
                <a:gd name="T104" fmla="*/ 202 w 234"/>
                <a:gd name="T105" fmla="*/ 35 h 234"/>
                <a:gd name="T106" fmla="*/ 193 w 234"/>
                <a:gd name="T107" fmla="*/ 27 h 234"/>
                <a:gd name="T108" fmla="*/ 183 w 234"/>
                <a:gd name="T109" fmla="*/ 20 h 234"/>
                <a:gd name="T110" fmla="*/ 173 w 234"/>
                <a:gd name="T111" fmla="*/ 14 h 234"/>
                <a:gd name="T112" fmla="*/ 162 w 234"/>
                <a:gd name="T113" fmla="*/ 8 h 234"/>
                <a:gd name="T114" fmla="*/ 149 w 234"/>
                <a:gd name="T115" fmla="*/ 4 h 234"/>
                <a:gd name="T116" fmla="*/ 138 w 234"/>
                <a:gd name="T117" fmla="*/ 1 h 234"/>
                <a:gd name="T118" fmla="*/ 125 w 234"/>
                <a:gd name="T11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234">
                  <a:moveTo>
                    <a:pt x="118" y="0"/>
                  </a:moveTo>
                  <a:lnTo>
                    <a:pt x="118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2" y="1"/>
                  </a:lnTo>
                  <a:lnTo>
                    <a:pt x="99" y="1"/>
                  </a:lnTo>
                  <a:lnTo>
                    <a:pt x="97" y="1"/>
                  </a:lnTo>
                  <a:lnTo>
                    <a:pt x="95" y="1"/>
                  </a:lnTo>
                  <a:lnTo>
                    <a:pt x="93" y="3"/>
                  </a:lnTo>
                  <a:lnTo>
                    <a:pt x="92" y="3"/>
                  </a:lnTo>
                  <a:lnTo>
                    <a:pt x="89" y="4"/>
                  </a:lnTo>
                  <a:lnTo>
                    <a:pt x="86" y="4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7"/>
                  </a:lnTo>
                  <a:lnTo>
                    <a:pt x="76" y="7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68" y="11"/>
                  </a:lnTo>
                  <a:lnTo>
                    <a:pt x="65" y="12"/>
                  </a:lnTo>
                  <a:lnTo>
                    <a:pt x="64" y="12"/>
                  </a:lnTo>
                  <a:lnTo>
                    <a:pt x="63" y="14"/>
                  </a:lnTo>
                  <a:lnTo>
                    <a:pt x="60" y="15"/>
                  </a:lnTo>
                  <a:lnTo>
                    <a:pt x="59" y="16"/>
                  </a:lnTo>
                  <a:lnTo>
                    <a:pt x="56" y="16"/>
                  </a:lnTo>
                  <a:lnTo>
                    <a:pt x="55" y="18"/>
                  </a:lnTo>
                  <a:lnTo>
                    <a:pt x="53" y="19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9" y="22"/>
                  </a:lnTo>
                  <a:lnTo>
                    <a:pt x="46" y="23"/>
                  </a:lnTo>
                  <a:lnTo>
                    <a:pt x="45" y="25"/>
                  </a:lnTo>
                  <a:lnTo>
                    <a:pt x="44" y="26"/>
                  </a:lnTo>
                  <a:lnTo>
                    <a:pt x="41" y="27"/>
                  </a:lnTo>
                  <a:lnTo>
                    <a:pt x="40" y="29"/>
                  </a:lnTo>
                  <a:lnTo>
                    <a:pt x="39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4" y="34"/>
                  </a:lnTo>
                  <a:lnTo>
                    <a:pt x="33" y="35"/>
                  </a:lnTo>
                  <a:lnTo>
                    <a:pt x="31" y="37"/>
                  </a:lnTo>
                  <a:lnTo>
                    <a:pt x="30" y="38"/>
                  </a:lnTo>
                  <a:lnTo>
                    <a:pt x="29" y="40"/>
                  </a:lnTo>
                  <a:lnTo>
                    <a:pt x="28" y="42"/>
                  </a:lnTo>
                  <a:lnTo>
                    <a:pt x="26" y="44"/>
                  </a:lnTo>
                  <a:lnTo>
                    <a:pt x="25" y="45"/>
                  </a:lnTo>
                  <a:lnTo>
                    <a:pt x="24" y="46"/>
                  </a:lnTo>
                  <a:lnTo>
                    <a:pt x="23" y="48"/>
                  </a:lnTo>
                  <a:lnTo>
                    <a:pt x="21" y="51"/>
                  </a:lnTo>
                  <a:lnTo>
                    <a:pt x="20" y="52"/>
                  </a:lnTo>
                  <a:lnTo>
                    <a:pt x="19" y="53"/>
                  </a:lnTo>
                  <a:lnTo>
                    <a:pt x="18" y="55"/>
                  </a:lnTo>
                  <a:lnTo>
                    <a:pt x="16" y="56"/>
                  </a:lnTo>
                  <a:lnTo>
                    <a:pt x="15" y="59"/>
                  </a:lnTo>
                  <a:lnTo>
                    <a:pt x="14" y="60"/>
                  </a:lnTo>
                  <a:lnTo>
                    <a:pt x="14" y="63"/>
                  </a:lnTo>
                  <a:lnTo>
                    <a:pt x="13" y="64"/>
                  </a:lnTo>
                  <a:lnTo>
                    <a:pt x="11" y="66"/>
                  </a:lnTo>
                  <a:lnTo>
                    <a:pt x="11" y="67"/>
                  </a:lnTo>
                  <a:lnTo>
                    <a:pt x="10" y="70"/>
                  </a:lnTo>
                  <a:lnTo>
                    <a:pt x="9" y="71"/>
                  </a:lnTo>
                  <a:lnTo>
                    <a:pt x="9" y="72"/>
                  </a:lnTo>
                  <a:lnTo>
                    <a:pt x="8" y="75"/>
                  </a:lnTo>
                  <a:lnTo>
                    <a:pt x="8" y="77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5" y="83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4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40"/>
                  </a:lnTo>
                  <a:lnTo>
                    <a:pt x="3" y="142"/>
                  </a:lnTo>
                  <a:lnTo>
                    <a:pt x="3" y="144"/>
                  </a:lnTo>
                  <a:lnTo>
                    <a:pt x="4" y="145"/>
                  </a:lnTo>
                  <a:lnTo>
                    <a:pt x="4" y="148"/>
                  </a:lnTo>
                  <a:lnTo>
                    <a:pt x="4" y="149"/>
                  </a:lnTo>
                  <a:lnTo>
                    <a:pt x="5" y="152"/>
                  </a:lnTo>
                  <a:lnTo>
                    <a:pt x="6" y="153"/>
                  </a:lnTo>
                  <a:lnTo>
                    <a:pt x="6" y="155"/>
                  </a:lnTo>
                  <a:lnTo>
                    <a:pt x="8" y="157"/>
                  </a:lnTo>
                  <a:lnTo>
                    <a:pt x="8" y="159"/>
                  </a:lnTo>
                  <a:lnTo>
                    <a:pt x="9" y="162"/>
                  </a:lnTo>
                  <a:lnTo>
                    <a:pt x="9" y="163"/>
                  </a:lnTo>
                  <a:lnTo>
                    <a:pt x="10" y="164"/>
                  </a:lnTo>
                  <a:lnTo>
                    <a:pt x="11" y="167"/>
                  </a:lnTo>
                  <a:lnTo>
                    <a:pt x="11" y="168"/>
                  </a:lnTo>
                  <a:lnTo>
                    <a:pt x="13" y="170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6" y="178"/>
                  </a:lnTo>
                  <a:lnTo>
                    <a:pt x="18" y="179"/>
                  </a:lnTo>
                  <a:lnTo>
                    <a:pt x="19" y="181"/>
                  </a:lnTo>
                  <a:lnTo>
                    <a:pt x="20" y="182"/>
                  </a:lnTo>
                  <a:lnTo>
                    <a:pt x="21" y="185"/>
                  </a:lnTo>
                  <a:lnTo>
                    <a:pt x="23" y="186"/>
                  </a:lnTo>
                  <a:lnTo>
                    <a:pt x="24" y="188"/>
                  </a:lnTo>
                  <a:lnTo>
                    <a:pt x="25" y="189"/>
                  </a:lnTo>
                  <a:lnTo>
                    <a:pt x="26" y="190"/>
                  </a:lnTo>
                  <a:lnTo>
                    <a:pt x="28" y="193"/>
                  </a:lnTo>
                  <a:lnTo>
                    <a:pt x="29" y="194"/>
                  </a:lnTo>
                  <a:lnTo>
                    <a:pt x="30" y="196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4" y="200"/>
                  </a:lnTo>
                  <a:lnTo>
                    <a:pt x="35" y="201"/>
                  </a:lnTo>
                  <a:lnTo>
                    <a:pt x="38" y="203"/>
                  </a:lnTo>
                  <a:lnTo>
                    <a:pt x="39" y="204"/>
                  </a:lnTo>
                  <a:lnTo>
                    <a:pt x="40" y="205"/>
                  </a:lnTo>
                  <a:lnTo>
                    <a:pt x="41" y="207"/>
                  </a:lnTo>
                  <a:lnTo>
                    <a:pt x="44" y="208"/>
                  </a:lnTo>
                  <a:lnTo>
                    <a:pt x="45" y="210"/>
                  </a:lnTo>
                  <a:lnTo>
                    <a:pt x="46" y="211"/>
                  </a:lnTo>
                  <a:lnTo>
                    <a:pt x="49" y="212"/>
                  </a:lnTo>
                  <a:lnTo>
                    <a:pt x="50" y="214"/>
                  </a:lnTo>
                  <a:lnTo>
                    <a:pt x="51" y="215"/>
                  </a:lnTo>
                  <a:lnTo>
                    <a:pt x="53" y="215"/>
                  </a:lnTo>
                  <a:lnTo>
                    <a:pt x="55" y="216"/>
                  </a:lnTo>
                  <a:lnTo>
                    <a:pt x="56" y="218"/>
                  </a:lnTo>
                  <a:lnTo>
                    <a:pt x="59" y="219"/>
                  </a:lnTo>
                  <a:lnTo>
                    <a:pt x="60" y="221"/>
                  </a:lnTo>
                  <a:lnTo>
                    <a:pt x="63" y="221"/>
                  </a:lnTo>
                  <a:lnTo>
                    <a:pt x="64" y="222"/>
                  </a:lnTo>
                  <a:lnTo>
                    <a:pt x="65" y="223"/>
                  </a:lnTo>
                  <a:lnTo>
                    <a:pt x="68" y="223"/>
                  </a:lnTo>
                  <a:lnTo>
                    <a:pt x="70" y="225"/>
                  </a:lnTo>
                  <a:lnTo>
                    <a:pt x="71" y="225"/>
                  </a:lnTo>
                  <a:lnTo>
                    <a:pt x="73" y="226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9" y="229"/>
                  </a:lnTo>
                  <a:lnTo>
                    <a:pt x="81" y="229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6" y="230"/>
                  </a:lnTo>
                  <a:lnTo>
                    <a:pt x="89" y="231"/>
                  </a:lnTo>
                  <a:lnTo>
                    <a:pt x="92" y="231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7" y="233"/>
                  </a:lnTo>
                  <a:lnTo>
                    <a:pt x="99" y="233"/>
                  </a:lnTo>
                  <a:lnTo>
                    <a:pt x="102" y="233"/>
                  </a:lnTo>
                  <a:lnTo>
                    <a:pt x="103" y="233"/>
                  </a:lnTo>
                  <a:lnTo>
                    <a:pt x="105" y="234"/>
                  </a:lnTo>
                  <a:lnTo>
                    <a:pt x="107" y="234"/>
                  </a:lnTo>
                  <a:lnTo>
                    <a:pt x="109" y="234"/>
                  </a:lnTo>
                  <a:lnTo>
                    <a:pt x="112" y="234"/>
                  </a:lnTo>
                  <a:lnTo>
                    <a:pt x="113" y="234"/>
                  </a:lnTo>
                  <a:lnTo>
                    <a:pt x="115" y="234"/>
                  </a:lnTo>
                  <a:lnTo>
                    <a:pt x="118" y="234"/>
                  </a:lnTo>
                  <a:lnTo>
                    <a:pt x="119" y="234"/>
                  </a:lnTo>
                  <a:lnTo>
                    <a:pt x="122" y="234"/>
                  </a:lnTo>
                  <a:lnTo>
                    <a:pt x="124" y="234"/>
                  </a:lnTo>
                  <a:lnTo>
                    <a:pt x="125" y="234"/>
                  </a:lnTo>
                  <a:lnTo>
                    <a:pt x="128" y="234"/>
                  </a:lnTo>
                  <a:lnTo>
                    <a:pt x="129" y="234"/>
                  </a:lnTo>
                  <a:lnTo>
                    <a:pt x="132" y="233"/>
                  </a:lnTo>
                  <a:lnTo>
                    <a:pt x="134" y="233"/>
                  </a:lnTo>
                  <a:lnTo>
                    <a:pt x="135" y="233"/>
                  </a:lnTo>
                  <a:lnTo>
                    <a:pt x="138" y="233"/>
                  </a:lnTo>
                  <a:lnTo>
                    <a:pt x="139" y="233"/>
                  </a:lnTo>
                  <a:lnTo>
                    <a:pt x="142" y="233"/>
                  </a:lnTo>
                  <a:lnTo>
                    <a:pt x="144" y="231"/>
                  </a:lnTo>
                  <a:lnTo>
                    <a:pt x="145" y="231"/>
                  </a:lnTo>
                  <a:lnTo>
                    <a:pt x="148" y="230"/>
                  </a:lnTo>
                  <a:lnTo>
                    <a:pt x="149" y="230"/>
                  </a:lnTo>
                  <a:lnTo>
                    <a:pt x="152" y="230"/>
                  </a:lnTo>
                  <a:lnTo>
                    <a:pt x="154" y="229"/>
                  </a:lnTo>
                  <a:lnTo>
                    <a:pt x="155" y="229"/>
                  </a:lnTo>
                  <a:lnTo>
                    <a:pt x="158" y="227"/>
                  </a:lnTo>
                  <a:lnTo>
                    <a:pt x="159" y="227"/>
                  </a:lnTo>
                  <a:lnTo>
                    <a:pt x="162" y="226"/>
                  </a:lnTo>
                  <a:lnTo>
                    <a:pt x="163" y="225"/>
                  </a:lnTo>
                  <a:lnTo>
                    <a:pt x="165" y="225"/>
                  </a:lnTo>
                  <a:lnTo>
                    <a:pt x="167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3" y="221"/>
                  </a:lnTo>
                  <a:lnTo>
                    <a:pt x="174" y="221"/>
                  </a:lnTo>
                  <a:lnTo>
                    <a:pt x="175" y="219"/>
                  </a:lnTo>
                  <a:lnTo>
                    <a:pt x="178" y="218"/>
                  </a:lnTo>
                  <a:lnTo>
                    <a:pt x="179" y="216"/>
                  </a:lnTo>
                  <a:lnTo>
                    <a:pt x="182" y="215"/>
                  </a:lnTo>
                  <a:lnTo>
                    <a:pt x="183" y="215"/>
                  </a:lnTo>
                  <a:lnTo>
                    <a:pt x="184" y="214"/>
                  </a:lnTo>
                  <a:lnTo>
                    <a:pt x="187" y="212"/>
                  </a:lnTo>
                  <a:lnTo>
                    <a:pt x="188" y="211"/>
                  </a:lnTo>
                  <a:lnTo>
                    <a:pt x="189" y="210"/>
                  </a:lnTo>
                  <a:lnTo>
                    <a:pt x="191" y="208"/>
                  </a:lnTo>
                  <a:lnTo>
                    <a:pt x="193" y="207"/>
                  </a:lnTo>
                  <a:lnTo>
                    <a:pt x="194" y="205"/>
                  </a:lnTo>
                  <a:lnTo>
                    <a:pt x="196" y="204"/>
                  </a:lnTo>
                  <a:lnTo>
                    <a:pt x="198" y="203"/>
                  </a:lnTo>
                  <a:lnTo>
                    <a:pt x="199" y="201"/>
                  </a:lnTo>
                  <a:lnTo>
                    <a:pt x="201" y="200"/>
                  </a:lnTo>
                  <a:lnTo>
                    <a:pt x="202" y="199"/>
                  </a:lnTo>
                  <a:lnTo>
                    <a:pt x="203" y="197"/>
                  </a:lnTo>
                  <a:lnTo>
                    <a:pt x="204" y="196"/>
                  </a:lnTo>
                  <a:lnTo>
                    <a:pt x="206" y="194"/>
                  </a:lnTo>
                  <a:lnTo>
                    <a:pt x="207" y="193"/>
                  </a:lnTo>
                  <a:lnTo>
                    <a:pt x="208" y="190"/>
                  </a:lnTo>
                  <a:lnTo>
                    <a:pt x="209" y="189"/>
                  </a:lnTo>
                  <a:lnTo>
                    <a:pt x="211" y="188"/>
                  </a:lnTo>
                  <a:lnTo>
                    <a:pt x="212" y="186"/>
                  </a:lnTo>
                  <a:lnTo>
                    <a:pt x="213" y="185"/>
                  </a:lnTo>
                  <a:lnTo>
                    <a:pt x="214" y="182"/>
                  </a:lnTo>
                  <a:lnTo>
                    <a:pt x="216" y="181"/>
                  </a:lnTo>
                  <a:lnTo>
                    <a:pt x="217" y="179"/>
                  </a:lnTo>
                  <a:lnTo>
                    <a:pt x="218" y="178"/>
                  </a:lnTo>
                  <a:lnTo>
                    <a:pt x="219" y="177"/>
                  </a:lnTo>
                  <a:lnTo>
                    <a:pt x="221" y="174"/>
                  </a:lnTo>
                  <a:lnTo>
                    <a:pt x="221" y="173"/>
                  </a:lnTo>
                  <a:lnTo>
                    <a:pt x="222" y="170"/>
                  </a:lnTo>
                  <a:lnTo>
                    <a:pt x="223" y="168"/>
                  </a:lnTo>
                  <a:lnTo>
                    <a:pt x="223" y="167"/>
                  </a:lnTo>
                  <a:lnTo>
                    <a:pt x="224" y="164"/>
                  </a:lnTo>
                  <a:lnTo>
                    <a:pt x="226" y="163"/>
                  </a:lnTo>
                  <a:lnTo>
                    <a:pt x="227" y="162"/>
                  </a:lnTo>
                  <a:lnTo>
                    <a:pt x="227" y="159"/>
                  </a:lnTo>
                  <a:lnTo>
                    <a:pt x="228" y="157"/>
                  </a:lnTo>
                  <a:lnTo>
                    <a:pt x="228" y="155"/>
                  </a:lnTo>
                  <a:lnTo>
                    <a:pt x="229" y="153"/>
                  </a:lnTo>
                  <a:lnTo>
                    <a:pt x="229" y="152"/>
                  </a:lnTo>
                  <a:lnTo>
                    <a:pt x="231" y="149"/>
                  </a:lnTo>
                  <a:lnTo>
                    <a:pt x="231" y="148"/>
                  </a:lnTo>
                  <a:lnTo>
                    <a:pt x="231" y="145"/>
                  </a:lnTo>
                  <a:lnTo>
                    <a:pt x="232" y="144"/>
                  </a:lnTo>
                  <a:lnTo>
                    <a:pt x="232" y="142"/>
                  </a:lnTo>
                  <a:lnTo>
                    <a:pt x="233" y="140"/>
                  </a:lnTo>
                  <a:lnTo>
                    <a:pt x="233" y="137"/>
                  </a:lnTo>
                  <a:lnTo>
                    <a:pt x="233" y="136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4" y="130"/>
                  </a:lnTo>
                  <a:lnTo>
                    <a:pt x="234" y="127"/>
                  </a:lnTo>
                  <a:lnTo>
                    <a:pt x="234" y="126"/>
                  </a:lnTo>
                  <a:lnTo>
                    <a:pt x="234" y="123"/>
                  </a:lnTo>
                  <a:lnTo>
                    <a:pt x="234" y="122"/>
                  </a:lnTo>
                  <a:lnTo>
                    <a:pt x="234" y="119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34" y="115"/>
                  </a:lnTo>
                  <a:lnTo>
                    <a:pt x="234" y="114"/>
                  </a:lnTo>
                  <a:lnTo>
                    <a:pt x="234" y="111"/>
                  </a:lnTo>
                  <a:lnTo>
                    <a:pt x="234" y="109"/>
                  </a:lnTo>
                  <a:lnTo>
                    <a:pt x="234" y="107"/>
                  </a:lnTo>
                  <a:lnTo>
                    <a:pt x="234" y="105"/>
                  </a:lnTo>
                  <a:lnTo>
                    <a:pt x="233" y="103"/>
                  </a:lnTo>
                  <a:lnTo>
                    <a:pt x="233" y="101"/>
                  </a:lnTo>
                  <a:lnTo>
                    <a:pt x="233" y="99"/>
                  </a:lnTo>
                  <a:lnTo>
                    <a:pt x="233" y="97"/>
                  </a:lnTo>
                  <a:lnTo>
                    <a:pt x="233" y="94"/>
                  </a:lnTo>
                  <a:lnTo>
                    <a:pt x="232" y="93"/>
                  </a:lnTo>
                  <a:lnTo>
                    <a:pt x="232" y="90"/>
                  </a:lnTo>
                  <a:lnTo>
                    <a:pt x="231" y="89"/>
                  </a:lnTo>
                  <a:lnTo>
                    <a:pt x="231" y="88"/>
                  </a:lnTo>
                  <a:lnTo>
                    <a:pt x="231" y="85"/>
                  </a:lnTo>
                  <a:lnTo>
                    <a:pt x="229" y="83"/>
                  </a:lnTo>
                  <a:lnTo>
                    <a:pt x="229" y="81"/>
                  </a:lnTo>
                  <a:lnTo>
                    <a:pt x="228" y="79"/>
                  </a:lnTo>
                  <a:lnTo>
                    <a:pt x="228" y="77"/>
                  </a:lnTo>
                  <a:lnTo>
                    <a:pt x="227" y="75"/>
                  </a:lnTo>
                  <a:lnTo>
                    <a:pt x="227" y="72"/>
                  </a:lnTo>
                  <a:lnTo>
                    <a:pt x="226" y="71"/>
                  </a:lnTo>
                  <a:lnTo>
                    <a:pt x="224" y="70"/>
                  </a:lnTo>
                  <a:lnTo>
                    <a:pt x="223" y="67"/>
                  </a:lnTo>
                  <a:lnTo>
                    <a:pt x="223" y="66"/>
                  </a:lnTo>
                  <a:lnTo>
                    <a:pt x="222" y="64"/>
                  </a:lnTo>
                  <a:lnTo>
                    <a:pt x="221" y="63"/>
                  </a:lnTo>
                  <a:lnTo>
                    <a:pt x="221" y="60"/>
                  </a:lnTo>
                  <a:lnTo>
                    <a:pt x="219" y="59"/>
                  </a:lnTo>
                  <a:lnTo>
                    <a:pt x="218" y="56"/>
                  </a:lnTo>
                  <a:lnTo>
                    <a:pt x="217" y="55"/>
                  </a:lnTo>
                  <a:lnTo>
                    <a:pt x="216" y="53"/>
                  </a:lnTo>
                  <a:lnTo>
                    <a:pt x="214" y="52"/>
                  </a:lnTo>
                  <a:lnTo>
                    <a:pt x="213" y="51"/>
                  </a:lnTo>
                  <a:lnTo>
                    <a:pt x="212" y="48"/>
                  </a:lnTo>
                  <a:lnTo>
                    <a:pt x="211" y="46"/>
                  </a:lnTo>
                  <a:lnTo>
                    <a:pt x="209" y="45"/>
                  </a:lnTo>
                  <a:lnTo>
                    <a:pt x="208" y="44"/>
                  </a:lnTo>
                  <a:lnTo>
                    <a:pt x="207" y="42"/>
                  </a:lnTo>
                  <a:lnTo>
                    <a:pt x="206" y="40"/>
                  </a:lnTo>
                  <a:lnTo>
                    <a:pt x="204" y="38"/>
                  </a:lnTo>
                  <a:lnTo>
                    <a:pt x="203" y="37"/>
                  </a:lnTo>
                  <a:lnTo>
                    <a:pt x="202" y="35"/>
                  </a:lnTo>
                  <a:lnTo>
                    <a:pt x="201" y="34"/>
                  </a:lnTo>
                  <a:lnTo>
                    <a:pt x="199" y="33"/>
                  </a:lnTo>
                  <a:lnTo>
                    <a:pt x="198" y="31"/>
                  </a:lnTo>
                  <a:lnTo>
                    <a:pt x="196" y="30"/>
                  </a:lnTo>
                  <a:lnTo>
                    <a:pt x="194" y="29"/>
                  </a:lnTo>
                  <a:lnTo>
                    <a:pt x="193" y="27"/>
                  </a:lnTo>
                  <a:lnTo>
                    <a:pt x="191" y="26"/>
                  </a:lnTo>
                  <a:lnTo>
                    <a:pt x="189" y="25"/>
                  </a:lnTo>
                  <a:lnTo>
                    <a:pt x="188" y="23"/>
                  </a:lnTo>
                  <a:lnTo>
                    <a:pt x="187" y="22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2" y="19"/>
                  </a:lnTo>
                  <a:lnTo>
                    <a:pt x="179" y="18"/>
                  </a:lnTo>
                  <a:lnTo>
                    <a:pt x="178" y="16"/>
                  </a:lnTo>
                  <a:lnTo>
                    <a:pt x="177" y="16"/>
                  </a:lnTo>
                  <a:lnTo>
                    <a:pt x="174" y="15"/>
                  </a:lnTo>
                  <a:lnTo>
                    <a:pt x="173" y="14"/>
                  </a:lnTo>
                  <a:lnTo>
                    <a:pt x="170" y="12"/>
                  </a:lnTo>
                  <a:lnTo>
                    <a:pt x="169" y="12"/>
                  </a:lnTo>
                  <a:lnTo>
                    <a:pt x="167" y="11"/>
                  </a:lnTo>
                  <a:lnTo>
                    <a:pt x="165" y="9"/>
                  </a:lnTo>
                  <a:lnTo>
                    <a:pt x="163" y="9"/>
                  </a:lnTo>
                  <a:lnTo>
                    <a:pt x="162" y="8"/>
                  </a:lnTo>
                  <a:lnTo>
                    <a:pt x="159" y="8"/>
                  </a:lnTo>
                  <a:lnTo>
                    <a:pt x="158" y="7"/>
                  </a:lnTo>
                  <a:lnTo>
                    <a:pt x="155" y="7"/>
                  </a:lnTo>
                  <a:lnTo>
                    <a:pt x="154" y="5"/>
                  </a:lnTo>
                  <a:lnTo>
                    <a:pt x="152" y="5"/>
                  </a:lnTo>
                  <a:lnTo>
                    <a:pt x="149" y="4"/>
                  </a:lnTo>
                  <a:lnTo>
                    <a:pt x="148" y="4"/>
                  </a:lnTo>
                  <a:lnTo>
                    <a:pt x="145" y="4"/>
                  </a:lnTo>
                  <a:lnTo>
                    <a:pt x="144" y="3"/>
                  </a:lnTo>
                  <a:lnTo>
                    <a:pt x="142" y="3"/>
                  </a:lnTo>
                  <a:lnTo>
                    <a:pt x="139" y="1"/>
                  </a:lnTo>
                  <a:lnTo>
                    <a:pt x="138" y="1"/>
                  </a:lnTo>
                  <a:lnTo>
                    <a:pt x="135" y="1"/>
                  </a:lnTo>
                  <a:lnTo>
                    <a:pt x="134" y="1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60" name="Freeform 28"/>
            <p:cNvSpPr>
              <a:spLocks/>
            </p:cNvSpPr>
            <p:nvPr/>
          </p:nvSpPr>
          <p:spPr bwMode="auto">
            <a:xfrm>
              <a:off x="1202" y="2993"/>
              <a:ext cx="234" cy="234"/>
            </a:xfrm>
            <a:custGeom>
              <a:avLst/>
              <a:gdLst>
                <a:gd name="T0" fmla="*/ 109 w 234"/>
                <a:gd name="T1" fmla="*/ 0 h 234"/>
                <a:gd name="T2" fmla="*/ 97 w 234"/>
                <a:gd name="T3" fmla="*/ 1 h 234"/>
                <a:gd name="T4" fmla="*/ 85 w 234"/>
                <a:gd name="T5" fmla="*/ 4 h 234"/>
                <a:gd name="T6" fmla="*/ 73 w 234"/>
                <a:gd name="T7" fmla="*/ 8 h 234"/>
                <a:gd name="T8" fmla="*/ 63 w 234"/>
                <a:gd name="T9" fmla="*/ 14 h 234"/>
                <a:gd name="T10" fmla="*/ 51 w 234"/>
                <a:gd name="T11" fmla="*/ 20 h 234"/>
                <a:gd name="T12" fmla="*/ 41 w 234"/>
                <a:gd name="T13" fmla="*/ 27 h 234"/>
                <a:gd name="T14" fmla="*/ 33 w 234"/>
                <a:gd name="T15" fmla="*/ 35 h 234"/>
                <a:gd name="T16" fmla="*/ 25 w 234"/>
                <a:gd name="T17" fmla="*/ 45 h 234"/>
                <a:gd name="T18" fmla="*/ 18 w 234"/>
                <a:gd name="T19" fmla="*/ 55 h 234"/>
                <a:gd name="T20" fmla="*/ 11 w 234"/>
                <a:gd name="T21" fmla="*/ 66 h 234"/>
                <a:gd name="T22" fmla="*/ 8 w 234"/>
                <a:gd name="T23" fmla="*/ 77 h 234"/>
                <a:gd name="T24" fmla="*/ 4 w 234"/>
                <a:gd name="T25" fmla="*/ 89 h 234"/>
                <a:gd name="T26" fmla="*/ 1 w 234"/>
                <a:gd name="T27" fmla="*/ 101 h 234"/>
                <a:gd name="T28" fmla="*/ 0 w 234"/>
                <a:gd name="T29" fmla="*/ 114 h 234"/>
                <a:gd name="T30" fmla="*/ 0 w 234"/>
                <a:gd name="T31" fmla="*/ 123 h 234"/>
                <a:gd name="T32" fmla="*/ 1 w 234"/>
                <a:gd name="T33" fmla="*/ 136 h 234"/>
                <a:gd name="T34" fmla="*/ 4 w 234"/>
                <a:gd name="T35" fmla="*/ 148 h 234"/>
                <a:gd name="T36" fmla="*/ 8 w 234"/>
                <a:gd name="T37" fmla="*/ 159 h 234"/>
                <a:gd name="T38" fmla="*/ 13 w 234"/>
                <a:gd name="T39" fmla="*/ 170 h 234"/>
                <a:gd name="T40" fmla="*/ 19 w 234"/>
                <a:gd name="T41" fmla="*/ 181 h 234"/>
                <a:gd name="T42" fmla="*/ 26 w 234"/>
                <a:gd name="T43" fmla="*/ 190 h 234"/>
                <a:gd name="T44" fmla="*/ 34 w 234"/>
                <a:gd name="T45" fmla="*/ 200 h 234"/>
                <a:gd name="T46" fmla="*/ 44 w 234"/>
                <a:gd name="T47" fmla="*/ 208 h 234"/>
                <a:gd name="T48" fmla="*/ 53 w 234"/>
                <a:gd name="T49" fmla="*/ 215 h 234"/>
                <a:gd name="T50" fmla="*/ 64 w 234"/>
                <a:gd name="T51" fmla="*/ 222 h 234"/>
                <a:gd name="T52" fmla="*/ 75 w 234"/>
                <a:gd name="T53" fmla="*/ 227 h 234"/>
                <a:gd name="T54" fmla="*/ 86 w 234"/>
                <a:gd name="T55" fmla="*/ 230 h 234"/>
                <a:gd name="T56" fmla="*/ 99 w 234"/>
                <a:gd name="T57" fmla="*/ 233 h 234"/>
                <a:gd name="T58" fmla="*/ 112 w 234"/>
                <a:gd name="T59" fmla="*/ 234 h 234"/>
                <a:gd name="T60" fmla="*/ 124 w 234"/>
                <a:gd name="T61" fmla="*/ 234 h 234"/>
                <a:gd name="T62" fmla="*/ 135 w 234"/>
                <a:gd name="T63" fmla="*/ 233 h 234"/>
                <a:gd name="T64" fmla="*/ 148 w 234"/>
                <a:gd name="T65" fmla="*/ 230 h 234"/>
                <a:gd name="T66" fmla="*/ 159 w 234"/>
                <a:gd name="T67" fmla="*/ 227 h 234"/>
                <a:gd name="T68" fmla="*/ 170 w 234"/>
                <a:gd name="T69" fmla="*/ 222 h 234"/>
                <a:gd name="T70" fmla="*/ 182 w 234"/>
                <a:gd name="T71" fmla="*/ 215 h 234"/>
                <a:gd name="T72" fmla="*/ 191 w 234"/>
                <a:gd name="T73" fmla="*/ 208 h 234"/>
                <a:gd name="T74" fmla="*/ 201 w 234"/>
                <a:gd name="T75" fmla="*/ 200 h 234"/>
                <a:gd name="T76" fmla="*/ 208 w 234"/>
                <a:gd name="T77" fmla="*/ 190 h 234"/>
                <a:gd name="T78" fmla="*/ 216 w 234"/>
                <a:gd name="T79" fmla="*/ 181 h 234"/>
                <a:gd name="T80" fmla="*/ 222 w 234"/>
                <a:gd name="T81" fmla="*/ 170 h 234"/>
                <a:gd name="T82" fmla="*/ 227 w 234"/>
                <a:gd name="T83" fmla="*/ 159 h 234"/>
                <a:gd name="T84" fmla="*/ 231 w 234"/>
                <a:gd name="T85" fmla="*/ 148 h 234"/>
                <a:gd name="T86" fmla="*/ 233 w 234"/>
                <a:gd name="T87" fmla="*/ 136 h 234"/>
                <a:gd name="T88" fmla="*/ 234 w 234"/>
                <a:gd name="T89" fmla="*/ 123 h 234"/>
                <a:gd name="T90" fmla="*/ 234 w 234"/>
                <a:gd name="T91" fmla="*/ 114 h 234"/>
                <a:gd name="T92" fmla="*/ 233 w 234"/>
                <a:gd name="T93" fmla="*/ 101 h 234"/>
                <a:gd name="T94" fmla="*/ 231 w 234"/>
                <a:gd name="T95" fmla="*/ 89 h 234"/>
                <a:gd name="T96" fmla="*/ 228 w 234"/>
                <a:gd name="T97" fmla="*/ 77 h 234"/>
                <a:gd name="T98" fmla="*/ 223 w 234"/>
                <a:gd name="T99" fmla="*/ 66 h 234"/>
                <a:gd name="T100" fmla="*/ 217 w 234"/>
                <a:gd name="T101" fmla="*/ 55 h 234"/>
                <a:gd name="T102" fmla="*/ 209 w 234"/>
                <a:gd name="T103" fmla="*/ 45 h 234"/>
                <a:gd name="T104" fmla="*/ 202 w 234"/>
                <a:gd name="T105" fmla="*/ 35 h 234"/>
                <a:gd name="T106" fmla="*/ 193 w 234"/>
                <a:gd name="T107" fmla="*/ 27 h 234"/>
                <a:gd name="T108" fmla="*/ 183 w 234"/>
                <a:gd name="T109" fmla="*/ 20 h 234"/>
                <a:gd name="T110" fmla="*/ 173 w 234"/>
                <a:gd name="T111" fmla="*/ 14 h 234"/>
                <a:gd name="T112" fmla="*/ 162 w 234"/>
                <a:gd name="T113" fmla="*/ 8 h 234"/>
                <a:gd name="T114" fmla="*/ 149 w 234"/>
                <a:gd name="T115" fmla="*/ 4 h 234"/>
                <a:gd name="T116" fmla="*/ 138 w 234"/>
                <a:gd name="T117" fmla="*/ 1 h 234"/>
                <a:gd name="T118" fmla="*/ 125 w 234"/>
                <a:gd name="T11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234">
                  <a:moveTo>
                    <a:pt x="118" y="0"/>
                  </a:moveTo>
                  <a:lnTo>
                    <a:pt x="118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3" y="1"/>
                  </a:lnTo>
                  <a:lnTo>
                    <a:pt x="102" y="1"/>
                  </a:lnTo>
                  <a:lnTo>
                    <a:pt x="99" y="1"/>
                  </a:lnTo>
                  <a:lnTo>
                    <a:pt x="97" y="1"/>
                  </a:lnTo>
                  <a:lnTo>
                    <a:pt x="95" y="1"/>
                  </a:lnTo>
                  <a:lnTo>
                    <a:pt x="93" y="3"/>
                  </a:lnTo>
                  <a:lnTo>
                    <a:pt x="92" y="3"/>
                  </a:lnTo>
                  <a:lnTo>
                    <a:pt x="89" y="4"/>
                  </a:lnTo>
                  <a:lnTo>
                    <a:pt x="86" y="4"/>
                  </a:lnTo>
                  <a:lnTo>
                    <a:pt x="85" y="4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9" y="7"/>
                  </a:lnTo>
                  <a:lnTo>
                    <a:pt x="76" y="7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68" y="11"/>
                  </a:lnTo>
                  <a:lnTo>
                    <a:pt x="65" y="12"/>
                  </a:lnTo>
                  <a:lnTo>
                    <a:pt x="64" y="12"/>
                  </a:lnTo>
                  <a:lnTo>
                    <a:pt x="63" y="14"/>
                  </a:lnTo>
                  <a:lnTo>
                    <a:pt x="60" y="15"/>
                  </a:lnTo>
                  <a:lnTo>
                    <a:pt x="59" y="16"/>
                  </a:lnTo>
                  <a:lnTo>
                    <a:pt x="56" y="16"/>
                  </a:lnTo>
                  <a:lnTo>
                    <a:pt x="55" y="18"/>
                  </a:lnTo>
                  <a:lnTo>
                    <a:pt x="53" y="19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9" y="22"/>
                  </a:lnTo>
                  <a:lnTo>
                    <a:pt x="46" y="23"/>
                  </a:lnTo>
                  <a:lnTo>
                    <a:pt x="45" y="25"/>
                  </a:lnTo>
                  <a:lnTo>
                    <a:pt x="44" y="26"/>
                  </a:lnTo>
                  <a:lnTo>
                    <a:pt x="41" y="27"/>
                  </a:lnTo>
                  <a:lnTo>
                    <a:pt x="40" y="29"/>
                  </a:lnTo>
                  <a:lnTo>
                    <a:pt x="39" y="30"/>
                  </a:lnTo>
                  <a:lnTo>
                    <a:pt x="38" y="31"/>
                  </a:lnTo>
                  <a:lnTo>
                    <a:pt x="35" y="33"/>
                  </a:lnTo>
                  <a:lnTo>
                    <a:pt x="34" y="34"/>
                  </a:lnTo>
                  <a:lnTo>
                    <a:pt x="33" y="35"/>
                  </a:lnTo>
                  <a:lnTo>
                    <a:pt x="31" y="37"/>
                  </a:lnTo>
                  <a:lnTo>
                    <a:pt x="30" y="38"/>
                  </a:lnTo>
                  <a:lnTo>
                    <a:pt x="29" y="40"/>
                  </a:lnTo>
                  <a:lnTo>
                    <a:pt x="28" y="42"/>
                  </a:lnTo>
                  <a:lnTo>
                    <a:pt x="26" y="44"/>
                  </a:lnTo>
                  <a:lnTo>
                    <a:pt x="25" y="45"/>
                  </a:lnTo>
                  <a:lnTo>
                    <a:pt x="24" y="46"/>
                  </a:lnTo>
                  <a:lnTo>
                    <a:pt x="23" y="48"/>
                  </a:lnTo>
                  <a:lnTo>
                    <a:pt x="21" y="51"/>
                  </a:lnTo>
                  <a:lnTo>
                    <a:pt x="20" y="52"/>
                  </a:lnTo>
                  <a:lnTo>
                    <a:pt x="19" y="53"/>
                  </a:lnTo>
                  <a:lnTo>
                    <a:pt x="18" y="55"/>
                  </a:lnTo>
                  <a:lnTo>
                    <a:pt x="16" y="56"/>
                  </a:lnTo>
                  <a:lnTo>
                    <a:pt x="15" y="59"/>
                  </a:lnTo>
                  <a:lnTo>
                    <a:pt x="14" y="60"/>
                  </a:lnTo>
                  <a:lnTo>
                    <a:pt x="14" y="63"/>
                  </a:lnTo>
                  <a:lnTo>
                    <a:pt x="13" y="64"/>
                  </a:lnTo>
                  <a:lnTo>
                    <a:pt x="11" y="66"/>
                  </a:lnTo>
                  <a:lnTo>
                    <a:pt x="11" y="67"/>
                  </a:lnTo>
                  <a:lnTo>
                    <a:pt x="10" y="70"/>
                  </a:lnTo>
                  <a:lnTo>
                    <a:pt x="9" y="71"/>
                  </a:lnTo>
                  <a:lnTo>
                    <a:pt x="9" y="72"/>
                  </a:lnTo>
                  <a:lnTo>
                    <a:pt x="8" y="75"/>
                  </a:lnTo>
                  <a:lnTo>
                    <a:pt x="8" y="77"/>
                  </a:lnTo>
                  <a:lnTo>
                    <a:pt x="6" y="79"/>
                  </a:lnTo>
                  <a:lnTo>
                    <a:pt x="6" y="81"/>
                  </a:lnTo>
                  <a:lnTo>
                    <a:pt x="5" y="83"/>
                  </a:lnTo>
                  <a:lnTo>
                    <a:pt x="4" y="85"/>
                  </a:lnTo>
                  <a:lnTo>
                    <a:pt x="4" y="88"/>
                  </a:lnTo>
                  <a:lnTo>
                    <a:pt x="4" y="89"/>
                  </a:lnTo>
                  <a:lnTo>
                    <a:pt x="3" y="90"/>
                  </a:lnTo>
                  <a:lnTo>
                    <a:pt x="3" y="93"/>
                  </a:lnTo>
                  <a:lnTo>
                    <a:pt x="1" y="94"/>
                  </a:lnTo>
                  <a:lnTo>
                    <a:pt x="1" y="97"/>
                  </a:lnTo>
                  <a:lnTo>
                    <a:pt x="1" y="99"/>
                  </a:lnTo>
                  <a:lnTo>
                    <a:pt x="1" y="101"/>
                  </a:lnTo>
                  <a:lnTo>
                    <a:pt x="1" y="103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0" y="126"/>
                  </a:lnTo>
                  <a:lnTo>
                    <a:pt x="0" y="127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1" y="134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1" y="140"/>
                  </a:lnTo>
                  <a:lnTo>
                    <a:pt x="3" y="142"/>
                  </a:lnTo>
                  <a:lnTo>
                    <a:pt x="3" y="144"/>
                  </a:lnTo>
                  <a:lnTo>
                    <a:pt x="4" y="145"/>
                  </a:lnTo>
                  <a:lnTo>
                    <a:pt x="4" y="148"/>
                  </a:lnTo>
                  <a:lnTo>
                    <a:pt x="4" y="149"/>
                  </a:lnTo>
                  <a:lnTo>
                    <a:pt x="5" y="152"/>
                  </a:lnTo>
                  <a:lnTo>
                    <a:pt x="6" y="153"/>
                  </a:lnTo>
                  <a:lnTo>
                    <a:pt x="6" y="155"/>
                  </a:lnTo>
                  <a:lnTo>
                    <a:pt x="8" y="157"/>
                  </a:lnTo>
                  <a:lnTo>
                    <a:pt x="8" y="159"/>
                  </a:lnTo>
                  <a:lnTo>
                    <a:pt x="9" y="162"/>
                  </a:lnTo>
                  <a:lnTo>
                    <a:pt x="9" y="163"/>
                  </a:lnTo>
                  <a:lnTo>
                    <a:pt x="10" y="164"/>
                  </a:lnTo>
                  <a:lnTo>
                    <a:pt x="11" y="167"/>
                  </a:lnTo>
                  <a:lnTo>
                    <a:pt x="11" y="168"/>
                  </a:lnTo>
                  <a:lnTo>
                    <a:pt x="13" y="170"/>
                  </a:lnTo>
                  <a:lnTo>
                    <a:pt x="14" y="173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6" y="178"/>
                  </a:lnTo>
                  <a:lnTo>
                    <a:pt x="18" y="179"/>
                  </a:lnTo>
                  <a:lnTo>
                    <a:pt x="19" y="181"/>
                  </a:lnTo>
                  <a:lnTo>
                    <a:pt x="20" y="182"/>
                  </a:lnTo>
                  <a:lnTo>
                    <a:pt x="21" y="185"/>
                  </a:lnTo>
                  <a:lnTo>
                    <a:pt x="23" y="186"/>
                  </a:lnTo>
                  <a:lnTo>
                    <a:pt x="24" y="188"/>
                  </a:lnTo>
                  <a:lnTo>
                    <a:pt x="25" y="189"/>
                  </a:lnTo>
                  <a:lnTo>
                    <a:pt x="26" y="190"/>
                  </a:lnTo>
                  <a:lnTo>
                    <a:pt x="28" y="193"/>
                  </a:lnTo>
                  <a:lnTo>
                    <a:pt x="29" y="194"/>
                  </a:lnTo>
                  <a:lnTo>
                    <a:pt x="30" y="196"/>
                  </a:lnTo>
                  <a:lnTo>
                    <a:pt x="31" y="197"/>
                  </a:lnTo>
                  <a:lnTo>
                    <a:pt x="33" y="199"/>
                  </a:lnTo>
                  <a:lnTo>
                    <a:pt x="34" y="200"/>
                  </a:lnTo>
                  <a:lnTo>
                    <a:pt x="35" y="201"/>
                  </a:lnTo>
                  <a:lnTo>
                    <a:pt x="38" y="203"/>
                  </a:lnTo>
                  <a:lnTo>
                    <a:pt x="39" y="204"/>
                  </a:lnTo>
                  <a:lnTo>
                    <a:pt x="40" y="205"/>
                  </a:lnTo>
                  <a:lnTo>
                    <a:pt x="41" y="207"/>
                  </a:lnTo>
                  <a:lnTo>
                    <a:pt x="44" y="208"/>
                  </a:lnTo>
                  <a:lnTo>
                    <a:pt x="45" y="210"/>
                  </a:lnTo>
                  <a:lnTo>
                    <a:pt x="46" y="211"/>
                  </a:lnTo>
                  <a:lnTo>
                    <a:pt x="49" y="212"/>
                  </a:lnTo>
                  <a:lnTo>
                    <a:pt x="50" y="214"/>
                  </a:lnTo>
                  <a:lnTo>
                    <a:pt x="51" y="215"/>
                  </a:lnTo>
                  <a:lnTo>
                    <a:pt x="53" y="215"/>
                  </a:lnTo>
                  <a:lnTo>
                    <a:pt x="55" y="216"/>
                  </a:lnTo>
                  <a:lnTo>
                    <a:pt x="56" y="218"/>
                  </a:lnTo>
                  <a:lnTo>
                    <a:pt x="59" y="219"/>
                  </a:lnTo>
                  <a:lnTo>
                    <a:pt x="60" y="221"/>
                  </a:lnTo>
                  <a:lnTo>
                    <a:pt x="63" y="221"/>
                  </a:lnTo>
                  <a:lnTo>
                    <a:pt x="64" y="222"/>
                  </a:lnTo>
                  <a:lnTo>
                    <a:pt x="65" y="223"/>
                  </a:lnTo>
                  <a:lnTo>
                    <a:pt x="68" y="223"/>
                  </a:lnTo>
                  <a:lnTo>
                    <a:pt x="70" y="225"/>
                  </a:lnTo>
                  <a:lnTo>
                    <a:pt x="71" y="225"/>
                  </a:lnTo>
                  <a:lnTo>
                    <a:pt x="73" y="226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9" y="229"/>
                  </a:lnTo>
                  <a:lnTo>
                    <a:pt x="81" y="229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6" y="230"/>
                  </a:lnTo>
                  <a:lnTo>
                    <a:pt x="89" y="231"/>
                  </a:lnTo>
                  <a:lnTo>
                    <a:pt x="92" y="231"/>
                  </a:lnTo>
                  <a:lnTo>
                    <a:pt x="93" y="233"/>
                  </a:lnTo>
                  <a:lnTo>
                    <a:pt x="95" y="233"/>
                  </a:lnTo>
                  <a:lnTo>
                    <a:pt x="97" y="233"/>
                  </a:lnTo>
                  <a:lnTo>
                    <a:pt x="99" y="233"/>
                  </a:lnTo>
                  <a:lnTo>
                    <a:pt x="102" y="233"/>
                  </a:lnTo>
                  <a:lnTo>
                    <a:pt x="103" y="233"/>
                  </a:lnTo>
                  <a:lnTo>
                    <a:pt x="105" y="234"/>
                  </a:lnTo>
                  <a:lnTo>
                    <a:pt x="107" y="234"/>
                  </a:lnTo>
                  <a:lnTo>
                    <a:pt x="109" y="234"/>
                  </a:lnTo>
                  <a:lnTo>
                    <a:pt x="112" y="234"/>
                  </a:lnTo>
                  <a:lnTo>
                    <a:pt x="113" y="234"/>
                  </a:lnTo>
                  <a:lnTo>
                    <a:pt x="115" y="234"/>
                  </a:lnTo>
                  <a:lnTo>
                    <a:pt x="118" y="234"/>
                  </a:lnTo>
                  <a:lnTo>
                    <a:pt x="119" y="234"/>
                  </a:lnTo>
                  <a:lnTo>
                    <a:pt x="122" y="234"/>
                  </a:lnTo>
                  <a:lnTo>
                    <a:pt x="124" y="234"/>
                  </a:lnTo>
                  <a:lnTo>
                    <a:pt x="125" y="234"/>
                  </a:lnTo>
                  <a:lnTo>
                    <a:pt x="128" y="234"/>
                  </a:lnTo>
                  <a:lnTo>
                    <a:pt x="129" y="234"/>
                  </a:lnTo>
                  <a:lnTo>
                    <a:pt x="132" y="233"/>
                  </a:lnTo>
                  <a:lnTo>
                    <a:pt x="134" y="233"/>
                  </a:lnTo>
                  <a:lnTo>
                    <a:pt x="135" y="233"/>
                  </a:lnTo>
                  <a:lnTo>
                    <a:pt x="138" y="233"/>
                  </a:lnTo>
                  <a:lnTo>
                    <a:pt x="139" y="233"/>
                  </a:lnTo>
                  <a:lnTo>
                    <a:pt x="142" y="233"/>
                  </a:lnTo>
                  <a:lnTo>
                    <a:pt x="144" y="231"/>
                  </a:lnTo>
                  <a:lnTo>
                    <a:pt x="145" y="231"/>
                  </a:lnTo>
                  <a:lnTo>
                    <a:pt x="148" y="230"/>
                  </a:lnTo>
                  <a:lnTo>
                    <a:pt x="149" y="230"/>
                  </a:lnTo>
                  <a:lnTo>
                    <a:pt x="152" y="230"/>
                  </a:lnTo>
                  <a:lnTo>
                    <a:pt x="154" y="229"/>
                  </a:lnTo>
                  <a:lnTo>
                    <a:pt x="155" y="229"/>
                  </a:lnTo>
                  <a:lnTo>
                    <a:pt x="158" y="227"/>
                  </a:lnTo>
                  <a:lnTo>
                    <a:pt x="159" y="227"/>
                  </a:lnTo>
                  <a:lnTo>
                    <a:pt x="162" y="226"/>
                  </a:lnTo>
                  <a:lnTo>
                    <a:pt x="163" y="225"/>
                  </a:lnTo>
                  <a:lnTo>
                    <a:pt x="165" y="225"/>
                  </a:lnTo>
                  <a:lnTo>
                    <a:pt x="167" y="223"/>
                  </a:lnTo>
                  <a:lnTo>
                    <a:pt x="169" y="223"/>
                  </a:lnTo>
                  <a:lnTo>
                    <a:pt x="170" y="222"/>
                  </a:lnTo>
                  <a:lnTo>
                    <a:pt x="173" y="221"/>
                  </a:lnTo>
                  <a:lnTo>
                    <a:pt x="174" y="221"/>
                  </a:lnTo>
                  <a:lnTo>
                    <a:pt x="175" y="219"/>
                  </a:lnTo>
                  <a:lnTo>
                    <a:pt x="178" y="218"/>
                  </a:lnTo>
                  <a:lnTo>
                    <a:pt x="179" y="216"/>
                  </a:lnTo>
                  <a:lnTo>
                    <a:pt x="182" y="215"/>
                  </a:lnTo>
                  <a:lnTo>
                    <a:pt x="183" y="215"/>
                  </a:lnTo>
                  <a:lnTo>
                    <a:pt x="184" y="214"/>
                  </a:lnTo>
                  <a:lnTo>
                    <a:pt x="187" y="212"/>
                  </a:lnTo>
                  <a:lnTo>
                    <a:pt x="188" y="211"/>
                  </a:lnTo>
                  <a:lnTo>
                    <a:pt x="189" y="210"/>
                  </a:lnTo>
                  <a:lnTo>
                    <a:pt x="191" y="208"/>
                  </a:lnTo>
                  <a:lnTo>
                    <a:pt x="193" y="207"/>
                  </a:lnTo>
                  <a:lnTo>
                    <a:pt x="194" y="205"/>
                  </a:lnTo>
                  <a:lnTo>
                    <a:pt x="196" y="204"/>
                  </a:lnTo>
                  <a:lnTo>
                    <a:pt x="198" y="203"/>
                  </a:lnTo>
                  <a:lnTo>
                    <a:pt x="199" y="201"/>
                  </a:lnTo>
                  <a:lnTo>
                    <a:pt x="201" y="200"/>
                  </a:lnTo>
                  <a:lnTo>
                    <a:pt x="202" y="199"/>
                  </a:lnTo>
                  <a:lnTo>
                    <a:pt x="203" y="197"/>
                  </a:lnTo>
                  <a:lnTo>
                    <a:pt x="204" y="196"/>
                  </a:lnTo>
                  <a:lnTo>
                    <a:pt x="206" y="194"/>
                  </a:lnTo>
                  <a:lnTo>
                    <a:pt x="207" y="193"/>
                  </a:lnTo>
                  <a:lnTo>
                    <a:pt x="208" y="190"/>
                  </a:lnTo>
                  <a:lnTo>
                    <a:pt x="209" y="189"/>
                  </a:lnTo>
                  <a:lnTo>
                    <a:pt x="211" y="188"/>
                  </a:lnTo>
                  <a:lnTo>
                    <a:pt x="212" y="186"/>
                  </a:lnTo>
                  <a:lnTo>
                    <a:pt x="213" y="185"/>
                  </a:lnTo>
                  <a:lnTo>
                    <a:pt x="214" y="182"/>
                  </a:lnTo>
                  <a:lnTo>
                    <a:pt x="216" y="181"/>
                  </a:lnTo>
                  <a:lnTo>
                    <a:pt x="217" y="179"/>
                  </a:lnTo>
                  <a:lnTo>
                    <a:pt x="218" y="178"/>
                  </a:lnTo>
                  <a:lnTo>
                    <a:pt x="219" y="177"/>
                  </a:lnTo>
                  <a:lnTo>
                    <a:pt x="221" y="174"/>
                  </a:lnTo>
                  <a:lnTo>
                    <a:pt x="221" y="173"/>
                  </a:lnTo>
                  <a:lnTo>
                    <a:pt x="222" y="170"/>
                  </a:lnTo>
                  <a:lnTo>
                    <a:pt x="223" y="168"/>
                  </a:lnTo>
                  <a:lnTo>
                    <a:pt x="223" y="167"/>
                  </a:lnTo>
                  <a:lnTo>
                    <a:pt x="224" y="164"/>
                  </a:lnTo>
                  <a:lnTo>
                    <a:pt x="226" y="163"/>
                  </a:lnTo>
                  <a:lnTo>
                    <a:pt x="227" y="162"/>
                  </a:lnTo>
                  <a:lnTo>
                    <a:pt x="227" y="159"/>
                  </a:lnTo>
                  <a:lnTo>
                    <a:pt x="228" y="157"/>
                  </a:lnTo>
                  <a:lnTo>
                    <a:pt x="228" y="155"/>
                  </a:lnTo>
                  <a:lnTo>
                    <a:pt x="229" y="153"/>
                  </a:lnTo>
                  <a:lnTo>
                    <a:pt x="229" y="152"/>
                  </a:lnTo>
                  <a:lnTo>
                    <a:pt x="231" y="149"/>
                  </a:lnTo>
                  <a:lnTo>
                    <a:pt x="231" y="148"/>
                  </a:lnTo>
                  <a:lnTo>
                    <a:pt x="231" y="145"/>
                  </a:lnTo>
                  <a:lnTo>
                    <a:pt x="232" y="144"/>
                  </a:lnTo>
                  <a:lnTo>
                    <a:pt x="232" y="142"/>
                  </a:lnTo>
                  <a:lnTo>
                    <a:pt x="233" y="140"/>
                  </a:lnTo>
                  <a:lnTo>
                    <a:pt x="233" y="137"/>
                  </a:lnTo>
                  <a:lnTo>
                    <a:pt x="233" y="136"/>
                  </a:lnTo>
                  <a:lnTo>
                    <a:pt x="233" y="134"/>
                  </a:lnTo>
                  <a:lnTo>
                    <a:pt x="233" y="131"/>
                  </a:lnTo>
                  <a:lnTo>
                    <a:pt x="234" y="130"/>
                  </a:lnTo>
                  <a:lnTo>
                    <a:pt x="234" y="127"/>
                  </a:lnTo>
                  <a:lnTo>
                    <a:pt x="234" y="126"/>
                  </a:lnTo>
                  <a:lnTo>
                    <a:pt x="234" y="123"/>
                  </a:lnTo>
                  <a:lnTo>
                    <a:pt x="234" y="122"/>
                  </a:lnTo>
                  <a:lnTo>
                    <a:pt x="234" y="119"/>
                  </a:lnTo>
                  <a:lnTo>
                    <a:pt x="234" y="118"/>
                  </a:lnTo>
                  <a:lnTo>
                    <a:pt x="234" y="118"/>
                  </a:lnTo>
                  <a:lnTo>
                    <a:pt x="234" y="115"/>
                  </a:lnTo>
                  <a:lnTo>
                    <a:pt x="234" y="114"/>
                  </a:lnTo>
                  <a:lnTo>
                    <a:pt x="234" y="111"/>
                  </a:lnTo>
                  <a:lnTo>
                    <a:pt x="234" y="109"/>
                  </a:lnTo>
                  <a:lnTo>
                    <a:pt x="234" y="107"/>
                  </a:lnTo>
                  <a:lnTo>
                    <a:pt x="234" y="105"/>
                  </a:lnTo>
                  <a:lnTo>
                    <a:pt x="233" y="103"/>
                  </a:lnTo>
                  <a:lnTo>
                    <a:pt x="233" y="101"/>
                  </a:lnTo>
                  <a:lnTo>
                    <a:pt x="233" y="99"/>
                  </a:lnTo>
                  <a:lnTo>
                    <a:pt x="233" y="97"/>
                  </a:lnTo>
                  <a:lnTo>
                    <a:pt x="233" y="94"/>
                  </a:lnTo>
                  <a:lnTo>
                    <a:pt x="232" y="93"/>
                  </a:lnTo>
                  <a:lnTo>
                    <a:pt x="232" y="90"/>
                  </a:lnTo>
                  <a:lnTo>
                    <a:pt x="231" y="89"/>
                  </a:lnTo>
                  <a:lnTo>
                    <a:pt x="231" y="88"/>
                  </a:lnTo>
                  <a:lnTo>
                    <a:pt x="231" y="85"/>
                  </a:lnTo>
                  <a:lnTo>
                    <a:pt x="229" y="83"/>
                  </a:lnTo>
                  <a:lnTo>
                    <a:pt x="229" y="81"/>
                  </a:lnTo>
                  <a:lnTo>
                    <a:pt x="228" y="79"/>
                  </a:lnTo>
                  <a:lnTo>
                    <a:pt x="228" y="77"/>
                  </a:lnTo>
                  <a:lnTo>
                    <a:pt x="227" y="75"/>
                  </a:lnTo>
                  <a:lnTo>
                    <a:pt x="227" y="72"/>
                  </a:lnTo>
                  <a:lnTo>
                    <a:pt x="226" y="71"/>
                  </a:lnTo>
                  <a:lnTo>
                    <a:pt x="224" y="70"/>
                  </a:lnTo>
                  <a:lnTo>
                    <a:pt x="223" y="67"/>
                  </a:lnTo>
                  <a:lnTo>
                    <a:pt x="223" y="66"/>
                  </a:lnTo>
                  <a:lnTo>
                    <a:pt x="222" y="64"/>
                  </a:lnTo>
                  <a:lnTo>
                    <a:pt x="221" y="63"/>
                  </a:lnTo>
                  <a:lnTo>
                    <a:pt x="221" y="60"/>
                  </a:lnTo>
                  <a:lnTo>
                    <a:pt x="219" y="59"/>
                  </a:lnTo>
                  <a:lnTo>
                    <a:pt x="218" y="56"/>
                  </a:lnTo>
                  <a:lnTo>
                    <a:pt x="217" y="55"/>
                  </a:lnTo>
                  <a:lnTo>
                    <a:pt x="216" y="53"/>
                  </a:lnTo>
                  <a:lnTo>
                    <a:pt x="214" y="52"/>
                  </a:lnTo>
                  <a:lnTo>
                    <a:pt x="213" y="51"/>
                  </a:lnTo>
                  <a:lnTo>
                    <a:pt x="212" y="48"/>
                  </a:lnTo>
                  <a:lnTo>
                    <a:pt x="211" y="46"/>
                  </a:lnTo>
                  <a:lnTo>
                    <a:pt x="209" y="45"/>
                  </a:lnTo>
                  <a:lnTo>
                    <a:pt x="208" y="44"/>
                  </a:lnTo>
                  <a:lnTo>
                    <a:pt x="207" y="42"/>
                  </a:lnTo>
                  <a:lnTo>
                    <a:pt x="206" y="40"/>
                  </a:lnTo>
                  <a:lnTo>
                    <a:pt x="204" y="38"/>
                  </a:lnTo>
                  <a:lnTo>
                    <a:pt x="203" y="37"/>
                  </a:lnTo>
                  <a:lnTo>
                    <a:pt x="202" y="35"/>
                  </a:lnTo>
                  <a:lnTo>
                    <a:pt x="201" y="34"/>
                  </a:lnTo>
                  <a:lnTo>
                    <a:pt x="199" y="33"/>
                  </a:lnTo>
                  <a:lnTo>
                    <a:pt x="198" y="31"/>
                  </a:lnTo>
                  <a:lnTo>
                    <a:pt x="196" y="30"/>
                  </a:lnTo>
                  <a:lnTo>
                    <a:pt x="194" y="29"/>
                  </a:lnTo>
                  <a:lnTo>
                    <a:pt x="193" y="27"/>
                  </a:lnTo>
                  <a:lnTo>
                    <a:pt x="191" y="26"/>
                  </a:lnTo>
                  <a:lnTo>
                    <a:pt x="189" y="25"/>
                  </a:lnTo>
                  <a:lnTo>
                    <a:pt x="188" y="23"/>
                  </a:lnTo>
                  <a:lnTo>
                    <a:pt x="187" y="22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2" y="19"/>
                  </a:lnTo>
                  <a:lnTo>
                    <a:pt x="179" y="18"/>
                  </a:lnTo>
                  <a:lnTo>
                    <a:pt x="178" y="16"/>
                  </a:lnTo>
                  <a:lnTo>
                    <a:pt x="177" y="16"/>
                  </a:lnTo>
                  <a:lnTo>
                    <a:pt x="174" y="15"/>
                  </a:lnTo>
                  <a:lnTo>
                    <a:pt x="173" y="14"/>
                  </a:lnTo>
                  <a:lnTo>
                    <a:pt x="170" y="12"/>
                  </a:lnTo>
                  <a:lnTo>
                    <a:pt x="169" y="12"/>
                  </a:lnTo>
                  <a:lnTo>
                    <a:pt x="167" y="11"/>
                  </a:lnTo>
                  <a:lnTo>
                    <a:pt x="165" y="9"/>
                  </a:lnTo>
                  <a:lnTo>
                    <a:pt x="163" y="9"/>
                  </a:lnTo>
                  <a:lnTo>
                    <a:pt x="162" y="8"/>
                  </a:lnTo>
                  <a:lnTo>
                    <a:pt x="159" y="8"/>
                  </a:lnTo>
                  <a:lnTo>
                    <a:pt x="158" y="7"/>
                  </a:lnTo>
                  <a:lnTo>
                    <a:pt x="155" y="7"/>
                  </a:lnTo>
                  <a:lnTo>
                    <a:pt x="154" y="5"/>
                  </a:lnTo>
                  <a:lnTo>
                    <a:pt x="152" y="5"/>
                  </a:lnTo>
                  <a:lnTo>
                    <a:pt x="149" y="4"/>
                  </a:lnTo>
                  <a:lnTo>
                    <a:pt x="148" y="4"/>
                  </a:lnTo>
                  <a:lnTo>
                    <a:pt x="145" y="4"/>
                  </a:lnTo>
                  <a:lnTo>
                    <a:pt x="144" y="3"/>
                  </a:lnTo>
                  <a:lnTo>
                    <a:pt x="142" y="3"/>
                  </a:lnTo>
                  <a:lnTo>
                    <a:pt x="139" y="1"/>
                  </a:lnTo>
                  <a:lnTo>
                    <a:pt x="138" y="1"/>
                  </a:lnTo>
                  <a:lnTo>
                    <a:pt x="135" y="1"/>
                  </a:lnTo>
                  <a:lnTo>
                    <a:pt x="134" y="1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95261" name="Freeform 29"/>
            <p:cNvSpPr>
              <a:spLocks/>
            </p:cNvSpPr>
            <p:nvPr/>
          </p:nvSpPr>
          <p:spPr bwMode="auto">
            <a:xfrm>
              <a:off x="1183" y="3359"/>
              <a:ext cx="677" cy="164"/>
            </a:xfrm>
            <a:custGeom>
              <a:avLst/>
              <a:gdLst>
                <a:gd name="T0" fmla="*/ 508 w 677"/>
                <a:gd name="T1" fmla="*/ 0 h 164"/>
                <a:gd name="T2" fmla="*/ 508 w 677"/>
                <a:gd name="T3" fmla="*/ 41 h 164"/>
                <a:gd name="T4" fmla="*/ 0 w 677"/>
                <a:gd name="T5" fmla="*/ 41 h 164"/>
                <a:gd name="T6" fmla="*/ 0 w 677"/>
                <a:gd name="T7" fmla="*/ 123 h 164"/>
                <a:gd name="T8" fmla="*/ 508 w 677"/>
                <a:gd name="T9" fmla="*/ 123 h 164"/>
                <a:gd name="T10" fmla="*/ 508 w 677"/>
                <a:gd name="T11" fmla="*/ 164 h 164"/>
                <a:gd name="T12" fmla="*/ 677 w 677"/>
                <a:gd name="T13" fmla="*/ 82 h 164"/>
                <a:gd name="T14" fmla="*/ 508 w 677"/>
                <a:gd name="T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7" h="164">
                  <a:moveTo>
                    <a:pt x="508" y="0"/>
                  </a:moveTo>
                  <a:lnTo>
                    <a:pt x="508" y="41"/>
                  </a:lnTo>
                  <a:lnTo>
                    <a:pt x="0" y="41"/>
                  </a:lnTo>
                  <a:lnTo>
                    <a:pt x="0" y="123"/>
                  </a:lnTo>
                  <a:lnTo>
                    <a:pt x="508" y="123"/>
                  </a:lnTo>
                  <a:lnTo>
                    <a:pt x="508" y="164"/>
                  </a:lnTo>
                  <a:lnTo>
                    <a:pt x="677" y="82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Example*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4FB8A1EB-9376-4F7A-B173-941D2611C4B3}" type="slidenum">
              <a:rPr lang="en-US" altLang="uk-UA"/>
              <a:pPr/>
              <a:t>12</a:t>
            </a:fld>
            <a:endParaRPr lang="en-US" altLang="uk-UA"/>
          </a:p>
          <a:p>
            <a:endParaRPr lang="en-US" altLang="uk-UA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506663"/>
            <a:ext cx="81534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uk-UA" sz="3600" b="1">
                <a:solidFill>
                  <a:srgbClr val="990098"/>
                </a:solidFill>
              </a:rPr>
              <a:t>Process mapping at a San Diego distribution center (DC)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Facts of the Case 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93738" y="1676400"/>
            <a:ext cx="7872412" cy="41148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en-US" altLang="uk-UA" u="sng"/>
              <a:t>Process</a:t>
            </a:r>
          </a:p>
          <a:p>
            <a:pPr marL="609600" indent="-609600">
              <a:buFontTx/>
              <a:buAutoNum type="arabicParenR"/>
            </a:pPr>
            <a:r>
              <a:rPr lang="en-US" altLang="uk-UA" sz="2400" b="1">
                <a:latin typeface="Arial Narrow" panose="020B0606020202030204" pitchFamily="34" charset="0"/>
              </a:rPr>
              <a:t>Dealer faxes order to DC.  One out of 25 orders lost because of paper jams.</a:t>
            </a:r>
          </a:p>
          <a:p>
            <a:pPr marL="609600" indent="-609600">
              <a:buFontTx/>
              <a:buAutoNum type="arabicParenR"/>
            </a:pPr>
            <a:r>
              <a:rPr lang="en-US" altLang="uk-UA" sz="2400" b="1">
                <a:latin typeface="Arial Narrow" panose="020B0606020202030204" pitchFamily="34" charset="0"/>
              </a:rPr>
              <a:t>Fax sits in “In Box” around 2 hours (up to 4) until internal mail picks it up.</a:t>
            </a:r>
          </a:p>
          <a:p>
            <a:pPr marL="609600" indent="-609600">
              <a:buFontTx/>
              <a:buAutoNum type="arabicParenR"/>
            </a:pPr>
            <a:r>
              <a:rPr lang="en-US" altLang="uk-UA" sz="2400" b="1">
                <a:latin typeface="Arial Narrow" panose="020B0606020202030204" pitchFamily="34" charset="0"/>
              </a:rPr>
              <a:t>Internal mail takes about one hour (up to 1.5 hours) to deliver to the picking area.  One out of 100 faxes are delivered to the wrong place.</a:t>
            </a:r>
          </a:p>
          <a:p>
            <a:pPr marL="609600" indent="-609600">
              <a:buFontTx/>
              <a:buAutoNum type="arabicParenR"/>
            </a:pPr>
            <a:r>
              <a:rPr lang="en-US" altLang="uk-UA" sz="2400" b="1">
                <a:latin typeface="Arial Narrow" panose="020B0606020202030204" pitchFamily="34" charset="0"/>
              </a:rPr>
              <a:t>Order sits in clerk’s in-box until it is processed (0 to 2 hours).  Processing time takes 5 minutes.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33E43D52-7C84-4B41-BB33-E6EC17EF950E}" type="slidenum">
              <a:rPr lang="en-US" altLang="uk-UA"/>
              <a:pPr/>
              <a:t>13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Facts of the Case II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689850" cy="4114800"/>
          </a:xfrm>
        </p:spPr>
        <p:txBody>
          <a:bodyPr/>
          <a:lstStyle/>
          <a:p>
            <a:pPr marL="609600" indent="-609600">
              <a:buFontTx/>
              <a:buAutoNum type="arabicParenR" startAt="5"/>
            </a:pPr>
            <a:r>
              <a:rPr lang="en-US" altLang="uk-UA" sz="2400" b="1">
                <a:latin typeface="Arial Narrow" panose="020B0606020202030204" pitchFamily="34" charset="0"/>
              </a:rPr>
              <a:t>If item is in stock, worker picks and packs order (average = 20 minutes, but up to 45 minutes).</a:t>
            </a:r>
          </a:p>
          <a:p>
            <a:pPr marL="609600" indent="-609600">
              <a:buFontTx/>
              <a:buAutoNum type="arabicParenR" startAt="5"/>
            </a:pPr>
            <a:r>
              <a:rPr lang="en-US" altLang="uk-UA" sz="2400" b="1">
                <a:latin typeface="Arial Narrow" panose="020B0606020202030204" pitchFamily="34" charset="0"/>
              </a:rPr>
              <a:t>Inspector takes 2 minutes to check order.  Still, one out of 200 orders are completed incorrectly.</a:t>
            </a:r>
          </a:p>
          <a:p>
            <a:pPr marL="609600" indent="-609600">
              <a:buFontTx/>
              <a:buAutoNum type="arabicParenR" startAt="5"/>
            </a:pPr>
            <a:r>
              <a:rPr lang="en-US" altLang="uk-UA" sz="2400" b="1">
                <a:latin typeface="Arial Narrow" panose="020B0606020202030204" pitchFamily="34" charset="0"/>
              </a:rPr>
              <a:t>Transport firm delivers order (1 to 3 hours).</a:t>
            </a:r>
          </a:p>
          <a:p>
            <a:pPr marL="609600" indent="-609600"/>
            <a:endParaRPr lang="en-US" altLang="uk-UA" sz="2400" b="1">
              <a:latin typeface="Arial Narrow" panose="020B060602020203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2CC4AA77-4DCB-43F5-8085-F83C74FD58A0}" type="slidenum">
              <a:rPr lang="en-US" altLang="uk-UA"/>
              <a:pPr/>
              <a:t>14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Let’s Map the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8D40E89B-23F2-45F5-B45D-2E5451E1C6C8}" type="slidenum">
              <a:rPr lang="en-US" altLang="uk-UA"/>
              <a:pPr/>
              <a:t>15</a:t>
            </a:fld>
            <a:endParaRPr lang="en-US" altLang="uk-UA"/>
          </a:p>
          <a:p>
            <a:endParaRPr lang="en-US" altLang="uk-UA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52600" y="1930400"/>
            <a:ext cx="7391400" cy="43021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uk-UA" b="1">
                <a:solidFill>
                  <a:srgbClr val="990098"/>
                </a:solidFill>
              </a:rPr>
              <a:t>(No looking in chapter!)</a:t>
            </a:r>
          </a:p>
          <a:p>
            <a:pPr marL="0" indent="0" algn="ctr">
              <a:buFontTx/>
              <a:buNone/>
            </a:pPr>
            <a:endParaRPr lang="en-US" altLang="uk-UA" sz="2800" b="1">
              <a:solidFill>
                <a:srgbClr val="990098"/>
              </a:solidFill>
            </a:endParaRPr>
          </a:p>
          <a:p>
            <a:pPr marL="0" indent="0" algn="ctr">
              <a:buFont typeface="Wingdings" panose="05000000000000000000" pitchFamily="2" charset="2"/>
              <a:buChar char="§"/>
            </a:pPr>
            <a:r>
              <a:rPr lang="en-US" altLang="uk-UA" sz="2800"/>
              <a:t> What is the focal point of the mapping effort?</a:t>
            </a:r>
          </a:p>
          <a:p>
            <a:pPr marL="0" indent="0" algn="ctr">
              <a:buFont typeface="Wingdings" panose="05000000000000000000" pitchFamily="2" charset="2"/>
              <a:buChar char="§"/>
            </a:pPr>
            <a:r>
              <a:rPr lang="en-US" altLang="uk-UA" sz="2800"/>
              <a:t>  What are the boundaries of the process map?</a:t>
            </a:r>
          </a:p>
          <a:p>
            <a:pPr marL="0" indent="0" algn="ctr">
              <a:buFont typeface="Wingdings" panose="05000000000000000000" pitchFamily="2" charset="2"/>
              <a:buChar char="§"/>
            </a:pPr>
            <a:r>
              <a:rPr lang="en-US" altLang="uk-UA" sz="2800"/>
              <a:t>  What detail is missing from this simple example?</a:t>
            </a:r>
          </a:p>
          <a:p>
            <a:pPr marL="0" indent="0" algn="ctr">
              <a:buFont typeface="Wingdings" panose="05000000000000000000" pitchFamily="2" charset="2"/>
              <a:buChar char="§"/>
            </a:pPr>
            <a:endParaRPr lang="en-US" altLang="uk-UA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u="sng"/>
              <a:t>One</a:t>
            </a:r>
            <a:r>
              <a:rPr lang="en-US" altLang="uk-UA"/>
              <a:t> Possible Solution</a:t>
            </a:r>
          </a:p>
        </p:txBody>
      </p:sp>
      <p:graphicFrame>
        <p:nvGraphicFramePr>
          <p:cNvPr id="1024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55688" y="2489200"/>
          <a:ext cx="5962650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Visio" r:id="rId3" imgW="6319520" imgH="3741047" progId="Visio.Drawing.6">
                  <p:embed/>
                </p:oleObj>
              </mc:Choice>
              <mc:Fallback>
                <p:oleObj name="Visio" r:id="rId3" imgW="6319520" imgH="3741047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2489200"/>
                        <a:ext cx="5962650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2C1B8D0A-37A9-4E48-B5D9-528C9FCC97E4}" type="slidenum">
              <a:rPr lang="en-US" altLang="uk-UA"/>
              <a:pPr/>
              <a:t>16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sz="4000"/>
              <a:t>Improving Business Processes: Guidelines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700213"/>
            <a:ext cx="7772400" cy="4471987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uk-UA" sz="2800" b="1">
                <a:solidFill>
                  <a:srgbClr val="990096"/>
                </a:solidFill>
              </a:rPr>
              <a:t>Attack each delay</a:t>
            </a:r>
          </a:p>
          <a:p>
            <a:pPr lvl="1">
              <a:lnSpc>
                <a:spcPct val="80000"/>
              </a:lnSpc>
            </a:pPr>
            <a:r>
              <a:rPr lang="en-US" altLang="uk-UA" sz="2400"/>
              <a:t>What causes it?</a:t>
            </a:r>
          </a:p>
          <a:p>
            <a:pPr lvl="1">
              <a:lnSpc>
                <a:spcPct val="80000"/>
              </a:lnSpc>
            </a:pPr>
            <a:r>
              <a:rPr lang="en-US" altLang="uk-UA" sz="2400"/>
              <a:t>How long is it?</a:t>
            </a:r>
          </a:p>
          <a:p>
            <a:pPr lvl="1">
              <a:lnSpc>
                <a:spcPct val="80000"/>
              </a:lnSpc>
            </a:pPr>
            <a:r>
              <a:rPr lang="en-US" altLang="uk-UA" sz="2400"/>
              <a:t>How could we reduce its impact?		</a:t>
            </a:r>
          </a:p>
          <a:p>
            <a:pPr>
              <a:lnSpc>
                <a:spcPct val="80000"/>
              </a:lnSpc>
            </a:pPr>
            <a:r>
              <a:rPr lang="en-US" altLang="uk-UA" sz="2800" b="1">
                <a:solidFill>
                  <a:srgbClr val="990096"/>
                </a:solidFill>
              </a:rPr>
              <a:t>Examine each decision point</a:t>
            </a:r>
          </a:p>
          <a:p>
            <a:pPr lvl="1">
              <a:lnSpc>
                <a:spcPct val="80000"/>
              </a:lnSpc>
            </a:pPr>
            <a:r>
              <a:rPr lang="en-US" altLang="uk-UA" sz="2400"/>
              <a:t>Is this a real decision or just a checking activity?</a:t>
            </a:r>
          </a:p>
          <a:p>
            <a:pPr lvl="1">
              <a:lnSpc>
                <a:spcPct val="80000"/>
              </a:lnSpc>
            </a:pPr>
            <a:r>
              <a:rPr lang="en-US" altLang="uk-UA" sz="2400"/>
              <a:t>If the latter, can we automate or eliminate it?</a:t>
            </a:r>
          </a:p>
          <a:p>
            <a:pPr>
              <a:lnSpc>
                <a:spcPct val="80000"/>
              </a:lnSpc>
            </a:pPr>
            <a:r>
              <a:rPr lang="en-US" altLang="uk-UA" sz="2800" b="1">
                <a:solidFill>
                  <a:srgbClr val="990096"/>
                </a:solidFill>
              </a:rPr>
              <a:t>Dematerialize documentation.</a:t>
            </a:r>
            <a:r>
              <a:rPr lang="en-US" altLang="uk-UA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altLang="uk-UA" sz="2400"/>
              <a:t>Can we do it electronically?</a:t>
            </a:r>
          </a:p>
          <a:p>
            <a:pPr lvl="1">
              <a:lnSpc>
                <a:spcPct val="80000"/>
              </a:lnSpc>
            </a:pPr>
            <a:r>
              <a:rPr lang="en-US" altLang="uk-UA" sz="2400"/>
              <a:t>Eliminate multiple copies?</a:t>
            </a:r>
          </a:p>
          <a:p>
            <a:pPr lvl="1">
              <a:lnSpc>
                <a:spcPct val="80000"/>
              </a:lnSpc>
            </a:pPr>
            <a:r>
              <a:rPr lang="en-US" altLang="uk-UA" sz="2400"/>
              <a:t>Share a common database? 		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74DC3318-86BB-445B-A6EE-4205E3702720}" type="slidenum">
              <a:rPr lang="en-US" altLang="uk-UA"/>
              <a:pPr/>
              <a:t>17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uk-UA" sz="4000"/>
              <a:t>More Guidelines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62113"/>
            <a:ext cx="8229600" cy="4525962"/>
          </a:xfrm>
        </p:spPr>
        <p:txBody>
          <a:bodyPr/>
          <a:lstStyle/>
          <a:p>
            <a:r>
              <a:rPr lang="en-US" altLang="uk-UA" sz="2800" b="1">
                <a:solidFill>
                  <a:srgbClr val="990096"/>
                </a:solidFill>
              </a:rPr>
              <a:t>Look for loops</a:t>
            </a:r>
          </a:p>
          <a:p>
            <a:pPr lvl="1"/>
            <a:r>
              <a:rPr lang="en-US" altLang="uk-UA" sz="2400"/>
              <a:t>Why is this loop here?</a:t>
            </a:r>
          </a:p>
          <a:p>
            <a:pPr lvl="1"/>
            <a:r>
              <a:rPr lang="en-US" altLang="uk-UA" sz="2400"/>
              <a:t>Would we need to loop if we didn’t have any failures in quality, planning, etc?</a:t>
            </a:r>
          </a:p>
          <a:p>
            <a:r>
              <a:rPr lang="en-US" altLang="uk-UA" sz="2800" b="1">
                <a:solidFill>
                  <a:srgbClr val="990096"/>
                </a:solidFill>
              </a:rPr>
              <a:t>Process steps</a:t>
            </a:r>
          </a:p>
          <a:p>
            <a:pPr lvl="1"/>
            <a:r>
              <a:rPr lang="en-US" altLang="uk-UA" sz="2400"/>
              <a:t>What is the value of this activity, relative to its cost?</a:t>
            </a:r>
          </a:p>
          <a:p>
            <a:pPr lvl="1"/>
            <a:r>
              <a:rPr lang="en-US" altLang="uk-UA" sz="2400"/>
              <a:t>Is this a </a:t>
            </a:r>
            <a:r>
              <a:rPr lang="en-US" altLang="uk-UA" sz="2400" u="sng"/>
              <a:t>necessar</a:t>
            </a:r>
            <a:r>
              <a:rPr lang="en-US" altLang="uk-UA" sz="2400"/>
              <a:t>y activity (support or developmental?), or something else?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26A70BFC-EB19-475F-8655-806CBCC97E57}" type="slidenum">
              <a:rPr lang="en-US" altLang="uk-UA"/>
              <a:pPr/>
              <a:t>18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uk-UA"/>
              <a:t/>
            </a:r>
            <a:br>
              <a:rPr lang="en-US" altLang="uk-UA"/>
            </a:br>
            <a:r>
              <a:rPr lang="en-US" altLang="uk-UA"/>
              <a:t>Taking It Further ...</a:t>
            </a:r>
            <a:br>
              <a:rPr lang="en-US" altLang="uk-UA"/>
            </a:br>
            <a:endParaRPr lang="en-US" altLang="uk-UA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192213" y="1600200"/>
            <a:ext cx="7570787" cy="4114800"/>
          </a:xfrm>
        </p:spPr>
        <p:txBody>
          <a:bodyPr/>
          <a:lstStyle/>
          <a:p>
            <a:r>
              <a:rPr lang="en-US" altLang="uk-UA" sz="2800" u="sng"/>
              <a:t>All</a:t>
            </a:r>
            <a:r>
              <a:rPr lang="en-US" altLang="uk-UA" sz="2800"/>
              <a:t> activities add costs and time				</a:t>
            </a:r>
          </a:p>
          <a:p>
            <a:r>
              <a:rPr lang="en-US" altLang="uk-UA" sz="2800"/>
              <a:t>Not all value-added activities provide </a:t>
            </a:r>
            <a:r>
              <a:rPr lang="en-US" altLang="uk-UA" sz="2800" i="1">
                <a:solidFill>
                  <a:srgbClr val="990096"/>
                </a:solidFill>
              </a:rPr>
              <a:t>“net”</a:t>
            </a:r>
            <a:r>
              <a:rPr lang="en-US" altLang="uk-UA" sz="2800"/>
              <a:t> value</a:t>
            </a:r>
          </a:p>
          <a:p>
            <a:pPr lvl="1"/>
            <a:r>
              <a:rPr lang="en-US" altLang="uk-UA" sz="2400"/>
              <a:t>“Underperformers”						</a:t>
            </a:r>
          </a:p>
          <a:p>
            <a:r>
              <a:rPr lang="en-US" altLang="uk-UA" sz="2800"/>
              <a:t>Not all support and developmental activities are </a:t>
            </a:r>
            <a:r>
              <a:rPr lang="en-US" altLang="uk-UA" sz="2800" u="sng"/>
              <a:t>necessary</a:t>
            </a:r>
            <a:endParaRPr lang="en-US" altLang="uk-UA" sz="2800"/>
          </a:p>
          <a:p>
            <a:pPr lvl="1"/>
            <a:r>
              <a:rPr lang="en-US" altLang="uk-UA" sz="2400"/>
              <a:t>Necessary versus </a:t>
            </a:r>
            <a:r>
              <a:rPr lang="en-US" altLang="uk-UA" sz="2400" i="1">
                <a:solidFill>
                  <a:srgbClr val="990096"/>
                </a:solidFill>
              </a:rPr>
              <a:t>“symptomatic”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F5E2CB99-337B-4C3E-A2AE-83C3BF889759}" type="slidenum">
              <a:rPr lang="en-US" altLang="uk-UA"/>
              <a:pPr/>
              <a:t>19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Chapter Objectives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uk-UA" sz="2800" b="1"/>
              <a:t>Be able to: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uk-UA" sz="2000" b="1"/>
              <a:t>Explain what a business process is and how the business perspective differs from a traditional functional perspective.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uk-UA" sz="2000" b="1"/>
              <a:t>Create process maps for a business process and use these to understand and diagnose a process.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uk-UA" sz="2000" b="1"/>
              <a:t>Calculate and interpret some common measures of process performance.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uk-UA" sz="2000" b="1"/>
              <a:t>Discuss the importance of benchmarking and distinguish between competitive benchmarking and process benchmarking.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uk-UA" sz="2000" b="1"/>
              <a:t>Describe the Six Sigma methodology, including the steps of the DMAIC process.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uk-UA" sz="2000" b="1"/>
              <a:t>Use and interpret some common continuous improvement tools.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altLang="uk-UA" sz="2000" b="1"/>
              <a:t>Explain what the Supply-Chain Operations Reference (SCOR) model is and why it is important to businesses.</a:t>
            </a:r>
            <a:r>
              <a:rPr lang="en-US" altLang="uk-UA" sz="200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Symptomatic Activities ...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308100" y="1778000"/>
            <a:ext cx="73787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uk-UA"/>
              <a:t>Inspecting or reworking goods</a:t>
            </a:r>
          </a:p>
          <a:p>
            <a:pPr>
              <a:spcBef>
                <a:spcPct val="50000"/>
              </a:spcBef>
            </a:pPr>
            <a:r>
              <a:rPr lang="en-US" altLang="uk-UA"/>
              <a:t>Expediting shipments or “fighting fires”		</a:t>
            </a:r>
          </a:p>
          <a:p>
            <a:pPr>
              <a:spcBef>
                <a:spcPct val="50000"/>
              </a:spcBef>
            </a:pPr>
            <a:r>
              <a:rPr lang="en-US" altLang="uk-UA"/>
              <a:t>Overproducing, holding excessive inventories</a:t>
            </a:r>
          </a:p>
          <a:p>
            <a:pPr>
              <a:spcBef>
                <a:spcPct val="50000"/>
              </a:spcBef>
            </a:pPr>
            <a:r>
              <a:rPr lang="en-US" altLang="uk-UA"/>
              <a:t>Standard backorder process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B71392F2-3180-44FA-AB33-05A9F66B3C3C}" type="slidenum">
              <a:rPr lang="en-US" altLang="uk-UA"/>
              <a:pPr/>
              <a:t>20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…and Typical Causes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962025" y="1585913"/>
            <a:ext cx="7656513" cy="4530725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uk-UA"/>
              <a:t>Poor quality					</a:t>
            </a:r>
          </a:p>
          <a:p>
            <a:pPr>
              <a:spcBef>
                <a:spcPct val="50000"/>
              </a:spcBef>
            </a:pPr>
            <a:r>
              <a:rPr lang="en-US" altLang="uk-UA"/>
              <a:t>“Flying blind,” poor planning	</a:t>
            </a:r>
          </a:p>
          <a:p>
            <a:pPr>
              <a:spcBef>
                <a:spcPct val="50000"/>
              </a:spcBef>
            </a:pPr>
            <a:r>
              <a:rPr lang="en-US" altLang="uk-UA"/>
              <a:t>Poor controls, training, etc.	</a:t>
            </a:r>
          </a:p>
          <a:p>
            <a:pPr>
              <a:spcBef>
                <a:spcPct val="50000"/>
              </a:spcBef>
            </a:pPr>
            <a:r>
              <a:rPr lang="en-US" altLang="uk-UA"/>
              <a:t>Excessive demand variability	</a:t>
            </a:r>
          </a:p>
          <a:p>
            <a:pPr>
              <a:spcBef>
                <a:spcPct val="50000"/>
              </a:spcBef>
            </a:pPr>
            <a:r>
              <a:rPr lang="en-US" altLang="uk-UA"/>
              <a:t>Mismatches between an organization’s capabilities and market requirements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5F699B02-A4E1-47ED-8D17-699799BBC492}" type="slidenum">
              <a:rPr lang="en-US" altLang="uk-UA"/>
              <a:pPr/>
              <a:t>21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Process Improvement</a:t>
            </a:r>
          </a:p>
        </p:txBody>
      </p:sp>
      <p:graphicFrame>
        <p:nvGraphicFramePr>
          <p:cNvPr id="111619" name="Group 3"/>
          <p:cNvGraphicFramePr>
            <a:graphicFrameLocks noGrp="1"/>
          </p:cNvGraphicFramePr>
          <p:nvPr>
            <p:ph type="tbl" idx="1"/>
          </p:nvPr>
        </p:nvGraphicFramePr>
        <p:xfrm>
          <a:off x="461963" y="1624013"/>
          <a:ext cx="8229600" cy="4379595"/>
        </p:xfrm>
        <a:graphic>
          <a:graphicData uri="http://schemas.openxmlformats.org/drawingml/2006/table">
            <a:tbl>
              <a:tblPr/>
              <a:tblGrid>
                <a:gridCol w="2151062"/>
                <a:gridCol w="922338"/>
                <a:gridCol w="1036637"/>
                <a:gridCol w="1958975"/>
                <a:gridCol w="2160588"/>
              </a:tblGrid>
              <a:tr h="422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uk-UA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Value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Description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Net Value-Added Activity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++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Adds net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Find ways to increase value and lower costs further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Underperformer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Potential value-adding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Change to value-adding activity or eliminate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Necessary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Necessary business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Reduce cost of performing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Symptomatic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Activity caused by poor business practices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Eliminate practices that cause the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/>
              <a:t>© 2008 Pearson Prentice Hall --- Introduction to Operations and Supply Chain Management, 2/e --- Bozarth and Handfield, ISBN: 0131791036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E1A3002D-24D9-496E-BA18-428EFE2B18E0}" type="slidenum">
              <a:rPr lang="en-US" altLang="uk-UA"/>
              <a:pPr/>
              <a:t>22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Swim Lane Process Map*</a:t>
            </a:r>
          </a:p>
        </p:txBody>
      </p:sp>
      <p:graphicFrame>
        <p:nvGraphicFramePr>
          <p:cNvPr id="14131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85800" y="1600200"/>
          <a:ext cx="7770813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2" name="Visio" r:id="rId3" imgW="7249634" imgH="3980823" progId="Visio.Drawing.6">
                  <p:embed/>
                </p:oleObj>
              </mc:Choice>
              <mc:Fallback>
                <p:oleObj name="Visio" r:id="rId3" imgW="7249634" imgH="3980823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770813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5F01F894-5735-4A83-B30B-5B29A2037A1D}" type="slidenum">
              <a:rPr lang="en-US" altLang="uk-UA"/>
              <a:pPr/>
              <a:t>23</a:t>
            </a:fld>
            <a:endParaRPr lang="en-US" altLang="uk-UA"/>
          </a:p>
          <a:p>
            <a:endParaRPr lang="en-US" altLang="uk-UA"/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5800" y="5791200"/>
            <a:ext cx="784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uk-UA" sz="1600">
                <a:latin typeface="Arial Narrow" panose="020B0606020202030204" pitchFamily="34" charset="0"/>
              </a:rPr>
              <a:t>* Adapted from map by John Grout, Campbell School of Business, Berry College, Mount Berry, Georgia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Swim Lane Process Map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uk-UA"/>
              <a:t>Shows functional relationships versus time</a:t>
            </a:r>
          </a:p>
          <a:p>
            <a:pPr>
              <a:lnSpc>
                <a:spcPct val="90000"/>
              </a:lnSpc>
            </a:pPr>
            <a:r>
              <a:rPr lang="en-US" altLang="uk-UA"/>
              <a:t>Can help in measuring loading on various functional areas</a:t>
            </a:r>
          </a:p>
          <a:p>
            <a:pPr>
              <a:lnSpc>
                <a:spcPct val="90000"/>
              </a:lnSpc>
            </a:pPr>
            <a:r>
              <a:rPr lang="en-US" altLang="uk-UA"/>
              <a:t>Illustrates cross-function communication processes</a:t>
            </a:r>
          </a:p>
          <a:p>
            <a:pPr>
              <a:lnSpc>
                <a:spcPct val="90000"/>
              </a:lnSpc>
            </a:pPr>
            <a:r>
              <a:rPr lang="en-US" altLang="uk-UA"/>
              <a:t>Other names: cross-functional flowchart, Rummler-Brache diagram.</a:t>
            </a:r>
          </a:p>
          <a:p>
            <a:pPr>
              <a:lnSpc>
                <a:spcPct val="90000"/>
              </a:lnSpc>
            </a:pPr>
            <a:r>
              <a:rPr lang="en-US" altLang="uk-UA"/>
              <a:t>Useful for mapping MIS support for processes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610E8464-A94A-40E1-87E6-80685C838424}" type="slidenum">
              <a:rPr lang="en-US" altLang="uk-UA"/>
              <a:pPr/>
              <a:t>24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 altLang="uk-UA"/>
              <a:t>Process Measures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1384300" y="1393825"/>
            <a:ext cx="7302500" cy="4525963"/>
          </a:xfrm>
        </p:spPr>
        <p:txBody>
          <a:bodyPr/>
          <a:lstStyle/>
          <a:p>
            <a:pPr>
              <a:buClr>
                <a:srgbClr val="990000"/>
              </a:buClr>
              <a:buSzPct val="120000"/>
              <a:buFont typeface="Wingdings" panose="05000000000000000000" pitchFamily="2" charset="2"/>
              <a:buNone/>
            </a:pPr>
            <a:endParaRPr lang="en-US" altLang="uk-UA" dirty="0"/>
          </a:p>
          <a:p>
            <a:pPr>
              <a:buClr>
                <a:srgbClr val="990098"/>
              </a:buClr>
              <a:buSzPct val="120000"/>
              <a:buFont typeface="Wingdings" panose="05000000000000000000" pitchFamily="2" charset="2"/>
              <a:buChar char="ü"/>
            </a:pPr>
            <a:endParaRPr lang="en-US" altLang="uk-UA" dirty="0" smtClean="0"/>
          </a:p>
          <a:p>
            <a:pPr>
              <a:buClr>
                <a:srgbClr val="990098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uk-UA" dirty="0" smtClean="0"/>
              <a:t>Productivity</a:t>
            </a:r>
            <a:r>
              <a:rPr lang="en-US" altLang="uk-UA" dirty="0"/>
              <a:t/>
            </a:r>
            <a:br>
              <a:rPr lang="en-US" altLang="uk-UA" dirty="0"/>
            </a:br>
            <a:endParaRPr lang="en-US" altLang="uk-UA" dirty="0"/>
          </a:p>
          <a:p>
            <a:pPr>
              <a:buClr>
                <a:srgbClr val="990098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uk-UA" dirty="0"/>
              <a:t>Efficiency</a:t>
            </a:r>
            <a:br>
              <a:rPr lang="en-US" altLang="uk-UA" dirty="0"/>
            </a:br>
            <a:endParaRPr lang="en-US" altLang="uk-UA" dirty="0"/>
          </a:p>
          <a:p>
            <a:pPr>
              <a:buClr>
                <a:srgbClr val="990098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uk-UA" dirty="0"/>
              <a:t>Cycle Time</a:t>
            </a:r>
            <a:br>
              <a:rPr lang="en-US" altLang="uk-UA" dirty="0"/>
            </a:br>
            <a:endParaRPr lang="en-US" altLang="uk-UA" dirty="0"/>
          </a:p>
          <a:p>
            <a:pPr>
              <a:buClr>
                <a:srgbClr val="990098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uk-UA" dirty="0"/>
              <a:t>Benchmarking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uk-UA" dirty="0"/>
              <a:t>© </a:t>
            </a:r>
            <a:r>
              <a:rPr lang="en-US" altLang="uk-UA" dirty="0" smtClean="0"/>
              <a:t>2014 </a:t>
            </a:r>
            <a:r>
              <a:rPr lang="en-US" altLang="uk-UA" dirty="0"/>
              <a:t>Pearson Prentice Hall --- Introduction to Operations and Supply Chain Management, 2/e --- </a:t>
            </a:r>
            <a:r>
              <a:rPr lang="en-US" altLang="uk-UA" dirty="0" err="1"/>
              <a:t>Bozarth</a:t>
            </a:r>
            <a:r>
              <a:rPr lang="en-US" altLang="uk-UA" dirty="0"/>
              <a:t> and Handfield, ISBN: 0131791036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87ACFC97-E071-4E56-A995-0722542F394C}" type="slidenum">
              <a:rPr lang="en-US" altLang="uk-UA"/>
              <a:pPr/>
              <a:t>25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59156" y="890335"/>
            <a:ext cx="6343672" cy="709865"/>
          </a:xfrm>
        </p:spPr>
        <p:txBody>
          <a:bodyPr/>
          <a:lstStyle/>
          <a:p>
            <a:r>
              <a:rPr lang="en-US" altLang="uk-UA"/>
              <a:t>Business Processes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846138" y="1600200"/>
            <a:ext cx="7840662" cy="4525963"/>
          </a:xfrm>
        </p:spPr>
        <p:txBody>
          <a:bodyPr/>
          <a:lstStyle/>
          <a:p>
            <a:r>
              <a:rPr lang="en-US" altLang="uk-UA" sz="3600"/>
              <a:t>Business processes defined</a:t>
            </a:r>
          </a:p>
          <a:p>
            <a:r>
              <a:rPr lang="en-US" altLang="uk-UA" sz="3600"/>
              <a:t>Mapping business processes</a:t>
            </a:r>
          </a:p>
          <a:p>
            <a:r>
              <a:rPr lang="en-US" altLang="uk-UA" sz="3600"/>
              <a:t>Managing and improving business processes</a:t>
            </a:r>
          </a:p>
          <a:p>
            <a:pPr lvl="1"/>
            <a:r>
              <a:rPr lang="en-US" altLang="uk-UA" sz="3200">
                <a:solidFill>
                  <a:srgbClr val="990096"/>
                </a:solidFill>
              </a:rPr>
              <a:t>Measuring process performance</a:t>
            </a:r>
          </a:p>
          <a:p>
            <a:r>
              <a:rPr lang="en-US" altLang="uk-UA" sz="3600"/>
              <a:t>The SCOR Model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sz="4000"/>
              <a:t>Business Processes Defined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038225" y="1600200"/>
            <a:ext cx="7648575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uk-UA"/>
              <a:t>Logically related sets of tasks or activities geared toward some business outcome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uk-UA" sz="3200"/>
              <a:t>Primary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uk-UA" sz="3200"/>
              <a:t>Support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uk-UA" sz="3200"/>
              <a:t>Development</a:t>
            </a:r>
          </a:p>
          <a:p>
            <a:pPr>
              <a:lnSpc>
                <a:spcPct val="90000"/>
              </a:lnSpc>
            </a:pPr>
            <a:endParaRPr lang="en-US" altLang="uk-UA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uk-UA" sz="2800" i="1">
                <a:solidFill>
                  <a:srgbClr val="990098"/>
                </a:solidFill>
              </a:rPr>
              <a:t>What is the distinction? Examples of each? Are the dividing lines always clear?</a:t>
            </a:r>
            <a:endParaRPr lang="en-US" altLang="uk-UA" i="1">
              <a:solidFill>
                <a:srgbClr val="990098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sz="4000"/>
              <a:t>Versus the “functional” Perspective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77850" y="5656263"/>
            <a:ext cx="803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uk-UA" sz="2400" b="1" i="1">
                <a:solidFill>
                  <a:srgbClr val="990096"/>
                </a:solidFill>
                <a:latin typeface="Times New Roman" panose="02020603050405020304" pitchFamily="18" charset="0"/>
              </a:rPr>
              <a:t>What are some of the challenges in managing such processes?</a:t>
            </a:r>
          </a:p>
        </p:txBody>
      </p:sp>
      <p:grpSp>
        <p:nvGrpSpPr>
          <p:cNvPr id="89092" name="Group 4"/>
          <p:cNvGrpSpPr>
            <a:grpSpLocks/>
          </p:cNvGrpSpPr>
          <p:nvPr/>
        </p:nvGrpSpPr>
        <p:grpSpPr bwMode="auto">
          <a:xfrm>
            <a:off x="457200" y="1828800"/>
            <a:ext cx="8223250" cy="3751263"/>
            <a:chOff x="340" y="1152"/>
            <a:chExt cx="5180" cy="2363"/>
          </a:xfrm>
        </p:grpSpPr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340" y="1152"/>
              <a:ext cx="5180" cy="2363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9094" name="Line 6"/>
            <p:cNvSpPr>
              <a:spLocks noChangeShapeType="1"/>
            </p:cNvSpPr>
            <p:nvPr/>
          </p:nvSpPr>
          <p:spPr bwMode="auto">
            <a:xfrm>
              <a:off x="1090" y="1337"/>
              <a:ext cx="0" cy="2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095" name="Line 7"/>
            <p:cNvSpPr>
              <a:spLocks noChangeShapeType="1"/>
            </p:cNvSpPr>
            <p:nvPr/>
          </p:nvSpPr>
          <p:spPr bwMode="auto">
            <a:xfrm>
              <a:off x="4598" y="1337"/>
              <a:ext cx="0" cy="2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096" name="Line 8"/>
            <p:cNvSpPr>
              <a:spLocks noChangeShapeType="1"/>
            </p:cNvSpPr>
            <p:nvPr/>
          </p:nvSpPr>
          <p:spPr bwMode="auto">
            <a:xfrm>
              <a:off x="1791" y="1337"/>
              <a:ext cx="0" cy="2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097" name="Line 9"/>
            <p:cNvSpPr>
              <a:spLocks noChangeShapeType="1"/>
            </p:cNvSpPr>
            <p:nvPr/>
          </p:nvSpPr>
          <p:spPr bwMode="auto">
            <a:xfrm>
              <a:off x="2493" y="1337"/>
              <a:ext cx="0" cy="2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098" name="Line 10"/>
            <p:cNvSpPr>
              <a:spLocks noChangeShapeType="1"/>
            </p:cNvSpPr>
            <p:nvPr/>
          </p:nvSpPr>
          <p:spPr bwMode="auto">
            <a:xfrm>
              <a:off x="3194" y="1337"/>
              <a:ext cx="0" cy="2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099" name="Line 11"/>
            <p:cNvSpPr>
              <a:spLocks noChangeShapeType="1"/>
            </p:cNvSpPr>
            <p:nvPr/>
          </p:nvSpPr>
          <p:spPr bwMode="auto">
            <a:xfrm>
              <a:off x="3896" y="1337"/>
              <a:ext cx="0" cy="2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100" name="Text Box 12"/>
            <p:cNvSpPr txBox="1">
              <a:spLocks noChangeArrowheads="1"/>
            </p:cNvSpPr>
            <p:nvPr/>
          </p:nvSpPr>
          <p:spPr bwMode="auto">
            <a:xfrm>
              <a:off x="1538" y="1845"/>
              <a:ext cx="2718" cy="231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uk-UA" b="1">
                  <a:solidFill>
                    <a:srgbClr val="000000"/>
                  </a:solidFill>
                  <a:latin typeface="Arial Narrow" panose="020B0606020202030204" pitchFamily="34" charset="0"/>
                </a:rPr>
                <a:t>Developing new products/services (Chapter 6)</a:t>
              </a:r>
            </a:p>
          </p:txBody>
        </p:sp>
        <p:sp>
          <p:nvSpPr>
            <p:cNvPr id="89101" name="Text Box 13"/>
            <p:cNvSpPr txBox="1">
              <a:spLocks noChangeArrowheads="1"/>
            </p:cNvSpPr>
            <p:nvPr/>
          </p:nvSpPr>
          <p:spPr bwMode="auto">
            <a:xfrm>
              <a:off x="791" y="2281"/>
              <a:ext cx="1995" cy="231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uk-UA" b="1">
                  <a:solidFill>
                    <a:srgbClr val="000000"/>
                  </a:solidFill>
                  <a:latin typeface="Arial Narrow" panose="020B0606020202030204" pitchFamily="34" charset="0"/>
                </a:rPr>
                <a:t>Evaluating suppliers (Chapter 10)</a:t>
              </a:r>
            </a:p>
          </p:txBody>
        </p:sp>
        <p:sp>
          <p:nvSpPr>
            <p:cNvPr id="89102" name="Line 14"/>
            <p:cNvSpPr>
              <a:spLocks noChangeShapeType="1"/>
            </p:cNvSpPr>
            <p:nvPr/>
          </p:nvSpPr>
          <p:spPr bwMode="auto">
            <a:xfrm>
              <a:off x="485" y="1845"/>
              <a:ext cx="4739" cy="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103" name="Line 15"/>
            <p:cNvSpPr>
              <a:spLocks noChangeShapeType="1"/>
            </p:cNvSpPr>
            <p:nvPr/>
          </p:nvSpPr>
          <p:spPr bwMode="auto">
            <a:xfrm>
              <a:off x="485" y="2257"/>
              <a:ext cx="24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104" name="Text Box 16"/>
            <p:cNvSpPr txBox="1">
              <a:spLocks noChangeArrowheads="1"/>
            </p:cNvSpPr>
            <p:nvPr/>
          </p:nvSpPr>
          <p:spPr bwMode="auto">
            <a:xfrm>
              <a:off x="1791" y="2813"/>
              <a:ext cx="2945" cy="27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en-US" altLang="uk-UA" b="1">
                  <a:latin typeface="Arial Narrow" panose="020B0606020202030204" pitchFamily="34" charset="0"/>
                </a:rPr>
                <a:t>Developing sales &amp; operations plans (Chapter 13)</a:t>
              </a:r>
            </a:p>
          </p:txBody>
        </p:sp>
        <p:sp>
          <p:nvSpPr>
            <p:cNvPr id="89105" name="Line 17"/>
            <p:cNvSpPr>
              <a:spLocks noChangeShapeType="1"/>
            </p:cNvSpPr>
            <p:nvPr/>
          </p:nvSpPr>
          <p:spPr bwMode="auto">
            <a:xfrm>
              <a:off x="654" y="2741"/>
              <a:ext cx="4390" cy="1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89106" name="Text Box 18"/>
            <p:cNvSpPr txBox="1">
              <a:spLocks noChangeArrowheads="1"/>
            </p:cNvSpPr>
            <p:nvPr/>
          </p:nvSpPr>
          <p:spPr bwMode="auto">
            <a:xfrm>
              <a:off x="412" y="1289"/>
              <a:ext cx="4960" cy="231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uk-UA" b="1">
                  <a:solidFill>
                    <a:srgbClr val="000000"/>
                  </a:solidFill>
                  <a:latin typeface="Arial Narrow" panose="020B0606020202030204" pitchFamily="34" charset="0"/>
                </a:rPr>
                <a:t>Suppliers   Purchasing Engineering  Operations     Finance       Marketing  Customers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 sz="4000"/>
              <a:t>Mapping Business Processes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308100" y="1854200"/>
            <a:ext cx="7378700" cy="4525963"/>
          </a:xfrm>
        </p:spPr>
        <p:txBody>
          <a:bodyPr/>
          <a:lstStyle/>
          <a:p>
            <a:r>
              <a:rPr lang="en-US" altLang="uk-UA" sz="3600"/>
              <a:t>Relationship maps</a:t>
            </a:r>
          </a:p>
          <a:p>
            <a:pPr lvl="1"/>
            <a:r>
              <a:rPr lang="en-US" altLang="uk-UA"/>
              <a:t>What are they?</a:t>
            </a:r>
          </a:p>
          <a:p>
            <a:pPr lvl="1"/>
            <a:r>
              <a:rPr lang="en-US" altLang="uk-UA"/>
              <a:t>What level of detail?</a:t>
            </a:r>
          </a:p>
          <a:p>
            <a:pPr lvl="1"/>
            <a:r>
              <a:rPr lang="en-US" altLang="uk-UA"/>
              <a:t>When are they most valuable?</a:t>
            </a:r>
            <a:endParaRPr lang="en-US" altLang="uk-UA" sz="3200"/>
          </a:p>
          <a:p>
            <a:r>
              <a:rPr lang="en-US" altLang="uk-UA" sz="3600"/>
              <a:t>Detailed process maps</a:t>
            </a:r>
          </a:p>
          <a:p>
            <a:r>
              <a:rPr lang="en-US" altLang="uk-UA" sz="3600"/>
              <a:t>‘Swim Lane’ process maps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E0075086-4054-466E-8580-7D9B5D500C70}" type="slidenum">
              <a:rPr lang="en-US" altLang="uk-UA"/>
              <a:pPr/>
              <a:t>6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Example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r>
              <a:rPr lang="en-US" altLang="uk-UA" sz="2800"/>
              <a:t>Automotive OEM wanted to understand how the company’s needs were communicated to suppliers</a:t>
            </a:r>
          </a:p>
          <a:p>
            <a:endParaRPr lang="en-US" altLang="uk-UA" sz="2800"/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Ø"/>
            </a:pPr>
            <a:r>
              <a:rPr lang="en-US" altLang="uk-UA" sz="2800"/>
              <a:t>First-tier supplier responsible for entire cockpit (all interior pieces)						</a:t>
            </a:r>
          </a:p>
          <a:p>
            <a:pPr>
              <a:lnSpc>
                <a:spcPct val="75000"/>
              </a:lnSpc>
              <a:buFont typeface="Wingdings" panose="05000000000000000000" pitchFamily="2" charset="2"/>
              <a:buChar char="Ø"/>
            </a:pPr>
            <a:r>
              <a:rPr lang="en-US" altLang="uk-UA" sz="2800"/>
              <a:t>Second-tier suppliers provide “families” of parts to first-tier supplier (e.g., plastic trim, gauges and wiring, etc.)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C0A2E64C-5754-45BB-996C-9D12F2DF6200}" type="slidenum">
              <a:rPr lang="en-US" altLang="uk-UA"/>
              <a:pPr/>
              <a:t>7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Findings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1230313" y="1600200"/>
            <a:ext cx="7456487" cy="4525963"/>
          </a:xfrm>
        </p:spPr>
        <p:txBody>
          <a:bodyPr/>
          <a:lstStyle/>
          <a:p>
            <a:pPr marL="609600" indent="-609600">
              <a:buFontTx/>
              <a:buAutoNum type="arabicParenR"/>
            </a:pPr>
            <a:r>
              <a:rPr lang="en-US" altLang="uk-UA" sz="2800"/>
              <a:t>OEM provided first-tier supplier with weekly demand forecast for next 10 weeks</a:t>
            </a:r>
            <a:br>
              <a:rPr lang="en-US" altLang="uk-UA" sz="2800"/>
            </a:br>
            <a:r>
              <a:rPr lang="en-US" altLang="uk-UA" sz="2800"/>
              <a:t>			</a:t>
            </a:r>
          </a:p>
          <a:p>
            <a:pPr marL="609600" indent="-609600">
              <a:buFontTx/>
              <a:buAutoNum type="arabicParenR"/>
            </a:pPr>
            <a:r>
              <a:rPr lang="en-US" altLang="uk-UA" sz="2800"/>
              <a:t>First-tier supplier sent its ‘</a:t>
            </a:r>
            <a:r>
              <a:rPr lang="en-US" altLang="uk-UA" sz="2800">
                <a:solidFill>
                  <a:srgbClr val="990098"/>
                </a:solidFill>
              </a:rPr>
              <a:t>own’</a:t>
            </a:r>
            <a:r>
              <a:rPr lang="en-US" altLang="uk-UA" sz="2800"/>
              <a:t> demand forecasts to 10 second-tier suppliers</a:t>
            </a:r>
          </a:p>
          <a:p>
            <a:pPr marL="609600" indent="-609600">
              <a:buFontTx/>
              <a:buAutoNum type="arabicParenR"/>
            </a:pPr>
            <a:endParaRPr lang="en-US" altLang="uk-UA" sz="2800"/>
          </a:p>
          <a:p>
            <a:pPr marL="609600" indent="-609600">
              <a:buFontTx/>
              <a:buAutoNum type="arabicParenR"/>
            </a:pPr>
            <a:r>
              <a:rPr lang="en-US" altLang="uk-UA" sz="2800"/>
              <a:t>Second-tier suppliers delivered the requirements to first-tier supplier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uk-UA"/>
              <a:t>Chapter 3, Slide </a:t>
            </a:r>
            <a:fld id="{A296F72B-85BC-4890-876B-F654F4013500}" type="slidenum">
              <a:rPr lang="en-US" altLang="uk-UA"/>
              <a:pPr/>
              <a:t>8</a:t>
            </a:fld>
            <a:endParaRPr lang="en-US" altLang="uk-UA"/>
          </a:p>
          <a:p>
            <a:endParaRPr lang="en-US" alt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uk-UA"/>
              <a:t>Relationship Map</a:t>
            </a:r>
          </a:p>
        </p:txBody>
      </p:sp>
      <p:graphicFrame>
        <p:nvGraphicFramePr>
          <p:cNvPr id="9318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68400" y="2717800"/>
          <a:ext cx="5735638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Visio" r:id="rId3" imgW="5735659" imgH="3071300" progId="Visio.Drawing.6">
                  <p:embed/>
                </p:oleObj>
              </mc:Choice>
              <mc:Fallback>
                <p:oleObj name="Visio" r:id="rId3" imgW="5735659" imgH="30713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2717800"/>
                        <a:ext cx="5735638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ozarth2">
  <a:themeElements>
    <a:clrScheme name="Bozarth2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Bozarth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ozarth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zarth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zarth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zarth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zarth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zarth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zarth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zarth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zarth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zarth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zarth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zarth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Bozarth2</Template>
  <TotalTime>614</TotalTime>
  <Words>1174</Words>
  <Application>Microsoft Office PowerPoint</Application>
  <PresentationFormat>On-screen Show (4:3)</PresentationFormat>
  <Paragraphs>209</Paragraphs>
  <Slides>25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Tahoma</vt:lpstr>
      <vt:lpstr>Wingdings</vt:lpstr>
      <vt:lpstr>Times New Roman</vt:lpstr>
      <vt:lpstr>Arial Narrow</vt:lpstr>
      <vt:lpstr>Transportation</vt:lpstr>
      <vt:lpstr>Bozarth2</vt:lpstr>
      <vt:lpstr>Custom Design</vt:lpstr>
      <vt:lpstr>Ion Boardroom</vt:lpstr>
      <vt:lpstr>Microsoft Visio Drawing</vt:lpstr>
      <vt:lpstr>PowerPoint Presentation</vt:lpstr>
      <vt:lpstr>Chapter Objectives</vt:lpstr>
      <vt:lpstr>Business Processes</vt:lpstr>
      <vt:lpstr>Business Processes Defined</vt:lpstr>
      <vt:lpstr>Versus the “functional” Perspective</vt:lpstr>
      <vt:lpstr>Mapping Business Processes</vt:lpstr>
      <vt:lpstr>Example</vt:lpstr>
      <vt:lpstr>Findings</vt:lpstr>
      <vt:lpstr>Relationship Map</vt:lpstr>
      <vt:lpstr>Detailed Process Map</vt:lpstr>
      <vt:lpstr>Mapping Symbols</vt:lpstr>
      <vt:lpstr>Example*</vt:lpstr>
      <vt:lpstr>Facts of the Case I</vt:lpstr>
      <vt:lpstr>Facts of the Case II</vt:lpstr>
      <vt:lpstr>Let’s Map the Process</vt:lpstr>
      <vt:lpstr>One Possible Solution</vt:lpstr>
      <vt:lpstr>Improving Business Processes: Guidelines</vt:lpstr>
      <vt:lpstr>More Guidelines</vt:lpstr>
      <vt:lpstr> Taking It Further ... </vt:lpstr>
      <vt:lpstr>Symptomatic Activities ... </vt:lpstr>
      <vt:lpstr>…and Typical Causes</vt:lpstr>
      <vt:lpstr>Process Improvement</vt:lpstr>
      <vt:lpstr>Swim Lane Process Map*</vt:lpstr>
      <vt:lpstr>Swim Lane Process Map</vt:lpstr>
      <vt:lpstr>Process Measures</vt:lpstr>
    </vt:vector>
  </TitlesOfParts>
  <Company>Rhuus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Processes</dc:title>
  <dc:subject>Cgapter 3, Bozarth &amp; Handfield, 2/e</dc:subject>
  <dc:creator>Kenneth A. Shaw</dc:creator>
  <cp:lastModifiedBy>USER</cp:lastModifiedBy>
  <cp:revision>14</cp:revision>
  <dcterms:created xsi:type="dcterms:W3CDTF">2007-11-04T22:51:18Z</dcterms:created>
  <dcterms:modified xsi:type="dcterms:W3CDTF">2018-10-20T15:10:27Z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">
    <vt:lpwstr>Prentice-Hall</vt:lpwstr>
  </property>
</Properties>
</file>