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Gill Sans" panose="02000000000000000000" pitchFamily="2" charset="0"/>
      <p:regular r:id="rId18"/>
      <p:bold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deihZYX2GX+ZterKxVyPdqDk9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font" Target="fonts/font1.fntdata" /><Relationship Id="rId26" Type="http://customschemas.google.com/relationships/presentationmetadata" Target="metadata" /><Relationship Id="rId3" Type="http://schemas.openxmlformats.org/officeDocument/2006/relationships/slide" Target="slides/slide1.xml" /><Relationship Id="rId21" Type="http://schemas.openxmlformats.org/officeDocument/2006/relationships/font" Target="fonts/font4.fntdata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font" Target="fonts/font3.fntdata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font" Target="fonts/font6.fntdata" /><Relationship Id="rId28" Type="http://schemas.openxmlformats.org/officeDocument/2006/relationships/viewProps" Target="viewProps.xml" /><Relationship Id="rId10" Type="http://schemas.openxmlformats.org/officeDocument/2006/relationships/slide" Target="slides/slide8.xml" /><Relationship Id="rId19" Type="http://schemas.openxmlformats.org/officeDocument/2006/relationships/font" Target="fonts/font2.fntdata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font" Target="fonts/font5.fntdata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Google Shape;15;p16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9573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9573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9573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sp>
        <p:nvSpPr>
          <p:cNvPr id="20" name="Google Shape;20;p16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1"/>
          </p:nvPr>
        </p:nvSpPr>
        <p:spPr>
          <a:xfrm rot="5400000">
            <a:off x="4544044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grpSp>
        <p:nvGrpSpPr>
          <p:cNvPr id="105" name="Google Shape;105;p19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06" name="Google Shape;106;p19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07" name="Google Shape;107;p19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grpSp>
        <p:nvGrpSpPr>
          <p:cNvPr id="33" name="Google Shape;33;p18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4" name="Google Shape;34;p18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5" name="Google Shape;35;p18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sp>
        <p:nvSpPr>
          <p:cNvPr id="69" name="Google Shape;69;p25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26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1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sp>
        <p:nvSpPr>
          <p:cNvPr id="11" name="Google Shape;11;p15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5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sp>
        <p:nvSpPr>
          <p:cNvPr id="97" name="Google Shape;97;p17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8" name="Google Shape;98;p17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000"/>
            <a:ext cx="419709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>
            <a:spLocks noGrp="1"/>
          </p:cNvSpPr>
          <p:nvPr>
            <p:ph type="ctrTitle"/>
          </p:nvPr>
        </p:nvSpPr>
        <p:spPr>
          <a:xfrm>
            <a:off x="1078522" y="1163052"/>
            <a:ext cx="10423667" cy="2390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Impact"/>
              <a:buNone/>
            </a:pPr>
            <a:r>
              <a:rPr lang="ru-RU" sz="4000"/>
              <a:t>НАПИСАННЯ НЕ З ПРИКМЕТНИКАМИ.</a:t>
            </a:r>
            <a:r>
              <a:rPr lang="ru-RU" sz="4000" b="1"/>
              <a:t> </a:t>
            </a:r>
            <a:br>
              <a:rPr lang="ru-RU" sz="4000" b="1"/>
            </a:br>
            <a:r>
              <a:rPr lang="ru-RU" sz="4000" b="1"/>
              <a:t>НАПИСАННЯ -Н- ТА –НН- У ПРИКМЕТНИКАХ.</a:t>
            </a:r>
            <a:br>
              <a:rPr lang="ru-RU" sz="3600"/>
            </a:br>
            <a:endParaRPr sz="3600"/>
          </a:p>
        </p:txBody>
      </p:sp>
      <p:sp>
        <p:nvSpPr>
          <p:cNvPr id="114" name="Google Shape;114;p1"/>
          <p:cNvSpPr txBox="1">
            <a:spLocks noGrp="1"/>
          </p:cNvSpPr>
          <p:nvPr>
            <p:ph type="subTitle" idx="1"/>
          </p:nvPr>
        </p:nvSpPr>
        <p:spPr>
          <a:xfrm>
            <a:off x="2471549" y="3438150"/>
            <a:ext cx="9498000" cy="3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РОЗРОБИЛА ВЧИТЕЛЬ УКРАЇНСЬКОЇ МОВИ ТА ЛІТЕРАТУРИ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ru-RU"/>
              <a:t>			ХАРКІВСЬКОЇ ЗАГАЛЬНООСВІТНЬОЇ ШКОЛИ І-ІІІ СТУПЕНІВ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ru-RU"/>
              <a:t>			 ХАРКІВСЬКОЇ МІСЬКОЇ РАДИ ХАРКІВСЬКОЇ ОБЛАСТІ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r>
              <a:rPr lang="ru-RU"/>
              <a:t>		КОЛОМОЄЦЬ МАРІЯ ВІКТОРІВНА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ru-RU" b="1"/>
              <a:t>-НН- ПИШЕМО:</a:t>
            </a:r>
            <a:endParaRPr/>
          </a:p>
        </p:txBody>
      </p:sp>
      <p:sp>
        <p:nvSpPr>
          <p:cNvPr id="185" name="Google Shape;185;p10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4050238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b="1" i="1"/>
              <a:t>У наголошених прикметникових суфіксах -енн-(ий), -анн-(ий), -янн-(ий), </a:t>
            </a:r>
            <a:r>
              <a:rPr lang="ru-RU" i="1"/>
              <a:t>що вказують на </a:t>
            </a:r>
            <a:r>
              <a:rPr lang="ru-RU" b="1" i="1"/>
              <a:t>міру, більшу, ніж звичайна</a:t>
            </a:r>
            <a:r>
              <a:rPr lang="ru-RU" i="1"/>
              <a:t>: </a:t>
            </a:r>
            <a:r>
              <a:rPr lang="ru-RU" b="1" i="1">
                <a:solidFill>
                  <a:srgbClr val="3D8352"/>
                </a:solidFill>
              </a:rPr>
              <a:t>здорове́нний, невблага́нний, страше́нний, незрівнянний, незліче́нний.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8943" y="1178342"/>
            <a:ext cx="4352174" cy="435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0"/>
          <p:cNvSpPr txBox="1"/>
          <p:nvPr/>
        </p:nvSpPr>
        <p:spPr>
          <a:xfrm>
            <a:off x="6211485" y="5694926"/>
            <a:ext cx="38870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3D8352"/>
                </a:solidFill>
                <a:latin typeface="Gill Sans"/>
                <a:ea typeface="Gill Sans"/>
                <a:cs typeface="Gill Sans"/>
                <a:sym typeface="Gill Sans"/>
              </a:rPr>
              <a:t>Страшенний</a:t>
            </a:r>
            <a:r>
              <a:rPr lang="ru-RU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сум роздирав її до сліз.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185" grpId="0" build="p"/>
      <p:bldP spid="1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8950" y="-649931"/>
            <a:ext cx="8117624" cy="815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3" name="Google Shape;193;p11"/>
          <p:cNvSpPr txBox="1"/>
          <p:nvPr/>
        </p:nvSpPr>
        <p:spPr>
          <a:xfrm>
            <a:off x="4596000" y="1378650"/>
            <a:ext cx="4197600" cy="23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Зауважте!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У прикметниках нездо́ланий, </a:t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неска́заний пишемо -н-.</a:t>
            </a:r>
            <a:endParaRPr/>
          </a:p>
        </p:txBody>
      </p:sp>
      <p:pic>
        <p:nvPicPr>
          <p:cNvPr id="194" name="Google Shape;19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949" y="4015850"/>
            <a:ext cx="6901400" cy="349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ru-RU" b="1"/>
              <a:t>-НН- ПИШЕМО:</a:t>
            </a:r>
            <a:endParaRPr/>
          </a:p>
        </p:txBody>
      </p:sp>
      <p:sp>
        <p:nvSpPr>
          <p:cNvPr id="200" name="Google Shape;200;p12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5502048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У </a:t>
            </a:r>
            <a:r>
              <a:rPr lang="ru-RU" b="1"/>
              <a:t>прикметниках-старослов’янізмах</a:t>
            </a:r>
            <a:r>
              <a:rPr lang="ru-RU"/>
              <a:t>: </a:t>
            </a:r>
            <a:r>
              <a:rPr lang="ru-RU" b="1" i="1">
                <a:solidFill>
                  <a:srgbClr val="3D8352"/>
                </a:solidFill>
              </a:rPr>
              <a:t>огненний, благословенний, блаженний, окаянний, священний, мерзенний.</a:t>
            </a:r>
            <a:endParaRPr b="1" i="1">
              <a:solidFill>
                <a:srgbClr val="3D8352"/>
              </a:solidFill>
            </a:endParaRPr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01" name="Google Shape;201;p12"/>
          <p:cNvSpPr txBox="1"/>
          <p:nvPr/>
        </p:nvSpPr>
        <p:spPr>
          <a:xfrm>
            <a:off x="6944773" y="5494374"/>
            <a:ext cx="35032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Сонце – не просто </a:t>
            </a:r>
            <a:r>
              <a:rPr lang="ru-RU" sz="1800" b="1" i="1">
                <a:solidFill>
                  <a:srgbClr val="3D8352"/>
                </a:solidFill>
                <a:latin typeface="Gill Sans"/>
                <a:ea typeface="Gill Sans"/>
                <a:cs typeface="Gill Sans"/>
                <a:sym typeface="Gill Sans"/>
              </a:rPr>
              <a:t>огненний</a:t>
            </a:r>
            <a:r>
              <a:rPr lang="ru-RU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шар.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2" name="Google Shape;2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0880" y="2751676"/>
            <a:ext cx="5290991" cy="2662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507" y="3041882"/>
            <a:ext cx="3503200" cy="381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200" grpId="0" build="p"/>
      <p:bldP spid="2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700" y="150750"/>
            <a:ext cx="7567750" cy="70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3"/>
          <p:cNvSpPr/>
          <p:nvPr/>
        </p:nvSpPr>
        <p:spPr>
          <a:xfrm>
            <a:off x="7779046" y="380989"/>
            <a:ext cx="4170900" cy="2404500"/>
          </a:xfrm>
          <a:prstGeom prst="cloudCallout">
            <a:avLst>
              <a:gd name="adj1" fmla="val -53835"/>
              <a:gd name="adj2" fmla="val 43152"/>
            </a:avLst>
          </a:prstGeom>
          <a:solidFill>
            <a:schemeClr val="accent1"/>
          </a:solidFill>
          <a:ln w="12700" cap="flat" cmpd="sng">
            <a:solidFill>
              <a:srgbClr val="3C7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У небі видно </a:t>
            </a:r>
            <a:r>
              <a:rPr lang="ru-RU" sz="1800" b="1" i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журавлиний</a:t>
            </a:r>
            <a:r>
              <a:rPr lang="ru-RU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ключ.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0" name="Google Shape;210;p13"/>
          <p:cNvSpPr txBox="1"/>
          <p:nvPr/>
        </p:nvSpPr>
        <p:spPr>
          <a:xfrm>
            <a:off x="2710927" y="2286000"/>
            <a:ext cx="3000000" cy="18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В інших прикметниках пишемо -Н-: </a:t>
            </a:r>
            <a:r>
              <a:rPr lang="ru-RU" sz="2000" b="1"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журавлиний, гречаний, скляний.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2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1582"/>
            <a:ext cx="6210300" cy="62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4"/>
          <p:cNvSpPr/>
          <p:nvPr/>
        </p:nvSpPr>
        <p:spPr>
          <a:xfrm>
            <a:off x="5492544" y="381003"/>
            <a:ext cx="4754100" cy="2008800"/>
          </a:xfrm>
          <a:prstGeom prst="cloudCallout">
            <a:avLst>
              <a:gd name="adj1" fmla="val -50860"/>
              <a:gd name="adj2" fmla="val 63226"/>
            </a:avLst>
          </a:prstGeom>
          <a:solidFill>
            <a:schemeClr val="accent1"/>
          </a:solidFill>
          <a:ln w="12700" cap="flat" cmpd="sng">
            <a:solidFill>
              <a:srgbClr val="3C7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Дякую за увагу!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Натхнення вам у роботі!</a:t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title"/>
          </p:nvPr>
        </p:nvSpPr>
        <p:spPr>
          <a:xfrm>
            <a:off x="3831910" y="1070331"/>
            <a:ext cx="8187000" cy="29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Impact"/>
              <a:buNone/>
            </a:pPr>
            <a:r>
              <a:rPr lang="ru-RU" sz="4000"/>
              <a:t>НАПИСАННЯ НЕ З ПРИКМЕТНИКАМИ</a:t>
            </a:r>
            <a:endParaRPr sz="4000"/>
          </a:p>
        </p:txBody>
      </p:sp>
      <p:pic>
        <p:nvPicPr>
          <p:cNvPr id="120" name="Google Shape;12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7501" y="2548058"/>
            <a:ext cx="4479375" cy="447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ru-RU"/>
              <a:t>НАПИСАННЯ РАЗОМ:</a:t>
            </a:r>
            <a:endParaRPr/>
          </a:p>
        </p:txBody>
      </p:sp>
      <p:sp>
        <p:nvSpPr>
          <p:cNvPr id="126" name="Google Shape;126;p3"/>
          <p:cNvSpPr txBox="1">
            <a:spLocks noGrp="1"/>
          </p:cNvSpPr>
          <p:nvPr>
            <p:ph type="body" idx="1"/>
          </p:nvPr>
        </p:nvSpPr>
        <p:spPr>
          <a:xfrm>
            <a:off x="1251678" y="1746505"/>
            <a:ext cx="3311178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Якщо прикметник не вживається без не: </a:t>
            </a: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ru-RU" sz="2400" b="1" i="1"/>
              <a:t>           </a:t>
            </a:r>
            <a:r>
              <a:rPr lang="ru-RU" sz="2400" b="1" i="1">
                <a:solidFill>
                  <a:srgbClr val="3D8352"/>
                </a:solidFill>
              </a:rPr>
              <a:t>невідступний</a:t>
            </a:r>
            <a:endParaRPr sz="2400" b="1">
              <a:solidFill>
                <a:srgbClr val="3D8352"/>
              </a:solidFill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5910072" y="5638723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Петро був </a:t>
            </a:r>
            <a:r>
              <a:rPr lang="ru-RU" sz="1800" b="1" i="1" u="none" strike="noStrike" cap="none">
                <a:solidFill>
                  <a:srgbClr val="3D8352"/>
                </a:solidFill>
                <a:latin typeface="Roboto"/>
                <a:ea typeface="Roboto"/>
                <a:cs typeface="Roboto"/>
                <a:sym typeface="Roboto"/>
              </a:rPr>
              <a:t>невідступний</a:t>
            </a:r>
            <a:r>
              <a:rPr lang="ru-RU" sz="1800" b="0" i="1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і вперто добивався поставленої мети.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2973" y="1128451"/>
            <a:ext cx="2998851" cy="431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013" y="4144328"/>
            <a:ext cx="4762500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 build="p"/>
      <p:bldP spid="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ru-RU"/>
              <a:t>НАПИСАННЯ РАЗОМ:</a:t>
            </a:r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1187670" y="2048256"/>
            <a:ext cx="4253010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Якщо до прикметника з не можна дiбрати синонiм без НЕ: </a:t>
            </a: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         </a:t>
            </a:r>
            <a:r>
              <a:rPr lang="ru-RU" sz="2400" b="1" i="1">
                <a:solidFill>
                  <a:srgbClr val="3D8352"/>
                </a:solidFill>
              </a:rPr>
              <a:t>невеликий (малий)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6739128" y="5510260"/>
            <a:ext cx="50417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Він ніс </a:t>
            </a:r>
            <a:r>
              <a:rPr lang="ru-RU" sz="1800" b="1" i="1">
                <a:solidFill>
                  <a:srgbClr val="3D8352"/>
                </a:solidFill>
                <a:latin typeface="Gill Sans"/>
                <a:ea typeface="Gill Sans"/>
                <a:cs typeface="Gill Sans"/>
                <a:sym typeface="Gill Sans"/>
              </a:rPr>
              <a:t>невеликий</a:t>
            </a:r>
            <a:r>
              <a:rPr lang="ru-RU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багаж із собою, поки син спав.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6876" y="2048256"/>
            <a:ext cx="3983355" cy="310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192" y="4230538"/>
            <a:ext cx="2928775" cy="29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 build="p"/>
      <p:bldP spid="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ru-RU"/>
              <a:t>НАПИСАННЯ ОКРЕМО: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4527330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Якщо є протиставляення чи заперечення у реченнi: </a:t>
            </a: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ru-RU" sz="2400" b="1" i="1">
                <a:solidFill>
                  <a:srgbClr val="3D8352"/>
                </a:solidFill>
              </a:rPr>
              <a:t>    не великий, а маленький.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5547750" y="5921744"/>
            <a:ext cx="60356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Тато приніс </a:t>
            </a:r>
            <a:r>
              <a:rPr lang="ru-RU" sz="1800" b="1" i="1">
                <a:solidFill>
                  <a:srgbClr val="3D8352"/>
                </a:solidFill>
                <a:latin typeface="Gill Sans"/>
                <a:ea typeface="Gill Sans"/>
                <a:cs typeface="Gill Sans"/>
                <a:sym typeface="Gill Sans"/>
              </a:rPr>
              <a:t>не велику </a:t>
            </a:r>
            <a:r>
              <a:rPr lang="ru-RU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ялинку (як йому замовляли), </a:t>
            </a:r>
            <a:r>
              <a:rPr lang="ru-RU" sz="1800" b="1" i="1">
                <a:solidFill>
                  <a:srgbClr val="3D8352"/>
                </a:solidFill>
                <a:latin typeface="Gill Sans"/>
                <a:ea typeface="Gill Sans"/>
                <a:cs typeface="Gill Sans"/>
                <a:sym typeface="Gill Sans"/>
              </a:rPr>
              <a:t>а малу</a:t>
            </a:r>
            <a:r>
              <a:rPr lang="ru-RU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7217" y="2027667"/>
            <a:ext cx="5136199" cy="350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063" y="4453941"/>
            <a:ext cx="2212475" cy="22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4" grpId="0" build="p"/>
      <p:bldP spid="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ru-RU"/>
              <a:t>НАПИСАННЯ ОКРЕМО:</a:t>
            </a:r>
            <a:endParaRPr/>
          </a:p>
        </p:txBody>
      </p:sp>
      <p:sp>
        <p:nvSpPr>
          <p:cNvPr id="153" name="Google Shape;153;p6"/>
          <p:cNvSpPr txBox="1">
            <a:spLocks noGrp="1"/>
          </p:cNvSpPr>
          <p:nvPr>
            <p:ph type="body" idx="1"/>
          </p:nvPr>
        </p:nvSpPr>
        <p:spPr>
          <a:xfrm>
            <a:off x="1663158" y="1875213"/>
            <a:ext cx="29331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Якщо прикметники мають пояснювальнi слова з нi, далеко, аж нiяк, зовсiм: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  </a:t>
            </a:r>
            <a:r>
              <a:rPr lang="ru-RU" sz="2400" b="1" i="1">
                <a:solidFill>
                  <a:srgbClr val="3D8352"/>
                </a:solidFill>
              </a:rPr>
              <a:t>зовсiм не цікавий. </a:t>
            </a:r>
            <a:endParaRPr sz="2400" b="1">
              <a:solidFill>
                <a:srgbClr val="3D8352"/>
              </a:solidFill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5486400" y="5873578"/>
            <a:ext cx="4424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В нас сьогодні був </a:t>
            </a:r>
            <a:r>
              <a:rPr lang="ru-RU" sz="1800" b="1" i="1">
                <a:solidFill>
                  <a:srgbClr val="3D8352"/>
                </a:solidFill>
                <a:latin typeface="Gill Sans"/>
                <a:ea typeface="Gill Sans"/>
                <a:cs typeface="Gill Sans"/>
                <a:sym typeface="Gill Sans"/>
              </a:rPr>
              <a:t>зовсім не цікавий </a:t>
            </a:r>
            <a:r>
              <a:rPr lang="ru-RU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урок.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4189" y="1762210"/>
            <a:ext cx="5729416" cy="381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07" y="4185896"/>
            <a:ext cx="2302175" cy="25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 build="p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ru-RU"/>
              <a:t>НАПИСАННЯ ОКРЕМО:</a:t>
            </a:r>
            <a:endParaRPr/>
          </a:p>
        </p:txBody>
      </p:sp>
      <p:sp>
        <p:nvSpPr>
          <p:cNvPr id="162" name="Google Shape;162;p7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3512827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Якщо не стосується присудка: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  </a:t>
            </a:r>
            <a:r>
              <a:rPr lang="ru-RU" sz="2400" b="1" i="1">
                <a:solidFill>
                  <a:srgbClr val="3D8352"/>
                </a:solidFill>
              </a:rPr>
              <a:t>Це завдання не (є) складне.</a:t>
            </a:r>
            <a:endParaRPr sz="2400" b="1">
              <a:solidFill>
                <a:srgbClr val="3D8352"/>
              </a:solidFill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1874517"/>
            <a:ext cx="4876800" cy="355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999" y="4340697"/>
            <a:ext cx="2922525" cy="230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3098551" y="303867"/>
            <a:ext cx="7922376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Impact"/>
              <a:buNone/>
            </a:pPr>
            <a:r>
              <a:rPr lang="ru-RU" sz="4400"/>
              <a:t>НАПИСАННЯ –Н- ТА –НН- У ПРИКМЕТНИКАХ</a:t>
            </a:r>
            <a:endParaRPr sz="4400"/>
          </a:p>
        </p:txBody>
      </p:sp>
      <p:pic>
        <p:nvPicPr>
          <p:cNvPr id="170" name="Google Shape;17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941" y="3541050"/>
            <a:ext cx="5679700" cy="33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ru-RU" b="1"/>
              <a:t>-НН- ПИШЕМО:</a:t>
            </a:r>
            <a:br>
              <a:rPr lang="ru-RU"/>
            </a:br>
            <a:endParaRPr/>
          </a:p>
        </p:txBody>
      </p:sp>
      <p:sp>
        <p:nvSpPr>
          <p:cNvPr id="176" name="Google Shape;176;p9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3657206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При </a:t>
            </a:r>
            <a:r>
              <a:rPr lang="ru-RU" b="1"/>
              <a:t>збігові двох однакових приголосних на межі кореня і суфікса</a:t>
            </a:r>
            <a:r>
              <a:rPr lang="ru-RU"/>
              <a:t>: </a:t>
            </a:r>
            <a:r>
              <a:rPr lang="ru-RU" b="1" i="1">
                <a:solidFill>
                  <a:srgbClr val="3D8352"/>
                </a:solidFill>
              </a:rPr>
              <a:t>докорінний, неписьменний, щоденний, осінній, ранній.</a:t>
            </a:r>
            <a:endParaRPr/>
          </a:p>
          <a:p>
            <a:pPr marL="228600" lvl="0" indent="-101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1739" y="898358"/>
            <a:ext cx="3816133" cy="540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/>
        </p:nvSpPr>
        <p:spPr>
          <a:xfrm>
            <a:off x="6041739" y="6376737"/>
            <a:ext cx="28812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Настав новий</a:t>
            </a:r>
            <a:r>
              <a:rPr lang="ru-RU" sz="1800" b="1">
                <a:solidFill>
                  <a:srgbClr val="3D8352"/>
                </a:solidFill>
                <a:latin typeface="Gill Sans"/>
                <a:ea typeface="Gill Sans"/>
                <a:cs typeface="Gill Sans"/>
                <a:sym typeface="Gill Sans"/>
              </a:rPr>
              <a:t> осінній </a:t>
            </a:r>
            <a:r>
              <a:rPr lang="ru-RU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день.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029" y="4592616"/>
            <a:ext cx="2029328" cy="2029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 build="p"/>
      <p:bldP spid="178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Широкий екран</PresentationFormat>
  <Slides>14</Slides>
  <Notes>14</Notes>
  <HiddenSlides>0</HiddenSlide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14</vt:i4>
      </vt:variant>
    </vt:vector>
  </HeadingPairs>
  <TitlesOfParts>
    <vt:vector size="16" baseType="lpstr">
      <vt:lpstr>Badge</vt:lpstr>
      <vt:lpstr>Badge</vt:lpstr>
      <vt:lpstr>НАПИСАННЯ НЕ З ПРИКМЕТНИКАМИ.  НАПИСАННЯ -Н- ТА –НН- У ПРИКМЕТНИКАХ. </vt:lpstr>
      <vt:lpstr>НАПИСАННЯ НЕ З ПРИКМЕТНИКАМИ</vt:lpstr>
      <vt:lpstr>НАПИСАННЯ РАЗОМ:</vt:lpstr>
      <vt:lpstr>НАПИСАННЯ РАЗОМ:</vt:lpstr>
      <vt:lpstr>НАПИСАННЯ ОКРЕМО:</vt:lpstr>
      <vt:lpstr>НАПИСАННЯ ОКРЕМО:</vt:lpstr>
      <vt:lpstr>НАПИСАННЯ ОКРЕМО:</vt:lpstr>
      <vt:lpstr>НАПИСАННЯ –Н- ТА –НН- У ПРИКМЕТНИКАХ</vt:lpstr>
      <vt:lpstr>-НН- ПИШЕМО: </vt:lpstr>
      <vt:lpstr>-НН- ПИШЕМО:</vt:lpstr>
      <vt:lpstr>Презентація PowerPoint</vt:lpstr>
      <vt:lpstr>-НН- ПИШЕМО: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НАПИСАННЯ НЕ З ПРИКМЕТНИКАМИ.  НАПИСАННЯ -Н- ТА –НН- У ПРИКМЕТНИКАХ. </dc:title>
  <dc:creator>Пользователь</dc:creator>
  <cp:lastModifiedBy>Мария Коломоец</cp:lastModifiedBy>
  <cp:revision>1</cp:revision>
  <dcterms:created xsi:type="dcterms:W3CDTF">2022-07-22T11:56:11Z</dcterms:created>
  <dcterms:modified xsi:type="dcterms:W3CDTF">2022-11-04T20:26:30Z</dcterms:modified>
</cp:coreProperties>
</file>