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298" r:id="rId4"/>
    <p:sldId id="299" r:id="rId5"/>
    <p:sldId id="300" r:id="rId6"/>
    <p:sldId id="259" r:id="rId7"/>
    <p:sldId id="260" r:id="rId8"/>
    <p:sldId id="269" r:id="rId9"/>
    <p:sldId id="270" r:id="rId10"/>
    <p:sldId id="271" r:id="rId11"/>
    <p:sldId id="272" r:id="rId12"/>
    <p:sldId id="266" r:id="rId13"/>
    <p:sldId id="273" r:id="rId14"/>
    <p:sldId id="274" r:id="rId15"/>
    <p:sldId id="275" r:id="rId16"/>
    <p:sldId id="276" r:id="rId17"/>
    <p:sldId id="297" r:id="rId18"/>
    <p:sldId id="277" r:id="rId19"/>
    <p:sldId id="267" r:id="rId20"/>
    <p:sldId id="311" r:id="rId21"/>
    <p:sldId id="282" r:id="rId22"/>
    <p:sldId id="287" r:id="rId23"/>
    <p:sldId id="314" r:id="rId24"/>
    <p:sldId id="313" r:id="rId25"/>
    <p:sldId id="295" r:id="rId26"/>
    <p:sldId id="31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6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5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7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1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6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5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2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4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6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5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0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forms/d/e/1FAIpQLSdkoK-0LGnJH9a7fUTwqF0OFTQRD4lnnqkVfzIV7XG0VdTRJQ/viewform" TargetMode="Externa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display?v=pi7fniji520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display?v=ppopfcq3k20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1200" y="507774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254" y="507774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43" y="1387797"/>
            <a:ext cx="5318301" cy="4881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200" y="1064631"/>
            <a:ext cx="688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Дистанційний курс з геометрії 8 клас за розділом:</a:t>
            </a:r>
          </a:p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«Розв'язування прямокутних трикутників»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200" y="1745305"/>
            <a:ext cx="786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 Narrow" panose="020B0606020202030204" pitchFamily="34" charset="0"/>
              </a:rPr>
              <a:t>Лошак О.В., Ольховська В.В., Церковна Л.О., вчителі математики ХЗОШ № 153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00" y="2461276"/>
            <a:ext cx="3573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0099"/>
                </a:solidFill>
                <a:latin typeface="Arial Black" panose="020B0A04020102020204" pitchFamily="34" charset="0"/>
              </a:rPr>
              <a:t>Заняття № </a:t>
            </a:r>
            <a:r>
              <a:rPr lang="en-US" sz="3600">
                <a:solidFill>
                  <a:srgbClr val="000099"/>
                </a:solidFill>
                <a:latin typeface="Arial Black" panose="020B0A04020102020204" pitchFamily="34" charset="0"/>
              </a:rPr>
              <a:t>6:</a:t>
            </a:r>
            <a:endParaRPr lang="ru-RU" sz="36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200" y="3545625"/>
            <a:ext cx="55166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0099"/>
                </a:solidFill>
                <a:latin typeface="Arial Black" panose="020B0A04020102020204" pitchFamily="34" charset="0"/>
              </a:rPr>
              <a:t>«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Розв'язування</a:t>
            </a:r>
            <a:r>
              <a:rPr lang="ru-RU" sz="4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прямокутних</a:t>
            </a:r>
            <a:r>
              <a:rPr lang="ru-RU" sz="4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трикутників</a:t>
            </a:r>
            <a:r>
              <a:rPr lang="uk-UA" sz="4400" dirty="0">
                <a:solidFill>
                  <a:srgbClr val="000099"/>
                </a:solidFill>
                <a:latin typeface="Arial Black" panose="020B0A04020102020204" pitchFamily="34" charset="0"/>
              </a:rPr>
              <a:t>»</a:t>
            </a:r>
            <a:endParaRPr lang="ru-RU" sz="44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0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727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Розв’язування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прямокутного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трикутника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6152" y="1102362"/>
            <a:ext cx="7779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Відомі</a:t>
            </a:r>
            <a:r>
              <a:rPr lang="ru-RU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гіпотенуза</a:t>
            </a:r>
            <a:r>
              <a:rPr lang="ru-RU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катет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203182" y="3605204"/>
                <a:ext cx="6096000" cy="25378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4000" i="1" smtClean="0">
                          <a:latin typeface="Cambria Math" panose="02040503050406030204" pitchFamily="18" charset="0"/>
                        </a:rPr>
                        <m:t>1. </m:t>
                      </m:r>
                      <m:r>
                        <a:rPr lang="uk-UA" sz="400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uk-UA" sz="40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uk-UA" sz="400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2. </m:t>
                      </m:r>
                      <m:func>
                        <m:func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∠ </m:t>
                          </m:r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uk-UA" sz="4000">
                          <a:latin typeface="Cambria Math" panose="02040503050406030204" pitchFamily="18" charset="0"/>
                        </a:rPr>
                        <m:t>,­</m:t>
                      </m:r>
                    </m:oMath>
                  </m:oMathPara>
                </a14:m>
                <a:endParaRPr lang="ru-RU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3. </m:t>
                      </m:r>
                      <m:r>
                        <a:rPr lang="uk-UA" sz="4000">
                          <a:latin typeface="Cambria Math" panose="02040503050406030204" pitchFamily="18" charset="0"/>
                        </a:rPr>
                        <m:t>∠ 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000">
                          <a:latin typeface="Cambria Math" panose="02040503050406030204" pitchFamily="18" charset="0"/>
                        </a:rPr>
                        <m:t>90°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4000">
                          <a:latin typeface="Cambria Math" panose="02040503050406030204" pitchFamily="18" charset="0"/>
                        </a:rPr>
                        <m:t>∠ 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40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7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82" y="3605204"/>
                <a:ext cx="6096000" cy="25378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5203182" y="2085056"/>
            <a:ext cx="6096000" cy="12222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АВ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с,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90°­.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Знайти: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АС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3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3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clrChange>
              <a:clrFrom>
                <a:srgbClr val="E6F3EA"/>
              </a:clrFrom>
              <a:clrTo>
                <a:srgbClr val="E6F3E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131" y="927254"/>
            <a:ext cx="410479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727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Розв’язування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прямокутного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трикутника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6494" y="1102362"/>
            <a:ext cx="5279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Відомі</a:t>
            </a:r>
            <a:r>
              <a:rPr lang="ru-RU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два </a:t>
            </a:r>
            <a:r>
              <a:rPr lang="ru-RU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катети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215634" y="3545126"/>
                <a:ext cx="6096000" cy="25324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1. 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uk-UA" sz="400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2. </m:t>
                      </m:r>
                      <m:func>
                        <m:func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∠ </m:t>
                          </m:r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uk-UA" sz="4000">
                          <a:latin typeface="Cambria Math" panose="02040503050406030204" pitchFamily="18" charset="0"/>
                        </a:rPr>
                        <m:t>,­</m:t>
                      </m:r>
                    </m:oMath>
                  </m:oMathPara>
                </a14:m>
                <a:endParaRPr lang="ru-RU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3. </m:t>
                      </m:r>
                      <m:r>
                        <a:rPr lang="uk-UA" sz="4000">
                          <a:latin typeface="Cambria Math" panose="02040503050406030204" pitchFamily="18" charset="0"/>
                        </a:rPr>
                        <m:t>∠ 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000">
                          <a:latin typeface="Cambria Math" panose="02040503050406030204" pitchFamily="18" charset="0"/>
                        </a:rPr>
                        <m:t>90°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4000">
                          <a:latin typeface="Cambria Math" panose="02040503050406030204" pitchFamily="18" charset="0"/>
                        </a:rPr>
                        <m:t>∠ 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40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634" y="3545126"/>
                <a:ext cx="6096000" cy="2532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215634" y="2066558"/>
            <a:ext cx="6096000" cy="12222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AС = b, </a:t>
            </a:r>
            <a:r>
              <a:rPr lang="uk-UA" sz="3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90°­.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Знайти: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АВ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3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3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clrChange>
              <a:clrFrom>
                <a:srgbClr val="E6F3EA"/>
              </a:clrFrom>
              <a:clrTo>
                <a:srgbClr val="E6F3E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668" y="927254"/>
            <a:ext cx="39825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2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1.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Розв’яжіть прямокутний трикутник за гіпотенузою c = 10 і гострим кутом 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α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= 50°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13254" y="2249065"/>
                <a:ext cx="10165492" cy="3977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800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Оскільки сума гострих кутів прямокутного трикутника дорівнює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90°, то β = 90° − 50° = 40°. Оскільки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тобто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</m:t>
                    </m:r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50°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≈10∙0,766≈7,66</m:t>
                    </m:r>
                    <m:r>
                      <a:rPr lang="uk-UA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Оскільки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тобто 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uk-UA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50°</m:t>
                          </m:r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≈10∙0,643≈6,43</m:t>
                      </m:r>
                      <m:r>
                        <a:rPr lang="uk-UA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28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r"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β = 40°;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≈ 7,66;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≈ 6,43.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4" y="2249065"/>
                <a:ext cx="10165492" cy="3977307"/>
              </a:xfrm>
              <a:prstGeom prst="rect">
                <a:avLst/>
              </a:prstGeom>
              <a:blipFill>
                <a:blip r:embed="rId4"/>
                <a:stretch>
                  <a:fillRect l="-1199" t="-1840" r="-1259" b="-35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3682" y="3738227"/>
            <a:ext cx="2385064" cy="19571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07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4616" y="937701"/>
            <a:ext cx="10422763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2.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Розв’яжіть прямокутний трикутник за катетом 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= 6 і гострим кутом β = 22­°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84615" y="2221096"/>
                <a:ext cx="10422763" cy="414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800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Оскільки сума гострих кутів прямокутного трикутника дорівнює 90°, то 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90° − 22° = 68°. 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Оскільки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func>
                          <m:func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uk-UA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β</m:t>
                            </m:r>
                          </m:e>
                        </m:func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тобто 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func>
                          <m:func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uk-UA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22°</m:t>
                            </m:r>
                          </m:e>
                        </m:func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0,927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≈6,47</m:t>
                    </m:r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Оскільки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</m:func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тобто 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</m:t>
                      </m:r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uk-UA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22°</m:t>
                          </m:r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≈6∙0,404</m:t>
                      </m:r>
                      <m:r>
                        <a:rPr lang="uk-UA" sz="28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2,42</m:t>
                      </m:r>
                      <m:r>
                        <a:rPr lang="uk-UA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r"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68°;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≈ 6,47;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≈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,42.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5" y="2221096"/>
                <a:ext cx="10422763" cy="4140942"/>
              </a:xfrm>
              <a:prstGeom prst="rect">
                <a:avLst/>
              </a:prstGeom>
              <a:blipFill>
                <a:blip r:embed="rId4"/>
                <a:stretch>
                  <a:fillRect l="-1170" t="-1618" r="-1228" b="-3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6354" y="3403975"/>
            <a:ext cx="2792392" cy="22914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5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4615" y="937395"/>
            <a:ext cx="10422763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</a:t>
            </a:r>
            <a:r>
              <a:rPr lang="ru-RU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Розв’яжіть прямокутний трикутник за гіпотенузою 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= 13 і катетом 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= 5­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84615" y="2204687"/>
                <a:ext cx="10422763" cy="4233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800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 теоремою Піфагора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тобто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Оскільки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≈0,385</m:t>
                    </m:r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звідки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≈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23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Оскільки сума гострих кутів прямокутного 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трикутника дорівнює 90°, то β ≈ 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 – 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 ≈ 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67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28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16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r"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23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°;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 ≈ 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67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°.;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12.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5" y="2204687"/>
                <a:ext cx="10422763" cy="4233851"/>
              </a:xfrm>
              <a:prstGeom prst="rect">
                <a:avLst/>
              </a:prstGeom>
              <a:blipFill>
                <a:blip r:embed="rId4"/>
                <a:stretch>
                  <a:fillRect l="-1170" t="-1729" r="-1228" b="-33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6354" y="3403975"/>
            <a:ext cx="2792392" cy="22914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48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5" y="937396"/>
            <a:ext cx="10422763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</a:t>
            </a:r>
            <a:r>
              <a:rPr lang="ru-RU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Розв’яжіть прямокутний трикутник за катетами 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= 8 і 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= 1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84615" y="2187378"/>
                <a:ext cx="10422763" cy="4224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800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 теоремою Піфагора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с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тобто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=17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Оскільки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≈0,533</m:t>
                    </m:r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звідки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≈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28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Оскільки сума гострих 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кутів прямокутного трикутника дорівнює 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90°, то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 ≈ 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 – 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 ≈ 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28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16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r"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°;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 ≈ 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°;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5" y="2187378"/>
                <a:ext cx="10422763" cy="4224618"/>
              </a:xfrm>
              <a:prstGeom prst="rect">
                <a:avLst/>
              </a:prstGeom>
              <a:blipFill>
                <a:blip r:embed="rId4"/>
                <a:stretch>
                  <a:fillRect l="-1170" t="-1732" r="-1228" b="-3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6354" y="3403975"/>
            <a:ext cx="2792392" cy="22914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41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1554988"/>
            <a:ext cx="10422763" cy="1315360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5.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Розв'яжіть прямокутний трикутник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8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–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прямий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AB=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en-US" sz="2800" i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A</a:t>
            </a:r>
            <a:r>
              <a:rPr lang="en-US" sz="28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=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4617" y="3265672"/>
            <a:ext cx="10422763" cy="1953868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6.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із гострих кутів прямокутного трикутника дорівнює 30°, а висота, проведена до гіпотенузи, – 6 см. Знайдіть довжину відрізка, що сполучає середини катетів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3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1362290"/>
            <a:ext cx="10422763" cy="224676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7.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Ретрансляційна вишка висотою 12 м закріплена за допомогою трьох розтяжок із дроту. Один кінець кожної з них закріплений на вершині вишки, а другий знаходиться на відстані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м від її основи. Скільки метрів дроту знадобиться для виготовлення розтяжок?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F2E128-D058-418E-BF55-576112A0C768}"/>
              </a:ext>
            </a:extLst>
          </p:cNvPr>
          <p:cNvSpPr/>
          <p:nvPr/>
        </p:nvSpPr>
        <p:spPr>
          <a:xfrm>
            <a:off x="884616" y="4076336"/>
            <a:ext cx="10422763" cy="181588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8.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вершину гори висотою 2400 м можна дістатися за допомогою фунікулера. Під яким кутом до поверхні землі розташована траса фунікулера, якщо швидкість його руху становить 16 км/год, а час підйому – 18 хв?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0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0168B0-C2AE-4B3B-9ADA-E4D2E62581B1}"/>
              </a:ext>
            </a:extLst>
          </p:cNvPr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853773-9A78-4841-9EE3-5C6B9E0CEB1C}"/>
              </a:ext>
            </a:extLst>
          </p:cNvPr>
          <p:cNvSpPr/>
          <p:nvPr/>
        </p:nvSpPr>
        <p:spPr>
          <a:xfrm>
            <a:off x="884618" y="1543542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</a:t>
            </a:r>
            <a:r>
              <a:rPr lang="en-US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en-US" sz="3600" i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B</a:t>
            </a:r>
            <a:r>
              <a:rPr lang="en-US" sz="36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=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8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≈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endParaRPr lang="uk-UA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683EA69-ACDB-4E1D-8346-978AEAD82E3B}"/>
                  </a:ext>
                </a:extLst>
              </p:cNvPr>
              <p:cNvSpPr/>
              <p:nvPr/>
            </p:nvSpPr>
            <p:spPr>
              <a:xfrm>
                <a:off x="884618" y="2755775"/>
                <a:ext cx="10422763" cy="724237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</a:t>
                </a:r>
                <a:r>
                  <a:rPr lang="en-US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6</a:t>
                </a:r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uk-UA" sz="3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6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ru-RU" sz="36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683EA69-ACDB-4E1D-8346-978AEAD82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8" y="2755775"/>
                <a:ext cx="10422763" cy="724237"/>
              </a:xfrm>
              <a:prstGeom prst="rect">
                <a:avLst/>
              </a:prstGeom>
              <a:blipFill>
                <a:blip r:embed="rId4"/>
                <a:stretch>
                  <a:fillRect l="-1754" t="-5882" b="-268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98B4AD70-CBD8-437B-BB3F-876EE992FBE5}"/>
                  </a:ext>
                </a:extLst>
              </p:cNvPr>
              <p:cNvSpPr/>
              <p:nvPr/>
            </p:nvSpPr>
            <p:spPr>
              <a:xfrm>
                <a:off x="884618" y="3992223"/>
                <a:ext cx="10422763" cy="714106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</a:t>
                </a:r>
                <a:r>
                  <a:rPr lang="en-US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7</a:t>
                </a:r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uk-UA" sz="3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6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ru-RU" sz="36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e>
                    </m:rad>
                    <m:r>
                      <a:rPr lang="uk-UA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uk-UA" sz="3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uk-UA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98B4AD70-CBD8-437B-BB3F-876EE992F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8" y="3992223"/>
                <a:ext cx="10422763" cy="714106"/>
              </a:xfrm>
              <a:prstGeom prst="rect">
                <a:avLst/>
              </a:prstGeom>
              <a:blipFill>
                <a:blip r:embed="rId5"/>
                <a:stretch>
                  <a:fillRect l="-1754" t="-6838" b="-29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583104D-6C84-47D4-8E02-B151F14120CF}"/>
              </a:ext>
            </a:extLst>
          </p:cNvPr>
          <p:cNvSpPr/>
          <p:nvPr/>
        </p:nvSpPr>
        <p:spPr>
          <a:xfrm>
            <a:off x="884618" y="5228671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</a:t>
            </a:r>
            <a:r>
              <a:rPr lang="en-US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°.</a:t>
            </a:r>
          </a:p>
        </p:txBody>
      </p:sp>
    </p:spTree>
    <p:extLst>
      <p:ext uri="{BB962C8B-B14F-4D97-AF65-F5344CB8AC3E}">
        <p14:creationId xmlns:p14="http://schemas.microsoft.com/office/powerpoint/2010/main" val="1269578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982" y="1642095"/>
            <a:ext cx="10680034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Blip>
                <a:blip r:embed="rId4"/>
              </a:buBlip>
              <a:tabLst>
                <a:tab pos="6305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Дайте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означення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синуса, косинуса і тангенса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гострого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кута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прямокутного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трикутника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можна знайти гіпотенузу прямокутного трикутника, якщо відомо катет і протилежний цьому катету кут?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можна знайти гіпотенузу прямокутного трикутника, якщо відомо катет і прилеглий до цього катета кут?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Blip>
                <a:blip r:embed="rId4"/>
              </a:buBlip>
              <a:tabLst>
                <a:tab pos="630555" algn="l"/>
              </a:tabLs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Цілі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заняття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982" y="1443841"/>
            <a:ext cx="106800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4"/>
              </a:buBlip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предметних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домогтися розуміння змісту поняття «розв’язати трикутник»; сформувати вміння розв'язувати прямокутні трикутники;</a:t>
            </a:r>
          </a:p>
          <a:p>
            <a:pPr algn="just">
              <a:tabLst>
                <a:tab pos="630555" algn="l"/>
              </a:tabLs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4"/>
              </a:buBlip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ключових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формувати вміння доводити правильність власного судження або визнавати його помилковість; сприяти формуванню логічного та абстрактного мислення; сприяти самовихованню уважності, працьовитості, спостережливості, скрупульозності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B6FB3B-FCEA-465E-8813-3AC214BA9D04}"/>
              </a:ext>
            </a:extLst>
          </p:cNvPr>
          <p:cNvSpPr txBox="1"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34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Дайте означення синуса, косинуса і тангенса гострого кута прямокутного трикутника.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0AFCC9-C386-4B9B-8AAE-FB9DE682CB52}"/>
              </a:ext>
            </a:extLst>
          </p:cNvPr>
          <p:cNvGraphicFramePr>
            <a:graphicFrameLocks noGrp="1"/>
          </p:cNvGraphicFramePr>
          <p:nvPr/>
        </p:nvGraphicFramePr>
        <p:xfrm>
          <a:off x="1013253" y="2676800"/>
          <a:ext cx="10165493" cy="1080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Синусом</a:t>
                      </a:r>
                      <a:r>
                        <a:rPr lang="uk-UA" sz="3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гострого кута α прямокутного трикутника </a:t>
                      </a:r>
                      <a:r>
                        <a:rPr lang="uk-UA" sz="32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</a:t>
                      </a:r>
                      <a:r>
                        <a:rPr lang="uk-UA" sz="3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відношення протилежного катета до гіпотенузи.</a:t>
                      </a:r>
                      <a:endParaRPr lang="ru-RU" sz="3200" dirty="0"/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40AB71B-2E15-4C37-8027-A0529AF06810}"/>
              </a:ext>
            </a:extLst>
          </p:cNvPr>
          <p:cNvGraphicFramePr>
            <a:graphicFrameLocks noGrp="1"/>
          </p:cNvGraphicFramePr>
          <p:nvPr/>
        </p:nvGraphicFramePr>
        <p:xfrm>
          <a:off x="1013251" y="3901179"/>
          <a:ext cx="10165493" cy="112937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112937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Косинусом</a:t>
                      </a:r>
                      <a:r>
                        <a:rPr lang="uk-UA" sz="3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гострого кута α прямокутного трикутника </a:t>
                      </a:r>
                      <a:r>
                        <a:rPr lang="uk-UA" sz="32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</a:t>
                      </a:r>
                      <a:r>
                        <a:rPr lang="uk-UA" sz="3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відношення прилеглого катета до гіпотенузи.</a:t>
                      </a:r>
                      <a:endParaRPr lang="ru-RU" sz="3200" dirty="0"/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5B2631A-E33A-465D-8CB1-2DCBABA4D3FF}"/>
              </a:ext>
            </a:extLst>
          </p:cNvPr>
          <p:cNvGraphicFramePr>
            <a:graphicFrameLocks noGrp="1"/>
          </p:cNvGraphicFramePr>
          <p:nvPr/>
        </p:nvGraphicFramePr>
        <p:xfrm>
          <a:off x="1013250" y="5174929"/>
          <a:ext cx="10165493" cy="11278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1127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Тангенсом</a:t>
                      </a:r>
                      <a:r>
                        <a:rPr lang="uk-UA" sz="3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гострого кута α прямокутного трикутника </a:t>
                      </a:r>
                      <a:r>
                        <a:rPr lang="uk-UA" sz="32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</a:t>
                      </a:r>
                      <a:r>
                        <a:rPr lang="uk-UA" sz="3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відношення протилежного катета до прилеглого.</a:t>
                      </a:r>
                      <a:endParaRPr lang="ru-RU" sz="3200" dirty="0"/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481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можна знайти гіпотенузу прямокутного трикутника, якщо відомо катет і протилежний цьому катету кут?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13252" y="2218224"/>
                <a:ext cx="10165492" cy="128349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 нас є: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і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– ?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func>
                          <m:funcPr>
                            <m:ctrlPr>
                              <a:rPr lang="ru-RU" sz="2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80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uk-UA" sz="28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</m:func>
                      </m:den>
                    </m:f>
                  </m:oMath>
                </a14:m>
                <a:endParaRPr lang="ru-RU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2" y="2218224"/>
                <a:ext cx="10165492" cy="1283493"/>
              </a:xfrm>
              <a:prstGeom prst="rect">
                <a:avLst/>
              </a:prstGeom>
              <a:blipFill>
                <a:blip r:embed="rId5"/>
                <a:stretch>
                  <a:fillRect l="-1199" t="-5238" b="-5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45511" y="2293764"/>
            <a:ext cx="2157025" cy="177005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55981" y="3988579"/>
            <a:ext cx="10680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можна знайти гіпотенузу прямокутного трикутника, якщо відомо катет і прилеглий до цього катета кут?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13252" y="4942686"/>
                <a:ext cx="10165492" cy="12995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 нас є: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і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– ?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ru-RU" sz="2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80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uk-UA" sz="28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</m:func>
                      </m:den>
                    </m:f>
                  </m:oMath>
                </a14:m>
                <a:endParaRPr lang="ru-RU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2" y="4942686"/>
                <a:ext cx="10165492" cy="1299523"/>
              </a:xfrm>
              <a:prstGeom prst="rect">
                <a:avLst/>
              </a:prstGeom>
              <a:blipFill>
                <a:blip r:embed="rId7"/>
                <a:stretch>
                  <a:fillRect l="-1199" t="-5164" b="-4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714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Експрес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-контроль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47" y="1977748"/>
            <a:ext cx="4726267" cy="29216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9686" y="844028"/>
            <a:ext cx="10404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проходження швидкого експрес-контролю виконайте завдання за посиланням на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Google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Forms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D507E9-4CDB-470A-A9D7-B2D17CA233AA}"/>
              </a:ext>
            </a:extLst>
          </p:cNvPr>
          <p:cNvSpPr txBox="1"/>
          <p:nvPr/>
        </p:nvSpPr>
        <p:spPr>
          <a:xfrm>
            <a:off x="2228871" y="4899439"/>
            <a:ext cx="77260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https://docs.google.com/forms/d/e/1FAIpQLSdkoK-0LGnJH9a7fUTwqF0OFTQRD4lnnqkVfzIV7XG0VdTRJQ/viewform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3743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Інтерактивна вправа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983" y="723953"/>
            <a:ext cx="1068003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Вставте правильну відповідь із запропонованих.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198" y="1462617"/>
            <a:ext cx="7599600" cy="42807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9350" y="5743404"/>
            <a:ext cx="8993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learningapps.org/display?v=pi7fniji520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38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Інтерактивна вправа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983" y="776961"/>
            <a:ext cx="10680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Надрукуй у відповідному вікні пропущені слова чи фрази так, щоб отримане твердження було правильним. 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20A12D-CF0B-4015-99FC-0C57EB4F3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862" y="1607959"/>
            <a:ext cx="7450275" cy="41991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043886-2977-45AE-92FD-B24812810175}"/>
              </a:ext>
            </a:extLst>
          </p:cNvPr>
          <p:cNvSpPr txBox="1"/>
          <p:nvPr/>
        </p:nvSpPr>
        <p:spPr>
          <a:xfrm>
            <a:off x="1530636" y="5681560"/>
            <a:ext cx="9130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https://learningapps.org/display?v=ppopfcq3k20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304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Домашнє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3804" y="1625893"/>
            <a:ext cx="104043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Опрацювати матеріали, що знаходяться в папці «Заняття №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та §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п.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(сторінки 2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підручника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«Геометрія 8 клас» (</a:t>
            </a:r>
            <a:r>
              <a:rPr lang="uk-UA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А.П. Єршова,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 Голобородько, С. В. Єршов,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 Ф. </a:t>
            </a:r>
            <a:r>
              <a:rPr lang="uk-UA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Крижановський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uk-UA" sz="4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82" y="4862245"/>
            <a:ext cx="1063823" cy="15344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48000" y="2413338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48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Афоризм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DBBAA-5484-4DD6-826E-96190D6906B0}"/>
              </a:ext>
            </a:extLst>
          </p:cNvPr>
          <p:cNvSpPr txBox="1"/>
          <p:nvPr/>
        </p:nvSpPr>
        <p:spPr>
          <a:xfrm>
            <a:off x="755982" y="1688262"/>
            <a:ext cx="10680035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Набув знань – </a:t>
            </a:r>
          </a:p>
          <a:p>
            <a:pPr algn="ctr"/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застосуй до діла.</a:t>
            </a:r>
          </a:p>
          <a:p>
            <a:pPr algn="ctr"/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К.Д. Ушинський (1824-1870), </a:t>
            </a:r>
          </a:p>
          <a:p>
            <a:pPr algn="r"/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діяч, педагог</a:t>
            </a:r>
          </a:p>
        </p:txBody>
      </p:sp>
    </p:spTree>
    <p:extLst>
      <p:ext uri="{BB962C8B-B14F-4D97-AF65-F5344CB8AC3E}">
        <p14:creationId xmlns:p14="http://schemas.microsoft.com/office/powerpoint/2010/main" val="366539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229471-8F77-4B89-9B0A-D4D5BA17C31D}"/>
              </a:ext>
            </a:extLst>
          </p:cNvPr>
          <p:cNvSpPr txBox="1"/>
          <p:nvPr/>
        </p:nvSpPr>
        <p:spPr>
          <a:xfrm>
            <a:off x="1013254" y="1211208"/>
            <a:ext cx="1016549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знайти гіпотенузу прямокутного трикутника, якщо відомі: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його катети;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катет і протилежний йому кут;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катет і прилеглий до нього кут?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630555" algn="l"/>
              </a:tabLs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знайти катет прямокутного трикутника, якщо відомі: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гіпотенуза і другий катет;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гіпотенуза і кут, протилежний цьому катету;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гіпотенуза і кут, прилеглий до цього катета;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другий катет і кут, протилежний першому катету;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другий катет і кут, прилеглий до першого катета?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7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370133"/>
            <a:ext cx="106800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знайти гіпотенузу прямокутного трикутника, якщо відомі: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його катети;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катет і протилежний йому кут;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катет і прилеглий до нього кут?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220AFCC9-C386-4B9B-8AAE-FB9DE682CB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3081918"/>
                  </p:ext>
                </p:extLst>
              </p:nvPr>
            </p:nvGraphicFramePr>
            <p:xfrm>
              <a:off x="1013253" y="3429000"/>
              <a:ext cx="10165493" cy="264469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2644690">
                    <a:tc>
                      <a:txBody>
                        <a:bodyPr/>
                        <a:lstStyle/>
                        <a:p>
                          <a:pPr marL="457200" algn="just">
                            <a:tabLst>
                              <a:tab pos="630555" algn="l"/>
                            </a:tabLst>
                          </a:pPr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32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; </a:t>
                          </a:r>
                          <a:endParaRPr lang="ru-RU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algn="just">
                            <a:tabLst>
                              <a:tab pos="630555" algn="l"/>
                            </a:tabLst>
                          </a:pPr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r>
                                <a:rPr lang="uk-UA" sz="3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uk-UA" sz="32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uk-UA" sz="32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uk-UA" sz="32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ru-RU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algn="just">
                            <a:tabLst>
                              <a:tab pos="630555" algn="l"/>
                            </a:tabLst>
                          </a:pPr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</a:t>
                          </a:r>
                          <a14:m>
                            <m:oMath xmlns:m="http://schemas.openxmlformats.org/officeDocument/2006/math">
                              <m:r>
                                <a:rPr lang="uk-UA" sz="3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uk-UA" sz="32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uk-UA" sz="32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uk-UA" sz="32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220AFCC9-C386-4B9B-8AAE-FB9DE682CB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3081918"/>
                  </p:ext>
                </p:extLst>
              </p:nvPr>
            </p:nvGraphicFramePr>
            <p:xfrm>
              <a:off x="1013253" y="3429000"/>
              <a:ext cx="10165493" cy="264469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264469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07E023-F7EA-48F0-935E-7DE94C2B65F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08738" y="3886986"/>
            <a:ext cx="2258045" cy="18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1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370133"/>
            <a:ext cx="106800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знайти катет прямокутного трикутника, якщо відомі: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гіпотенуза і другий катет;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гіпотенуза і кут, протилежний цьому катету;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гіпотенуза і кут, прилеглий до цього катета;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другий катет і кут, протилежний першому катету;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другий катет і кут, прилеглий до першого катета?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220AFCC9-C386-4B9B-8AAE-FB9DE682CB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5697221"/>
                  </p:ext>
                </p:extLst>
              </p:nvPr>
            </p:nvGraphicFramePr>
            <p:xfrm>
              <a:off x="1013253" y="4047789"/>
              <a:ext cx="10165493" cy="221723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1415475">
                    <a:tc>
                      <a:txBody>
                        <a:bodyPr/>
                        <a:lstStyle/>
                        <a:p>
                          <a:pPr marL="457200" algn="just">
                            <a:tabLst>
                              <a:tab pos="630555" algn="l"/>
                            </a:tabLst>
                          </a:pPr>
                          <a:r>
                            <a:rPr lang="uk-UA" sz="2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6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2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2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;  </m:t>
                              </m:r>
                              <m: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2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2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uk-UA" sz="2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; </a:t>
                          </a:r>
                          <a:endParaRPr lang="ru-RU" sz="2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algn="just">
                            <a:tabLst>
                              <a:tab pos="630555" algn="l"/>
                            </a:tabLst>
                          </a:pPr>
                          <a:r>
                            <a:rPr lang="uk-UA" sz="2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r>
                                <a:rPr lang="uk-UA" sz="26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uk-UA" sz="26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uk-UA" sz="26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func>
                                <m:funcPr>
                                  <m:ctrlPr>
                                    <a:rPr lang="ru-RU" sz="2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uk-UA" sz="26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uk-UA" sz="2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oMath>
                          </a14:m>
                          <a:r>
                            <a:rPr lang="uk-UA" sz="2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ru-RU" sz="2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630555" algn="l"/>
                            </a:tabLst>
                            <a:defRPr/>
                          </a:pPr>
                          <a:r>
                            <a:rPr lang="uk-UA" sz="2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</a:t>
                          </a:r>
                          <a14:m>
                            <m:oMath xmlns:m="http://schemas.openxmlformats.org/officeDocument/2006/math">
                              <m:r>
                                <a:rPr lang="uk-UA" sz="260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uk-UA" sz="26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uk-UA" sz="26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func>
                                <m:funcPr>
                                  <m:ctrlPr>
                                    <a:rPr lang="ru-RU" sz="2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uk-UA" sz="2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uk-UA" sz="2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oMath>
                          </a14:m>
                          <a:r>
                            <a:rPr lang="uk-UA" sz="2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ru-RU" sz="2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630555" algn="l"/>
                            </a:tabLst>
                            <a:defRPr/>
                          </a:pPr>
                          <a:r>
                            <a:rPr lang="uk-UA" sz="2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func>
                                <m:funcPr>
                                  <m:ctrlPr>
                                    <a:rPr lang="ru-RU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uk-UA" sz="26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tg</m:t>
                                  </m:r>
                                </m:fName>
                                <m:e>
                                  <m:r>
                                    <a:rPr lang="uk-UA" sz="2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oMath>
                          </a14:m>
                          <a:r>
                            <a:rPr lang="uk-UA" sz="2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ru-RU" sz="2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algn="just">
                            <a:spcAft>
                              <a:spcPts val="800"/>
                            </a:spcAft>
                            <a:tabLst>
                              <a:tab pos="630555" algn="l"/>
                            </a:tabLst>
                          </a:pPr>
                          <a:r>
                            <a:rPr lang="uk-UA" sz="2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</a:t>
                          </a:r>
                          <a14:m>
                            <m:oMath xmlns:m="http://schemas.openxmlformats.org/officeDocument/2006/math">
                              <m:r>
                                <a:rPr lang="uk-UA" sz="260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uk-UA" sz="26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ru-RU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uk-UA" sz="2600">
                                          <a:latin typeface="Cambria Math" panose="02040503050406030204" pitchFamily="18" charset="0"/>
                                        </a:rPr>
                                        <m:t>tg</m:t>
                                      </m:r>
                                    </m:fName>
                                    <m:e>
                                      <m:r>
                                        <a:rPr lang="uk-UA" sz="2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oMath>
                          </a14:m>
                          <a:endParaRPr lang="ru-RU" sz="2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220AFCC9-C386-4B9B-8AAE-FB9DE682CB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5697221"/>
                  </p:ext>
                </p:extLst>
              </p:nvPr>
            </p:nvGraphicFramePr>
            <p:xfrm>
              <a:off x="1013253" y="4047789"/>
              <a:ext cx="10165493" cy="221723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221723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2473" b="-27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C6678C-39D1-4561-A45D-D0C233C9E54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8494" y="4229930"/>
            <a:ext cx="2258045" cy="18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5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означає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«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розв’язати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трикутник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73250"/>
              </p:ext>
            </p:extLst>
          </p:nvPr>
        </p:nvGraphicFramePr>
        <p:xfrm>
          <a:off x="1013253" y="1234616"/>
          <a:ext cx="10165493" cy="11873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11873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uk-UA" sz="32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Розв’язати трикутник </a:t>
                      </a:r>
                      <a:r>
                        <a:rPr lang="uk-UA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це означає знайти його невідомі сторони й кути за відомими сторонами й кутами.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78982" y="2612134"/>
            <a:ext cx="4434034" cy="36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5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727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Розв’язування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прямокутного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трикутника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0455" y="1102362"/>
            <a:ext cx="95910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Відомі</a:t>
            </a:r>
            <a:r>
              <a:rPr lang="ru-RU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гіпотенуза</a:t>
            </a:r>
            <a:r>
              <a:rPr lang="ru-RU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гострий</a:t>
            </a:r>
            <a:r>
              <a:rPr lang="ru-RU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кут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66348" y="2099006"/>
            <a:ext cx="6112398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3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90°­.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Знайти: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B, АС, ВС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066348" y="3636567"/>
                <a:ext cx="6011474" cy="2385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1. </m:t>
                      </m:r>
                      <m:r>
                        <a:rPr lang="uk-UA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∠</m:t>
                      </m:r>
                      <m:r>
                        <a:rPr lang="uk-UA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uk-UA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uk-UA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90°</m:t>
                      </m:r>
                      <m:r>
                        <a:rPr lang="uk-UA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uk-UA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uk-UA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2. </m:t>
                      </m:r>
                      <m:r>
                        <a:rPr lang="uk-UA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uk-UA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func>
                        <m:funcPr>
                          <m:ctrlPr>
                            <a:rPr lang="ru-RU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uk-UA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,­</m:t>
                      </m:r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3. </m:t>
                      </m:r>
                      <m:r>
                        <a:rPr lang="uk-UA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uk-UA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func>
                        <m:funcPr>
                          <m:ctrlPr>
                            <a:rPr lang="ru-RU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uk-UA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.­­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348" y="3636567"/>
                <a:ext cx="6011474" cy="23859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clrChange>
              <a:clrFrom>
                <a:srgbClr val="E6F3EA"/>
              </a:clrFrom>
              <a:clrTo>
                <a:srgbClr val="E6F3E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980" y="1736234"/>
            <a:ext cx="359934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6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727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Розв’язування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прямокутного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трикутника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1912" y="1102362"/>
            <a:ext cx="7608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Відомі</a:t>
            </a:r>
            <a:r>
              <a:rPr lang="ru-RU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катет і </a:t>
            </a:r>
            <a:r>
              <a:rPr lang="ru-RU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гострий</a:t>
            </a:r>
            <a:r>
              <a:rPr lang="ru-RU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кут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203182" y="3545126"/>
                <a:ext cx="6096000" cy="29243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1. </m:t>
                      </m:r>
                      <m:r>
                        <a:rPr lang="uk-UA" sz="4000">
                          <a:latin typeface="Cambria Math" panose="02040503050406030204" pitchFamily="18" charset="0"/>
                        </a:rPr>
                        <m:t>∠ 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000">
                          <a:latin typeface="Cambria Math" panose="02040503050406030204" pitchFamily="18" charset="0"/>
                        </a:rPr>
                        <m:t>90°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uk-UA" sz="400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2. 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uk-UA" sz="4000">
                          <a:latin typeface="Cambria Math" panose="02040503050406030204" pitchFamily="18" charset="0"/>
                        </a:rPr>
                        <m:t>,­</m:t>
                      </m:r>
                    </m:oMath>
                  </m:oMathPara>
                </a14:m>
                <a:endParaRPr lang="ru-RU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3. 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uk-UA" sz="4000">
                          <a:latin typeface="Cambria Math" panose="02040503050406030204" pitchFamily="18" charset="0"/>
                        </a:rPr>
                        <m:t>.­­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82" y="3545126"/>
                <a:ext cx="6096000" cy="2924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5203182" y="2061681"/>
            <a:ext cx="6096000" cy="12222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3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90°­.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Знайти: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B, АB, АС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clrChange>
              <a:clrFrom>
                <a:srgbClr val="E6F3EA"/>
              </a:clrFrom>
              <a:clrTo>
                <a:srgbClr val="E6F3E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1199" y="927254"/>
            <a:ext cx="419891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7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727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Розв’язування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прямокутного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трикутника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1912" y="1102362"/>
            <a:ext cx="7608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Відомі</a:t>
            </a:r>
            <a:r>
              <a:rPr lang="ru-RU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катет і </a:t>
            </a:r>
            <a:r>
              <a:rPr lang="ru-RU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гострий</a:t>
            </a:r>
            <a:r>
              <a:rPr lang="ru-RU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кут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203182" y="3545126"/>
                <a:ext cx="6096000" cy="24814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4000" i="1" smtClean="0">
                          <a:latin typeface="Cambria Math" panose="02040503050406030204" pitchFamily="18" charset="0"/>
                        </a:rPr>
                        <m:t>1. </m:t>
                      </m:r>
                      <m:r>
                        <a:rPr lang="uk-UA" sz="4000">
                          <a:latin typeface="Cambria Math" panose="02040503050406030204" pitchFamily="18" charset="0"/>
                        </a:rPr>
                        <m:t>∠ 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000">
                          <a:latin typeface="Cambria Math" panose="02040503050406030204" pitchFamily="18" charset="0"/>
                        </a:rPr>
                        <m:t>90°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uk-UA" sz="400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2. 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uk-UA" sz="4000">
                          <a:latin typeface="Cambria Math" panose="02040503050406030204" pitchFamily="18" charset="0"/>
                        </a:rPr>
                        <m:t>,­</m:t>
                      </m:r>
                    </m:oMath>
                  </m:oMathPara>
                </a14:m>
                <a:endParaRPr lang="ru-RU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3. 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82" y="3545126"/>
                <a:ext cx="6096000" cy="2481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203182" y="2066558"/>
            <a:ext cx="6096000" cy="12222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3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90°­.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Знайти: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АС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AB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clrChange>
              <a:clrFrom>
                <a:srgbClr val="E6F3EA"/>
              </a:clrFrom>
              <a:clrTo>
                <a:srgbClr val="E6F3E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066" y="966531"/>
            <a:ext cx="411615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67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1204</Words>
  <Application>Microsoft Office PowerPoint</Application>
  <PresentationFormat>Широкоэкранный</PresentationFormat>
  <Paragraphs>169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Calibri Light</vt:lpstr>
      <vt:lpstr>Cambria Math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</dc:creator>
  <cp:lastModifiedBy>valentina</cp:lastModifiedBy>
  <cp:revision>40</cp:revision>
  <dcterms:created xsi:type="dcterms:W3CDTF">2020-09-18T16:35:27Z</dcterms:created>
  <dcterms:modified xsi:type="dcterms:W3CDTF">2020-10-06T19:33:55Z</dcterms:modified>
</cp:coreProperties>
</file>