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19"/>
  </p:notesMasterIdLst>
  <p:sldIdLst>
    <p:sldId id="256" r:id="rId4"/>
    <p:sldId id="271" r:id="rId5"/>
    <p:sldId id="301" r:id="rId6"/>
    <p:sldId id="303" r:id="rId7"/>
    <p:sldId id="307" r:id="rId8"/>
    <p:sldId id="308" r:id="rId9"/>
    <p:sldId id="299" r:id="rId10"/>
    <p:sldId id="269" r:id="rId11"/>
    <p:sldId id="302" r:id="rId12"/>
    <p:sldId id="272" r:id="rId13"/>
    <p:sldId id="304" r:id="rId14"/>
    <p:sldId id="305" r:id="rId15"/>
    <p:sldId id="306" r:id="rId16"/>
    <p:sldId id="298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A0AA3-CF1C-4AF5-B540-74BE55162B16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BDC62-BFDD-4CE4-8A64-E745BEA5A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DC62-BFDD-4CE4-8A64-E745BEA5A63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963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75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DC62-BFDD-4CE4-8A64-E745BEA5A63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04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ApNP3iYRXyI" TargetMode="External"/><Relationship Id="rId5" Type="http://schemas.openxmlformats.org/officeDocument/2006/relationships/hyperlink" Target="https://youtu.be/zL0WQCCk4Fc" TargetMode="External"/><Relationship Id="rId4" Type="http://schemas.openxmlformats.org/officeDocument/2006/relationships/hyperlink" Target="https://youtu.be/zPMryG8fqN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youtu.be/zL0WQCCk4F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youtu.be/zPMryG8fqNY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youtu.be/ApNP3iYRXyI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044946" y="342879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1857" y="1212168"/>
            <a:ext cx="7900909" cy="156349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Відмінювання іменників</a:t>
            </a:r>
            <a:br>
              <a:rPr lang="uk-UA" dirty="0" smtClean="0">
                <a:solidFill>
                  <a:schemeClr val="bg1"/>
                </a:solidFill>
              </a:rPr>
            </a:br>
            <a:r>
              <a:rPr lang="uk-UA" sz="1600" dirty="0" smtClean="0">
                <a:solidFill>
                  <a:schemeClr val="bg1"/>
                </a:solidFill>
              </a:rPr>
              <a:t>(Форма родового відмінка іменників жіночого та чоловічого родів)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90" y="2775662"/>
            <a:ext cx="4020152" cy="39912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2812" y="510138"/>
            <a:ext cx="17604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Заняття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№ </a:t>
            </a:r>
            <a:r>
              <a:rPr lang="ru-RU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5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313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13563" y="217751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Потренуймося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767" y="1536467"/>
            <a:ext cx="2913300" cy="2913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51335" y="1141081"/>
            <a:ext cx="55899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/>
              <a:t>Спиши </a:t>
            </a:r>
            <a:r>
              <a:rPr lang="ru-RU" b="1" dirty="0" err="1"/>
              <a:t>словосполучення</a:t>
            </a:r>
            <a:r>
              <a:rPr lang="ru-RU" b="1" dirty="0"/>
              <a:t>, </a:t>
            </a:r>
            <a:r>
              <a:rPr lang="ru-RU" b="1" dirty="0" err="1"/>
              <a:t>розкриваючи</a:t>
            </a:r>
            <a:r>
              <a:rPr lang="ru-RU" b="1" dirty="0"/>
              <a:t> </a:t>
            </a:r>
            <a:r>
              <a:rPr lang="ru-RU" b="1" dirty="0" smtClean="0"/>
              <a:t>дужки</a:t>
            </a:r>
          </a:p>
          <a:p>
            <a:r>
              <a:rPr lang="ru-RU" b="1" dirty="0" smtClean="0"/>
              <a:t>за </a:t>
            </a:r>
            <a:r>
              <a:rPr lang="ru-RU" b="1" dirty="0" err="1"/>
              <a:t>зразком</a:t>
            </a:r>
            <a:r>
              <a:rPr lang="ru-RU" b="1" dirty="0"/>
              <a:t> </a:t>
            </a:r>
            <a:r>
              <a:rPr lang="ru-RU" b="1" dirty="0" err="1" smtClean="0"/>
              <a:t>першого</a:t>
            </a:r>
            <a:r>
              <a:rPr lang="ru-RU" b="1" dirty="0"/>
              <a:t>. </a:t>
            </a:r>
            <a:r>
              <a:rPr lang="ru-RU" b="1" dirty="0" err="1"/>
              <a:t>Познач</a:t>
            </a:r>
            <a:r>
              <a:rPr lang="ru-RU" b="1" dirty="0"/>
              <a:t> </a:t>
            </a:r>
            <a:r>
              <a:rPr lang="ru-RU" b="1" dirty="0" err="1"/>
              <a:t>закінчення</a:t>
            </a:r>
            <a:r>
              <a:rPr lang="ru-RU" b="1" dirty="0"/>
              <a:t>.</a:t>
            </a:r>
            <a:endParaRPr lang="ru-RU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4470" y="2321015"/>
            <a:ext cx="10068025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err="1">
                <a:solidFill>
                  <a:srgbClr val="002060"/>
                </a:solidFill>
              </a:rPr>
              <a:t>Прийшли</a:t>
            </a:r>
            <a:r>
              <a:rPr lang="ru-RU" sz="2800" dirty="0">
                <a:solidFill>
                  <a:srgbClr val="002060"/>
                </a:solidFill>
              </a:rPr>
              <a:t> до (Р. в., </a:t>
            </a:r>
            <a:r>
              <a:rPr lang="ru-RU" sz="2800" dirty="0" err="1">
                <a:solidFill>
                  <a:srgbClr val="002060"/>
                </a:solidFill>
              </a:rPr>
              <a:t>чого</a:t>
            </a:r>
            <a:r>
              <a:rPr lang="ru-RU" sz="2800" dirty="0">
                <a:solidFill>
                  <a:srgbClr val="002060"/>
                </a:solidFill>
              </a:rPr>
              <a:t>?) </a:t>
            </a:r>
            <a:r>
              <a:rPr lang="ru-RU" sz="2800" dirty="0" err="1" smtClean="0">
                <a:solidFill>
                  <a:srgbClr val="002060"/>
                </a:solidFill>
              </a:rPr>
              <a:t>вулиці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>
                <a:solidFill>
                  <a:srgbClr val="002060"/>
                </a:solidFill>
              </a:rPr>
              <a:t>(</a:t>
            </a:r>
            <a:r>
              <a:rPr lang="ru-RU" sz="2800" dirty="0" err="1">
                <a:solidFill>
                  <a:srgbClr val="002060"/>
                </a:solidFill>
              </a:rPr>
              <a:t>яблуня</a:t>
            </a:r>
            <a:r>
              <a:rPr lang="ru-RU" sz="2800" dirty="0">
                <a:solidFill>
                  <a:srgbClr val="002060"/>
                </a:solidFill>
              </a:rPr>
              <a:t>), (</a:t>
            </a:r>
            <a:r>
              <a:rPr lang="ru-RU" sz="2800" dirty="0" err="1">
                <a:solidFill>
                  <a:srgbClr val="002060"/>
                </a:solidFill>
              </a:rPr>
              <a:t>криниця</a:t>
            </a:r>
            <a:r>
              <a:rPr lang="ru-RU" sz="2800" dirty="0">
                <a:solidFill>
                  <a:srgbClr val="002060"/>
                </a:solidFill>
              </a:rPr>
              <a:t>);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книжка </a:t>
            </a:r>
            <a:r>
              <a:rPr lang="ru-RU" sz="2800" dirty="0">
                <a:solidFill>
                  <a:srgbClr val="002060"/>
                </a:solidFill>
              </a:rPr>
              <a:t>в (подруга), (сестра), (</a:t>
            </a:r>
            <a:r>
              <a:rPr lang="ru-RU" sz="2800" dirty="0" err="1">
                <a:solidFill>
                  <a:srgbClr val="002060"/>
                </a:solidFill>
              </a:rPr>
              <a:t>учителька</a:t>
            </a:r>
            <a:r>
              <a:rPr lang="ru-RU" sz="2800" dirty="0">
                <a:solidFill>
                  <a:srgbClr val="002060"/>
                </a:solidFill>
              </a:rPr>
              <a:t>);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чекаю</a:t>
            </a:r>
            <a:r>
              <a:rPr lang="ru-RU" sz="2800" dirty="0" smtClean="0">
                <a:solidFill>
                  <a:srgbClr val="002060"/>
                </a:solidFill>
              </a:rPr>
              <a:t> (каша) , (</a:t>
            </a:r>
            <a:r>
              <a:rPr lang="ru-RU" sz="2800" dirty="0" err="1" smtClean="0">
                <a:solidFill>
                  <a:srgbClr val="002060"/>
                </a:solidFill>
              </a:rPr>
              <a:t>їжа</a:t>
            </a:r>
            <a:r>
              <a:rPr lang="ru-RU" sz="2800" dirty="0" smtClean="0">
                <a:solidFill>
                  <a:srgbClr val="002060"/>
                </a:solidFill>
              </a:rPr>
              <a:t>), (</a:t>
            </a:r>
            <a:r>
              <a:rPr lang="ru-RU" sz="2800" dirty="0" err="1" smtClean="0">
                <a:solidFill>
                  <a:srgbClr val="002060"/>
                </a:solidFill>
              </a:rPr>
              <a:t>тиша</a:t>
            </a:r>
            <a:r>
              <a:rPr lang="ru-RU" sz="2800" dirty="0" smtClean="0">
                <a:solidFill>
                  <a:srgbClr val="002060"/>
                </a:solidFill>
              </a:rPr>
              <a:t>); </a:t>
            </a: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</a:rPr>
              <a:t>боюся</a:t>
            </a:r>
            <a:r>
              <a:rPr lang="ru-RU" sz="2800" dirty="0" smtClean="0">
                <a:solidFill>
                  <a:srgbClr val="002060"/>
                </a:solidFill>
              </a:rPr>
              <a:t> (</a:t>
            </a:r>
            <a:r>
              <a:rPr lang="ru-RU" sz="2800" dirty="0" err="1" smtClean="0">
                <a:solidFill>
                  <a:srgbClr val="002060"/>
                </a:solidFill>
              </a:rPr>
              <a:t>хвиля</a:t>
            </a:r>
            <a:r>
              <a:rPr lang="ru-RU" sz="2800" dirty="0" smtClean="0">
                <a:solidFill>
                  <a:srgbClr val="002060"/>
                </a:solidFill>
              </a:rPr>
              <a:t>), </a:t>
            </a:r>
            <a:r>
              <a:rPr lang="ru-RU" sz="2800" dirty="0">
                <a:solidFill>
                  <a:srgbClr val="002060"/>
                </a:solidFill>
              </a:rPr>
              <a:t>(</a:t>
            </a:r>
            <a:r>
              <a:rPr lang="ru-RU" sz="2800" dirty="0" err="1">
                <a:solidFill>
                  <a:srgbClr val="002060"/>
                </a:solidFill>
              </a:rPr>
              <a:t>лисиця</a:t>
            </a:r>
            <a:r>
              <a:rPr lang="ru-RU" sz="2800" dirty="0">
                <a:solidFill>
                  <a:srgbClr val="002060"/>
                </a:solidFill>
              </a:rPr>
              <a:t>), (</a:t>
            </a:r>
            <a:r>
              <a:rPr lang="ru-RU" sz="2800" dirty="0" err="1">
                <a:solidFill>
                  <a:srgbClr val="002060"/>
                </a:solidFill>
              </a:rPr>
              <a:t>куниця</a:t>
            </a:r>
            <a:r>
              <a:rPr lang="ru-RU" sz="2800" dirty="0">
                <a:solidFill>
                  <a:srgbClr val="002060"/>
                </a:solidFill>
              </a:rPr>
              <a:t>); 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не </a:t>
            </a:r>
            <a:r>
              <a:rPr lang="ru-RU" sz="2800" dirty="0" err="1">
                <a:solidFill>
                  <a:srgbClr val="002060"/>
                </a:solidFill>
              </a:rPr>
              <a:t>чути</a:t>
            </a:r>
            <a:r>
              <a:rPr lang="ru-RU" sz="2800" dirty="0">
                <a:solidFill>
                  <a:srgbClr val="002060"/>
                </a:solidFill>
              </a:rPr>
              <a:t> (</a:t>
            </a:r>
            <a:r>
              <a:rPr lang="ru-RU" sz="2800" dirty="0" err="1">
                <a:solidFill>
                  <a:srgbClr val="002060"/>
                </a:solidFill>
              </a:rPr>
              <a:t>синиця</a:t>
            </a:r>
            <a:r>
              <a:rPr lang="ru-RU" sz="2800" dirty="0">
                <a:solidFill>
                  <a:srgbClr val="002060"/>
                </a:solidFill>
              </a:rPr>
              <a:t>), (</a:t>
            </a:r>
            <a:r>
              <a:rPr lang="ru-RU" sz="2800" dirty="0" err="1">
                <a:solidFill>
                  <a:srgbClr val="002060"/>
                </a:solidFill>
              </a:rPr>
              <a:t>ластівка</a:t>
            </a:r>
            <a:r>
              <a:rPr lang="ru-RU" sz="2800" dirty="0">
                <a:solidFill>
                  <a:srgbClr val="002060"/>
                </a:solidFill>
              </a:rPr>
              <a:t>), (качка). 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11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2901" y="217751"/>
            <a:ext cx="4589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Перевіримо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7023" y="1286067"/>
            <a:ext cx="10318282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err="1">
                <a:solidFill>
                  <a:srgbClr val="002060"/>
                </a:solidFill>
              </a:rPr>
              <a:t>Прийшли</a:t>
            </a:r>
            <a:r>
              <a:rPr lang="ru-RU" sz="2800" dirty="0">
                <a:solidFill>
                  <a:srgbClr val="002060"/>
                </a:solidFill>
              </a:rPr>
              <a:t> до (Р. в., </a:t>
            </a:r>
            <a:r>
              <a:rPr lang="ru-RU" sz="2800" dirty="0" err="1">
                <a:solidFill>
                  <a:srgbClr val="002060"/>
                </a:solidFill>
              </a:rPr>
              <a:t>чого</a:t>
            </a:r>
            <a:r>
              <a:rPr lang="ru-RU" sz="2800" dirty="0">
                <a:solidFill>
                  <a:srgbClr val="002060"/>
                </a:solidFill>
              </a:rPr>
              <a:t>?) </a:t>
            </a:r>
            <a:r>
              <a:rPr lang="ru-RU" sz="2800" dirty="0" err="1">
                <a:solidFill>
                  <a:srgbClr val="002060"/>
                </a:solidFill>
              </a:rPr>
              <a:t>вулиці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яблуні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криниці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</a:p>
          <a:p>
            <a:pPr algn="just"/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книжка </a:t>
            </a:r>
            <a:r>
              <a:rPr lang="ru-RU" sz="2800" dirty="0">
                <a:solidFill>
                  <a:srgbClr val="002060"/>
                </a:solidFill>
              </a:rPr>
              <a:t>в (Р. в., у кого?), </a:t>
            </a:r>
            <a:r>
              <a:rPr lang="ru-RU" sz="2800" dirty="0" smtClean="0">
                <a:solidFill>
                  <a:srgbClr val="002060"/>
                </a:solidFill>
              </a:rPr>
              <a:t>подруги, </a:t>
            </a:r>
            <a:r>
              <a:rPr lang="ru-RU" sz="2800" dirty="0" err="1" smtClean="0">
                <a:solidFill>
                  <a:srgbClr val="002060"/>
                </a:solidFill>
              </a:rPr>
              <a:t>сестри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учительки</a:t>
            </a:r>
            <a:r>
              <a:rPr lang="ru-RU" sz="2800" dirty="0" smtClean="0">
                <a:solidFill>
                  <a:srgbClr val="002060"/>
                </a:solidFill>
              </a:rPr>
              <a:t>;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ru-RU" sz="2800" dirty="0" err="1">
                <a:solidFill>
                  <a:srgbClr val="002060"/>
                </a:solidFill>
              </a:rPr>
              <a:t>ч</a:t>
            </a:r>
            <a:r>
              <a:rPr lang="ru-RU" sz="2800" dirty="0" err="1" smtClean="0">
                <a:solidFill>
                  <a:srgbClr val="002060"/>
                </a:solidFill>
              </a:rPr>
              <a:t>екаю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(Р. в., </a:t>
            </a:r>
            <a:r>
              <a:rPr lang="ru-RU" sz="2800" dirty="0" err="1">
                <a:solidFill>
                  <a:srgbClr val="002060"/>
                </a:solidFill>
              </a:rPr>
              <a:t>чого</a:t>
            </a:r>
            <a:r>
              <a:rPr lang="ru-RU" sz="2800" dirty="0">
                <a:solidFill>
                  <a:srgbClr val="002060"/>
                </a:solidFill>
              </a:rPr>
              <a:t>?)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каші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їжі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тиші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</a:p>
          <a:p>
            <a:pPr algn="just"/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err="1">
                <a:solidFill>
                  <a:srgbClr val="002060"/>
                </a:solidFill>
              </a:rPr>
              <a:t>б</a:t>
            </a:r>
            <a:r>
              <a:rPr lang="ru-RU" sz="2800" dirty="0" err="1" smtClean="0">
                <a:solidFill>
                  <a:srgbClr val="002060"/>
                </a:solidFill>
              </a:rPr>
              <a:t>оюся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(Р. в., </a:t>
            </a:r>
            <a:r>
              <a:rPr lang="ru-RU" sz="2800" dirty="0" err="1">
                <a:solidFill>
                  <a:srgbClr val="002060"/>
                </a:solidFill>
              </a:rPr>
              <a:t>чого</a:t>
            </a:r>
            <a:r>
              <a:rPr lang="ru-RU" sz="2800" dirty="0" smtClean="0">
                <a:solidFill>
                  <a:srgbClr val="002060"/>
                </a:solidFill>
              </a:rPr>
              <a:t>?) </a:t>
            </a:r>
            <a:r>
              <a:rPr lang="ru-RU" sz="2800" dirty="0" err="1" smtClean="0">
                <a:solidFill>
                  <a:srgbClr val="002060"/>
                </a:solidFill>
              </a:rPr>
              <a:t>хвилі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лисиці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куниці</a:t>
            </a:r>
            <a:r>
              <a:rPr lang="ru-RU" sz="2800" dirty="0" smtClean="0">
                <a:solidFill>
                  <a:srgbClr val="002060"/>
                </a:solidFill>
              </a:rPr>
              <a:t>; </a:t>
            </a:r>
          </a:p>
          <a:p>
            <a:pPr algn="just"/>
            <a:endParaRPr lang="ru-RU" sz="28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не </a:t>
            </a:r>
            <a:r>
              <a:rPr lang="ru-RU" sz="2800" dirty="0" err="1" smtClean="0">
                <a:solidFill>
                  <a:srgbClr val="002060"/>
                </a:solidFill>
              </a:rPr>
              <a:t>чути</a:t>
            </a:r>
            <a:r>
              <a:rPr lang="ru-RU" sz="2800" dirty="0">
                <a:solidFill>
                  <a:srgbClr val="002060"/>
                </a:solidFill>
              </a:rPr>
              <a:t> (Р. в., </a:t>
            </a:r>
            <a:r>
              <a:rPr lang="ru-RU" sz="2800" dirty="0" smtClean="0">
                <a:solidFill>
                  <a:srgbClr val="002060"/>
                </a:solidFill>
              </a:rPr>
              <a:t>кого</a:t>
            </a:r>
            <a:r>
              <a:rPr lang="ru-RU" sz="2800" dirty="0">
                <a:solidFill>
                  <a:srgbClr val="002060"/>
                </a:solidFill>
              </a:rPr>
              <a:t>?)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синиці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ластівки</a:t>
            </a:r>
            <a:r>
              <a:rPr lang="ru-RU" sz="2800" dirty="0" smtClean="0">
                <a:solidFill>
                  <a:srgbClr val="002060"/>
                </a:solidFill>
              </a:rPr>
              <a:t>, качки. 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белая и черная ручка изолированы на белом фоне макет вектор - Векторная графика Ручка для письма роялти-фр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0" b="21220"/>
          <a:stretch/>
        </p:blipFill>
        <p:spPr bwMode="auto">
          <a:xfrm>
            <a:off x="8904955" y="217751"/>
            <a:ext cx="3027112" cy="107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88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13563" y="217751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Потренуймося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5112" y="2076920"/>
            <a:ext cx="2913300" cy="2913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4470" y="1102560"/>
            <a:ext cx="1057693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err="1"/>
              <a:t>Випиши</a:t>
            </a:r>
            <a:r>
              <a:rPr lang="ru-RU" b="1" dirty="0"/>
              <a:t> </a:t>
            </a:r>
            <a:r>
              <a:rPr lang="ru-RU" b="1" dirty="0" err="1"/>
              <a:t>підкреслені</a:t>
            </a:r>
            <a:r>
              <a:rPr lang="ru-RU" b="1" dirty="0"/>
              <a:t> </a:t>
            </a:r>
            <a:r>
              <a:rPr lang="ru-RU" b="1" dirty="0" err="1"/>
              <a:t>іменники</a:t>
            </a:r>
            <a:r>
              <a:rPr lang="ru-RU" b="1" dirty="0"/>
              <a:t>. Постав </a:t>
            </a:r>
            <a:r>
              <a:rPr lang="ru-RU" b="1" dirty="0" err="1"/>
              <a:t>їх</a:t>
            </a:r>
            <a:r>
              <a:rPr lang="ru-RU" b="1" dirty="0"/>
              <a:t> у родовому </a:t>
            </a:r>
            <a:r>
              <a:rPr lang="ru-RU" b="1" dirty="0" err="1"/>
              <a:t>відмінку</a:t>
            </a:r>
            <a:r>
              <a:rPr lang="ru-RU" b="1" dirty="0"/>
              <a:t> </a:t>
            </a:r>
            <a:r>
              <a:rPr lang="ru-RU" b="1" dirty="0" err="1"/>
              <a:t>однини</a:t>
            </a:r>
            <a:r>
              <a:rPr lang="ru-RU" b="1" dirty="0"/>
              <a:t>, </a:t>
            </a:r>
            <a:r>
              <a:rPr lang="ru-RU" b="1" dirty="0" err="1"/>
              <a:t>познач</a:t>
            </a:r>
            <a:r>
              <a:rPr lang="ru-RU" b="1" dirty="0"/>
              <a:t> </a:t>
            </a:r>
            <a:r>
              <a:rPr lang="ru-RU" b="1" dirty="0" err="1"/>
              <a:t>закінчення</a:t>
            </a:r>
            <a:r>
              <a:rPr lang="ru-RU" b="1" dirty="0"/>
              <a:t>.</a:t>
            </a:r>
            <a:endParaRPr lang="ru-RU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8966" y="1771927"/>
            <a:ext cx="10068025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</a:rPr>
              <a:t>Одна гнила груша сто груш </a:t>
            </a:r>
            <a:r>
              <a:rPr lang="ru-RU" sz="2800" dirty="0" err="1">
                <a:solidFill>
                  <a:srgbClr val="002060"/>
                </a:solidFill>
              </a:rPr>
              <a:t>згноїть</a:t>
            </a:r>
            <a:r>
              <a:rPr lang="ru-RU" sz="2800" dirty="0">
                <a:solidFill>
                  <a:srgbClr val="002060"/>
                </a:solidFill>
              </a:rPr>
              <a:t>. Де </a:t>
            </a:r>
            <a:r>
              <a:rPr lang="ru-RU" sz="2800" dirty="0" err="1">
                <a:solidFill>
                  <a:srgbClr val="002060"/>
                </a:solidFill>
              </a:rPr>
              <a:t>зеленіє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вербиця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— там здорова </a:t>
            </a:r>
            <a:r>
              <a:rPr lang="ru-RU" sz="2800" dirty="0" err="1">
                <a:solidFill>
                  <a:srgbClr val="002060"/>
                </a:solidFill>
              </a:rPr>
              <a:t>водиця</a:t>
            </a:r>
            <a:r>
              <a:rPr lang="ru-RU" sz="2800" dirty="0">
                <a:solidFill>
                  <a:srgbClr val="002060"/>
                </a:solidFill>
              </a:rPr>
              <a:t>. Весною калина </a:t>
            </a:r>
            <a:r>
              <a:rPr lang="ru-RU" sz="2800" dirty="0" err="1">
                <a:solidFill>
                  <a:srgbClr val="002060"/>
                </a:solidFill>
              </a:rPr>
              <a:t>білим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цвітом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квітує</a:t>
            </a:r>
            <a:r>
              <a:rPr lang="ru-RU" sz="2800" dirty="0">
                <a:solidFill>
                  <a:srgbClr val="002060"/>
                </a:solidFill>
              </a:rPr>
              <a:t>, а </a:t>
            </a:r>
            <a:r>
              <a:rPr lang="ru-RU" sz="2800" dirty="0" err="1">
                <a:solidFill>
                  <a:srgbClr val="002060"/>
                </a:solidFill>
              </a:rPr>
              <a:t>восени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червоні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ягідки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дарує</a:t>
            </a:r>
            <a:r>
              <a:rPr lang="ru-RU" sz="2800" dirty="0">
                <a:solidFill>
                  <a:srgbClr val="002060"/>
                </a:solidFill>
              </a:rPr>
              <a:t>. Нехай буде гречка, </a:t>
            </a:r>
            <a:r>
              <a:rPr lang="ru-RU" sz="2800" dirty="0" err="1">
                <a:solidFill>
                  <a:srgbClr val="002060"/>
                </a:solidFill>
              </a:rPr>
              <a:t>аби</a:t>
            </a:r>
            <a:r>
              <a:rPr lang="ru-RU" sz="2800" dirty="0">
                <a:solidFill>
                  <a:srgbClr val="002060"/>
                </a:solidFill>
              </a:rPr>
              <a:t> не </a:t>
            </a:r>
            <a:r>
              <a:rPr lang="ru-RU" sz="2800" dirty="0" err="1">
                <a:solidFill>
                  <a:srgbClr val="002060"/>
                </a:solidFill>
              </a:rPr>
              <a:t>суперечка</a:t>
            </a:r>
            <a:r>
              <a:rPr lang="ru-RU" sz="2800" dirty="0">
                <a:solidFill>
                  <a:srgbClr val="002060"/>
                </a:solidFill>
              </a:rPr>
              <a:t>. Яка </a:t>
            </a:r>
            <a:r>
              <a:rPr lang="ru-RU" sz="2800" dirty="0" err="1">
                <a:solidFill>
                  <a:srgbClr val="002060"/>
                </a:solidFill>
              </a:rPr>
              <a:t>пшениця</a:t>
            </a:r>
            <a:r>
              <a:rPr lang="ru-RU" sz="2800" dirty="0">
                <a:solidFill>
                  <a:srgbClr val="002060"/>
                </a:solidFill>
              </a:rPr>
              <a:t> — </a:t>
            </a:r>
            <a:r>
              <a:rPr lang="ru-RU" sz="2800" dirty="0" err="1">
                <a:solidFill>
                  <a:srgbClr val="002060"/>
                </a:solidFill>
              </a:rPr>
              <a:t>така</a:t>
            </a:r>
            <a:r>
              <a:rPr lang="ru-RU" sz="2800" dirty="0">
                <a:solidFill>
                  <a:srgbClr val="002060"/>
                </a:solidFill>
              </a:rPr>
              <a:t> й </a:t>
            </a:r>
            <a:r>
              <a:rPr lang="ru-RU" sz="2800" dirty="0" err="1">
                <a:solidFill>
                  <a:srgbClr val="002060"/>
                </a:solidFill>
              </a:rPr>
              <a:t>паляниця</a:t>
            </a:r>
            <a:r>
              <a:rPr lang="ru-RU" sz="2800" dirty="0">
                <a:solidFill>
                  <a:srgbClr val="002060"/>
                </a:solidFill>
              </a:rPr>
              <a:t>. </a:t>
            </a:r>
            <a:r>
              <a:rPr lang="ru-RU" sz="2800" dirty="0" err="1">
                <a:solidFill>
                  <a:srgbClr val="002060"/>
                </a:solidFill>
              </a:rPr>
              <a:t>Кожна</a:t>
            </a:r>
            <a:r>
              <a:rPr lang="ru-RU" sz="2800" dirty="0">
                <a:solidFill>
                  <a:srgbClr val="002060"/>
                </a:solidFill>
              </a:rPr>
              <a:t> капуста </a:t>
            </a:r>
            <a:r>
              <a:rPr lang="ru-RU" sz="2800" dirty="0" err="1">
                <a:solidFill>
                  <a:srgbClr val="002060"/>
                </a:solidFill>
              </a:rPr>
              <a:t>має</a:t>
            </a:r>
            <a:r>
              <a:rPr lang="ru-RU" sz="2800" dirty="0">
                <a:solidFill>
                  <a:srgbClr val="002060"/>
                </a:solidFill>
              </a:rPr>
              <a:t> свою голову. Як </a:t>
            </a:r>
            <a:r>
              <a:rPr lang="ru-RU" sz="2800" dirty="0" err="1" smtClean="0">
                <a:solidFill>
                  <a:srgbClr val="002060"/>
                </a:solidFill>
              </a:rPr>
              <a:t>суниця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червоніє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посій</a:t>
            </a:r>
            <a:r>
              <a:rPr lang="ru-RU" sz="2800" dirty="0">
                <a:solidFill>
                  <a:srgbClr val="002060"/>
                </a:solidFill>
              </a:rPr>
              <a:t> просо — не </a:t>
            </a:r>
            <a:r>
              <a:rPr lang="ru-RU" sz="2800" dirty="0" err="1">
                <a:solidFill>
                  <a:srgbClr val="002060"/>
                </a:solidFill>
              </a:rPr>
              <a:t>доспіє</a:t>
            </a:r>
            <a:r>
              <a:rPr lang="ru-RU" sz="2800" dirty="0">
                <a:solidFill>
                  <a:srgbClr val="002060"/>
                </a:solidFill>
              </a:rPr>
              <a:t> (Нар. </a:t>
            </a:r>
            <a:r>
              <a:rPr lang="ru-RU" sz="2800" dirty="0" err="1">
                <a:solidFill>
                  <a:srgbClr val="002060"/>
                </a:solidFill>
              </a:rPr>
              <a:t>тв</a:t>
            </a:r>
            <a:r>
              <a:rPr lang="ru-RU" sz="2800" dirty="0">
                <a:solidFill>
                  <a:srgbClr val="002060"/>
                </a:solidFill>
              </a:rPr>
              <a:t>.).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272589" y="2215026"/>
            <a:ext cx="11935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5863" y="2675434"/>
            <a:ext cx="1520571" cy="3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200848" y="2684671"/>
            <a:ext cx="11935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189494" y="2684671"/>
            <a:ext cx="11935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63566" y="3551334"/>
            <a:ext cx="11935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429445" y="3551334"/>
            <a:ext cx="18783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294344" y="3551334"/>
            <a:ext cx="157052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680798" y="3975484"/>
            <a:ext cx="1579534" cy="249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869355" y="3975484"/>
            <a:ext cx="133149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299317" y="4000459"/>
            <a:ext cx="11935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63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2901" y="217751"/>
            <a:ext cx="4589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Перевіримо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6" name="Picture 2" descr="белая и черная ручка изолированы на белом фоне макет вектор - Векторная графика Ручка для письма роялти-фр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0" b="21220"/>
          <a:stretch/>
        </p:blipFill>
        <p:spPr bwMode="auto">
          <a:xfrm>
            <a:off x="8904955" y="217751"/>
            <a:ext cx="3027112" cy="107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977" y="1714856"/>
            <a:ext cx="1112694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Груша – груш</a:t>
            </a:r>
            <a:r>
              <a:rPr lang="uk-UA" sz="3200" b="1" u="sng" cap="none" spc="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r>
              <a:rPr lang="uk-UA" sz="3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вербиця – вербиц</a:t>
            </a:r>
            <a:r>
              <a:rPr lang="uk-UA" sz="3200" b="1" u="sng" cap="none" spc="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r>
              <a:rPr lang="uk-UA" sz="3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водиця – водиц</a:t>
            </a:r>
            <a:r>
              <a:rPr lang="uk-UA" sz="3200" b="1" u="sng" cap="none" spc="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r>
              <a:rPr lang="uk-UA" sz="3200" b="0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</a:p>
          <a:p>
            <a:pPr algn="just"/>
            <a:r>
              <a:rPr lang="uk-UA" sz="32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</a:t>
            </a:r>
            <a:r>
              <a:rPr lang="uk-UA" sz="3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алина – калин</a:t>
            </a:r>
            <a:r>
              <a:rPr lang="uk-UA" sz="3200" b="1" u="sng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</a:t>
            </a:r>
            <a:r>
              <a:rPr lang="uk-UA" sz="3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гречка – гречк</a:t>
            </a:r>
            <a:r>
              <a:rPr lang="uk-UA" sz="3200" b="1" u="sng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</a:t>
            </a:r>
            <a:r>
              <a:rPr lang="uk-UA" sz="3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суперечка – суперечк</a:t>
            </a:r>
            <a:r>
              <a:rPr lang="uk-UA" sz="3200" b="1" u="sng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</a:t>
            </a:r>
            <a:r>
              <a:rPr lang="uk-UA" sz="3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пшениця – пшениц</a:t>
            </a:r>
            <a:r>
              <a:rPr lang="uk-UA" sz="3200" b="1" u="sng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r>
              <a:rPr lang="uk-UA" sz="3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паляниця – паляниц</a:t>
            </a:r>
            <a:r>
              <a:rPr lang="uk-UA" sz="3200" b="1" u="sng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r>
              <a:rPr lang="uk-UA" sz="3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капуста – капуст</a:t>
            </a:r>
            <a:r>
              <a:rPr lang="uk-UA" sz="3200" b="1" u="sng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</a:t>
            </a:r>
            <a:r>
              <a:rPr lang="uk-UA" sz="3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суниця – суниц</a:t>
            </a:r>
            <a:r>
              <a:rPr lang="uk-UA" sz="3200" b="1" u="sng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</a:t>
            </a:r>
            <a:r>
              <a:rPr lang="uk-UA" sz="3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just"/>
            <a:endParaRPr lang="ru-RU" sz="3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453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6879" y="110703"/>
            <a:ext cx="799449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Використані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ресурси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Інтернету</a:t>
            </a:r>
            <a:endParaRPr lang="ru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68797" y="2204805"/>
            <a:ext cx="3672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youtu.be/zPMryG8fqNY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68797" y="2696026"/>
            <a:ext cx="6796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5"/>
              </a:rPr>
              <a:t>https://</a:t>
            </a:r>
            <a:r>
              <a:rPr lang="ru-RU" dirty="0" smtClean="0">
                <a:hlinkClick r:id="rId5"/>
              </a:rPr>
              <a:t>youtu.be/zL0WQCCk4Fc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51351" y="3126882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6"/>
              </a:rPr>
              <a:t>https://</a:t>
            </a:r>
            <a:r>
              <a:rPr lang="ru-RU" dirty="0" smtClean="0">
                <a:hlinkClick r:id="rId6"/>
              </a:rPr>
              <a:t>youtu.be/ApNP3iYRXyI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4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04" y="981349"/>
            <a:ext cx="10162844" cy="5982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0103" y="-36953"/>
            <a:ext cx="57262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Пригадаймо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відмінки</a:t>
            </a:r>
            <a:endParaRPr lang="ru-RU" sz="40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української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мови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1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02494" y="597386"/>
            <a:ext cx="3962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8665" y="217751"/>
            <a:ext cx="9953402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</a:rPr>
              <a:t>Правопис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закінчень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іменників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чоловічого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роду в родовому </a:t>
            </a:r>
            <a:r>
              <a:rPr lang="ru-RU" sz="3600" b="1" dirty="0" err="1">
                <a:ln/>
                <a:solidFill>
                  <a:schemeClr val="accent3"/>
                </a:solidFill>
                <a:hlinkClick r:id="rId4"/>
              </a:rPr>
              <a:t>відмінку</a:t>
            </a:r>
            <a:r>
              <a:rPr lang="ru-RU" sz="3600" b="1" dirty="0">
                <a:ln/>
                <a:solidFill>
                  <a:schemeClr val="accent3"/>
                </a:solidFill>
                <a:hlinkClick r:id="rId4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однини</a:t>
            </a:r>
            <a:r>
              <a:rPr lang="ru-RU" sz="3600" b="1" dirty="0">
                <a:ln/>
                <a:solidFill>
                  <a:schemeClr val="accent3"/>
                </a:solidFill>
              </a:rPr>
              <a:t>.</a:t>
            </a:r>
          </a:p>
          <a:p>
            <a:pPr algn="ctr"/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696" y="1744514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5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741454"/>
            <a:ext cx="6103731" cy="11165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99463" y="217751"/>
            <a:ext cx="4416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Запам’ятай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0862" y="217751"/>
            <a:ext cx="2152650" cy="1485900"/>
          </a:xfrm>
          <a:prstGeom prst="rect">
            <a:avLst/>
          </a:prstGeom>
        </p:spPr>
      </p:pic>
      <p:pic>
        <p:nvPicPr>
          <p:cNvPr id="2050" name="Picture 2" descr="Відеоурок. Українська мова 4 клас. Закінчення іменників чоловічого роду в родовому  відмінку однини - YouTub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1" t="10230" r="14439"/>
          <a:stretch/>
        </p:blipFill>
        <p:spPr bwMode="auto">
          <a:xfrm>
            <a:off x="2889301" y="1028534"/>
            <a:ext cx="6716299" cy="463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57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13563" y="217751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Потренуймося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3264" y="2003302"/>
            <a:ext cx="2913300" cy="2913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0816" y="1141081"/>
            <a:ext cx="657103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err="1"/>
              <a:t>Запишіть</a:t>
            </a:r>
            <a:r>
              <a:rPr lang="ru-RU" b="1" dirty="0"/>
              <a:t> </a:t>
            </a:r>
            <a:r>
              <a:rPr lang="ru-RU" b="1" dirty="0" err="1"/>
              <a:t>іменники</a:t>
            </a:r>
            <a:r>
              <a:rPr lang="ru-RU" b="1" dirty="0"/>
              <a:t> у </a:t>
            </a:r>
            <a:r>
              <a:rPr lang="ru-RU" b="1" dirty="0" err="1"/>
              <a:t>формі</a:t>
            </a:r>
            <a:r>
              <a:rPr lang="ru-RU" b="1" dirty="0"/>
              <a:t> родового </a:t>
            </a:r>
            <a:r>
              <a:rPr lang="ru-RU" b="1" dirty="0" err="1"/>
              <a:t>відмінка</a:t>
            </a:r>
            <a:r>
              <a:rPr lang="ru-RU" b="1" dirty="0"/>
              <a:t> </a:t>
            </a:r>
            <a:r>
              <a:rPr lang="ru-RU" b="1" dirty="0" err="1"/>
              <a:t>однини</a:t>
            </a:r>
            <a:r>
              <a:rPr lang="ru-RU" b="1" dirty="0"/>
              <a:t> </a:t>
            </a:r>
            <a:endParaRPr lang="ru-RU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5172" y="1709738"/>
            <a:ext cx="9511679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</a:rPr>
              <a:t>Вокзал, табун, </a:t>
            </a:r>
            <a:r>
              <a:rPr lang="ru-RU" sz="2800" dirty="0" err="1">
                <a:solidFill>
                  <a:srgbClr val="002060"/>
                </a:solidFill>
              </a:rPr>
              <a:t>Крим</a:t>
            </a:r>
            <a:r>
              <a:rPr lang="ru-RU" sz="2800" dirty="0">
                <a:solidFill>
                  <a:srgbClr val="002060"/>
                </a:solidFill>
              </a:rPr>
              <a:t>, сад, Лондон, трактор, Париж, 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тиждень</a:t>
            </a:r>
            <a:r>
              <a:rPr lang="ru-RU" sz="2800" dirty="0">
                <a:solidFill>
                  <a:srgbClr val="002060"/>
                </a:solidFill>
              </a:rPr>
              <a:t>, горох, </a:t>
            </a:r>
            <a:r>
              <a:rPr lang="ru-RU" sz="2800" dirty="0" err="1">
                <a:solidFill>
                  <a:srgbClr val="002060"/>
                </a:solidFill>
              </a:rPr>
              <a:t>займенник</a:t>
            </a:r>
            <a:r>
              <a:rPr lang="ru-RU" sz="2800" dirty="0">
                <a:solidFill>
                  <a:srgbClr val="002060"/>
                </a:solidFill>
              </a:rPr>
              <a:t>, Пирятин, </a:t>
            </a:r>
            <a:r>
              <a:rPr lang="ru-RU" sz="2800" dirty="0" err="1">
                <a:solidFill>
                  <a:srgbClr val="002060"/>
                </a:solidFill>
              </a:rPr>
              <a:t>автомобіль</a:t>
            </a:r>
            <a:r>
              <a:rPr lang="ru-RU" sz="2800" dirty="0">
                <a:solidFill>
                  <a:srgbClr val="002060"/>
                </a:solidFill>
              </a:rPr>
              <a:t>, парк, 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текст, </a:t>
            </a:r>
            <a:r>
              <a:rPr lang="ru-RU" sz="2800" dirty="0" err="1" smtClean="0">
                <a:solidFill>
                  <a:srgbClr val="002060"/>
                </a:solidFill>
              </a:rPr>
              <a:t>трикутник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пісок</a:t>
            </a:r>
            <a:r>
              <a:rPr lang="ru-RU" sz="2800" dirty="0">
                <a:solidFill>
                  <a:srgbClr val="002060"/>
                </a:solidFill>
              </a:rPr>
              <a:t>, Дунай, </a:t>
            </a:r>
            <a:r>
              <a:rPr lang="ru-RU" sz="2800" dirty="0" err="1">
                <a:solidFill>
                  <a:srgbClr val="002060"/>
                </a:solidFill>
              </a:rPr>
              <a:t>малюнок</a:t>
            </a:r>
            <a:r>
              <a:rPr lang="ru-RU" sz="2800" dirty="0">
                <a:solidFill>
                  <a:srgbClr val="002060"/>
                </a:solidFill>
              </a:rPr>
              <a:t>, Конотоп, </a:t>
            </a:r>
            <a:r>
              <a:rPr lang="ru-RU" sz="2800" dirty="0" err="1">
                <a:solidFill>
                  <a:srgbClr val="002060"/>
                </a:solidFill>
              </a:rPr>
              <a:t>Павло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батько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>
                <a:solidFill>
                  <a:srgbClr val="002060"/>
                </a:solidFill>
              </a:rPr>
              <a:t>роман, </a:t>
            </a:r>
            <a:r>
              <a:rPr lang="ru-RU" sz="2800" dirty="0" err="1">
                <a:solidFill>
                  <a:srgbClr val="002060"/>
                </a:solidFill>
              </a:rPr>
              <a:t>гвинт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інженер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лікар</a:t>
            </a:r>
            <a:r>
              <a:rPr lang="ru-RU" sz="2800" dirty="0">
                <a:solidFill>
                  <a:srgbClr val="002060"/>
                </a:solidFill>
              </a:rPr>
              <a:t>, телефон, ансамбль, десяток, </a:t>
            </a:r>
            <a:r>
              <a:rPr lang="ru-RU" sz="2800" dirty="0" err="1">
                <a:solidFill>
                  <a:srgbClr val="002060"/>
                </a:solidFill>
              </a:rPr>
              <a:t>хліб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вуж</a:t>
            </a:r>
            <a:r>
              <a:rPr lang="ru-RU" sz="2800" dirty="0">
                <a:solidFill>
                  <a:srgbClr val="002060"/>
                </a:solidFill>
              </a:rPr>
              <a:t>, зал, </a:t>
            </a:r>
            <a:r>
              <a:rPr lang="ru-RU" sz="2800" dirty="0" err="1">
                <a:solidFill>
                  <a:srgbClr val="002060"/>
                </a:solidFill>
              </a:rPr>
              <a:t>млин</a:t>
            </a:r>
            <a:r>
              <a:rPr lang="ru-RU" sz="2800" dirty="0" smtClean="0">
                <a:solidFill>
                  <a:srgbClr val="002060"/>
                </a:solidFill>
              </a:rPr>
              <a:t>, тин, мед. 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019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2901" y="217751"/>
            <a:ext cx="4589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Перевіримо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8100" y="1705056"/>
            <a:ext cx="1031828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Вокзал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табун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Крим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сад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Лондон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трактор</a:t>
            </a:r>
            <a:r>
              <a:rPr lang="ru-RU" sz="2800" b="1" u="sng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Париж</a:t>
            </a:r>
            <a:r>
              <a:rPr lang="ru-RU" sz="2800" b="1" u="sng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тижн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я</a:t>
            </a:r>
            <a:r>
              <a:rPr lang="ru-RU" sz="2800" dirty="0" smtClean="0">
                <a:solidFill>
                  <a:srgbClr val="002060"/>
                </a:solidFill>
              </a:rPr>
              <a:t>, горох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займенник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Пирятин</a:t>
            </a:r>
            <a:r>
              <a:rPr lang="ru-RU" sz="2800" b="1" u="sng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автомобіл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я</a:t>
            </a:r>
            <a:r>
              <a:rPr lang="ru-RU" sz="2800" dirty="0" smtClean="0">
                <a:solidFill>
                  <a:srgbClr val="002060"/>
                </a:solidFill>
              </a:rPr>
              <a:t>, парк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текст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трикутник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піск</a:t>
            </a:r>
            <a:r>
              <a:rPr lang="ru-RU" sz="2800" b="1" u="sng" dirty="0" err="1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Дун</a:t>
            </a:r>
            <a:r>
              <a:rPr lang="ru-RU" sz="2800" b="1" u="sng" dirty="0" smtClean="0">
                <a:solidFill>
                  <a:srgbClr val="00B050"/>
                </a:solidFill>
              </a:rPr>
              <a:t>ю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малюнк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а</a:t>
            </a:r>
            <a:r>
              <a:rPr lang="ru-RU" sz="2800" b="1" u="sng" dirty="0" smtClean="0">
                <a:solidFill>
                  <a:srgbClr val="00B050"/>
                </a:solidFill>
              </a:rPr>
              <a:t> (у)</a:t>
            </a:r>
            <a:r>
              <a:rPr lang="ru-RU" sz="2800" dirty="0" smtClean="0">
                <a:solidFill>
                  <a:srgbClr val="002060"/>
                </a:solidFill>
              </a:rPr>
              <a:t>, Конотоп</a:t>
            </a:r>
            <a:r>
              <a:rPr lang="ru-RU" sz="2800" b="1" u="sng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Павл</a:t>
            </a:r>
            <a:r>
              <a:rPr lang="ru-RU" sz="2800" b="1" u="sng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батьк</a:t>
            </a:r>
            <a:r>
              <a:rPr lang="ru-RU" sz="2800" b="1" u="sng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роман</a:t>
            </a:r>
            <a:r>
              <a:rPr lang="ru-RU" sz="2800" b="1" u="sng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гвинт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інженер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лікар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я</a:t>
            </a:r>
            <a:r>
              <a:rPr lang="ru-RU" sz="2800" dirty="0" smtClean="0">
                <a:solidFill>
                  <a:srgbClr val="002060"/>
                </a:solidFill>
              </a:rPr>
              <a:t>, телефон</a:t>
            </a:r>
            <a:r>
              <a:rPr lang="ru-RU" sz="2800" b="1" u="sng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ансамбл</a:t>
            </a:r>
            <a:r>
              <a:rPr lang="ru-RU" sz="2800" b="1" u="sng" dirty="0" smtClean="0">
                <a:solidFill>
                  <a:srgbClr val="00B050"/>
                </a:solidFill>
              </a:rPr>
              <a:t>ю</a:t>
            </a:r>
            <a:r>
              <a:rPr lang="ru-RU" sz="2800" dirty="0" smtClean="0">
                <a:solidFill>
                  <a:srgbClr val="002060"/>
                </a:solidFill>
              </a:rPr>
              <a:t>, десятк</a:t>
            </a:r>
            <a:r>
              <a:rPr lang="ru-RU" sz="2800" b="1" u="sng" dirty="0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хліб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 </a:t>
            </a:r>
            <a:r>
              <a:rPr lang="ru-RU" sz="2800" dirty="0" err="1" smtClean="0">
                <a:solidFill>
                  <a:srgbClr val="002060"/>
                </a:solidFill>
              </a:rPr>
              <a:t>вуж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зал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млин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а</a:t>
            </a:r>
            <a:r>
              <a:rPr lang="ru-RU" sz="2800" dirty="0" smtClean="0">
                <a:solidFill>
                  <a:srgbClr val="002060"/>
                </a:solidFill>
              </a:rPr>
              <a:t>, тин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, мед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2060"/>
                </a:solidFill>
              </a:rPr>
              <a:t>. </a:t>
            </a:r>
            <a:endParaRPr lang="ru-RU" sz="28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белая и черная ручка изолированы на белом фоне макет вектор - Векторная графика Ручка для письма роялти-фр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0" b="21220"/>
          <a:stretch/>
        </p:blipFill>
        <p:spPr bwMode="auto">
          <a:xfrm>
            <a:off x="8904955" y="217751"/>
            <a:ext cx="3027112" cy="107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05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02494" y="597386"/>
            <a:ext cx="3962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85158" y="217751"/>
            <a:ext cx="10546909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Правопис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закінчень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іменників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жіночого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роду </a:t>
            </a:r>
            <a:endParaRPr lang="ru-RU" sz="3600" b="1" dirty="0" smtClean="0">
              <a:ln/>
              <a:solidFill>
                <a:schemeClr val="accent3"/>
              </a:solidFill>
              <a:latin typeface="YouTube Sans"/>
            </a:endParaRPr>
          </a:p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YouTube Sans"/>
              </a:rPr>
              <a:t>в родовому  </a:t>
            </a:r>
            <a:r>
              <a:rPr lang="ru-RU" sz="3600" b="1" dirty="0" err="1" smtClean="0">
                <a:ln/>
                <a:solidFill>
                  <a:schemeClr val="accent3"/>
                </a:solidFill>
                <a:latin typeface="YouTube Sans"/>
                <a:hlinkClick r:id="rId4"/>
              </a:rPr>
              <a:t>відмінку</a:t>
            </a:r>
            <a:r>
              <a:rPr lang="ru-RU" sz="3600" b="1" dirty="0" smtClean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 smtClean="0">
                <a:ln/>
                <a:solidFill>
                  <a:schemeClr val="accent3"/>
                </a:solidFill>
                <a:latin typeface="YouTube Sans"/>
              </a:rPr>
              <a:t>однини</a:t>
            </a:r>
            <a:r>
              <a:rPr lang="ru-RU" sz="3600" b="1" dirty="0" smtClean="0">
                <a:ln/>
                <a:solidFill>
                  <a:schemeClr val="accent3"/>
                </a:solidFill>
                <a:latin typeface="YouTube Sans"/>
              </a:rPr>
              <a:t>. </a:t>
            </a:r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6948" y="1684907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0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99463" y="217751"/>
            <a:ext cx="4416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Запам’ятай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5369" y="1141081"/>
            <a:ext cx="7724775" cy="15811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401" y="2825959"/>
            <a:ext cx="7505700" cy="2171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0862" y="217751"/>
            <a:ext cx="215265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1264</TotalTime>
  <Words>567</Words>
  <Application>Microsoft Office PowerPoint</Application>
  <PresentationFormat>Широкоэкранный</PresentationFormat>
  <Paragraphs>89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Times New Roman</vt:lpstr>
      <vt:lpstr>Wingdings 3</vt:lpstr>
      <vt:lpstr>YouTube Sans</vt:lpstr>
      <vt:lpstr>Легкий дым</vt:lpstr>
      <vt:lpstr>1_Специальное оформление</vt:lpstr>
      <vt:lpstr>Специальное оформление</vt:lpstr>
      <vt:lpstr>Відмінювання іменників (Форма родового відмінка іменників жіночого та чоловічого родів)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85</cp:revision>
  <dcterms:created xsi:type="dcterms:W3CDTF">2023-06-14T07:23:34Z</dcterms:created>
  <dcterms:modified xsi:type="dcterms:W3CDTF">2023-07-02T20:59:36Z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