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741" r:id="rId2"/>
    <p:sldMasterId id="2147483728" r:id="rId3"/>
  </p:sldMasterIdLst>
  <p:notesMasterIdLst>
    <p:notesMasterId r:id="rId19"/>
  </p:notesMasterIdLst>
  <p:sldIdLst>
    <p:sldId id="256" r:id="rId4"/>
    <p:sldId id="271" r:id="rId5"/>
    <p:sldId id="301" r:id="rId6"/>
    <p:sldId id="303" r:id="rId7"/>
    <p:sldId id="307" r:id="rId8"/>
    <p:sldId id="308" r:id="rId9"/>
    <p:sldId id="299" r:id="rId10"/>
    <p:sldId id="269" r:id="rId11"/>
    <p:sldId id="302" r:id="rId12"/>
    <p:sldId id="272" r:id="rId13"/>
    <p:sldId id="304" r:id="rId14"/>
    <p:sldId id="305" r:id="rId15"/>
    <p:sldId id="306" r:id="rId16"/>
    <p:sldId id="298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103" autoAdjust="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A0AA3-CF1C-4AF5-B540-74BE55162B16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BDC62-BFDD-4CE4-8A64-E745BEA5A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53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Слайд містить гіперпосилання.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BDC62-BFDD-4CE4-8A64-E745BEA5A63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963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Слайд містить гіперпосилання</a:t>
            </a:r>
            <a:r>
              <a:rPr lang="uk-UA" baseline="0" dirty="0" smtClean="0"/>
              <a:t> на </a:t>
            </a:r>
            <a:r>
              <a:rPr lang="uk-UA" baseline="0" dirty="0" err="1" smtClean="0"/>
              <a:t>руханку</a:t>
            </a:r>
            <a:r>
              <a:rPr lang="uk-UA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998F-4D62-4F22-99CB-7AF1BA82F8F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275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Слайд містить гіперпосилання.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BDC62-BFDD-4CE4-8A64-E745BEA5A63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045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8188" y="147919"/>
            <a:ext cx="10018765" cy="1313328"/>
          </a:xfrm>
        </p:spPr>
        <p:txBody>
          <a:bodyPr anchor="b">
            <a:normAutofit/>
          </a:bodyPr>
          <a:lstStyle>
            <a:lvl1pPr algn="ctr">
              <a:defRPr sz="5400" b="1" baseline="0"/>
            </a:lvl1pPr>
          </a:lstStyle>
          <a:p>
            <a:r>
              <a:rPr lang="uk-UA" dirty="0" smtClean="0"/>
              <a:t>Іменник як частина мови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3072" y="2249332"/>
            <a:ext cx="8915399" cy="1126283"/>
          </a:xfrm>
        </p:spPr>
        <p:txBody>
          <a:bodyPr anchor="t"/>
          <a:lstStyle>
            <a:lvl1pPr marL="0" indent="0" algn="l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147919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541" y="354650"/>
            <a:ext cx="1159179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ru-RU" dirty="0" smtClean="0"/>
              <a:t>Урок № 1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700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022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71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0945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207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4566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367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596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165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284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917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42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236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738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372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4435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5866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0659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7005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2583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6561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32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7244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808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4844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7750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2082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313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7593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8719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9279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0707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08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948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119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34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985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61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719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032D6-2652-4E75-88DC-16A6D6B8000F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70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40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5B880-FC77-4937-94F7-0FE919025170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83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79CF9-E72B-4C04-A33E-5061224B3482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55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ApNP3iYRXyI" TargetMode="External"/><Relationship Id="rId5" Type="http://schemas.openxmlformats.org/officeDocument/2006/relationships/hyperlink" Target="https://youtu.be/zL0WQCCk4Fc" TargetMode="External"/><Relationship Id="rId4" Type="http://schemas.openxmlformats.org/officeDocument/2006/relationships/hyperlink" Target="https://youtu.be/zPMryG8fqN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youtu.be/zL0WQCCk4F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https://youtu.be/zPMryG8fqNY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youtu.be/ApNP3iYRXy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" t="2649" r="1419" b="3631"/>
          <a:stretch/>
        </p:blipFill>
        <p:spPr>
          <a:xfrm>
            <a:off x="2044946" y="342879"/>
            <a:ext cx="8354729" cy="52168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1857" y="1212168"/>
            <a:ext cx="7900909" cy="156349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Відмінювання іменників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sz="1600" dirty="0" smtClean="0">
                <a:solidFill>
                  <a:schemeClr val="bg1"/>
                </a:solidFill>
              </a:rPr>
              <a:t>(Форма родового відмінка іменників жіночого та чоловічого родів)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090" y="2775662"/>
            <a:ext cx="4020152" cy="399123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80360" y="217751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72812" y="510138"/>
            <a:ext cx="176041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Заняття</a:t>
            </a:r>
            <a:r>
              <a:rPr lang="ru-RU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ru-RU" sz="20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№ </a:t>
            </a:r>
            <a:r>
              <a:rPr lang="ru-RU" sz="20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5</a:t>
            </a:r>
            <a:endParaRPr lang="ru-RU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2313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18" y="4605048"/>
            <a:ext cx="2133549" cy="21182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80360" y="217751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586" y="5101388"/>
            <a:ext cx="6103731" cy="186988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13563" y="217751"/>
            <a:ext cx="5588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Потренуймося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8767" y="1536467"/>
            <a:ext cx="2913300" cy="29133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51335" y="1141081"/>
            <a:ext cx="55899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/>
              <a:t>Спиши </a:t>
            </a:r>
            <a:r>
              <a:rPr lang="ru-RU" b="1" dirty="0" err="1"/>
              <a:t>словосполучення</a:t>
            </a:r>
            <a:r>
              <a:rPr lang="ru-RU" b="1" dirty="0"/>
              <a:t>, </a:t>
            </a:r>
            <a:r>
              <a:rPr lang="ru-RU" b="1" dirty="0" err="1"/>
              <a:t>розкриваючи</a:t>
            </a:r>
            <a:r>
              <a:rPr lang="ru-RU" b="1" dirty="0"/>
              <a:t> </a:t>
            </a:r>
            <a:r>
              <a:rPr lang="ru-RU" b="1" dirty="0" smtClean="0"/>
              <a:t>дужки</a:t>
            </a:r>
          </a:p>
          <a:p>
            <a:r>
              <a:rPr lang="ru-RU" b="1" dirty="0" smtClean="0"/>
              <a:t>за </a:t>
            </a:r>
            <a:r>
              <a:rPr lang="ru-RU" b="1" dirty="0" err="1"/>
              <a:t>зразком</a:t>
            </a:r>
            <a:r>
              <a:rPr lang="ru-RU" b="1" dirty="0"/>
              <a:t> </a:t>
            </a:r>
            <a:r>
              <a:rPr lang="ru-RU" b="1" dirty="0" err="1" smtClean="0"/>
              <a:t>першого</a:t>
            </a:r>
            <a:r>
              <a:rPr lang="ru-RU" b="1" dirty="0"/>
              <a:t>. </a:t>
            </a:r>
            <a:r>
              <a:rPr lang="ru-RU" b="1" dirty="0" err="1"/>
              <a:t>Познач</a:t>
            </a:r>
            <a:r>
              <a:rPr lang="ru-RU" b="1" dirty="0"/>
              <a:t> </a:t>
            </a:r>
            <a:r>
              <a:rPr lang="ru-RU" b="1" dirty="0" err="1"/>
              <a:t>закінчення</a:t>
            </a:r>
            <a:r>
              <a:rPr lang="ru-RU" b="1" dirty="0"/>
              <a:t>.</a:t>
            </a:r>
            <a:endParaRPr lang="ru-RU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4470" y="2321015"/>
            <a:ext cx="10068025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dirty="0" err="1">
                <a:solidFill>
                  <a:srgbClr val="002060"/>
                </a:solidFill>
              </a:rPr>
              <a:t>Прийшли</a:t>
            </a:r>
            <a:r>
              <a:rPr lang="ru-RU" sz="2800" dirty="0">
                <a:solidFill>
                  <a:srgbClr val="002060"/>
                </a:solidFill>
              </a:rPr>
              <a:t> до (Р. в., </a:t>
            </a:r>
            <a:r>
              <a:rPr lang="ru-RU" sz="2800" dirty="0" err="1">
                <a:solidFill>
                  <a:srgbClr val="002060"/>
                </a:solidFill>
              </a:rPr>
              <a:t>чого</a:t>
            </a:r>
            <a:r>
              <a:rPr lang="ru-RU" sz="2800" dirty="0">
                <a:solidFill>
                  <a:srgbClr val="002060"/>
                </a:solidFill>
              </a:rPr>
              <a:t>?) </a:t>
            </a:r>
            <a:r>
              <a:rPr lang="ru-RU" sz="2800" dirty="0" err="1" smtClean="0">
                <a:solidFill>
                  <a:srgbClr val="002060"/>
                </a:solidFill>
              </a:rPr>
              <a:t>вулиці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dirty="0">
                <a:solidFill>
                  <a:srgbClr val="002060"/>
                </a:solidFill>
              </a:rPr>
              <a:t>(</a:t>
            </a:r>
            <a:r>
              <a:rPr lang="ru-RU" sz="2800" dirty="0" err="1">
                <a:solidFill>
                  <a:srgbClr val="002060"/>
                </a:solidFill>
              </a:rPr>
              <a:t>яблуня</a:t>
            </a:r>
            <a:r>
              <a:rPr lang="ru-RU" sz="2800" dirty="0">
                <a:solidFill>
                  <a:srgbClr val="002060"/>
                </a:solidFill>
              </a:rPr>
              <a:t>), (</a:t>
            </a:r>
            <a:r>
              <a:rPr lang="ru-RU" sz="2800" dirty="0" err="1">
                <a:solidFill>
                  <a:srgbClr val="002060"/>
                </a:solidFill>
              </a:rPr>
              <a:t>криниця</a:t>
            </a:r>
            <a:r>
              <a:rPr lang="ru-RU" sz="2800" dirty="0">
                <a:solidFill>
                  <a:srgbClr val="002060"/>
                </a:solidFill>
              </a:rPr>
              <a:t>); 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книжка </a:t>
            </a:r>
            <a:r>
              <a:rPr lang="ru-RU" sz="2800" dirty="0">
                <a:solidFill>
                  <a:srgbClr val="002060"/>
                </a:solidFill>
              </a:rPr>
              <a:t>в (подруга), (сестра), (</a:t>
            </a:r>
            <a:r>
              <a:rPr lang="ru-RU" sz="2800" dirty="0" err="1">
                <a:solidFill>
                  <a:srgbClr val="002060"/>
                </a:solidFill>
              </a:rPr>
              <a:t>учителька</a:t>
            </a:r>
            <a:r>
              <a:rPr lang="ru-RU" sz="2800" dirty="0">
                <a:solidFill>
                  <a:srgbClr val="002060"/>
                </a:solidFill>
              </a:rPr>
              <a:t>); 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just"/>
            <a:r>
              <a:rPr lang="ru-RU" sz="2800" dirty="0" err="1" smtClean="0">
                <a:solidFill>
                  <a:srgbClr val="002060"/>
                </a:solidFill>
              </a:rPr>
              <a:t>чекаю</a:t>
            </a:r>
            <a:r>
              <a:rPr lang="ru-RU" sz="2800" dirty="0" smtClean="0">
                <a:solidFill>
                  <a:srgbClr val="002060"/>
                </a:solidFill>
              </a:rPr>
              <a:t> (каша) , (</a:t>
            </a:r>
            <a:r>
              <a:rPr lang="ru-RU" sz="2800" dirty="0" err="1" smtClean="0">
                <a:solidFill>
                  <a:srgbClr val="002060"/>
                </a:solidFill>
              </a:rPr>
              <a:t>їжа</a:t>
            </a:r>
            <a:r>
              <a:rPr lang="ru-RU" sz="2800" dirty="0" smtClean="0">
                <a:solidFill>
                  <a:srgbClr val="002060"/>
                </a:solidFill>
              </a:rPr>
              <a:t>), (</a:t>
            </a:r>
            <a:r>
              <a:rPr lang="ru-RU" sz="2800" dirty="0" err="1" smtClean="0">
                <a:solidFill>
                  <a:srgbClr val="002060"/>
                </a:solidFill>
              </a:rPr>
              <a:t>тиша</a:t>
            </a:r>
            <a:r>
              <a:rPr lang="ru-RU" sz="2800" dirty="0" smtClean="0">
                <a:solidFill>
                  <a:srgbClr val="002060"/>
                </a:solidFill>
              </a:rPr>
              <a:t>); </a:t>
            </a:r>
          </a:p>
          <a:p>
            <a:pPr algn="just"/>
            <a:r>
              <a:rPr lang="ru-RU" sz="2800" dirty="0" err="1" smtClean="0">
                <a:solidFill>
                  <a:srgbClr val="002060"/>
                </a:solidFill>
              </a:rPr>
              <a:t>боюся</a:t>
            </a:r>
            <a:r>
              <a:rPr lang="ru-RU" sz="2800" dirty="0" smtClean="0">
                <a:solidFill>
                  <a:srgbClr val="002060"/>
                </a:solidFill>
              </a:rPr>
              <a:t> (</a:t>
            </a:r>
            <a:r>
              <a:rPr lang="ru-RU" sz="2800" dirty="0" err="1" smtClean="0">
                <a:solidFill>
                  <a:srgbClr val="002060"/>
                </a:solidFill>
              </a:rPr>
              <a:t>хвиля</a:t>
            </a:r>
            <a:r>
              <a:rPr lang="ru-RU" sz="2800" dirty="0" smtClean="0">
                <a:solidFill>
                  <a:srgbClr val="002060"/>
                </a:solidFill>
              </a:rPr>
              <a:t>), </a:t>
            </a:r>
            <a:r>
              <a:rPr lang="ru-RU" sz="2800" dirty="0">
                <a:solidFill>
                  <a:srgbClr val="002060"/>
                </a:solidFill>
              </a:rPr>
              <a:t>(</a:t>
            </a:r>
            <a:r>
              <a:rPr lang="ru-RU" sz="2800" dirty="0" err="1">
                <a:solidFill>
                  <a:srgbClr val="002060"/>
                </a:solidFill>
              </a:rPr>
              <a:t>лисиця</a:t>
            </a:r>
            <a:r>
              <a:rPr lang="ru-RU" sz="2800" dirty="0">
                <a:solidFill>
                  <a:srgbClr val="002060"/>
                </a:solidFill>
              </a:rPr>
              <a:t>), (</a:t>
            </a:r>
            <a:r>
              <a:rPr lang="ru-RU" sz="2800" dirty="0" err="1">
                <a:solidFill>
                  <a:srgbClr val="002060"/>
                </a:solidFill>
              </a:rPr>
              <a:t>куниця</a:t>
            </a:r>
            <a:r>
              <a:rPr lang="ru-RU" sz="2800" dirty="0">
                <a:solidFill>
                  <a:srgbClr val="002060"/>
                </a:solidFill>
              </a:rPr>
              <a:t>); 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не </a:t>
            </a:r>
            <a:r>
              <a:rPr lang="ru-RU" sz="2800" dirty="0" err="1">
                <a:solidFill>
                  <a:srgbClr val="002060"/>
                </a:solidFill>
              </a:rPr>
              <a:t>чути</a:t>
            </a:r>
            <a:r>
              <a:rPr lang="ru-RU" sz="2800" dirty="0">
                <a:solidFill>
                  <a:srgbClr val="002060"/>
                </a:solidFill>
              </a:rPr>
              <a:t> (</a:t>
            </a:r>
            <a:r>
              <a:rPr lang="ru-RU" sz="2800" dirty="0" err="1">
                <a:solidFill>
                  <a:srgbClr val="002060"/>
                </a:solidFill>
              </a:rPr>
              <a:t>синиця</a:t>
            </a:r>
            <a:r>
              <a:rPr lang="ru-RU" sz="2800" dirty="0">
                <a:solidFill>
                  <a:srgbClr val="002060"/>
                </a:solidFill>
              </a:rPr>
              <a:t>), (</a:t>
            </a:r>
            <a:r>
              <a:rPr lang="ru-RU" sz="2800" dirty="0" err="1">
                <a:solidFill>
                  <a:srgbClr val="002060"/>
                </a:solidFill>
              </a:rPr>
              <a:t>ластівка</a:t>
            </a:r>
            <a:r>
              <a:rPr lang="ru-RU" sz="2800" dirty="0">
                <a:solidFill>
                  <a:srgbClr val="002060"/>
                </a:solidFill>
              </a:rPr>
              <a:t>), (качка). </a:t>
            </a:r>
            <a:endParaRPr lang="ru-RU" sz="28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116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18" y="4605048"/>
            <a:ext cx="2133549" cy="21182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80360" y="217751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586" y="5101388"/>
            <a:ext cx="6103731" cy="186988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12901" y="217751"/>
            <a:ext cx="4589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Перевіримо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7023" y="1286067"/>
            <a:ext cx="10318282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dirty="0" err="1">
                <a:solidFill>
                  <a:srgbClr val="002060"/>
                </a:solidFill>
              </a:rPr>
              <a:t>Прийшли</a:t>
            </a:r>
            <a:r>
              <a:rPr lang="ru-RU" sz="2800" dirty="0">
                <a:solidFill>
                  <a:srgbClr val="002060"/>
                </a:solidFill>
              </a:rPr>
              <a:t> до (Р. в., </a:t>
            </a:r>
            <a:r>
              <a:rPr lang="ru-RU" sz="2800" dirty="0" err="1">
                <a:solidFill>
                  <a:srgbClr val="002060"/>
                </a:solidFill>
              </a:rPr>
              <a:t>чого</a:t>
            </a:r>
            <a:r>
              <a:rPr lang="ru-RU" sz="2800" dirty="0">
                <a:solidFill>
                  <a:srgbClr val="002060"/>
                </a:solidFill>
              </a:rPr>
              <a:t>?) </a:t>
            </a:r>
            <a:r>
              <a:rPr lang="ru-RU" sz="2800" dirty="0" err="1">
                <a:solidFill>
                  <a:srgbClr val="002060"/>
                </a:solidFill>
              </a:rPr>
              <a:t>вулиці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</a:rPr>
              <a:t>яблуні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</a:rPr>
              <a:t>криниці</a:t>
            </a:r>
            <a:r>
              <a:rPr lang="ru-RU" sz="2800" dirty="0" smtClean="0">
                <a:solidFill>
                  <a:srgbClr val="002060"/>
                </a:solidFill>
              </a:rPr>
              <a:t>; </a:t>
            </a:r>
          </a:p>
          <a:p>
            <a:pPr algn="just"/>
            <a:endParaRPr lang="ru-RU" sz="2800" dirty="0" smtClean="0">
              <a:solidFill>
                <a:srgbClr val="002060"/>
              </a:solidFill>
            </a:endParaRPr>
          </a:p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книжка </a:t>
            </a:r>
            <a:r>
              <a:rPr lang="ru-RU" sz="2800" dirty="0">
                <a:solidFill>
                  <a:srgbClr val="002060"/>
                </a:solidFill>
              </a:rPr>
              <a:t>в (Р. в., у кого?), </a:t>
            </a:r>
            <a:r>
              <a:rPr lang="ru-RU" sz="2800" dirty="0" smtClean="0">
                <a:solidFill>
                  <a:srgbClr val="002060"/>
                </a:solidFill>
              </a:rPr>
              <a:t>подруги, </a:t>
            </a:r>
            <a:r>
              <a:rPr lang="ru-RU" sz="2800" dirty="0" err="1" smtClean="0">
                <a:solidFill>
                  <a:srgbClr val="002060"/>
                </a:solidFill>
              </a:rPr>
              <a:t>сестри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</a:rPr>
              <a:t>учительки</a:t>
            </a:r>
            <a:r>
              <a:rPr lang="ru-RU" sz="2800" dirty="0" smtClean="0">
                <a:solidFill>
                  <a:srgbClr val="002060"/>
                </a:solidFill>
              </a:rPr>
              <a:t>;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ru-RU" sz="2800" dirty="0" err="1">
                <a:solidFill>
                  <a:srgbClr val="002060"/>
                </a:solidFill>
              </a:rPr>
              <a:t>ч</a:t>
            </a:r>
            <a:r>
              <a:rPr lang="ru-RU" sz="2800" dirty="0" err="1" smtClean="0">
                <a:solidFill>
                  <a:srgbClr val="002060"/>
                </a:solidFill>
              </a:rPr>
              <a:t>екаю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(Р. в., </a:t>
            </a:r>
            <a:r>
              <a:rPr lang="ru-RU" sz="2800" dirty="0" err="1">
                <a:solidFill>
                  <a:srgbClr val="002060"/>
                </a:solidFill>
              </a:rPr>
              <a:t>чого</a:t>
            </a:r>
            <a:r>
              <a:rPr lang="ru-RU" sz="2800" dirty="0">
                <a:solidFill>
                  <a:srgbClr val="002060"/>
                </a:solidFill>
              </a:rPr>
              <a:t>?)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каші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</a:rPr>
              <a:t>їжі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</a:rPr>
              <a:t>тиші</a:t>
            </a:r>
            <a:r>
              <a:rPr lang="ru-RU" sz="2800" dirty="0" smtClean="0">
                <a:solidFill>
                  <a:srgbClr val="002060"/>
                </a:solidFill>
              </a:rPr>
              <a:t>; </a:t>
            </a:r>
          </a:p>
          <a:p>
            <a:pPr algn="just"/>
            <a:endParaRPr lang="ru-RU" sz="2800" dirty="0" smtClean="0">
              <a:solidFill>
                <a:srgbClr val="002060"/>
              </a:solidFill>
            </a:endParaRPr>
          </a:p>
          <a:p>
            <a:pPr algn="just"/>
            <a:r>
              <a:rPr lang="ru-RU" sz="2800" dirty="0" err="1">
                <a:solidFill>
                  <a:srgbClr val="002060"/>
                </a:solidFill>
              </a:rPr>
              <a:t>б</a:t>
            </a:r>
            <a:r>
              <a:rPr lang="ru-RU" sz="2800" dirty="0" err="1" smtClean="0">
                <a:solidFill>
                  <a:srgbClr val="002060"/>
                </a:solidFill>
              </a:rPr>
              <a:t>оюся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(Р. в., </a:t>
            </a:r>
            <a:r>
              <a:rPr lang="ru-RU" sz="2800" dirty="0" err="1">
                <a:solidFill>
                  <a:srgbClr val="002060"/>
                </a:solidFill>
              </a:rPr>
              <a:t>чого</a:t>
            </a:r>
            <a:r>
              <a:rPr lang="ru-RU" sz="2800" dirty="0" smtClean="0">
                <a:solidFill>
                  <a:srgbClr val="002060"/>
                </a:solidFill>
              </a:rPr>
              <a:t>?) </a:t>
            </a:r>
            <a:r>
              <a:rPr lang="ru-RU" sz="2800" dirty="0" err="1" smtClean="0">
                <a:solidFill>
                  <a:srgbClr val="002060"/>
                </a:solidFill>
              </a:rPr>
              <a:t>хвилі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</a:rPr>
              <a:t>лисиці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</a:rPr>
              <a:t>куниці</a:t>
            </a:r>
            <a:r>
              <a:rPr lang="ru-RU" sz="2800" dirty="0" smtClean="0">
                <a:solidFill>
                  <a:srgbClr val="002060"/>
                </a:solidFill>
              </a:rPr>
              <a:t>; </a:t>
            </a:r>
          </a:p>
          <a:p>
            <a:pPr algn="just"/>
            <a:endParaRPr lang="ru-RU" sz="2800" dirty="0" smtClean="0">
              <a:solidFill>
                <a:srgbClr val="002060"/>
              </a:solidFill>
            </a:endParaRPr>
          </a:p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не </a:t>
            </a:r>
            <a:r>
              <a:rPr lang="ru-RU" sz="2800" dirty="0" err="1" smtClean="0">
                <a:solidFill>
                  <a:srgbClr val="002060"/>
                </a:solidFill>
              </a:rPr>
              <a:t>чути</a:t>
            </a:r>
            <a:r>
              <a:rPr lang="ru-RU" sz="2800" dirty="0">
                <a:solidFill>
                  <a:srgbClr val="002060"/>
                </a:solidFill>
              </a:rPr>
              <a:t> (Р. в., </a:t>
            </a:r>
            <a:r>
              <a:rPr lang="ru-RU" sz="2800" dirty="0" smtClean="0">
                <a:solidFill>
                  <a:srgbClr val="002060"/>
                </a:solidFill>
              </a:rPr>
              <a:t>кого</a:t>
            </a:r>
            <a:r>
              <a:rPr lang="ru-RU" sz="2800" dirty="0">
                <a:solidFill>
                  <a:srgbClr val="002060"/>
                </a:solidFill>
              </a:rPr>
              <a:t>?)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синиці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</a:rPr>
              <a:t>ластівки</a:t>
            </a:r>
            <a:r>
              <a:rPr lang="ru-RU" sz="2800" dirty="0" smtClean="0">
                <a:solidFill>
                  <a:srgbClr val="002060"/>
                </a:solidFill>
              </a:rPr>
              <a:t>, качки. </a:t>
            </a:r>
            <a:endParaRPr lang="ru-RU" sz="28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белая и черная ручка изолированы на белом фоне макет вектор - Векторная графика Ручка для письма роялти-фри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0" b="21220"/>
          <a:stretch/>
        </p:blipFill>
        <p:spPr bwMode="auto">
          <a:xfrm>
            <a:off x="8904955" y="217751"/>
            <a:ext cx="3027112" cy="107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88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18" y="4605048"/>
            <a:ext cx="2133549" cy="21182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80360" y="217751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586" y="5101388"/>
            <a:ext cx="6103731" cy="186988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13563" y="217751"/>
            <a:ext cx="5588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Потренуймося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5112" y="2076920"/>
            <a:ext cx="2913300" cy="29133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4470" y="1102560"/>
            <a:ext cx="1057693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 err="1"/>
              <a:t>Випиши</a:t>
            </a:r>
            <a:r>
              <a:rPr lang="ru-RU" b="1" dirty="0"/>
              <a:t> </a:t>
            </a:r>
            <a:r>
              <a:rPr lang="ru-RU" b="1" dirty="0" err="1"/>
              <a:t>підкреслені</a:t>
            </a:r>
            <a:r>
              <a:rPr lang="ru-RU" b="1" dirty="0"/>
              <a:t> </a:t>
            </a:r>
            <a:r>
              <a:rPr lang="ru-RU" b="1" dirty="0" err="1"/>
              <a:t>іменники</a:t>
            </a:r>
            <a:r>
              <a:rPr lang="ru-RU" b="1" dirty="0"/>
              <a:t>. Постав </a:t>
            </a:r>
            <a:r>
              <a:rPr lang="ru-RU" b="1" dirty="0" err="1"/>
              <a:t>їх</a:t>
            </a:r>
            <a:r>
              <a:rPr lang="ru-RU" b="1" dirty="0"/>
              <a:t> у родовому </a:t>
            </a:r>
            <a:r>
              <a:rPr lang="ru-RU" b="1" dirty="0" err="1"/>
              <a:t>відмінку</a:t>
            </a:r>
            <a:r>
              <a:rPr lang="ru-RU" b="1" dirty="0"/>
              <a:t> </a:t>
            </a:r>
            <a:r>
              <a:rPr lang="ru-RU" b="1" dirty="0" err="1"/>
              <a:t>однини</a:t>
            </a:r>
            <a:r>
              <a:rPr lang="ru-RU" b="1" dirty="0"/>
              <a:t>, </a:t>
            </a:r>
            <a:r>
              <a:rPr lang="ru-RU" b="1" dirty="0" err="1"/>
              <a:t>познач</a:t>
            </a:r>
            <a:r>
              <a:rPr lang="ru-RU" b="1" dirty="0"/>
              <a:t> </a:t>
            </a:r>
            <a:r>
              <a:rPr lang="ru-RU" b="1" dirty="0" err="1"/>
              <a:t>закінчення</a:t>
            </a:r>
            <a:r>
              <a:rPr lang="ru-RU" b="1" dirty="0"/>
              <a:t>.</a:t>
            </a:r>
            <a:endParaRPr lang="ru-RU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8966" y="1771927"/>
            <a:ext cx="10068025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dirty="0">
                <a:solidFill>
                  <a:srgbClr val="002060"/>
                </a:solidFill>
              </a:rPr>
              <a:t>Одна гнила груша сто груш </a:t>
            </a:r>
            <a:r>
              <a:rPr lang="ru-RU" sz="2800" dirty="0" err="1">
                <a:solidFill>
                  <a:srgbClr val="002060"/>
                </a:solidFill>
              </a:rPr>
              <a:t>згноїть</a:t>
            </a:r>
            <a:r>
              <a:rPr lang="ru-RU" sz="2800" dirty="0">
                <a:solidFill>
                  <a:srgbClr val="002060"/>
                </a:solidFill>
              </a:rPr>
              <a:t>. Де </a:t>
            </a:r>
            <a:r>
              <a:rPr lang="ru-RU" sz="2800" dirty="0" err="1">
                <a:solidFill>
                  <a:srgbClr val="002060"/>
                </a:solidFill>
              </a:rPr>
              <a:t>зеленіє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вербиця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— там здорова </a:t>
            </a:r>
            <a:r>
              <a:rPr lang="ru-RU" sz="2800" dirty="0" err="1">
                <a:solidFill>
                  <a:srgbClr val="002060"/>
                </a:solidFill>
              </a:rPr>
              <a:t>водиця</a:t>
            </a:r>
            <a:r>
              <a:rPr lang="ru-RU" sz="2800" dirty="0">
                <a:solidFill>
                  <a:srgbClr val="002060"/>
                </a:solidFill>
              </a:rPr>
              <a:t>. Весною калина </a:t>
            </a:r>
            <a:r>
              <a:rPr lang="ru-RU" sz="2800" dirty="0" err="1">
                <a:solidFill>
                  <a:srgbClr val="002060"/>
                </a:solidFill>
              </a:rPr>
              <a:t>білим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цвітом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квітує</a:t>
            </a:r>
            <a:r>
              <a:rPr lang="ru-RU" sz="2800" dirty="0">
                <a:solidFill>
                  <a:srgbClr val="002060"/>
                </a:solidFill>
              </a:rPr>
              <a:t>, а </a:t>
            </a:r>
            <a:r>
              <a:rPr lang="ru-RU" sz="2800" dirty="0" err="1">
                <a:solidFill>
                  <a:srgbClr val="002060"/>
                </a:solidFill>
              </a:rPr>
              <a:t>восени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червоні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ягідки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дарує</a:t>
            </a:r>
            <a:r>
              <a:rPr lang="ru-RU" sz="2800" dirty="0">
                <a:solidFill>
                  <a:srgbClr val="002060"/>
                </a:solidFill>
              </a:rPr>
              <a:t>. Нехай буде гречка, </a:t>
            </a:r>
            <a:r>
              <a:rPr lang="ru-RU" sz="2800" dirty="0" err="1">
                <a:solidFill>
                  <a:srgbClr val="002060"/>
                </a:solidFill>
              </a:rPr>
              <a:t>аби</a:t>
            </a:r>
            <a:r>
              <a:rPr lang="ru-RU" sz="2800" dirty="0">
                <a:solidFill>
                  <a:srgbClr val="002060"/>
                </a:solidFill>
              </a:rPr>
              <a:t> не </a:t>
            </a:r>
            <a:r>
              <a:rPr lang="ru-RU" sz="2800" dirty="0" err="1">
                <a:solidFill>
                  <a:srgbClr val="002060"/>
                </a:solidFill>
              </a:rPr>
              <a:t>суперечка</a:t>
            </a:r>
            <a:r>
              <a:rPr lang="ru-RU" sz="2800" dirty="0">
                <a:solidFill>
                  <a:srgbClr val="002060"/>
                </a:solidFill>
              </a:rPr>
              <a:t>. Яка </a:t>
            </a:r>
            <a:r>
              <a:rPr lang="ru-RU" sz="2800" dirty="0" err="1">
                <a:solidFill>
                  <a:srgbClr val="002060"/>
                </a:solidFill>
              </a:rPr>
              <a:t>пшениця</a:t>
            </a:r>
            <a:r>
              <a:rPr lang="ru-RU" sz="2800" dirty="0">
                <a:solidFill>
                  <a:srgbClr val="002060"/>
                </a:solidFill>
              </a:rPr>
              <a:t> — </a:t>
            </a:r>
            <a:r>
              <a:rPr lang="ru-RU" sz="2800" dirty="0" err="1">
                <a:solidFill>
                  <a:srgbClr val="002060"/>
                </a:solidFill>
              </a:rPr>
              <a:t>така</a:t>
            </a:r>
            <a:r>
              <a:rPr lang="ru-RU" sz="2800" dirty="0">
                <a:solidFill>
                  <a:srgbClr val="002060"/>
                </a:solidFill>
              </a:rPr>
              <a:t> й </a:t>
            </a:r>
            <a:r>
              <a:rPr lang="ru-RU" sz="2800" dirty="0" err="1">
                <a:solidFill>
                  <a:srgbClr val="002060"/>
                </a:solidFill>
              </a:rPr>
              <a:t>паляниця</a:t>
            </a:r>
            <a:r>
              <a:rPr lang="ru-RU" sz="2800" dirty="0">
                <a:solidFill>
                  <a:srgbClr val="002060"/>
                </a:solidFill>
              </a:rPr>
              <a:t>. </a:t>
            </a:r>
            <a:r>
              <a:rPr lang="ru-RU" sz="2800" dirty="0" err="1">
                <a:solidFill>
                  <a:srgbClr val="002060"/>
                </a:solidFill>
              </a:rPr>
              <a:t>Кожна</a:t>
            </a:r>
            <a:r>
              <a:rPr lang="ru-RU" sz="2800" dirty="0">
                <a:solidFill>
                  <a:srgbClr val="002060"/>
                </a:solidFill>
              </a:rPr>
              <a:t> капуста </a:t>
            </a:r>
            <a:r>
              <a:rPr lang="ru-RU" sz="2800" dirty="0" err="1">
                <a:solidFill>
                  <a:srgbClr val="002060"/>
                </a:solidFill>
              </a:rPr>
              <a:t>має</a:t>
            </a:r>
            <a:r>
              <a:rPr lang="ru-RU" sz="2800" dirty="0">
                <a:solidFill>
                  <a:srgbClr val="002060"/>
                </a:solidFill>
              </a:rPr>
              <a:t> свою голову. Як </a:t>
            </a:r>
            <a:r>
              <a:rPr lang="ru-RU" sz="2800" dirty="0" err="1" smtClean="0">
                <a:solidFill>
                  <a:srgbClr val="002060"/>
                </a:solidFill>
              </a:rPr>
              <a:t>суниця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червоніє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посій</a:t>
            </a:r>
            <a:r>
              <a:rPr lang="ru-RU" sz="2800" dirty="0">
                <a:solidFill>
                  <a:srgbClr val="002060"/>
                </a:solidFill>
              </a:rPr>
              <a:t> просо — не </a:t>
            </a:r>
            <a:r>
              <a:rPr lang="ru-RU" sz="2800" dirty="0" err="1">
                <a:solidFill>
                  <a:srgbClr val="002060"/>
                </a:solidFill>
              </a:rPr>
              <a:t>доспіє</a:t>
            </a:r>
            <a:r>
              <a:rPr lang="ru-RU" sz="2800" dirty="0">
                <a:solidFill>
                  <a:srgbClr val="002060"/>
                </a:solidFill>
              </a:rPr>
              <a:t> (Нар. </a:t>
            </a:r>
            <a:r>
              <a:rPr lang="ru-RU" sz="2800" dirty="0" err="1">
                <a:solidFill>
                  <a:srgbClr val="002060"/>
                </a:solidFill>
              </a:rPr>
              <a:t>тв</a:t>
            </a:r>
            <a:r>
              <a:rPr lang="ru-RU" sz="2800" dirty="0">
                <a:solidFill>
                  <a:srgbClr val="002060"/>
                </a:solidFill>
              </a:rPr>
              <a:t>.).</a:t>
            </a:r>
            <a:endParaRPr lang="ru-RU" sz="28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272589" y="2215026"/>
            <a:ext cx="119353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25863" y="2675434"/>
            <a:ext cx="1520571" cy="3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200848" y="2684671"/>
            <a:ext cx="119353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8189494" y="2684671"/>
            <a:ext cx="119353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663566" y="3551334"/>
            <a:ext cx="119353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429445" y="3551334"/>
            <a:ext cx="18783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294344" y="3551334"/>
            <a:ext cx="157052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680798" y="3975484"/>
            <a:ext cx="1579534" cy="249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869355" y="3975484"/>
            <a:ext cx="133149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9299317" y="4000459"/>
            <a:ext cx="119353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63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18" y="4605048"/>
            <a:ext cx="2133549" cy="21182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80360" y="217751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586" y="5101388"/>
            <a:ext cx="6103731" cy="186988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12901" y="217751"/>
            <a:ext cx="4589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Перевіримо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26" name="Picture 2" descr="белая и черная ручка изолированы на белом фоне макет вектор - Векторная графика Ручка для письма роялти-фри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0" b="21220"/>
          <a:stretch/>
        </p:blipFill>
        <p:spPr bwMode="auto">
          <a:xfrm>
            <a:off x="8904955" y="217751"/>
            <a:ext cx="3027112" cy="107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977" y="1714856"/>
            <a:ext cx="1112694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Груша – груш</a:t>
            </a:r>
            <a:r>
              <a:rPr lang="uk-UA" sz="3200" b="1" u="sng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</a:t>
            </a:r>
            <a:r>
              <a:rPr lang="uk-UA" sz="3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вербиця – вербиц</a:t>
            </a:r>
            <a:r>
              <a:rPr lang="uk-UA" sz="3200" b="1" u="sng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</a:t>
            </a:r>
            <a:r>
              <a:rPr lang="uk-UA" sz="3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водиця – водиц</a:t>
            </a:r>
            <a:r>
              <a:rPr lang="uk-UA" sz="3200" b="1" u="sng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</a:t>
            </a:r>
            <a:r>
              <a:rPr lang="uk-UA" sz="3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</a:p>
          <a:p>
            <a:pPr algn="just"/>
            <a:r>
              <a:rPr lang="uk-UA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</a:t>
            </a:r>
            <a:r>
              <a:rPr lang="uk-UA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алина – калин</a:t>
            </a:r>
            <a:r>
              <a:rPr lang="uk-UA" sz="3200" b="1" u="sng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  <a:r>
              <a:rPr lang="uk-UA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гречка – гречк</a:t>
            </a:r>
            <a:r>
              <a:rPr lang="uk-UA" sz="3200" b="1" u="sng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  <a:r>
              <a:rPr lang="uk-UA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суперечка – суперечк</a:t>
            </a:r>
            <a:r>
              <a:rPr lang="uk-UA" sz="3200" b="1" u="sng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  <a:r>
              <a:rPr lang="uk-UA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пшениця – пшениц</a:t>
            </a:r>
            <a:r>
              <a:rPr lang="uk-UA" sz="3200" b="1" u="sng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</a:t>
            </a:r>
            <a:r>
              <a:rPr lang="uk-UA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паляниця – паляниц</a:t>
            </a:r>
            <a:r>
              <a:rPr lang="uk-UA" sz="3200" b="1" u="sng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</a:t>
            </a:r>
            <a:r>
              <a:rPr lang="uk-UA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капуста – капуст</a:t>
            </a:r>
            <a:r>
              <a:rPr lang="uk-UA" sz="3200" b="1" u="sng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  <a:r>
              <a:rPr lang="uk-UA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суниця – суниц</a:t>
            </a:r>
            <a:r>
              <a:rPr lang="uk-UA" sz="3200" b="1" u="sng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</a:t>
            </a:r>
            <a:r>
              <a:rPr lang="uk-UA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just"/>
            <a:endParaRPr lang="ru-RU" sz="3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453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157" y="5678905"/>
            <a:ext cx="1051910" cy="10443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111063" y="253566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dirty="0" smtClean="0">
                <a:ln/>
                <a:solidFill>
                  <a:srgbClr val="0070C0"/>
                </a:solidFill>
              </a:rPr>
              <a:t>Просто</a:t>
            </a:r>
          </a:p>
          <a:p>
            <a:pPr algn="ctr"/>
            <a:r>
              <a:rPr lang="ru-RU" sz="1600" b="1" i="1" dirty="0" smtClean="0">
                <a:ln/>
                <a:solidFill>
                  <a:srgbClr val="0070C0"/>
                </a:solidFill>
              </a:rPr>
              <a:t> про складне</a:t>
            </a:r>
            <a:endParaRPr lang="ru-RU" sz="1600" b="1" i="1" dirty="0">
              <a:ln/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9125" y="1827343"/>
            <a:ext cx="6096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177" y="5168766"/>
            <a:ext cx="5801896" cy="173736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42082" y="233626"/>
            <a:ext cx="3980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/>
                <a:solidFill>
                  <a:srgbClr val="75BDA7"/>
                </a:solidFill>
              </a:rPr>
              <a:t>Молодець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!</a:t>
            </a:r>
            <a:endParaRPr lang="ru-RU" sz="5400" b="1" dirty="0">
              <a:ln/>
              <a:solidFill>
                <a:srgbClr val="75BDA7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86618" y="1185119"/>
            <a:ext cx="108350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/>
                <a:solidFill>
                  <a:srgbClr val="75BDA7"/>
                </a:solidFill>
              </a:rPr>
              <a:t>Тепер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 </a:t>
            </a:r>
            <a:r>
              <a:rPr lang="ru-RU" sz="5400" b="1" dirty="0" err="1" smtClean="0">
                <a:ln/>
                <a:solidFill>
                  <a:srgbClr val="75BDA7"/>
                </a:solidFill>
              </a:rPr>
              <a:t>ти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 </a:t>
            </a:r>
            <a:r>
              <a:rPr lang="ru-RU" sz="5400" b="1" dirty="0" err="1" smtClean="0">
                <a:ln/>
                <a:solidFill>
                  <a:srgbClr val="75BDA7"/>
                </a:solidFill>
              </a:rPr>
              <a:t>готовий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 </a:t>
            </a:r>
            <a:r>
              <a:rPr lang="ru-RU" sz="5400" b="1" dirty="0" err="1" smtClean="0">
                <a:ln/>
                <a:solidFill>
                  <a:srgbClr val="75BDA7"/>
                </a:solidFill>
              </a:rPr>
              <a:t>приступити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 </a:t>
            </a:r>
          </a:p>
          <a:p>
            <a:pPr algn="ctr"/>
            <a:r>
              <a:rPr lang="ru-RU" sz="5400" b="1" dirty="0" smtClean="0">
                <a:ln/>
                <a:solidFill>
                  <a:srgbClr val="75BDA7"/>
                </a:solidFill>
              </a:rPr>
              <a:t>до </a:t>
            </a:r>
            <a:r>
              <a:rPr lang="ru-RU" sz="5400" b="1" dirty="0" err="1" smtClean="0">
                <a:ln/>
                <a:solidFill>
                  <a:srgbClr val="75BDA7"/>
                </a:solidFill>
              </a:rPr>
              <a:t>практичних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 </a:t>
            </a:r>
            <a:r>
              <a:rPr lang="ru-RU" sz="5400" b="1" dirty="0" err="1" smtClean="0">
                <a:ln/>
                <a:solidFill>
                  <a:srgbClr val="75BDA7"/>
                </a:solidFill>
              </a:rPr>
              <a:t>завдань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 уроку!</a:t>
            </a:r>
            <a:endParaRPr lang="ru-RU" sz="5400" b="1" dirty="0">
              <a:ln/>
              <a:solidFill>
                <a:srgbClr val="75BDA7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04087" y="3128660"/>
            <a:ext cx="5256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/>
                <a:solidFill>
                  <a:srgbClr val="75BDA7"/>
                </a:solidFill>
              </a:rPr>
              <a:t>Бажаю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 </a:t>
            </a:r>
            <a:r>
              <a:rPr lang="ru-RU" sz="5400" b="1" dirty="0" err="1" smtClean="0">
                <a:ln/>
                <a:solidFill>
                  <a:srgbClr val="75BDA7"/>
                </a:solidFill>
              </a:rPr>
              <a:t>успіху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!</a:t>
            </a:r>
            <a:endParaRPr lang="ru-RU" sz="5400" b="1" dirty="0">
              <a:ln/>
              <a:solidFill>
                <a:srgbClr val="75BDA7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46205" y="4019025"/>
            <a:ext cx="9682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/>
                <a:solidFill>
                  <a:srgbClr val="75BDA7"/>
                </a:solidFill>
              </a:rPr>
              <a:t>Ти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 </a:t>
            </a:r>
            <a:r>
              <a:rPr lang="ru-RU" sz="5400" b="1" dirty="0" err="1" smtClean="0">
                <a:ln/>
                <a:solidFill>
                  <a:srgbClr val="75BDA7"/>
                </a:solidFill>
              </a:rPr>
              <a:t>обов’язково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 </a:t>
            </a:r>
            <a:r>
              <a:rPr lang="ru-RU" sz="5400" b="1" dirty="0" err="1" smtClean="0">
                <a:ln/>
                <a:solidFill>
                  <a:srgbClr val="75BDA7"/>
                </a:solidFill>
              </a:rPr>
              <a:t>впораєшся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!</a:t>
            </a:r>
            <a:endParaRPr lang="ru-RU" sz="5400" b="1" dirty="0">
              <a:ln/>
              <a:solidFill>
                <a:srgbClr val="75BD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19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157" y="5678905"/>
            <a:ext cx="1051910" cy="10443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80360" y="217751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46879" y="110703"/>
            <a:ext cx="799449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Використані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ресурси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</a:p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Інтернету</a:t>
            </a:r>
            <a:endParaRPr lang="ru-RU" sz="54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137" y="3927071"/>
            <a:ext cx="6187976" cy="22740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68797" y="2204805"/>
            <a:ext cx="3672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youtu.be/zPMryG8fqNY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68797" y="2696026"/>
            <a:ext cx="67964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5"/>
              </a:rPr>
              <a:t>https://</a:t>
            </a:r>
            <a:r>
              <a:rPr lang="ru-RU" dirty="0" smtClean="0">
                <a:hlinkClick r:id="rId5"/>
              </a:rPr>
              <a:t>youtu.be/zL0WQCCk4Fc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51351" y="3126882"/>
            <a:ext cx="3571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6"/>
              </a:rPr>
              <a:t>https://</a:t>
            </a:r>
            <a:r>
              <a:rPr lang="ru-RU" dirty="0" smtClean="0">
                <a:hlinkClick r:id="rId6"/>
              </a:rPr>
              <a:t>youtu.be/ApNP3iYRXyI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141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4" y="981349"/>
            <a:ext cx="10162844" cy="59825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157" y="5678905"/>
            <a:ext cx="1051910" cy="10443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80360" y="217751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0103" y="-36953"/>
            <a:ext cx="57262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err="1" smtClean="0">
                <a:ln/>
                <a:solidFill>
                  <a:schemeClr val="accent3"/>
                </a:solidFill>
                <a:effectLst/>
              </a:rPr>
              <a:t>Пригадаймо</a:t>
            </a:r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4000" b="1" cap="none" spc="0" dirty="0" err="1" smtClean="0">
                <a:ln/>
                <a:solidFill>
                  <a:schemeClr val="accent3"/>
                </a:solidFill>
                <a:effectLst/>
              </a:rPr>
              <a:t>відмінки</a:t>
            </a:r>
            <a:endParaRPr lang="ru-RU" sz="40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4000" b="1" cap="none" spc="0" dirty="0" err="1" smtClean="0">
                <a:ln/>
                <a:solidFill>
                  <a:schemeClr val="accent3"/>
                </a:solidFill>
                <a:effectLst/>
              </a:rPr>
              <a:t>української</a:t>
            </a:r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4000" b="1" cap="none" spc="0" dirty="0" err="1" smtClean="0">
                <a:ln/>
                <a:solidFill>
                  <a:schemeClr val="accent3"/>
                </a:solidFill>
                <a:effectLst/>
              </a:rPr>
              <a:t>мови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0109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157" y="5678905"/>
            <a:ext cx="1051910" cy="10443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80360" y="217751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02494" y="597386"/>
            <a:ext cx="3962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78665" y="217751"/>
            <a:ext cx="9953402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600" b="1" dirty="0" err="1">
                <a:ln/>
                <a:solidFill>
                  <a:schemeClr val="accent3"/>
                </a:solidFill>
              </a:rPr>
              <a:t>Правопис</a:t>
            </a:r>
            <a:r>
              <a:rPr lang="ru-RU" sz="3600" b="1" dirty="0">
                <a:ln/>
                <a:solidFill>
                  <a:schemeClr val="accent3"/>
                </a:solidFill>
              </a:rPr>
              <a:t> </a:t>
            </a:r>
            <a:r>
              <a:rPr lang="ru-RU" sz="3600" b="1" dirty="0" err="1">
                <a:ln/>
                <a:solidFill>
                  <a:schemeClr val="accent3"/>
                </a:solidFill>
              </a:rPr>
              <a:t>закінчень</a:t>
            </a:r>
            <a:r>
              <a:rPr lang="ru-RU" sz="3600" b="1" dirty="0">
                <a:ln/>
                <a:solidFill>
                  <a:schemeClr val="accent3"/>
                </a:solidFill>
              </a:rPr>
              <a:t> </a:t>
            </a:r>
            <a:r>
              <a:rPr lang="ru-RU" sz="3600" b="1" dirty="0" err="1">
                <a:ln/>
                <a:solidFill>
                  <a:schemeClr val="accent3"/>
                </a:solidFill>
              </a:rPr>
              <a:t>іменників</a:t>
            </a:r>
            <a:r>
              <a:rPr lang="ru-RU" sz="3600" b="1" dirty="0">
                <a:ln/>
                <a:solidFill>
                  <a:schemeClr val="accent3"/>
                </a:solidFill>
              </a:rPr>
              <a:t> </a:t>
            </a:r>
            <a:r>
              <a:rPr lang="ru-RU" sz="3600" b="1" dirty="0" err="1">
                <a:ln/>
                <a:solidFill>
                  <a:schemeClr val="accent3"/>
                </a:solidFill>
              </a:rPr>
              <a:t>чоловічого</a:t>
            </a:r>
            <a:r>
              <a:rPr lang="ru-RU" sz="3600" b="1" dirty="0">
                <a:ln/>
                <a:solidFill>
                  <a:schemeClr val="accent3"/>
                </a:solidFill>
              </a:rPr>
              <a:t> роду в родовому </a:t>
            </a:r>
            <a:r>
              <a:rPr lang="ru-RU" sz="3600" b="1" dirty="0" err="1">
                <a:ln/>
                <a:solidFill>
                  <a:schemeClr val="accent3"/>
                </a:solidFill>
                <a:hlinkClick r:id="rId4"/>
              </a:rPr>
              <a:t>відмінку</a:t>
            </a:r>
            <a:r>
              <a:rPr lang="ru-RU" sz="3600" b="1" dirty="0">
                <a:ln/>
                <a:solidFill>
                  <a:schemeClr val="accent3"/>
                </a:solidFill>
                <a:hlinkClick r:id="rId4"/>
              </a:rPr>
              <a:t> </a:t>
            </a:r>
            <a:r>
              <a:rPr lang="ru-RU" sz="3600" b="1" dirty="0" err="1">
                <a:ln/>
                <a:solidFill>
                  <a:schemeClr val="accent3"/>
                </a:solidFill>
              </a:rPr>
              <a:t>однини</a:t>
            </a:r>
            <a:r>
              <a:rPr lang="ru-RU" sz="3600" b="1" dirty="0">
                <a:ln/>
                <a:solidFill>
                  <a:schemeClr val="accent3"/>
                </a:solidFill>
              </a:rPr>
              <a:t>.</a:t>
            </a:r>
          </a:p>
          <a:p>
            <a:pPr algn="ctr"/>
            <a:endParaRPr lang="ru-RU" sz="36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0696" y="1744514"/>
            <a:ext cx="7712108" cy="44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52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18" y="4605048"/>
            <a:ext cx="2133549" cy="21182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80360" y="217751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586" y="5741454"/>
            <a:ext cx="6103731" cy="111654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99463" y="217751"/>
            <a:ext cx="4416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Запам’ятай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0862" y="217751"/>
            <a:ext cx="2152650" cy="1485900"/>
          </a:xfrm>
          <a:prstGeom prst="rect">
            <a:avLst/>
          </a:prstGeom>
        </p:spPr>
      </p:pic>
      <p:pic>
        <p:nvPicPr>
          <p:cNvPr id="2050" name="Picture 2" descr="Відеоурок. Українська мова 4 клас. Закінчення іменників чоловічого роду в родовому  відмінку однини - YouTub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1" t="10230" r="14439"/>
          <a:stretch/>
        </p:blipFill>
        <p:spPr bwMode="auto">
          <a:xfrm>
            <a:off x="2889301" y="1028534"/>
            <a:ext cx="6716299" cy="463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57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18" y="4605048"/>
            <a:ext cx="2133549" cy="21182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80360" y="217751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586" y="5101388"/>
            <a:ext cx="6103731" cy="186988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13563" y="217751"/>
            <a:ext cx="5588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Потренуймося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3264" y="2003302"/>
            <a:ext cx="2913300" cy="29133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60816" y="1141081"/>
            <a:ext cx="65710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 err="1"/>
              <a:t>Запишіть</a:t>
            </a:r>
            <a:r>
              <a:rPr lang="ru-RU" b="1" dirty="0"/>
              <a:t> </a:t>
            </a:r>
            <a:r>
              <a:rPr lang="ru-RU" b="1" dirty="0" err="1"/>
              <a:t>іменники</a:t>
            </a:r>
            <a:r>
              <a:rPr lang="ru-RU" b="1" dirty="0"/>
              <a:t> у </a:t>
            </a:r>
            <a:r>
              <a:rPr lang="ru-RU" b="1" dirty="0" err="1"/>
              <a:t>формі</a:t>
            </a:r>
            <a:r>
              <a:rPr lang="ru-RU" b="1" dirty="0"/>
              <a:t> родового </a:t>
            </a:r>
            <a:r>
              <a:rPr lang="ru-RU" b="1" dirty="0" err="1"/>
              <a:t>відмінка</a:t>
            </a:r>
            <a:r>
              <a:rPr lang="ru-RU" b="1" dirty="0"/>
              <a:t> </a:t>
            </a:r>
            <a:r>
              <a:rPr lang="ru-RU" b="1" dirty="0" err="1"/>
              <a:t>однини</a:t>
            </a:r>
            <a:r>
              <a:rPr lang="ru-RU" b="1" dirty="0"/>
              <a:t> </a:t>
            </a:r>
            <a:endParaRPr lang="ru-RU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5172" y="1709738"/>
            <a:ext cx="9511679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dirty="0">
                <a:solidFill>
                  <a:srgbClr val="002060"/>
                </a:solidFill>
              </a:rPr>
              <a:t>Вокзал, табун, </a:t>
            </a:r>
            <a:r>
              <a:rPr lang="ru-RU" sz="2800" dirty="0" err="1">
                <a:solidFill>
                  <a:srgbClr val="002060"/>
                </a:solidFill>
              </a:rPr>
              <a:t>Крим</a:t>
            </a:r>
            <a:r>
              <a:rPr lang="ru-RU" sz="2800" dirty="0">
                <a:solidFill>
                  <a:srgbClr val="002060"/>
                </a:solidFill>
              </a:rPr>
              <a:t>, сад, Лондон, трактор, Париж, 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тиждень</a:t>
            </a:r>
            <a:r>
              <a:rPr lang="ru-RU" sz="2800" dirty="0">
                <a:solidFill>
                  <a:srgbClr val="002060"/>
                </a:solidFill>
              </a:rPr>
              <a:t>, горох, </a:t>
            </a:r>
            <a:r>
              <a:rPr lang="ru-RU" sz="2800" dirty="0" err="1">
                <a:solidFill>
                  <a:srgbClr val="002060"/>
                </a:solidFill>
              </a:rPr>
              <a:t>займенник</a:t>
            </a:r>
            <a:r>
              <a:rPr lang="ru-RU" sz="2800" dirty="0">
                <a:solidFill>
                  <a:srgbClr val="002060"/>
                </a:solidFill>
              </a:rPr>
              <a:t>, Пирятин, </a:t>
            </a:r>
            <a:r>
              <a:rPr lang="ru-RU" sz="2800" dirty="0" err="1">
                <a:solidFill>
                  <a:srgbClr val="002060"/>
                </a:solidFill>
              </a:rPr>
              <a:t>автомобіль</a:t>
            </a:r>
            <a:r>
              <a:rPr lang="ru-RU" sz="2800" dirty="0">
                <a:solidFill>
                  <a:srgbClr val="002060"/>
                </a:solidFill>
              </a:rPr>
              <a:t>, парк, 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текст, </a:t>
            </a:r>
            <a:r>
              <a:rPr lang="ru-RU" sz="2800" dirty="0" err="1" smtClean="0">
                <a:solidFill>
                  <a:srgbClr val="002060"/>
                </a:solidFill>
              </a:rPr>
              <a:t>трикутник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пісок</a:t>
            </a:r>
            <a:r>
              <a:rPr lang="ru-RU" sz="2800" dirty="0">
                <a:solidFill>
                  <a:srgbClr val="002060"/>
                </a:solidFill>
              </a:rPr>
              <a:t>, Дунай, </a:t>
            </a:r>
            <a:r>
              <a:rPr lang="ru-RU" sz="2800" dirty="0" err="1">
                <a:solidFill>
                  <a:srgbClr val="002060"/>
                </a:solidFill>
              </a:rPr>
              <a:t>малюнок</a:t>
            </a:r>
            <a:r>
              <a:rPr lang="ru-RU" sz="2800" dirty="0">
                <a:solidFill>
                  <a:srgbClr val="002060"/>
                </a:solidFill>
              </a:rPr>
              <a:t>, Конотоп, </a:t>
            </a:r>
            <a:r>
              <a:rPr lang="ru-RU" sz="2800" dirty="0" err="1">
                <a:solidFill>
                  <a:srgbClr val="002060"/>
                </a:solidFill>
              </a:rPr>
              <a:t>Павло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</a:rPr>
              <a:t>батько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dirty="0">
                <a:solidFill>
                  <a:srgbClr val="002060"/>
                </a:solidFill>
              </a:rPr>
              <a:t>роман, </a:t>
            </a:r>
            <a:r>
              <a:rPr lang="ru-RU" sz="2800" dirty="0" err="1">
                <a:solidFill>
                  <a:srgbClr val="002060"/>
                </a:solidFill>
              </a:rPr>
              <a:t>гвинт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інженер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лікар</a:t>
            </a:r>
            <a:r>
              <a:rPr lang="ru-RU" sz="2800" dirty="0">
                <a:solidFill>
                  <a:srgbClr val="002060"/>
                </a:solidFill>
              </a:rPr>
              <a:t>, телефон, ансамбль, десяток, </a:t>
            </a:r>
            <a:r>
              <a:rPr lang="ru-RU" sz="2800" dirty="0" err="1">
                <a:solidFill>
                  <a:srgbClr val="002060"/>
                </a:solidFill>
              </a:rPr>
              <a:t>хліб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вуж</a:t>
            </a:r>
            <a:r>
              <a:rPr lang="ru-RU" sz="2800" dirty="0">
                <a:solidFill>
                  <a:srgbClr val="002060"/>
                </a:solidFill>
              </a:rPr>
              <a:t>, зал, </a:t>
            </a:r>
            <a:r>
              <a:rPr lang="ru-RU" sz="2800" dirty="0" err="1">
                <a:solidFill>
                  <a:srgbClr val="002060"/>
                </a:solidFill>
              </a:rPr>
              <a:t>млин</a:t>
            </a:r>
            <a:r>
              <a:rPr lang="ru-RU" sz="2800" dirty="0" smtClean="0">
                <a:solidFill>
                  <a:srgbClr val="002060"/>
                </a:solidFill>
              </a:rPr>
              <a:t>, тин, мед. </a:t>
            </a:r>
            <a:endParaRPr lang="ru-RU" sz="28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019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18" y="4605048"/>
            <a:ext cx="2133549" cy="21182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80360" y="217751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586" y="5101388"/>
            <a:ext cx="6103731" cy="186988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12901" y="217751"/>
            <a:ext cx="4589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Перевіримо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8100" y="1705056"/>
            <a:ext cx="10318282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Вокзал</a:t>
            </a:r>
            <a:r>
              <a:rPr lang="ru-RU" sz="2800" b="1" u="sng" dirty="0" smtClean="0">
                <a:solidFill>
                  <a:srgbClr val="00B050"/>
                </a:solidFill>
              </a:rPr>
              <a:t>у</a:t>
            </a:r>
            <a:r>
              <a:rPr lang="ru-RU" sz="2800" dirty="0" smtClean="0">
                <a:solidFill>
                  <a:srgbClr val="002060"/>
                </a:solidFill>
              </a:rPr>
              <a:t>, табун</a:t>
            </a:r>
            <a:r>
              <a:rPr lang="ru-RU" sz="2800" b="1" u="sng" dirty="0" smtClean="0">
                <a:solidFill>
                  <a:srgbClr val="00B050"/>
                </a:solidFill>
              </a:rPr>
              <a:t>у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</a:rPr>
              <a:t>Крим</a:t>
            </a:r>
            <a:r>
              <a:rPr lang="ru-RU" sz="2800" b="1" u="sng" dirty="0" err="1" smtClean="0">
                <a:solidFill>
                  <a:srgbClr val="00B050"/>
                </a:solidFill>
              </a:rPr>
              <a:t>у</a:t>
            </a:r>
            <a:r>
              <a:rPr lang="ru-RU" sz="2800" dirty="0" smtClean="0">
                <a:solidFill>
                  <a:srgbClr val="002060"/>
                </a:solidFill>
              </a:rPr>
              <a:t>, сад</a:t>
            </a:r>
            <a:r>
              <a:rPr lang="ru-RU" sz="2800" b="1" u="sng" dirty="0" smtClean="0">
                <a:solidFill>
                  <a:srgbClr val="00B050"/>
                </a:solidFill>
              </a:rPr>
              <a:t>у</a:t>
            </a:r>
            <a:r>
              <a:rPr lang="ru-RU" sz="2800" dirty="0" smtClean="0">
                <a:solidFill>
                  <a:srgbClr val="002060"/>
                </a:solidFill>
              </a:rPr>
              <a:t>, Лондон</a:t>
            </a:r>
            <a:r>
              <a:rPr lang="ru-RU" sz="2800" b="1" u="sng" dirty="0" smtClean="0">
                <a:solidFill>
                  <a:srgbClr val="00B050"/>
                </a:solidFill>
              </a:rPr>
              <a:t>у</a:t>
            </a:r>
            <a:r>
              <a:rPr lang="ru-RU" sz="2800" dirty="0" smtClean="0">
                <a:solidFill>
                  <a:srgbClr val="002060"/>
                </a:solidFill>
              </a:rPr>
              <a:t>, трактор</a:t>
            </a:r>
            <a:r>
              <a:rPr lang="ru-RU" sz="2800" b="1" u="sng" dirty="0" smtClean="0">
                <a:solidFill>
                  <a:srgbClr val="00B050"/>
                </a:solidFill>
              </a:rPr>
              <a:t>а</a:t>
            </a:r>
            <a:r>
              <a:rPr lang="ru-RU" sz="2800" dirty="0" smtClean="0">
                <a:solidFill>
                  <a:srgbClr val="002060"/>
                </a:solidFill>
              </a:rPr>
              <a:t>, Париж</a:t>
            </a:r>
            <a:r>
              <a:rPr lang="ru-RU" sz="2800" b="1" u="sng" dirty="0" smtClean="0">
                <a:solidFill>
                  <a:srgbClr val="00B050"/>
                </a:solidFill>
              </a:rPr>
              <a:t>а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</a:rPr>
              <a:t>тижн</a:t>
            </a:r>
            <a:r>
              <a:rPr lang="ru-RU" sz="2800" b="1" u="sng" dirty="0" err="1" smtClean="0">
                <a:solidFill>
                  <a:srgbClr val="00B050"/>
                </a:solidFill>
              </a:rPr>
              <a:t>я</a:t>
            </a:r>
            <a:r>
              <a:rPr lang="ru-RU" sz="2800" dirty="0" smtClean="0">
                <a:solidFill>
                  <a:srgbClr val="002060"/>
                </a:solidFill>
              </a:rPr>
              <a:t>, горох</a:t>
            </a:r>
            <a:r>
              <a:rPr lang="ru-RU" sz="2800" b="1" u="sng" dirty="0" smtClean="0">
                <a:solidFill>
                  <a:srgbClr val="00B050"/>
                </a:solidFill>
              </a:rPr>
              <a:t>у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</a:rPr>
              <a:t>займенник</a:t>
            </a:r>
            <a:r>
              <a:rPr lang="ru-RU" sz="2800" b="1" u="sng" dirty="0" err="1" smtClean="0">
                <a:solidFill>
                  <a:srgbClr val="00B050"/>
                </a:solidFill>
              </a:rPr>
              <a:t>а</a:t>
            </a:r>
            <a:r>
              <a:rPr lang="ru-RU" sz="2800" dirty="0" smtClean="0">
                <a:solidFill>
                  <a:srgbClr val="002060"/>
                </a:solidFill>
              </a:rPr>
              <a:t>, Пирятин</a:t>
            </a:r>
            <a:r>
              <a:rPr lang="ru-RU" sz="2800" b="1" u="sng" dirty="0" smtClean="0">
                <a:solidFill>
                  <a:srgbClr val="00B050"/>
                </a:solidFill>
              </a:rPr>
              <a:t>а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</a:rPr>
              <a:t>автомобіл</a:t>
            </a:r>
            <a:r>
              <a:rPr lang="ru-RU" sz="2800" b="1" u="sng" dirty="0" err="1" smtClean="0">
                <a:solidFill>
                  <a:srgbClr val="00B050"/>
                </a:solidFill>
              </a:rPr>
              <a:t>я</a:t>
            </a:r>
            <a:r>
              <a:rPr lang="ru-RU" sz="2800" dirty="0" smtClean="0">
                <a:solidFill>
                  <a:srgbClr val="002060"/>
                </a:solidFill>
              </a:rPr>
              <a:t>, парк</a:t>
            </a:r>
            <a:r>
              <a:rPr lang="ru-RU" sz="2800" b="1" u="sng" dirty="0" smtClean="0">
                <a:solidFill>
                  <a:srgbClr val="00B050"/>
                </a:solidFill>
              </a:rPr>
              <a:t>у</a:t>
            </a:r>
            <a:r>
              <a:rPr lang="ru-RU" sz="2800" dirty="0" smtClean="0">
                <a:solidFill>
                  <a:srgbClr val="002060"/>
                </a:solidFill>
              </a:rPr>
              <a:t>, текст</a:t>
            </a:r>
            <a:r>
              <a:rPr lang="ru-RU" sz="2800" b="1" u="sng" dirty="0" smtClean="0">
                <a:solidFill>
                  <a:srgbClr val="00B050"/>
                </a:solidFill>
              </a:rPr>
              <a:t>у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</a:rPr>
              <a:t>трикутник</a:t>
            </a:r>
            <a:r>
              <a:rPr lang="ru-RU" sz="2800" b="1" u="sng" dirty="0" err="1" smtClean="0">
                <a:solidFill>
                  <a:srgbClr val="00B050"/>
                </a:solidFill>
              </a:rPr>
              <a:t>а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</a:rPr>
              <a:t>піск</a:t>
            </a:r>
            <a:r>
              <a:rPr lang="ru-RU" sz="2800" b="1" u="sng" dirty="0" err="1">
                <a:solidFill>
                  <a:srgbClr val="00B050"/>
                </a:solidFill>
              </a:rPr>
              <a:t>у</a:t>
            </a:r>
            <a:r>
              <a:rPr lang="ru-RU" sz="2800" dirty="0" smtClean="0">
                <a:solidFill>
                  <a:srgbClr val="002060"/>
                </a:solidFill>
              </a:rPr>
              <a:t>, Дун</a:t>
            </a:r>
            <a:r>
              <a:rPr lang="ru-RU" sz="2800" b="1" u="sng" dirty="0" smtClean="0">
                <a:solidFill>
                  <a:srgbClr val="00B050"/>
                </a:solidFill>
              </a:rPr>
              <a:t>ю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</a:rPr>
              <a:t>малюнк</a:t>
            </a:r>
            <a:r>
              <a:rPr lang="ru-RU" sz="2800" b="1" u="sng" dirty="0" err="1" smtClean="0">
                <a:solidFill>
                  <a:srgbClr val="00B050"/>
                </a:solidFill>
              </a:rPr>
              <a:t>а</a:t>
            </a:r>
            <a:r>
              <a:rPr lang="ru-RU" sz="2800" b="1" u="sng" dirty="0" smtClean="0">
                <a:solidFill>
                  <a:srgbClr val="00B050"/>
                </a:solidFill>
              </a:rPr>
              <a:t> (у)</a:t>
            </a:r>
            <a:r>
              <a:rPr lang="ru-RU" sz="2800" dirty="0" smtClean="0">
                <a:solidFill>
                  <a:srgbClr val="002060"/>
                </a:solidFill>
              </a:rPr>
              <a:t>, Конотоп</a:t>
            </a:r>
            <a:r>
              <a:rPr lang="ru-RU" sz="2800" b="1" u="sng" dirty="0" smtClean="0">
                <a:solidFill>
                  <a:srgbClr val="00B050"/>
                </a:solidFill>
              </a:rPr>
              <a:t>а</a:t>
            </a:r>
            <a:r>
              <a:rPr lang="ru-RU" sz="2800" dirty="0" smtClean="0">
                <a:solidFill>
                  <a:srgbClr val="002060"/>
                </a:solidFill>
              </a:rPr>
              <a:t>, Павл</a:t>
            </a:r>
            <a:r>
              <a:rPr lang="ru-RU" sz="2800" b="1" u="sng" dirty="0" smtClean="0">
                <a:solidFill>
                  <a:srgbClr val="00B050"/>
                </a:solidFill>
              </a:rPr>
              <a:t>а</a:t>
            </a:r>
            <a:r>
              <a:rPr lang="ru-RU" sz="2800" dirty="0" smtClean="0">
                <a:solidFill>
                  <a:srgbClr val="002060"/>
                </a:solidFill>
              </a:rPr>
              <a:t>, батьк</a:t>
            </a:r>
            <a:r>
              <a:rPr lang="ru-RU" sz="2800" b="1" u="sng" dirty="0" smtClean="0">
                <a:solidFill>
                  <a:srgbClr val="00B050"/>
                </a:solidFill>
              </a:rPr>
              <a:t>а</a:t>
            </a:r>
            <a:r>
              <a:rPr lang="ru-RU" sz="2800" dirty="0" smtClean="0">
                <a:solidFill>
                  <a:srgbClr val="002060"/>
                </a:solidFill>
              </a:rPr>
              <a:t>, роман</a:t>
            </a:r>
            <a:r>
              <a:rPr lang="ru-RU" sz="2800" b="1" u="sng" dirty="0" smtClean="0">
                <a:solidFill>
                  <a:srgbClr val="00B050"/>
                </a:solidFill>
              </a:rPr>
              <a:t>а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</a:rPr>
              <a:t>гвинт</a:t>
            </a:r>
            <a:r>
              <a:rPr lang="ru-RU" sz="2800" b="1" u="sng" dirty="0" err="1" smtClean="0">
                <a:solidFill>
                  <a:srgbClr val="00B050"/>
                </a:solidFill>
              </a:rPr>
              <a:t>а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</a:rPr>
              <a:t>інженер</a:t>
            </a:r>
            <a:r>
              <a:rPr lang="ru-RU" sz="2800" b="1" u="sng" dirty="0" err="1" smtClean="0">
                <a:solidFill>
                  <a:srgbClr val="00B050"/>
                </a:solidFill>
              </a:rPr>
              <a:t>а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</a:rPr>
              <a:t>лікар</a:t>
            </a:r>
            <a:r>
              <a:rPr lang="ru-RU" sz="2800" b="1" u="sng" dirty="0" err="1" smtClean="0">
                <a:solidFill>
                  <a:srgbClr val="00B050"/>
                </a:solidFill>
              </a:rPr>
              <a:t>я</a:t>
            </a:r>
            <a:r>
              <a:rPr lang="ru-RU" sz="2800" dirty="0" smtClean="0">
                <a:solidFill>
                  <a:srgbClr val="002060"/>
                </a:solidFill>
              </a:rPr>
              <a:t>, телефон</a:t>
            </a:r>
            <a:r>
              <a:rPr lang="ru-RU" sz="2800" b="1" u="sng" dirty="0" smtClean="0">
                <a:solidFill>
                  <a:srgbClr val="00B050"/>
                </a:solidFill>
              </a:rPr>
              <a:t>а</a:t>
            </a:r>
            <a:r>
              <a:rPr lang="ru-RU" sz="2800" dirty="0" smtClean="0">
                <a:solidFill>
                  <a:srgbClr val="002060"/>
                </a:solidFill>
              </a:rPr>
              <a:t>, ансамбл</a:t>
            </a:r>
            <a:r>
              <a:rPr lang="ru-RU" sz="2800" b="1" u="sng" dirty="0" smtClean="0">
                <a:solidFill>
                  <a:srgbClr val="00B050"/>
                </a:solidFill>
              </a:rPr>
              <a:t>ю</a:t>
            </a:r>
            <a:r>
              <a:rPr lang="ru-RU" sz="2800" dirty="0" smtClean="0">
                <a:solidFill>
                  <a:srgbClr val="002060"/>
                </a:solidFill>
              </a:rPr>
              <a:t>, десятк</a:t>
            </a:r>
            <a:r>
              <a:rPr lang="ru-RU" sz="2800" b="1" u="sng" dirty="0" smtClean="0">
                <a:solidFill>
                  <a:srgbClr val="00B050"/>
                </a:solidFill>
              </a:rPr>
              <a:t>а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</a:rPr>
              <a:t>хліб</a:t>
            </a:r>
            <a:r>
              <a:rPr lang="ru-RU" sz="2800" b="1" u="sng" dirty="0" err="1" smtClean="0">
                <a:solidFill>
                  <a:srgbClr val="00B050"/>
                </a:solidFill>
              </a:rPr>
              <a:t>а</a:t>
            </a:r>
            <a:r>
              <a:rPr lang="ru-RU" sz="2800" dirty="0" smtClean="0">
                <a:solidFill>
                  <a:srgbClr val="002060"/>
                </a:solidFill>
              </a:rPr>
              <a:t>,  </a:t>
            </a:r>
            <a:r>
              <a:rPr lang="ru-RU" sz="2800" dirty="0" err="1" smtClean="0">
                <a:solidFill>
                  <a:srgbClr val="002060"/>
                </a:solidFill>
              </a:rPr>
              <a:t>вуж</a:t>
            </a:r>
            <a:r>
              <a:rPr lang="ru-RU" sz="2800" b="1" u="sng" dirty="0" err="1" smtClean="0">
                <a:solidFill>
                  <a:srgbClr val="00B050"/>
                </a:solidFill>
              </a:rPr>
              <a:t>а</a:t>
            </a:r>
            <a:r>
              <a:rPr lang="ru-RU" sz="2800" dirty="0" smtClean="0">
                <a:solidFill>
                  <a:srgbClr val="002060"/>
                </a:solidFill>
              </a:rPr>
              <a:t>, зал</a:t>
            </a:r>
            <a:r>
              <a:rPr lang="ru-RU" sz="2800" b="1" u="sng" dirty="0" smtClean="0">
                <a:solidFill>
                  <a:srgbClr val="00B050"/>
                </a:solidFill>
              </a:rPr>
              <a:t>у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</a:rPr>
              <a:t>млин</a:t>
            </a:r>
            <a:r>
              <a:rPr lang="ru-RU" sz="2800" b="1" u="sng" dirty="0" err="1" smtClean="0">
                <a:solidFill>
                  <a:srgbClr val="00B050"/>
                </a:solidFill>
              </a:rPr>
              <a:t>а</a:t>
            </a:r>
            <a:r>
              <a:rPr lang="ru-RU" sz="2800" dirty="0" smtClean="0">
                <a:solidFill>
                  <a:srgbClr val="002060"/>
                </a:solidFill>
              </a:rPr>
              <a:t>, тин</a:t>
            </a:r>
            <a:r>
              <a:rPr lang="ru-RU" sz="2800" b="1" u="sng" dirty="0" smtClean="0">
                <a:solidFill>
                  <a:srgbClr val="00B050"/>
                </a:solidFill>
              </a:rPr>
              <a:t>у</a:t>
            </a:r>
            <a:r>
              <a:rPr lang="ru-RU" sz="2800" dirty="0" smtClean="0">
                <a:solidFill>
                  <a:srgbClr val="002060"/>
                </a:solidFill>
              </a:rPr>
              <a:t>, мед</a:t>
            </a:r>
            <a:r>
              <a:rPr lang="ru-RU" sz="2800" b="1" u="sng" dirty="0" smtClean="0">
                <a:solidFill>
                  <a:srgbClr val="00B050"/>
                </a:solidFill>
              </a:rPr>
              <a:t>у</a:t>
            </a:r>
            <a:r>
              <a:rPr lang="ru-RU" sz="2800" dirty="0" smtClean="0">
                <a:solidFill>
                  <a:srgbClr val="002060"/>
                </a:solidFill>
              </a:rPr>
              <a:t>. </a:t>
            </a:r>
            <a:endParaRPr lang="ru-RU" sz="28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белая и черная ручка изолированы на белом фоне макет вектор - Векторная графика Ручка для письма роялти-фри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0" b="21220"/>
          <a:stretch/>
        </p:blipFill>
        <p:spPr bwMode="auto">
          <a:xfrm>
            <a:off x="8904955" y="217751"/>
            <a:ext cx="3027112" cy="107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05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157" y="5678905"/>
            <a:ext cx="1051910" cy="10443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111063" y="253566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9125" y="1827343"/>
            <a:ext cx="6096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9125" y="5168766"/>
            <a:ext cx="5801896" cy="1737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81212" y="545953"/>
            <a:ext cx="89258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/>
                <a:solidFill>
                  <a:schemeClr val="accent3"/>
                </a:solidFill>
                <a:effectLst/>
              </a:rPr>
              <a:t>Настав час </a:t>
            </a:r>
            <a:r>
              <a:rPr lang="ru-RU" sz="6000" b="1" cap="none" spc="0" dirty="0" err="1" smtClean="0">
                <a:ln/>
                <a:solidFill>
                  <a:schemeClr val="accent3"/>
                </a:solidFill>
                <a:effectLst/>
                <a:hlinkClick r:id="rId5"/>
              </a:rPr>
              <a:t>відпочити</a:t>
            </a:r>
            <a:r>
              <a:rPr lang="ru-RU" sz="6000" b="1" cap="none" spc="0" dirty="0" smtClean="0">
                <a:ln/>
                <a:solidFill>
                  <a:schemeClr val="accent3"/>
                </a:solidFill>
                <a:effectLst/>
                <a:hlinkClick r:id="rId5"/>
              </a:rPr>
              <a:t>!</a:t>
            </a:r>
            <a:endParaRPr lang="ru-RU" sz="6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28" name="Picture 4" descr="Дети танцуют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995" y="1827343"/>
            <a:ext cx="7730276" cy="318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4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157" y="5678905"/>
            <a:ext cx="1051910" cy="10443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80360" y="217751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02494" y="597386"/>
            <a:ext cx="3962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85158" y="217751"/>
            <a:ext cx="10546909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dirty="0" err="1">
                <a:ln/>
                <a:solidFill>
                  <a:schemeClr val="accent3"/>
                </a:solidFill>
                <a:latin typeface="YouTube Sans"/>
              </a:rPr>
              <a:t>Правопис</a:t>
            </a:r>
            <a:r>
              <a:rPr lang="ru-RU" sz="3600" b="1" dirty="0">
                <a:ln/>
                <a:solidFill>
                  <a:schemeClr val="accent3"/>
                </a:solidFill>
                <a:latin typeface="YouTube Sans"/>
              </a:rPr>
              <a:t> </a:t>
            </a:r>
            <a:r>
              <a:rPr lang="ru-RU" sz="3600" b="1" dirty="0" err="1">
                <a:ln/>
                <a:solidFill>
                  <a:schemeClr val="accent3"/>
                </a:solidFill>
                <a:latin typeface="YouTube Sans"/>
              </a:rPr>
              <a:t>закінчень</a:t>
            </a:r>
            <a:r>
              <a:rPr lang="ru-RU" sz="3600" b="1" dirty="0">
                <a:ln/>
                <a:solidFill>
                  <a:schemeClr val="accent3"/>
                </a:solidFill>
                <a:latin typeface="YouTube Sans"/>
              </a:rPr>
              <a:t> </a:t>
            </a:r>
            <a:r>
              <a:rPr lang="ru-RU" sz="3600" b="1" dirty="0" err="1">
                <a:ln/>
                <a:solidFill>
                  <a:schemeClr val="accent3"/>
                </a:solidFill>
                <a:latin typeface="YouTube Sans"/>
              </a:rPr>
              <a:t>іменників</a:t>
            </a:r>
            <a:r>
              <a:rPr lang="ru-RU" sz="3600" b="1" dirty="0">
                <a:ln/>
                <a:solidFill>
                  <a:schemeClr val="accent3"/>
                </a:solidFill>
                <a:latin typeface="YouTube Sans"/>
              </a:rPr>
              <a:t> </a:t>
            </a:r>
            <a:r>
              <a:rPr lang="ru-RU" sz="3600" b="1" dirty="0" err="1">
                <a:ln/>
                <a:solidFill>
                  <a:schemeClr val="accent3"/>
                </a:solidFill>
                <a:latin typeface="YouTube Sans"/>
              </a:rPr>
              <a:t>жіночого</a:t>
            </a:r>
            <a:r>
              <a:rPr lang="ru-RU" sz="3600" b="1" dirty="0">
                <a:ln/>
                <a:solidFill>
                  <a:schemeClr val="accent3"/>
                </a:solidFill>
                <a:latin typeface="YouTube Sans"/>
              </a:rPr>
              <a:t> роду </a:t>
            </a:r>
            <a:endParaRPr lang="ru-RU" sz="3600" b="1" dirty="0" smtClean="0">
              <a:ln/>
              <a:solidFill>
                <a:schemeClr val="accent3"/>
              </a:solidFill>
              <a:latin typeface="YouTube Sans"/>
            </a:endParaRPr>
          </a:p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  <a:latin typeface="YouTube Sans"/>
              </a:rPr>
              <a:t>в родовому  </a:t>
            </a:r>
            <a:r>
              <a:rPr lang="ru-RU" sz="3600" b="1" dirty="0" err="1" smtClean="0">
                <a:ln/>
                <a:solidFill>
                  <a:schemeClr val="accent3"/>
                </a:solidFill>
                <a:latin typeface="YouTube Sans"/>
                <a:hlinkClick r:id="rId4"/>
              </a:rPr>
              <a:t>відмінку</a:t>
            </a:r>
            <a:r>
              <a:rPr lang="ru-RU" sz="3600" b="1" dirty="0" smtClean="0">
                <a:ln/>
                <a:solidFill>
                  <a:schemeClr val="accent3"/>
                </a:solidFill>
                <a:latin typeface="YouTube Sans"/>
              </a:rPr>
              <a:t> </a:t>
            </a:r>
            <a:r>
              <a:rPr lang="ru-RU" sz="3600" b="1" dirty="0" err="1" smtClean="0">
                <a:ln/>
                <a:solidFill>
                  <a:schemeClr val="accent3"/>
                </a:solidFill>
                <a:latin typeface="YouTube Sans"/>
              </a:rPr>
              <a:t>однини</a:t>
            </a:r>
            <a:r>
              <a:rPr lang="ru-RU" sz="3600" b="1" dirty="0" smtClean="0">
                <a:ln/>
                <a:solidFill>
                  <a:schemeClr val="accent3"/>
                </a:solidFill>
                <a:latin typeface="YouTube Sans"/>
              </a:rPr>
              <a:t>. </a:t>
            </a:r>
            <a:endParaRPr lang="ru-RU" sz="36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6948" y="1684907"/>
            <a:ext cx="7712108" cy="44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0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18" y="4605048"/>
            <a:ext cx="2133549" cy="21182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80360" y="217751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586" y="5101388"/>
            <a:ext cx="6103731" cy="186988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99463" y="217751"/>
            <a:ext cx="4416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Запам’ятай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5369" y="1141081"/>
            <a:ext cx="7724775" cy="15811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401" y="2825959"/>
            <a:ext cx="7505700" cy="2171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0862" y="217751"/>
            <a:ext cx="215265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1264</TotalTime>
  <Words>567</Words>
  <Application>Microsoft Office PowerPoint</Application>
  <PresentationFormat>Широкоэкранный</PresentationFormat>
  <Paragraphs>89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Times New Roman</vt:lpstr>
      <vt:lpstr>Wingdings 3</vt:lpstr>
      <vt:lpstr>YouTube Sans</vt:lpstr>
      <vt:lpstr>Легкий дым</vt:lpstr>
      <vt:lpstr>1_Специальное оформление</vt:lpstr>
      <vt:lpstr>Специальное оформление</vt:lpstr>
      <vt:lpstr>Відмінювання іменників (Форма родового відмінка іменників жіночого та чоловічого родів)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85</cp:revision>
  <dcterms:created xsi:type="dcterms:W3CDTF">2023-06-14T07:23:34Z</dcterms:created>
  <dcterms:modified xsi:type="dcterms:W3CDTF">2023-07-02T20:59:36Z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