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5" r:id="rId3"/>
    <p:sldId id="259" r:id="rId4"/>
    <p:sldId id="260" r:id="rId5"/>
    <p:sldId id="261" r:id="rId6"/>
    <p:sldId id="264" r:id="rId7"/>
    <p:sldId id="267" r:id="rId8"/>
    <p:sldId id="262" r:id="rId9"/>
    <p:sldId id="263" r:id="rId10"/>
    <p:sldId id="270" r:id="rId11"/>
    <p:sldId id="265" r:id="rId12"/>
    <p:sldId id="266" r:id="rId13"/>
    <p:sldId id="274" r:id="rId14"/>
    <p:sldId id="273" r:id="rId15"/>
    <p:sldId id="275" r:id="rId16"/>
    <p:sldId id="337" r:id="rId17"/>
    <p:sldId id="347" r:id="rId18"/>
    <p:sldId id="278" r:id="rId19"/>
    <p:sldId id="271" r:id="rId20"/>
    <p:sldId id="279" r:id="rId21"/>
    <p:sldId id="280" r:id="rId22"/>
    <p:sldId id="281" r:id="rId23"/>
    <p:sldId id="283" r:id="rId24"/>
    <p:sldId id="339" r:id="rId25"/>
    <p:sldId id="286" r:id="rId26"/>
    <p:sldId id="285" r:id="rId27"/>
    <p:sldId id="282" r:id="rId28"/>
    <p:sldId id="268" r:id="rId29"/>
    <p:sldId id="288" r:id="rId30"/>
    <p:sldId id="346" r:id="rId31"/>
    <p:sldId id="348" r:id="rId32"/>
    <p:sldId id="343" r:id="rId33"/>
    <p:sldId id="276" r:id="rId34"/>
    <p:sldId id="297" r:id="rId35"/>
    <p:sldId id="318" r:id="rId36"/>
    <p:sldId id="315" r:id="rId37"/>
    <p:sldId id="298" r:id="rId38"/>
    <p:sldId id="319" r:id="rId39"/>
    <p:sldId id="277" r:id="rId40"/>
    <p:sldId id="320" r:id="rId41"/>
    <p:sldId id="342" r:id="rId42"/>
    <p:sldId id="336" r:id="rId43"/>
    <p:sldId id="344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EEB9"/>
    <a:srgbClr val="FFE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9" autoAdjust="0"/>
    <p:restoredTop sz="94660"/>
  </p:normalViewPr>
  <p:slideViewPr>
    <p:cSldViewPr snapToGrid="0">
      <p:cViewPr varScale="1">
        <p:scale>
          <a:sx n="51" d="100"/>
          <a:sy n="51" d="100"/>
        </p:scale>
        <p:origin x="10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7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5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3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9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3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0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68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0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8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9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40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17" Type="http://schemas.microsoft.com/office/2007/relationships/hdphoto" Target="../media/hdphoto8.wdp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jp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ordwall.net/play/57598/862/245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3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8.wdp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microsoft.com/office/2007/relationships/hdphoto" Target="../media/hdphoto19.wdp"/><Relationship Id="rId4" Type="http://schemas.openxmlformats.org/officeDocument/2006/relationships/image" Target="../media/image22.jp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ordwall.net/play/57599/360/686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2.jp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jp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microsoft.com/office/2007/relationships/hdphoto" Target="../media/hdphoto10.wdp"/><Relationship Id="rId10" Type="http://schemas.openxmlformats.org/officeDocument/2006/relationships/hyperlink" Target="https://wordwall.net/play/57599/360/686" TargetMode="External"/><Relationship Id="rId4" Type="http://schemas.openxmlformats.org/officeDocument/2006/relationships/image" Target="../media/image11.png"/><Relationship Id="rId9" Type="http://schemas.microsoft.com/office/2007/relationships/hdphoto" Target="../media/hdphoto1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microsoft.com/office/2007/relationships/hdphoto" Target="../media/hdphoto22.wdp"/><Relationship Id="rId12" Type="http://schemas.microsoft.com/office/2007/relationships/hdphoto" Target="../media/hdphoto2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.png"/><Relationship Id="rId5" Type="http://schemas.openxmlformats.org/officeDocument/2006/relationships/image" Target="../media/image37.gif"/><Relationship Id="rId10" Type="http://schemas.microsoft.com/office/2007/relationships/hdphoto" Target="../media/hdphoto23.wdp"/><Relationship Id="rId4" Type="http://schemas.microsoft.com/office/2007/relationships/hdphoto" Target="../media/hdphoto21.wdp"/><Relationship Id="rId9" Type="http://schemas.openxmlformats.org/officeDocument/2006/relationships/image" Target="../media/image40.png"/><Relationship Id="rId14" Type="http://schemas.microsoft.com/office/2007/relationships/hdphoto" Target="../media/hdphoto24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jpeg"/><Relationship Id="rId7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25.wdp"/><Relationship Id="rId5" Type="http://schemas.openxmlformats.org/officeDocument/2006/relationships/image" Target="../media/image47.png"/><Relationship Id="rId4" Type="http://schemas.openxmlformats.org/officeDocument/2006/relationships/image" Target="../media/image22.jp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VvnNDjn5pEI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jp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microsoft.com/office/2007/relationships/hdphoto" Target="../media/hdphoto31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ordwall.net/play/57599/413/646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2.jpg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microsoft.com/office/2007/relationships/hdphoto" Target="../media/hdphoto5.wdp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1.png"/><Relationship Id="rId7" Type="http://schemas.openxmlformats.org/officeDocument/2006/relationships/image" Target="../media/image35.png"/><Relationship Id="rId12" Type="http://schemas.microsoft.com/office/2007/relationships/hdphoto" Target="../media/hdphoto33.wdp"/><Relationship Id="rId17" Type="http://schemas.openxmlformats.org/officeDocument/2006/relationships/image" Target="../media/image59.png"/><Relationship Id="rId25" Type="http://schemas.openxmlformats.org/officeDocument/2006/relationships/image" Target="../media/image64.gif"/><Relationship Id="rId2" Type="http://schemas.openxmlformats.org/officeDocument/2006/relationships/audio" Target="../media/media21.m4a"/><Relationship Id="rId16" Type="http://schemas.openxmlformats.org/officeDocument/2006/relationships/image" Target="../media/image58.png"/><Relationship Id="rId20" Type="http://schemas.microsoft.com/office/2007/relationships/hdphoto" Target="../media/hdphoto34.wdp"/><Relationship Id="rId1" Type="http://schemas.microsoft.com/office/2007/relationships/media" Target="../media/media21.m4a"/><Relationship Id="rId6" Type="http://schemas.microsoft.com/office/2007/relationships/hdphoto" Target="../media/hdphoto3.wdp"/><Relationship Id="rId11" Type="http://schemas.openxmlformats.org/officeDocument/2006/relationships/image" Target="../media/image56.png"/><Relationship Id="rId24" Type="http://schemas.openxmlformats.org/officeDocument/2006/relationships/image" Target="../media/image63.gif"/><Relationship Id="rId5" Type="http://schemas.openxmlformats.org/officeDocument/2006/relationships/image" Target="../media/image4.png"/><Relationship Id="rId15" Type="http://schemas.microsoft.com/office/2007/relationships/hdphoto" Target="../media/hdphoto29.wdp"/><Relationship Id="rId23" Type="http://schemas.microsoft.com/office/2007/relationships/hdphoto" Target="../media/hdphoto35.wdp"/><Relationship Id="rId28" Type="http://schemas.openxmlformats.org/officeDocument/2006/relationships/image" Target="../media/image16.png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image" Target="../media/image22.jpg"/><Relationship Id="rId9" Type="http://schemas.microsoft.com/office/2007/relationships/hdphoto" Target="../media/hdphoto32.wdp"/><Relationship Id="rId14" Type="http://schemas.openxmlformats.org/officeDocument/2006/relationships/image" Target="../media/image51.png"/><Relationship Id="rId22" Type="http://schemas.openxmlformats.org/officeDocument/2006/relationships/image" Target="../media/image62.png"/><Relationship Id="rId27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jpeg"/><Relationship Id="rId12" Type="http://schemas.openxmlformats.org/officeDocument/2006/relationships/image" Target="../media/image1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microsoft.com/office/2007/relationships/hdphoto" Target="../media/hdphoto3.wdp"/><Relationship Id="rId11" Type="http://schemas.microsoft.com/office/2007/relationships/hdphoto" Target="../media/hdphoto36.wdp"/><Relationship Id="rId5" Type="http://schemas.openxmlformats.org/officeDocument/2006/relationships/image" Target="../media/image4.png"/><Relationship Id="rId10" Type="http://schemas.openxmlformats.org/officeDocument/2006/relationships/image" Target="../media/image67.png"/><Relationship Id="rId4" Type="http://schemas.openxmlformats.org/officeDocument/2006/relationships/image" Target="../media/image22.jpg"/><Relationship Id="rId9" Type="http://schemas.openxmlformats.org/officeDocument/2006/relationships/hyperlink" Target="https://www.youtube.com/watch?v=9_hBo--ynw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40.wdp"/><Relationship Id="rId3" Type="http://schemas.openxmlformats.org/officeDocument/2006/relationships/slideLayout" Target="../slideLayouts/slideLayout7.xml"/><Relationship Id="rId7" Type="http://schemas.microsoft.com/office/2007/relationships/hdphoto" Target="../media/hdphoto37.wdp"/><Relationship Id="rId12" Type="http://schemas.openxmlformats.org/officeDocument/2006/relationships/image" Target="../media/image71.png"/><Relationship Id="rId2" Type="http://schemas.openxmlformats.org/officeDocument/2006/relationships/audio" Target="../media/media23.m4a"/><Relationship Id="rId16" Type="http://schemas.openxmlformats.org/officeDocument/2006/relationships/image" Target="../media/image16.png"/><Relationship Id="rId1" Type="http://schemas.microsoft.com/office/2007/relationships/media" Target="../media/media23.m4a"/><Relationship Id="rId6" Type="http://schemas.openxmlformats.org/officeDocument/2006/relationships/image" Target="../media/image68.png"/><Relationship Id="rId11" Type="http://schemas.microsoft.com/office/2007/relationships/hdphoto" Target="../media/hdphoto39.wdp"/><Relationship Id="rId5" Type="http://schemas.openxmlformats.org/officeDocument/2006/relationships/image" Target="../media/image3.png"/><Relationship Id="rId15" Type="http://schemas.microsoft.com/office/2007/relationships/hdphoto" Target="../media/hdphoto41.wdp"/><Relationship Id="rId10" Type="http://schemas.openxmlformats.org/officeDocument/2006/relationships/image" Target="../media/image70.png"/><Relationship Id="rId4" Type="http://schemas.openxmlformats.org/officeDocument/2006/relationships/image" Target="../media/image22.jpg"/><Relationship Id="rId9" Type="http://schemas.microsoft.com/office/2007/relationships/hdphoto" Target="../media/hdphoto38.wdp"/><Relationship Id="rId1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microsoft.com/office/2007/relationships/hdphoto" Target="../media/hdphoto43.wdp"/><Relationship Id="rId4" Type="http://schemas.openxmlformats.org/officeDocument/2006/relationships/image" Target="../media/image22.jp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12" Type="http://schemas.microsoft.com/office/2007/relationships/hdphoto" Target="../media/hdphoto46.wdp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07/relationships/hdphoto" Target="../media/hdphoto3.wdp"/><Relationship Id="rId11" Type="http://schemas.openxmlformats.org/officeDocument/2006/relationships/image" Target="../media/image77.png"/><Relationship Id="rId5" Type="http://schemas.openxmlformats.org/officeDocument/2006/relationships/image" Target="../media/image4.png"/><Relationship Id="rId10" Type="http://schemas.microsoft.com/office/2007/relationships/hdphoto" Target="../media/hdphoto45.wdp"/><Relationship Id="rId4" Type="http://schemas.openxmlformats.org/officeDocument/2006/relationships/image" Target="../media/image22.jpg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openxmlformats.org/officeDocument/2006/relationships/image" Target="../media/image4.png"/><Relationship Id="rId7" Type="http://schemas.openxmlformats.org/officeDocument/2006/relationships/image" Target="../media/image7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4.wdp"/><Relationship Id="rId5" Type="http://schemas.openxmlformats.org/officeDocument/2006/relationships/image" Target="../media/image75.png"/><Relationship Id="rId10" Type="http://schemas.microsoft.com/office/2007/relationships/hdphoto" Target="../media/hdphoto48.wdp"/><Relationship Id="rId4" Type="http://schemas.microsoft.com/office/2007/relationships/hdphoto" Target="../media/hdphoto3.wdp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12" Type="http://schemas.microsoft.com/office/2007/relationships/hdphoto" Target="../media/hdphoto51.wdp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microsoft.com/office/2007/relationships/hdphoto" Target="../media/hdphoto44.wdp"/><Relationship Id="rId11" Type="http://schemas.openxmlformats.org/officeDocument/2006/relationships/image" Target="../media/image82.png"/><Relationship Id="rId5" Type="http://schemas.openxmlformats.org/officeDocument/2006/relationships/image" Target="../media/image75.png"/><Relationship Id="rId15" Type="http://schemas.openxmlformats.org/officeDocument/2006/relationships/image" Target="../media/image16.png"/><Relationship Id="rId10" Type="http://schemas.microsoft.com/office/2007/relationships/hdphoto" Target="../media/hdphoto50.wdp"/><Relationship Id="rId4" Type="http://schemas.openxmlformats.org/officeDocument/2006/relationships/image" Target="../media/image22.jpg"/><Relationship Id="rId9" Type="http://schemas.openxmlformats.org/officeDocument/2006/relationships/image" Target="../media/image81.png"/><Relationship Id="rId14" Type="http://schemas.microsoft.com/office/2007/relationships/hdphoto" Target="../media/hdphoto52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https://wordwall.net/play/57607/885/117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2.jpg"/><Relationship Id="rId9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DPaKdWSouKw" TargetMode="Externa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2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hyperlink" Target="https://youtu.be/pVq3bFkNUTU" TargetMode="External"/><Relationship Id="rId2" Type="http://schemas.openxmlformats.org/officeDocument/2006/relationships/audio" Target="../media/media2.m4a"/><Relationship Id="rId16" Type="http://schemas.openxmlformats.org/officeDocument/2006/relationships/image" Target="../media/image16.png"/><Relationship Id="rId1" Type="http://schemas.microsoft.com/office/2007/relationships/media" Target="../media/media2.m4a"/><Relationship Id="rId6" Type="http://schemas.microsoft.com/office/2007/relationships/hdphoto" Target="../media/hdphoto14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microsoft.com/office/2007/relationships/hdphoto" Target="../media/hdphoto1.wdp"/><Relationship Id="rId10" Type="http://schemas.microsoft.com/office/2007/relationships/hdphoto" Target="../media/hdphoto16.wdp"/><Relationship Id="rId4" Type="http://schemas.openxmlformats.org/officeDocument/2006/relationships/image" Target="../media/image17.jpg"/><Relationship Id="rId9" Type="http://schemas.openxmlformats.org/officeDocument/2006/relationships/image" Target="../media/image20.png"/><Relationship Id="rId1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2.jpg"/><Relationship Id="rId9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22.jpg"/><Relationship Id="rId9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2.jp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microsoft.com/office/2007/relationships/hdphoto" Target="../media/hdphoto8.wdp"/><Relationship Id="rId4" Type="http://schemas.openxmlformats.org/officeDocument/2006/relationships/image" Target="../media/image22.jp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jp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2.jp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78677" y="2878699"/>
            <a:ext cx="85765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</a:t>
            </a:r>
            <a:r>
              <a:rPr lang="en-US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en-US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8000" b="1" cap="none" spc="0" dirty="0" err="1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Букви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а, А</a:t>
            </a:r>
            <a:endParaRPr lang="ru-RU" sz="8000" b="1" cap="none" spc="0" dirty="0">
              <a:ln/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69" y="3064901"/>
            <a:ext cx="2505193" cy="3543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01" y="4295239"/>
            <a:ext cx="1635398" cy="2313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22" y="3100862"/>
            <a:ext cx="2341216" cy="35076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6892" y1="29483" x2="60568" y2="29483"/>
                        <a14:foregroundMark x1="29485" y1="82586" x2="49201" y2="83621"/>
                        <a14:foregroundMark x1="58792" y1="79655" x2="76199" y2="8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50" y="3994460"/>
            <a:ext cx="2480100" cy="25549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783" l="0" r="100000">
                        <a14:foregroundMark x1="77447" y1="7229" x2="79574" y2="57229"/>
                        <a14:foregroundMark x1="89787" y1="37952" x2="92340" y2="36145"/>
                        <a14:foregroundMark x1="59574" y1="30120" x2="69362" y2="30120"/>
                        <a14:foregroundMark x1="9362" y1="34940" x2="12766" y2="37349"/>
                        <a14:foregroundMark x1="37872" y1="25301" x2="36596" y2="28313"/>
                        <a14:foregroundMark x1="20851" y1="62651" x2="26809" y2="64458"/>
                        <a14:foregroundMark x1="27660" y1="64458" x2="33617" y2="77711"/>
                        <a14:foregroundMark x1="17021" y1="80120" x2="22553" y2="68072"/>
                        <a14:backgroundMark x1="16170" y1="68675" x2="19574" y2="68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50" y="677398"/>
            <a:ext cx="2984500" cy="21082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68" y="392342"/>
            <a:ext cx="2173756" cy="27171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193" l="2119" r="93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20" y="407427"/>
            <a:ext cx="1745802" cy="2603907"/>
          </a:xfrm>
          <a:prstGeom prst="rect">
            <a:avLst/>
          </a:prstGeom>
        </p:spPr>
      </p:pic>
      <p:pic>
        <p:nvPicPr>
          <p:cNvPr id="17" name="Рисунок 16" descr="Счастливый школьный мультфильм сова"/>
          <p:cNvPicPr/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0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[ а ] _ #чатурок _ Українська мова 1 клас _ Нова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1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28" name="Picture 4" descr="http://www.poetryclub.com.ua/upload/poem_all/007551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475" y="1396672"/>
            <a:ext cx="4155451" cy="505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3128962" y="277455"/>
            <a:ext cx="6129337" cy="4300538"/>
            <a:chOff x="0" y="168857"/>
            <a:chExt cx="612933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79819" y="1288074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Наша мама цілу нічку</a:t>
              </a:r>
            </a:p>
            <a:p>
              <a:r>
                <a:rPr lang="uk-UA" sz="3200" b="1" cap="none" spc="0" dirty="0" smtClean="0">
                  <a:ln/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Заспокоює сестричку.</a:t>
              </a:r>
            </a:p>
            <a:p>
              <a:r>
                <a:rPr lang="uk-UA" sz="3200" b="1" dirty="0" smtClean="0">
                  <a:ln/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Колисанку їй </a:t>
              </a:r>
              <a:r>
                <a:rPr lang="uk-UA" sz="3200" b="1" dirty="0" err="1" smtClean="0">
                  <a:ln/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співа</a:t>
              </a:r>
              <a:r>
                <a:rPr lang="uk-UA" sz="3200" b="1" dirty="0" smtClean="0">
                  <a:ln/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marL="457200" indent="-457200">
                <a:buFontTx/>
                <a:buChar char="-"/>
              </a:pPr>
              <a:r>
                <a:rPr lang="uk-UA" sz="3200" b="1" dirty="0" smtClean="0">
                  <a:ln/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А-а-а-а…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uk-UA" sz="3200" i="1" cap="none" spc="0" dirty="0" smtClean="0">
                  <a:ln/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Ігор Січовик.</a:t>
              </a:r>
              <a:endParaRPr lang="ru-RU" sz="4800" i="1" cap="none" spc="0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9362" y="515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6136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36054" y="7427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38223"/>
              <a:ext cx="534951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Пригадайте, коли ще ми промовляємо звук</a:t>
              </a:r>
              <a:r>
                <a:rPr lang="en-US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[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</a:t>
              </a:r>
              <a:r>
                <a:rPr lang="en-US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]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в житті?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193131" y="2254439"/>
            <a:ext cx="3445640" cy="4107816"/>
            <a:chOff x="3193131" y="2254439"/>
            <a:chExt cx="3445640" cy="4107816"/>
          </a:xfrm>
        </p:grpSpPr>
        <p:pic>
          <p:nvPicPr>
            <p:cNvPr id="2050" name="Picture 2" descr="https://i.pinimg.com/564x/c6/d0/dd/c6d0dd87ed34b87c0bf3f5fd8b6256a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289" y="3138444"/>
              <a:ext cx="3195482" cy="3223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Группа 8"/>
            <p:cNvGrpSpPr/>
            <p:nvPr/>
          </p:nvGrpSpPr>
          <p:grpSpPr>
            <a:xfrm>
              <a:off x="3193131" y="2254439"/>
              <a:ext cx="1366271" cy="1369120"/>
              <a:chOff x="3193131" y="2254439"/>
              <a:chExt cx="1366271" cy="1369120"/>
            </a:xfrm>
          </p:grpSpPr>
          <p:sp>
            <p:nvSpPr>
              <p:cNvPr id="3" name="Овальная выноска 2"/>
              <p:cNvSpPr/>
              <p:nvPr/>
            </p:nvSpPr>
            <p:spPr>
              <a:xfrm flipH="1">
                <a:off x="3193131" y="2254439"/>
                <a:ext cx="1296276" cy="1369120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3206147" y="2615834"/>
                <a:ext cx="1353255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ru-RU" sz="3600" b="1" cap="none" spc="0" dirty="0" smtClean="0">
                    <a:ln/>
                    <a:solidFill>
                      <a:schemeClr val="accent4"/>
                    </a:solidFill>
                    <a:effectLst/>
                  </a:rPr>
                  <a:t>А-а-а!</a:t>
                </a:r>
                <a:endParaRPr lang="ru-RU" sz="3600" b="1" cap="none" spc="0" dirty="0">
                  <a:ln/>
                  <a:solidFill>
                    <a:schemeClr val="accent4"/>
                  </a:solidFill>
                  <a:effectLst/>
                </a:endParaRPr>
              </a:p>
            </p:txBody>
          </p:sp>
        </p:grpSp>
      </p:grpSp>
      <p:grpSp>
        <p:nvGrpSpPr>
          <p:cNvPr id="10" name="Группа 9"/>
          <p:cNvGrpSpPr/>
          <p:nvPr/>
        </p:nvGrpSpPr>
        <p:grpSpPr>
          <a:xfrm>
            <a:off x="7143664" y="2577605"/>
            <a:ext cx="3810000" cy="4098279"/>
            <a:chOff x="7143664" y="2577605"/>
            <a:chExt cx="3810000" cy="4098279"/>
          </a:xfrm>
        </p:grpSpPr>
        <p:pic>
          <p:nvPicPr>
            <p:cNvPr id="2052" name="Picture 4" descr="ПЛАКСА – ВАКСА. Що дитина повідомляє плачем? | Психолог у бібліотеці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664" y="2865884"/>
              <a:ext cx="381000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/>
            <p:nvPr/>
          </p:nvGrpSpPr>
          <p:grpSpPr>
            <a:xfrm>
              <a:off x="7223775" y="2577605"/>
              <a:ext cx="1366271" cy="1369120"/>
              <a:chOff x="3193131" y="2254439"/>
              <a:chExt cx="1366271" cy="1369120"/>
            </a:xfrm>
          </p:grpSpPr>
          <p:sp>
            <p:nvSpPr>
              <p:cNvPr id="13" name="Овальная выноска 12"/>
              <p:cNvSpPr/>
              <p:nvPr/>
            </p:nvSpPr>
            <p:spPr>
              <a:xfrm flipH="1">
                <a:off x="3193131" y="2254439"/>
                <a:ext cx="1296276" cy="1369120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3206147" y="2615834"/>
                <a:ext cx="1353255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ru-RU" sz="3600" b="1" cap="none" spc="0" dirty="0" smtClean="0">
                    <a:ln/>
                    <a:solidFill>
                      <a:schemeClr val="accent4"/>
                    </a:solidFill>
                    <a:effectLst/>
                  </a:rPr>
                  <a:t>А-а-а!</a:t>
                </a:r>
                <a:endParaRPr lang="ru-RU" sz="3600" b="1" cap="none" spc="0" dirty="0">
                  <a:ln/>
                  <a:solidFill>
                    <a:schemeClr val="accent4"/>
                  </a:solidFill>
                  <a:effectLst/>
                </a:endParaRPr>
              </a:p>
            </p:txBody>
          </p:sp>
        </p:grpSp>
      </p:grpSp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3406" y="433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268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114305" y="379641"/>
            <a:ext cx="8732066" cy="58881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Спостереження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вимовою</a:t>
            </a:r>
            <a:r>
              <a:rPr lang="ru-RU" sz="2800" b="1" dirty="0">
                <a:solidFill>
                  <a:schemeClr val="bg1"/>
                </a:solidFill>
              </a:rPr>
              <a:t> звука</a:t>
            </a:r>
          </a:p>
        </p:txBody>
      </p:sp>
      <p:sp>
        <p:nvSpPr>
          <p:cNvPr id="25" name="Овал 24"/>
          <p:cNvSpPr/>
          <p:nvPr/>
        </p:nvSpPr>
        <p:spPr>
          <a:xfrm>
            <a:off x="5785074" y="4792948"/>
            <a:ext cx="904259" cy="9009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79" b="91745" l="250" r="50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7074621" y="4704195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627" y="1118690"/>
            <a:ext cx="3670769" cy="5192361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2075052" y="768654"/>
            <a:ext cx="5454215" cy="4300538"/>
            <a:chOff x="-39253" y="168857"/>
            <a:chExt cx="5454215" cy="4300538"/>
          </a:xfrm>
        </p:grpSpPr>
        <p:sp>
          <p:nvSpPr>
            <p:cNvPr id="12" name="Облако 1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-39253" y="942510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Мої маленькі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дослідники!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Протягніть звук </a:t>
              </a:r>
              <a:r>
                <a:rPr lang="en-US" sz="3200" b="1" dirty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а</a:t>
              </a:r>
              <a:r>
                <a:rPr lang="en-US" sz="3200" b="1" dirty="0">
                  <a:ln/>
                  <a:solidFill>
                    <a:schemeClr val="accent4"/>
                  </a:solidFill>
                </a:rPr>
                <a:t>]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Що помітили?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Який він, звук </a:t>
              </a:r>
              <a:r>
                <a:rPr lang="en-US" sz="3200" b="1" dirty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а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ru-RU" sz="3200" b="1" dirty="0">
                  <a:ln/>
                  <a:solidFill>
                    <a:schemeClr val="accent4"/>
                  </a:solidFill>
                </a:rPr>
                <a:t>?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123928" y="705546"/>
            <a:ext cx="5800970" cy="5077124"/>
            <a:chOff x="0" y="168857"/>
            <a:chExt cx="5447881" cy="4794764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98363" y="225866"/>
              <a:ext cx="5349518" cy="47377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Отже!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При вимові звука 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а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повітря спокійно виходить,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не зустрічаючи перешкод.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Звук </a:t>
              </a:r>
              <a:r>
                <a:rPr lang="en-US" sz="3200" b="1" dirty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а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– голосний.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Його позначаємо кружечком.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Колір його –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червоний.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 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 descr="https://i.pinimg.com/originals/c6/fa/f8/c6faf8a7ffd04be27caa863ba4980b64.jpg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9" b="59868" l="15198" r="81763">
                        <a14:foregroundMark x1="41033" y1="17105" x2="56231" y2="14803"/>
                        <a14:foregroundMark x1="42553" y1="41447" x2="55623" y2="43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9" t="-2473" r="10593" b="40302"/>
          <a:stretch/>
        </p:blipFill>
        <p:spPr bwMode="auto">
          <a:xfrm>
            <a:off x="6525047" y="846211"/>
            <a:ext cx="4360577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3243" y="358853"/>
            <a:ext cx="609600" cy="6096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9097841" y="2300748"/>
            <a:ext cx="3157299" cy="4243738"/>
            <a:chOff x="4667249" y="3380691"/>
            <a:chExt cx="2140287" cy="3102085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74" b="95956" l="3908" r="97158">
                          <a14:foregroundMark x1="46359" y1="27696" x2="51332" y2="3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5528510" y="4423901"/>
              <a:ext cx="441398" cy="7424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1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Дізнайтесь, де в слові знаходиться звук 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а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endParaRPr lang="uk-UA" sz="3200" b="1" cap="none" spc="0" dirty="0" smtClean="0">
                <a:ln/>
                <a:solidFill>
                  <a:schemeClr val="accent4"/>
                </a:solidFill>
                <a:effectLst/>
              </a:endParaRP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7" b="99757" l="222" r="100000">
                        <a14:foregroundMark x1="37778" y1="20195" x2="41333" y2="40876"/>
                        <a14:foregroundMark x1="57111" y1="20925" x2="63333" y2="38443"/>
                        <a14:foregroundMark x1="60667" y1="69343" x2="88444" y2="66423"/>
                        <a14:foregroundMark x1="9111" y1="59124" x2="35111" y2="73479"/>
                        <a14:foregroundMark x1="32000" y1="61800" x2="38667" y2="70560"/>
                        <a14:foregroundMark x1="56667" y1="76399" x2="62667" y2="78102"/>
                        <a14:foregroundMark x1="30000" y1="97080" x2="69333" y2="97567"/>
                        <a14:foregroundMark x1="16667" y1="78832" x2="23778" y2="87591"/>
                        <a14:foregroundMark x1="36444" y1="84672" x2="58444" y2="82238"/>
                        <a14:foregroundMark x1="63111" y1="81752" x2="74000" y2="82968"/>
                        <a14:foregroundMark x1="39333" y1="77129" x2="43111" y2="77372"/>
                        <a14:foregroundMark x1="11111" y1="85401" x2="18667" y2="85401"/>
                        <a14:foregroundMark x1="55778" y1="25304" x2="62000" y2="45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761" y="290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80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6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859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681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укви А, а _ #чатурок _ Українська мова 1 клас _ Нова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з буквами вас познайомить мудрий чарівник Алфавіт. Він навчить вас читати і писати.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94" y="818183"/>
            <a:ext cx="3781631" cy="5665743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824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3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23676" y="308430"/>
            <a:ext cx="8732066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Інструктаж</a:t>
            </a:r>
            <a:r>
              <a:rPr lang="ru-RU" sz="2800" b="1" dirty="0" smtClean="0">
                <a:solidFill>
                  <a:schemeClr val="bg1"/>
                </a:solidFill>
              </a:rPr>
              <a:t> для </a:t>
            </a:r>
            <a:r>
              <a:rPr lang="ru-RU" sz="2800" b="1" dirty="0" err="1" smtClean="0">
                <a:solidFill>
                  <a:schemeClr val="bg1"/>
                </a:solidFill>
              </a:rPr>
              <a:t>діток</a:t>
            </a:r>
            <a:r>
              <a:rPr lang="ru-RU" sz="2800" b="1" dirty="0" smtClean="0">
                <a:solidFill>
                  <a:schemeClr val="bg1"/>
                </a:solidFill>
              </a:rPr>
              <a:t> і </a:t>
            </a:r>
            <a:r>
              <a:rPr lang="ru-RU" sz="2800" b="1" dirty="0" err="1" smtClean="0">
                <a:solidFill>
                  <a:schemeClr val="bg1"/>
                </a:solidFill>
              </a:rPr>
              <a:t>їхніх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помічників</a:t>
            </a:r>
            <a:r>
              <a:rPr lang="ru-RU" sz="2800" b="1" dirty="0" smtClean="0">
                <a:solidFill>
                  <a:schemeClr val="bg1"/>
                </a:solidFill>
              </a:rPr>
              <a:t> – </a:t>
            </a:r>
            <a:r>
              <a:rPr lang="ru-RU" sz="2800" b="1" dirty="0" err="1" smtClean="0">
                <a:solidFill>
                  <a:schemeClr val="bg1"/>
                </a:solidFill>
              </a:rPr>
              <a:t>батьків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4058" y="1140823"/>
            <a:ext cx="4663130" cy="536010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Любі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діти</a:t>
            </a:r>
            <a:r>
              <a:rPr lang="ru-RU" sz="2400" b="1" dirty="0" smtClean="0">
                <a:solidFill>
                  <a:schemeClr val="bg1"/>
                </a:solidFill>
              </a:rPr>
              <a:t>, на вас </a:t>
            </a:r>
            <a:r>
              <a:rPr lang="ru-RU" sz="2400" b="1" dirty="0" err="1" smtClean="0">
                <a:solidFill>
                  <a:schemeClr val="bg1"/>
                </a:solidFill>
              </a:rPr>
              <a:t>чекає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захоплююча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подорож</a:t>
            </a:r>
            <a:r>
              <a:rPr lang="ru-RU" sz="2400" b="1" dirty="0" smtClean="0">
                <a:solidFill>
                  <a:schemeClr val="bg1"/>
                </a:solidFill>
              </a:rPr>
              <a:t> до </a:t>
            </a:r>
            <a:r>
              <a:rPr lang="ru-RU" sz="2400" b="1" dirty="0" err="1" smtClean="0">
                <a:solidFill>
                  <a:schemeClr val="bg1"/>
                </a:solidFill>
              </a:rPr>
              <a:t>дивовижної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Країни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Звуків</a:t>
            </a:r>
            <a:r>
              <a:rPr lang="ru-RU" sz="2400" b="1" dirty="0" smtClean="0">
                <a:solidFill>
                  <a:schemeClr val="bg1"/>
                </a:solidFill>
              </a:rPr>
              <a:t> і Букв,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час </a:t>
            </a:r>
            <a:r>
              <a:rPr lang="ru-RU" sz="2400" b="1" dirty="0" err="1" smtClean="0">
                <a:solidFill>
                  <a:schemeClr val="bg1"/>
                </a:solidFill>
              </a:rPr>
              <a:t>якої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познайомитесь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із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голосними</a:t>
            </a:r>
            <a:r>
              <a:rPr lang="ru-RU" sz="2400" b="1" dirty="0" smtClean="0">
                <a:solidFill>
                  <a:schemeClr val="bg1"/>
                </a:solidFill>
              </a:rPr>
              <a:t> звуками і буквами, </a:t>
            </a:r>
            <a:r>
              <a:rPr lang="ru-RU" sz="2400" b="1" dirty="0" err="1" smtClean="0">
                <a:solidFill>
                  <a:schemeClr val="bg1"/>
                </a:solidFill>
              </a:rPr>
              <a:t>які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позначають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Навчитеся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читати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писати</a:t>
            </a:r>
            <a:r>
              <a:rPr lang="ru-RU" sz="2400" b="1" dirty="0" smtClean="0">
                <a:solidFill>
                  <a:schemeClr val="bg1"/>
                </a:solidFill>
              </a:rPr>
              <a:t>, будете </a:t>
            </a:r>
            <a:r>
              <a:rPr lang="ru-RU" sz="2400" b="1" dirty="0" err="1" smtClean="0">
                <a:solidFill>
                  <a:schemeClr val="bg1"/>
                </a:solidFill>
              </a:rPr>
              <a:t>досліджувати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мовні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явища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знаходити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відповіді</a:t>
            </a:r>
            <a:r>
              <a:rPr lang="ru-RU" sz="2400" b="1" dirty="0" smtClean="0">
                <a:solidFill>
                  <a:schemeClr val="bg1"/>
                </a:solidFill>
              </a:rPr>
              <a:t> на </a:t>
            </a:r>
            <a:r>
              <a:rPr lang="ru-RU" sz="2400" b="1" dirty="0" err="1" smtClean="0">
                <a:solidFill>
                  <a:schemeClr val="bg1"/>
                </a:solidFill>
              </a:rPr>
              <a:t>непрості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Попереду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багато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цікавих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ігор</a:t>
            </a:r>
            <a:r>
              <a:rPr lang="ru-RU" sz="2400" b="1" dirty="0" smtClean="0">
                <a:solidFill>
                  <a:schemeClr val="bg1"/>
                </a:solidFill>
              </a:rPr>
              <a:t> і загадок.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Вас </a:t>
            </a:r>
            <a:r>
              <a:rPr lang="ru-RU" sz="2400" b="1" dirty="0" err="1" smtClean="0">
                <a:solidFill>
                  <a:schemeClr val="bg1"/>
                </a:solidFill>
              </a:rPr>
              <a:t>будуть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супроводжувати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наші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герої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Познайомтеся</a:t>
            </a:r>
            <a:r>
              <a:rPr lang="ru-RU" sz="2400" b="1" dirty="0" smtClean="0">
                <a:solidFill>
                  <a:schemeClr val="bg1"/>
                </a:solidFill>
              </a:rPr>
              <a:t> з ними. 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970822"/>
            <a:ext cx="729851" cy="1032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1886825"/>
            <a:ext cx="803421" cy="1136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>
                        <a14:foregroundMark x1="40314" y1="69686" x2="51832" y2="7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11" y="2919211"/>
            <a:ext cx="795767" cy="1192241"/>
          </a:xfrm>
          <a:prstGeom prst="rect">
            <a:avLst/>
          </a:prstGeom>
        </p:spPr>
      </p:pic>
      <p:pic>
        <p:nvPicPr>
          <p:cNvPr id="7" name="Рисунок 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19" y="4209399"/>
            <a:ext cx="649752" cy="97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i.pinimg.com/originals/e5/4b/d1/e54bd17f2f9293b409f1592daf05710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" b="99757" l="222" r="100000">
                        <a14:foregroundMark x1="37778" y1="20195" x2="41333" y2="40876"/>
                        <a14:foregroundMark x1="57111" y1="20925" x2="63333" y2="38443"/>
                        <a14:foregroundMark x1="60667" y1="69343" x2="88444" y2="66423"/>
                        <a14:foregroundMark x1="9111" y1="59124" x2="35111" y2="73479"/>
                        <a14:foregroundMark x1="32000" y1="61800" x2="38667" y2="70560"/>
                        <a14:foregroundMark x1="56667" y1="76399" x2="62667" y2="78102"/>
                        <a14:foregroundMark x1="30000" y1="97080" x2="69333" y2="97567"/>
                        <a14:foregroundMark x1="16667" y1="78832" x2="23778" y2="87591"/>
                        <a14:foregroundMark x1="36444" y1="84672" x2="58444" y2="82238"/>
                        <a14:foregroundMark x1="63111" y1="81752" x2="74000" y2="82968"/>
                        <a14:foregroundMark x1="39333" y1="77129" x2="43111" y2="77372"/>
                        <a14:foregroundMark x1="11111" y1="85401" x2="18667" y2="85401"/>
                        <a14:foregroundMark x1="55778" y1="25304" x2="62000" y2="45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51" y="5316032"/>
            <a:ext cx="664135" cy="60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91419" y="943582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хазяйка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країни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Мовознавії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Відкриє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секрети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рідної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Щоб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вона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92275" y="1948870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Суржик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помічник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багато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цікавих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ігор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загадок.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нього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3276" y="3003073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Чарівник</a:t>
            </a:r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Алфавіт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познайовить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вас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їз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буквами,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читати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писати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Щоб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63276" y="4114789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Мудра Сова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допоможе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перевірити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ваші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загадки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запитання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Щоб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2275" y="5256206"/>
            <a:ext cx="55833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Компік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перейти до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яку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Суржик, клацайте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52590" y="5990476"/>
            <a:ext cx="6186191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Щоб перейти на </a:t>
            </a:r>
            <a:r>
              <a:rPr lang="ru-RU" sz="2000" b="1" dirty="0" err="1" smtClean="0">
                <a:solidFill>
                  <a:schemeClr val="bg1"/>
                </a:solidFill>
              </a:rPr>
              <a:t>наступний</a:t>
            </a:r>
            <a:r>
              <a:rPr lang="ru-RU" sz="2000" b="1" dirty="0" smtClean="0">
                <a:solidFill>
                  <a:schemeClr val="bg1"/>
                </a:solidFill>
              </a:rPr>
              <a:t> слайд, клацайте на </a:t>
            </a:r>
            <a:r>
              <a:rPr lang="ru-RU" sz="2000" b="1" dirty="0" err="1" smtClean="0">
                <a:solidFill>
                  <a:schemeClr val="bg1"/>
                </a:solidFill>
              </a:rPr>
              <a:t>екран</a:t>
            </a:r>
            <a:r>
              <a:rPr lang="ru-RU" sz="2000" b="1" dirty="0" smtClean="0">
                <a:solidFill>
                  <a:schemeClr val="bg1"/>
                </a:solidFill>
              </a:rPr>
              <a:t>, але </a:t>
            </a:r>
            <a:r>
              <a:rPr lang="ru-RU" sz="2000" b="1" dirty="0" err="1" smtClean="0">
                <a:solidFill>
                  <a:schemeClr val="bg1"/>
                </a:solidFill>
              </a:rPr>
              <a:t>уникайте</a:t>
            </a:r>
            <a:r>
              <a:rPr lang="ru-RU" sz="2000" b="1" dirty="0" smtClean="0">
                <a:solidFill>
                  <a:schemeClr val="bg1"/>
                </a:solidFill>
              </a:rPr>
              <a:t> наших </a:t>
            </a:r>
            <a:r>
              <a:rPr lang="ru-RU" sz="2000" b="1" dirty="0" err="1" smtClean="0">
                <a:solidFill>
                  <a:schemeClr val="bg1"/>
                </a:solidFill>
              </a:rPr>
              <a:t>героїв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0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047173" y="1037524"/>
            <a:ext cx="5911089" cy="506323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/>
              <a:t>З </a:t>
            </a:r>
            <a:r>
              <a:rPr lang="ru-RU" sz="2800" b="1" dirty="0" err="1"/>
              <a:t>букви</a:t>
            </a:r>
            <a:r>
              <a:rPr lang="ru-RU" sz="2800" b="1" dirty="0"/>
              <a:t> А почнем, </a:t>
            </a:r>
            <a:r>
              <a:rPr lang="ru-RU" sz="2800" b="1" dirty="0" err="1"/>
              <a:t>малята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 err="1"/>
              <a:t>рідну</a:t>
            </a:r>
            <a:r>
              <a:rPr lang="ru-RU" sz="2800" b="1" dirty="0"/>
              <a:t> азбуку </a:t>
            </a:r>
            <a:r>
              <a:rPr lang="ru-RU" sz="2800" b="1" dirty="0" err="1"/>
              <a:t>вивчати</a:t>
            </a:r>
            <a:r>
              <a:rPr lang="ru-RU" sz="2800" b="1" dirty="0"/>
              <a:t>.</a:t>
            </a:r>
            <a:br>
              <a:rPr lang="ru-RU" sz="2800" b="1" dirty="0"/>
            </a:br>
            <a:r>
              <a:rPr lang="ru-RU" sz="2800" b="1" dirty="0"/>
              <a:t>А в </a:t>
            </a:r>
            <a:r>
              <a:rPr lang="ru-RU" sz="2800" b="1" dirty="0" err="1"/>
              <a:t>алфавіті</a:t>
            </a:r>
            <a:r>
              <a:rPr lang="ru-RU" sz="2800" b="1" dirty="0"/>
              <a:t> — </a:t>
            </a:r>
            <a:r>
              <a:rPr lang="ru-RU" sz="2800" b="1" dirty="0" err="1"/>
              <a:t>найперша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/>
              <a:t>А в </a:t>
            </a:r>
            <a:r>
              <a:rPr lang="ru-RU" sz="2800" b="1" dirty="0" err="1"/>
              <a:t>алфавіті</a:t>
            </a:r>
            <a:r>
              <a:rPr lang="ru-RU" sz="2800" b="1" dirty="0"/>
              <a:t> — </a:t>
            </a:r>
            <a:r>
              <a:rPr lang="ru-RU" sz="2800" b="1" dirty="0" err="1"/>
              <a:t>найлегша</a:t>
            </a:r>
            <a:r>
              <a:rPr lang="ru-RU" sz="2800" b="1" dirty="0"/>
              <a:t>.</a:t>
            </a:r>
            <a:br>
              <a:rPr lang="ru-RU" sz="2800" b="1" dirty="0"/>
            </a:br>
            <a:r>
              <a:rPr lang="ru-RU" sz="2800" b="1" dirty="0"/>
              <a:t>А </a:t>
            </a:r>
            <a:r>
              <a:rPr lang="ru-RU" sz="2800" b="1" dirty="0" err="1"/>
              <a:t>іще</a:t>
            </a:r>
            <a:r>
              <a:rPr lang="ru-RU" sz="2800" b="1" dirty="0"/>
              <a:t> </a:t>
            </a:r>
            <a:r>
              <a:rPr lang="ru-RU" sz="2800" b="1" dirty="0" err="1"/>
              <a:t>ця</a:t>
            </a:r>
            <a:r>
              <a:rPr lang="ru-RU" sz="2800" b="1" dirty="0"/>
              <a:t> буква А</a:t>
            </a:r>
            <a:br>
              <a:rPr lang="ru-RU" sz="2800" b="1" dirty="0"/>
            </a:br>
            <a:r>
              <a:rPr lang="ru-RU" sz="2800" b="1" dirty="0"/>
              <a:t>І </a:t>
            </a:r>
            <a:r>
              <a:rPr lang="ru-RU" sz="2800" b="1" dirty="0" err="1"/>
              <a:t>дзвінка</a:t>
            </a:r>
            <a:r>
              <a:rPr lang="ru-RU" sz="2800" b="1" dirty="0"/>
              <a:t>, і </a:t>
            </a:r>
            <a:r>
              <a:rPr lang="ru-RU" sz="2800" b="1" dirty="0" err="1"/>
              <a:t>голосна</a:t>
            </a:r>
            <a:r>
              <a:rPr lang="ru-RU" sz="2800" b="1" dirty="0"/>
              <a:t>.</a:t>
            </a:r>
            <a:br>
              <a:rPr lang="ru-RU" sz="2800" b="1" dirty="0"/>
            </a:br>
            <a:r>
              <a:rPr lang="ru-RU" sz="2800" b="1" dirty="0" err="1"/>
              <a:t>Цю</a:t>
            </a:r>
            <a:r>
              <a:rPr lang="ru-RU" sz="2800" b="1" dirty="0"/>
              <a:t> букву </a:t>
            </a:r>
            <a:r>
              <a:rPr lang="ru-RU" sz="2800" b="1" dirty="0" err="1"/>
              <a:t>знають</a:t>
            </a:r>
            <a:r>
              <a:rPr lang="ru-RU" sz="2800" b="1" dirty="0"/>
              <a:t> </a:t>
            </a:r>
            <a:r>
              <a:rPr lang="ru-RU" sz="2800" b="1" dirty="0" err="1"/>
              <a:t>всі</a:t>
            </a:r>
            <a:r>
              <a:rPr lang="ru-RU" sz="2800" b="1" dirty="0"/>
              <a:t> на </a:t>
            </a:r>
            <a:r>
              <a:rPr lang="ru-RU" sz="2800" b="1" dirty="0" err="1"/>
              <a:t>світі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/>
              <a:t>В </a:t>
            </a:r>
            <a:r>
              <a:rPr lang="ru-RU" sz="2800" b="1" dirty="0" err="1"/>
              <a:t>неї</a:t>
            </a:r>
            <a:r>
              <a:rPr lang="ru-RU" sz="2800" b="1" dirty="0"/>
              <a:t> — </a:t>
            </a:r>
            <a:r>
              <a:rPr lang="ru-RU" sz="2800" b="1" dirty="0" err="1"/>
              <a:t>почесне</a:t>
            </a:r>
            <a:r>
              <a:rPr lang="ru-RU" sz="2800" b="1" dirty="0"/>
              <a:t> </a:t>
            </a:r>
            <a:r>
              <a:rPr lang="ru-RU" sz="2800" b="1" dirty="0" err="1"/>
              <a:t>місце</a:t>
            </a:r>
            <a:r>
              <a:rPr lang="ru-RU" sz="2800" b="1" dirty="0"/>
              <a:t> в </a:t>
            </a:r>
            <a:r>
              <a:rPr lang="ru-RU" sz="2800" b="1" dirty="0" err="1"/>
              <a:t>алфавіті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/>
              <a:t>Весела, </a:t>
            </a:r>
            <a:r>
              <a:rPr lang="ru-RU" sz="2800" b="1" dirty="0" err="1"/>
              <a:t>гарна</a:t>
            </a:r>
            <a:r>
              <a:rPr lang="ru-RU" sz="2800" b="1" dirty="0"/>
              <a:t>, </a:t>
            </a:r>
            <a:r>
              <a:rPr lang="ru-RU" sz="2800" b="1" dirty="0" err="1"/>
              <a:t>гомінка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І </a:t>
            </a:r>
            <a:r>
              <a:rPr lang="ru-RU" sz="2800" b="1" dirty="0" err="1"/>
              <a:t>найскромніша</a:t>
            </a:r>
            <a:r>
              <a:rPr lang="ru-RU" sz="2800" b="1" dirty="0"/>
              <a:t> — буква </a:t>
            </a:r>
            <a:r>
              <a:rPr lang="ru-RU" sz="2800" b="1" dirty="0" smtClean="0"/>
              <a:t>А.</a:t>
            </a:r>
          </a:p>
          <a:p>
            <a:r>
              <a:rPr lang="uk-UA" sz="2800" b="1" dirty="0"/>
              <a:t> </a:t>
            </a:r>
            <a:r>
              <a:rPr lang="uk-UA" sz="2800" b="1" dirty="0" smtClean="0"/>
              <a:t>                                 </a:t>
            </a:r>
            <a:r>
              <a:rPr lang="uk-UA" sz="2800" i="1" dirty="0" smtClean="0"/>
              <a:t>Ігор Січовик</a:t>
            </a:r>
            <a:endParaRPr lang="ru-RU" sz="28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22" y="1415143"/>
            <a:ext cx="3395804" cy="5087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977652"/>
            <a:ext cx="3402456" cy="3506275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877" y="427924"/>
            <a:ext cx="609600" cy="6096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852304" y="277455"/>
            <a:ext cx="9975781" cy="865361"/>
            <a:chOff x="954155" y="600075"/>
            <a:chExt cx="9975781" cy="865361"/>
          </a:xfrm>
        </p:grpSpPr>
        <p:sp>
          <p:nvSpPr>
            <p:cNvPr id="8" name="Скругленная прямоугольная выноска 7"/>
            <p:cNvSpPr/>
            <p:nvPr/>
          </p:nvSpPr>
          <p:spPr>
            <a:xfrm flipH="1">
              <a:off x="954155" y="600076"/>
              <a:ext cx="9975781" cy="865360"/>
            </a:xfrm>
            <a:prstGeom prst="wedgeRoundRectCallout">
              <a:avLst>
                <a:gd name="adj1" fmla="val -19150"/>
                <a:gd name="adj2" fmla="val 92262"/>
                <a:gd name="adj3" fmla="val 16667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172818" y="600075"/>
              <a:ext cx="954156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3200" b="1" dirty="0" smtClean="0">
                  <a:ln w="0"/>
                  <a:solidFill>
                    <a:schemeClr val="bg1"/>
                  </a:solidFill>
                </a:rPr>
                <a:t>Знайомимось з </a:t>
              </a:r>
              <a:r>
                <a:rPr lang="uk-UA" sz="3200" b="1" smtClean="0">
                  <a:ln w="0"/>
                  <a:solidFill>
                    <a:schemeClr val="bg1"/>
                  </a:solidFill>
                </a:rPr>
                <a:t>буквою А.</a:t>
              </a:r>
              <a:endParaRPr lang="ru-RU" sz="3200" b="1" cap="none" spc="0" dirty="0">
                <a:ln w="0"/>
                <a:solidFill>
                  <a:schemeClr val="bg1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91622" y="654360"/>
            <a:ext cx="300755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6600" b="1" cap="none" spc="0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16600" b="1" cap="none" spc="0" dirty="0" err="1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16600" b="1" cap="none" spc="0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787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6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18" name="Picture 10" descr="http://stranamasterov.ru/img4/i2011/07/19/img1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92017" l="3429" r="98571">
                        <a14:foregroundMark x1="48571" y1="13235" x2="61714" y2="39286"/>
                        <a14:foregroundMark x1="45714" y1="24790" x2="31143" y2="45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" t="10741" r="5547" b="7986"/>
          <a:stretch/>
        </p:blipFill>
        <p:spPr bwMode="auto">
          <a:xfrm>
            <a:off x="7149217" y="1989546"/>
            <a:ext cx="2158344" cy="26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stihi.ru/pics/2008/01/18/2555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42"/>
          <a:stretch/>
        </p:blipFill>
        <p:spPr bwMode="auto">
          <a:xfrm>
            <a:off x="9296271" y="565294"/>
            <a:ext cx="2347913" cy="221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artnow.ru/img/354000/3541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" b="97373" l="3178" r="100000">
                        <a14:foregroundMark x1="53178" y1="37110" x2="50636" y2="48933"/>
                        <a14:foregroundMark x1="18432" y1="88177" x2="21610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39" y="3575722"/>
            <a:ext cx="2262443" cy="291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r="41888"/>
          <a:stretch/>
        </p:blipFill>
        <p:spPr>
          <a:xfrm>
            <a:off x="374095" y="2102062"/>
            <a:ext cx="2975300" cy="23999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65775"/>
          <a:stretch/>
        </p:blipFill>
        <p:spPr>
          <a:xfrm>
            <a:off x="3211072" y="1533431"/>
            <a:ext cx="2582624" cy="3537244"/>
          </a:xfrm>
          <a:prstGeom prst="rect">
            <a:avLst/>
          </a:prstGeom>
        </p:spPr>
      </p:pic>
      <p:pic>
        <p:nvPicPr>
          <p:cNvPr id="17" name="Picture 6" descr="http://www.copoka.com/abc_pics/a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1049" y1="5128" x2="68881" y2="21368"/>
                        <a14:foregroundMark x1="59790" y1="9972" x2="74476" y2="7692"/>
                        <a14:foregroundMark x1="50000" y1="7977" x2="52448" y2="18519"/>
                        <a14:foregroundMark x1="46853" y1="36752" x2="51049" y2="44160"/>
                        <a14:foregroundMark x1="52448" y1="47293" x2="56643" y2="47293"/>
                        <a14:foregroundMark x1="69930" y1="49288" x2="73776" y2="50142"/>
                        <a14:foregroundMark x1="77273" y1="53561" x2="82168" y2="64103"/>
                        <a14:foregroundMark x1="84615" y1="68091" x2="95455" y2="87464"/>
                        <a14:foregroundMark x1="74476" y1="50142" x2="76224" y2="50712"/>
                        <a14:foregroundMark x1="76224" y1="50712" x2="76224" y2="50712"/>
                        <a14:foregroundMark x1="56643" y1="4558" x2="66434" y2="5698"/>
                        <a14:foregroundMark x1="66434" y1="21368" x2="65734" y2="27350"/>
                        <a14:foregroundMark x1="26923" y1="67521" x2="51049" y2="67521"/>
                        <a14:foregroundMark x1="56643" y1="68661" x2="62238" y2="69516"/>
                        <a14:foregroundMark x1="61538" y1="64103" x2="68182" y2="70940"/>
                        <a14:foregroundMark x1="34266" y1="65527" x2="49301" y2="64957"/>
                        <a14:foregroundMark x1="27622" y1="70085" x2="40210" y2="70085"/>
                        <a14:foregroundMark x1="40909" y1="70940" x2="53147" y2="70940"/>
                        <a14:foregroundMark x1="6294" y1="90883" x2="16084" y2="96296"/>
                        <a14:foregroundMark x1="16084" y1="96296" x2="16084" y2="96296"/>
                        <a14:foregroundMark x1="16084" y1="96296" x2="24476" y2="94302"/>
                        <a14:foregroundMark x1="2448" y1="91453" x2="11538" y2="86895"/>
                        <a14:foregroundMark x1="77972" y1="95157" x2="97552" y2="94872"/>
                        <a14:foregroundMark x1="63986" y1="13390" x2="69580" y2="12536"/>
                        <a14:foregroundMark x1="3147" y1="90883" x2="12937" y2="96296"/>
                        <a14:foregroundMark x1="80420" y1="95726" x2="94406" y2="98860"/>
                        <a14:foregroundMark x1="79021" y1="97721" x2="82867" y2="97721"/>
                        <a14:foregroundMark x1="48601" y1="7123" x2="56643" y2="1994"/>
                        <a14:foregroundMark x1="19580" y1="94302" x2="26224" y2="94872"/>
                        <a14:foregroundMark x1="70979" y1="20228" x2="65734" y2="27635"/>
                        <a14:foregroundMark x1="45455" y1="27066" x2="49301" y2="38177"/>
                        <a14:foregroundMark x1="45455" y1="35043" x2="47552" y2="41880"/>
                        <a14:foregroundMark x1="87413" y1="55271" x2="94755" y2="84615"/>
                        <a14:foregroundMark x1="7343" y1="96581" x2="19930" y2="99430"/>
                        <a14:foregroundMark x1="77273" y1="99430" x2="91958" y2="99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65" y="3600757"/>
            <a:ext cx="2349250" cy="288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0130" y="3097247"/>
            <a:ext cx="2763805" cy="3909447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На </a:t>
            </a:r>
            <a:r>
              <a:rPr lang="ru-RU" sz="2800" b="1" dirty="0" err="1" smtClean="0">
                <a:solidFill>
                  <a:schemeClr val="bg1"/>
                </a:solidFill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</a:rPr>
              <a:t> схожа буква А?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815" l="0" r="97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06" y="3105166"/>
            <a:ext cx="2345090" cy="323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0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Створи букву 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D:\ЦЕПОВА. ВСЁ\2. РАНОК\0. ОНОВЛЕНИЙ   КОМПЛЕКТ БУКВАР +++\2. МАТЕРІАЛИ ДО  БУКВАРЯ\2. БУКВАРНИЙ ПЕРІОД\Буква А. У квітковому магазині\Сконструюй букву А\Буква А пальчиками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40" y="1352178"/>
            <a:ext cx="1872208" cy="2520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Рисунок 3" descr="D:\ЦЕПОВА. ВСЁ\2. РАНОК\0. ОНОВЛЕНИЙ   КОМПЛЕКТ БУКВАР +++\2. МАТЕРІАЛИ ДО  БУКВАРЯ\2. БУКВАРНИЙ ПЕРІОД\Буква А. У квітковому магазині\Занятия-007 - копия (5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89" y="1352178"/>
            <a:ext cx="1859632" cy="2520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Рисунок 4" descr="D:\ЦЕПОВА. ВСЁ\2. РАНОК\0. ОНОВЛЕНИЙ   КОМПЛЕКТ БУКВАР +++\2. МАТЕРІАЛИ ДО  БУКВАРЯ\2. БУКВАРНИЙ ПЕРІОД\Буква А. У квітковому магазині\1427451343_giynwyrzrleth0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736" y="1352178"/>
            <a:ext cx="1868785" cy="2520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Рисунок 5" descr="D:\ЦЕПОВА. ВСЁ\2. РАНОК\0. ОНОВЛЕНИЙ   КОМПЛЕКТ БУКВАР +++\2. МАТЕРІАЛИ ДО  БУКВАРЯ\2. БУКВАРНИЙ ПЕРІОД\Буква А. У квітковому магазині\39997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05" y="4045394"/>
            <a:ext cx="1871846" cy="2520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36" y="1667323"/>
            <a:ext cx="3174513" cy="4756142"/>
          </a:xfrm>
          <a:prstGeom prst="rect">
            <a:avLst/>
          </a:prstGeom>
        </p:spPr>
      </p:pic>
      <p:pic>
        <p:nvPicPr>
          <p:cNvPr id="8" name="Рисунок 7" descr="D:\ЦЕПОВА. ВСЁ\2. РАНОК\0. ОНОВЛЕНИЙ   КОМПЛЕКТ БУКВАР +++\2. МАТЕРІАЛИ ДО  БУКВАРЯ\2. БУКВАРНИЙ ПЕРІОД\Буква А. У квітковому магазині\Занятия-007 - копия (4)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09" y="4045394"/>
            <a:ext cx="2009366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6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45" l="533" r="100000">
                        <a14:foregroundMark x1="66252" y1="29231" x2="57371" y2="60513"/>
                        <a14:foregroundMark x1="4263" y1="31282" x2="4796" y2="33162"/>
                        <a14:foregroundMark x1="10124" y1="32479" x2="12433" y2="32821"/>
                        <a14:foregroundMark x1="12433" y1="40684" x2="12966" y2="43932"/>
                        <a14:foregroundMark x1="5151" y1="41880" x2="6394" y2="43419"/>
                        <a14:foregroundMark x1="2309" y1="36410" x2="3552" y2="36410"/>
                        <a14:foregroundMark x1="7638" y1="34017" x2="8881" y2="40000"/>
                        <a14:foregroundMark x1="25577" y1="93333" x2="2557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44" y="1800226"/>
            <a:ext cx="4347559" cy="4517447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 flipH="1">
            <a:off x="2380857" y="688482"/>
            <a:ext cx="8643938" cy="700718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61535" y="600075"/>
            <a:ext cx="89684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Діти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,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спробуйте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викласти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букву А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із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олівців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!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" b="82840" l="5854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14" t="420" r="13782" b="16702"/>
          <a:stretch/>
        </p:blipFill>
        <p:spPr>
          <a:xfrm rot="5553317">
            <a:off x="2017015" y="3974306"/>
            <a:ext cx="814387" cy="35575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" b="82840" l="5854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14" t="420" r="13782" b="16702"/>
          <a:stretch/>
        </p:blipFill>
        <p:spPr>
          <a:xfrm rot="1035424">
            <a:off x="1813802" y="2897316"/>
            <a:ext cx="814387" cy="3557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" b="82840" l="5854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14" t="420" r="13782" b="16702"/>
          <a:stretch/>
        </p:blipFill>
        <p:spPr>
          <a:xfrm rot="2841436">
            <a:off x="2306298" y="3700039"/>
            <a:ext cx="814387" cy="3557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" b="82840" l="5854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14" t="420" r="13782" b="16702"/>
          <a:stretch/>
        </p:blipFill>
        <p:spPr>
          <a:xfrm rot="20513291">
            <a:off x="1973664" y="3197606"/>
            <a:ext cx="814387" cy="35575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" b="82840" l="5854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14" t="420" r="13782" b="16702"/>
          <a:stretch/>
        </p:blipFill>
        <p:spPr>
          <a:xfrm rot="5400000">
            <a:off x="1762594" y="3312462"/>
            <a:ext cx="814387" cy="3557587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6858" y="575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1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23685 -0.04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29401 -0.0858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9011 -0.1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7" y="321700"/>
            <a:ext cx="11416145" cy="6206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686175" y="277455"/>
            <a:ext cx="5414962" cy="4300538"/>
            <a:chOff x="0" y="168857"/>
            <a:chExt cx="5414962" cy="4300538"/>
          </a:xfrm>
        </p:grpSpPr>
        <p:sp>
          <p:nvSpPr>
            <p:cNvPr id="11" name="Облако 10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722" y="1552549"/>
              <a:ext cx="53495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Дітки, послухайте казку про великі і маленькі букви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125" y="2738365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5693" y="391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951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18" y="1291566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4419889" y="221958"/>
            <a:ext cx="5414962" cy="2745964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Picture 2" descr="https://i.pinimg.com/originals/e5/4b/d1/e54bd17f2f9293b409f1592daf057103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3472" y="567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286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234" l="178" r="98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5" y="2048983"/>
            <a:ext cx="3234739" cy="480901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На </a:t>
            </a:r>
            <a:r>
              <a:rPr lang="ru-RU" sz="2800" b="1" dirty="0" err="1" smtClean="0">
                <a:solidFill>
                  <a:schemeClr val="bg1"/>
                </a:solidFill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</a:rPr>
              <a:t> схожа </a:t>
            </a:r>
            <a:r>
              <a:rPr lang="ru-RU" sz="2800" b="1" dirty="0" err="1" smtClean="0">
                <a:solidFill>
                  <a:schemeClr val="bg1"/>
                </a:solidFill>
              </a:rPr>
              <a:t>маленька</a:t>
            </a:r>
            <a:r>
              <a:rPr lang="ru-RU" sz="2800" b="1" dirty="0" smtClean="0">
                <a:solidFill>
                  <a:schemeClr val="bg1"/>
                </a:solidFill>
              </a:rPr>
              <a:t> буква А?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D:\ЦЕПОВА. ВСЁ\2. РАНОК\0. ОНОВЛЕНИЙ   КОМПЛЕКТ БУКВАР +++\2. МАТЕРІАЛИ ДО  БУКВАРЯ\2. БУКВАРНИЙ ПЕРІОД\Буква А. У квітковому магазині\page_1_2 - копия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761" y1="47297" x2="20165" y2="24324"/>
                        <a14:foregroundMark x1="22222" y1="58108" x2="25514" y2="71622"/>
                        <a14:foregroundMark x1="4115" y1="71622" x2="13169" y2="52703"/>
                        <a14:foregroundMark x1="12346" y1="90541" x2="20576" y2="74324"/>
                        <a14:foregroundMark x1="70370" y1="33784" x2="78601" y2="16216"/>
                        <a14:foregroundMark x1="74074" y1="41892" x2="90123" y2="71622"/>
                        <a14:foregroundMark x1="70370" y1="66216" x2="72016" y2="74324"/>
                        <a14:foregroundMark x1="94239" y1="79730" x2="95885" y2="79730"/>
                        <a14:foregroundMark x1="15638" y1="52703" x2="19342" y2="55405"/>
                        <a14:foregroundMark x1="92593" y1="48649" x2="90123" y2="68919"/>
                        <a14:backgroundMark x1="9465" y1="50000" x2="17284" y2="44595"/>
                        <a14:backgroundMark x1="11523" y1="68919" x2="16461" y2="68919"/>
                        <a14:backgroundMark x1="88066" y1="32432" x2="88889" y2="39189"/>
                        <a14:backgroundMark x1="89712" y1="50000" x2="90535" y2="54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518" y="1345720"/>
            <a:ext cx="4360382" cy="158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111" b="91778" l="575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5" t="28000" r="2832" b="6001"/>
          <a:stretch/>
        </p:blipFill>
        <p:spPr>
          <a:xfrm>
            <a:off x="8760674" y="2928937"/>
            <a:ext cx="3140075" cy="3771900"/>
          </a:xfrm>
          <a:prstGeom prst="rect">
            <a:avLst/>
          </a:prstGeom>
        </p:spPr>
      </p:pic>
      <p:pic>
        <p:nvPicPr>
          <p:cNvPr id="6" name="Рисунок 5" descr="D:\ЦЕПОВА. ВСЁ\2. РАНОК\0. ОНОВЛЕНИЙ   КОМПЛЕКТ БУКВАР +++\2. МАТЕРІАЛИ ДО  БУКВАРЯ\2. БУКВАРНИЙ ПЕРІОД\Буква А. У квітковому магазині\page_1_2 - копия (2).jp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100000" l="412" r="99177">
                        <a14:foregroundMark x1="2058" y1="33333" x2="9053" y2="20000"/>
                        <a14:foregroundMark x1="10288" y1="20000" x2="18107" y2="21333"/>
                        <a14:foregroundMark x1="20165" y1="26667" x2="23045" y2="44000"/>
                        <a14:foregroundMark x1="5761" y1="52000" x2="13580" y2="48000"/>
                        <a14:foregroundMark x1="3704" y1="66667" x2="4115" y2="77333"/>
                        <a14:foregroundMark x1="8642" y1="88000" x2="17284" y2="82667"/>
                        <a14:foregroundMark x1="23457" y1="48000" x2="21811" y2="64000"/>
                        <a14:foregroundMark x1="21811" y1="76000" x2="26749" y2="84000"/>
                        <a14:foregroundMark x1="38272" y1="17333" x2="46502" y2="18667"/>
                        <a14:foregroundMark x1="49383" y1="25333" x2="53909" y2="37333"/>
                        <a14:foregroundMark x1="54321" y1="48000" x2="52263" y2="64000"/>
                        <a14:foregroundMark x1="37860" y1="50667" x2="45267" y2="44000"/>
                        <a14:foregroundMark x1="32922" y1="41333" x2="37037" y2="26667"/>
                        <a14:foregroundMark x1="40741" y1="77333" x2="46091" y2="88000"/>
                        <a14:foregroundMark x1="53086" y1="73333" x2="59259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02" y="3336931"/>
            <a:ext cx="4345585" cy="16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ЦЕПОВА. ВСЁ\2. РАНОК\0. ОНОВЛЕНИЙ   КОМПЛЕКТ БУКВАР +++\2. МАТЕРІАЛИ ДО  БУКВАРЯ\2. БУКВАРНИЙ ПЕРІОД\Буква А. У квітковому магазині\page_1_2.jpg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049" b="90123" l="77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65" t="7692"/>
          <a:stretch/>
        </p:blipFill>
        <p:spPr bwMode="auto">
          <a:xfrm>
            <a:off x="7364698" y="948650"/>
            <a:ext cx="1871661" cy="231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0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7" b="99757" l="222" r="100000">
                        <a14:foregroundMark x1="37778" y1="20195" x2="41333" y2="40876"/>
                        <a14:foregroundMark x1="57111" y1="20925" x2="63333" y2="38443"/>
                        <a14:foregroundMark x1="60667" y1="69343" x2="88444" y2="66423"/>
                        <a14:foregroundMark x1="9111" y1="59124" x2="35111" y2="73479"/>
                        <a14:foregroundMark x1="32000" y1="61800" x2="38667" y2="70560"/>
                        <a14:foregroundMark x1="56667" y1="76399" x2="62667" y2="78102"/>
                        <a14:foregroundMark x1="30000" y1="97080" x2="69333" y2="97567"/>
                        <a14:foregroundMark x1="16667" y1="78832" x2="23778" y2="87591"/>
                        <a14:foregroundMark x1="36444" y1="84672" x2="58444" y2="82238"/>
                        <a14:foregroundMark x1="63111" y1="81752" x2="74000" y2="82968"/>
                        <a14:foregroundMark x1="39333" y1="77129" x2="43111" y2="77372"/>
                        <a14:foregroundMark x1="11111" y1="85401" x2="18667" y2="85401"/>
                        <a14:foregroundMark x1="55778" y1="25304" x2="62000" y2="45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4182" y="682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142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773" y="1624461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781" y="4517218"/>
            <a:ext cx="1782738" cy="183713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557339" y="346215"/>
            <a:ext cx="8792402" cy="85356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Порахуйте, </a:t>
            </a:r>
            <a:r>
              <a:rPr lang="ru-RU" sz="2800" b="1" dirty="0" err="1" smtClean="0">
                <a:solidFill>
                  <a:schemeClr val="bg1"/>
                </a:solidFill>
              </a:rPr>
              <a:t>скільки</a:t>
            </a:r>
            <a:r>
              <a:rPr lang="ru-RU" sz="2800" b="1" dirty="0" smtClean="0">
                <a:solidFill>
                  <a:schemeClr val="bg1"/>
                </a:solidFill>
              </a:rPr>
              <a:t> букв А та а </a:t>
            </a:r>
            <a:r>
              <a:rPr lang="ru-RU" sz="2800" b="1" dirty="0" err="1" smtClean="0">
                <a:solidFill>
                  <a:schemeClr val="bg1"/>
                </a:solidFill>
              </a:rPr>
              <a:t>зібралися</a:t>
            </a:r>
            <a:r>
              <a:rPr lang="ru-RU" sz="2800" b="1" dirty="0" smtClean="0">
                <a:solidFill>
                  <a:schemeClr val="bg1"/>
                </a:solidFill>
              </a:rPr>
              <a:t> на </a:t>
            </a:r>
            <a:r>
              <a:rPr lang="ru-RU" sz="2800" b="1" dirty="0" err="1" smtClean="0">
                <a:solidFill>
                  <a:schemeClr val="bg1"/>
                </a:solidFill>
              </a:rPr>
              <a:t>галявинці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Тисніть</a:t>
            </a:r>
            <a:r>
              <a:rPr lang="ru-RU" sz="2800" b="1" dirty="0" smtClean="0">
                <a:solidFill>
                  <a:schemeClr val="bg1"/>
                </a:solidFill>
              </a:rPr>
              <a:t> на </a:t>
            </a:r>
            <a:r>
              <a:rPr lang="ru-RU" sz="2800" b="1" dirty="0" err="1" smtClean="0">
                <a:solidFill>
                  <a:schemeClr val="bg1"/>
                </a:solidFill>
              </a:rPr>
              <a:t>Мудру</a:t>
            </a:r>
            <a:r>
              <a:rPr lang="ru-RU" sz="2800" b="1" dirty="0" smtClean="0">
                <a:solidFill>
                  <a:schemeClr val="bg1"/>
                </a:solidFill>
              </a:rPr>
              <a:t> Сову, </a:t>
            </a:r>
            <a:r>
              <a:rPr lang="ru-RU" sz="2800" b="1" dirty="0" err="1" smtClean="0">
                <a:solidFill>
                  <a:schemeClr val="bg1"/>
                </a:solidFill>
              </a:rPr>
              <a:t>щоб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перевірити</a:t>
            </a:r>
            <a:r>
              <a:rPr lang="ru-RU" sz="2800" b="1" dirty="0" smtClean="0">
                <a:solidFill>
                  <a:schemeClr val="bg1"/>
                </a:solidFill>
              </a:rPr>
              <a:t> себе.</a:t>
            </a:r>
          </a:p>
          <a:p>
            <a:pPr algn="ctr"/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56" b="95538" l="2386" r="89707">
                        <a14:foregroundMark x1="15269" y1="41601" x2="21745" y2="48360"/>
                        <a14:foregroundMark x1="69666" y1="47835" x2="76142" y2="53018"/>
                        <a14:foregroundMark x1="38991" y1="24541" x2="37355" y2="34908"/>
                        <a14:foregroundMark x1="50307" y1="21391" x2="53511" y2="33858"/>
                        <a14:foregroundMark x1="47580" y1="22966" x2="55692" y2="29199"/>
                        <a14:foregroundMark x1="75596" y1="54068" x2="78800" y2="57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188" b="-2759"/>
          <a:stretch/>
        </p:blipFill>
        <p:spPr>
          <a:xfrm>
            <a:off x="6934737" y="2944803"/>
            <a:ext cx="1403571" cy="1501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87" y="4381318"/>
            <a:ext cx="1709913" cy="24189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25" l="0" r="98905">
                        <a14:foregroundMark x1="46350" y1="20938" x2="50000" y2="31250"/>
                        <a14:foregroundMark x1="20438" y1="92813" x2="46715" y2="89688"/>
                        <a14:foregroundMark x1="57299" y1="83438" x2="87591" y2="90000"/>
                        <a14:foregroundMark x1="53285" y1="23750" x2="58029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65" y="2760619"/>
            <a:ext cx="1305608" cy="1524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4" y="2511592"/>
            <a:ext cx="2545236" cy="25452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11" b="91778" l="575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5" t="28000" r="2832" b="6001"/>
          <a:stretch/>
        </p:blipFill>
        <p:spPr>
          <a:xfrm>
            <a:off x="10426260" y="4831590"/>
            <a:ext cx="1422088" cy="17082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89" b="96000" l="4063" r="6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515"/>
          <a:stretch/>
        </p:blipFill>
        <p:spPr>
          <a:xfrm>
            <a:off x="2625841" y="2921170"/>
            <a:ext cx="1846785" cy="21119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3373" l="54894" r="987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89" t="-130" r="-783" b="7284"/>
          <a:stretch/>
        </p:blipFill>
        <p:spPr>
          <a:xfrm>
            <a:off x="2134772" y="4457091"/>
            <a:ext cx="1414462" cy="19573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3" b="99000" l="460" r="98773">
                        <a14:foregroundMark x1="29141" y1="26571" x2="26840" y2="41286"/>
                        <a14:foregroundMark x1="39877" y1="31286" x2="51227" y2="36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15" y="2921170"/>
            <a:ext cx="1270698" cy="13642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17" y="4381318"/>
            <a:ext cx="1780036" cy="21305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9757" y1="20000" x2="37625" y2="21575"/>
                        <a14:foregroundMark x1="44206" y1="17638" x2="54936" y2="21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04" y="5056828"/>
            <a:ext cx="1416541" cy="128684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693490" y="1082755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8" descr="а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868" y="3711269"/>
            <a:ext cx="1576856" cy="144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green-doll-a-letter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78" y="3989384"/>
            <a:ext cx="1782761" cy="174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Счастливый школьный мультфильм сова"/>
          <p:cNvPicPr/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87228" y="860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3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31818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3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15617" y="449744"/>
            <a:ext cx="11068319" cy="1770274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1727785"/>
            <a:ext cx="3174513" cy="47561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5618" y="650567"/>
            <a:ext cx="1088941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Діти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,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існують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не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тільки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друковані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букви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, а й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рукописні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Сьогодні ми навчимося писати маленьку і велику букви а, А</a:t>
            </a:r>
          </a:p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Клацайте на зошит, щоб перейти на відео.</a:t>
            </a:r>
            <a:endParaRPr lang="ru-RU" sz="3200" b="1" cap="none" spc="0" dirty="0" smtClean="0">
              <a:ln w="0"/>
              <a:solidFill>
                <a:schemeClr val="bg1"/>
              </a:solidFill>
            </a:endParaRPr>
          </a:p>
          <a:p>
            <a:pPr algn="ctr"/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0" b="20990"/>
          <a:stretch>
            <a:fillRect/>
          </a:stretch>
        </p:blipFill>
        <p:spPr bwMode="auto">
          <a:xfrm>
            <a:off x="3717235" y="3068379"/>
            <a:ext cx="3578018" cy="218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253" y="2392307"/>
            <a:ext cx="3666317" cy="298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752" l="0" r="100000">
                        <a14:foregroundMark x1="60106" y1="18688" x2="81560" y2="40842"/>
                        <a14:foregroundMark x1="40426" y1="65347" x2="75177" y2="82797"/>
                        <a14:foregroundMark x1="18617" y1="6188" x2="24645" y2="495"/>
                        <a14:foregroundMark x1="58865" y1="2847" x2="66489" y2="4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9" y="3658222"/>
            <a:ext cx="1972398" cy="2825705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5616" y="345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997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Ілюстративний матеріал &quot;Мовка і Суржик&quot; | Ілюстрації. НУ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" y="-200102"/>
            <a:ext cx="12192000" cy="6928465"/>
          </a:xfrm>
          <a:prstGeom prst="rect">
            <a:avLst/>
          </a:prstGeom>
          <a:solidFill>
            <a:srgbClr val="FF0000"/>
          </a:solidFill>
          <a:extLst/>
        </p:spPr>
      </p:pic>
      <p:grpSp>
        <p:nvGrpSpPr>
          <p:cNvPr id="7" name="Группа 6"/>
          <p:cNvGrpSpPr/>
          <p:nvPr/>
        </p:nvGrpSpPr>
        <p:grpSpPr>
          <a:xfrm>
            <a:off x="0" y="168857"/>
            <a:ext cx="5414962" cy="4300538"/>
            <a:chOff x="0" y="168857"/>
            <a:chExt cx="5414962" cy="4300538"/>
          </a:xfrm>
        </p:grpSpPr>
        <p:sp>
          <p:nvSpPr>
            <p:cNvPr id="2" name="Облако 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2722" y="70958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Добрий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день,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мої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любі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першокласнички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Сьогодні ми з вами вирушаємо у подорож у чарівну Країну Звуків і Букв 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-1337" y="162124"/>
            <a:ext cx="5414962" cy="4300538"/>
            <a:chOff x="0" y="168857"/>
            <a:chExt cx="5414962" cy="4300538"/>
          </a:xfrm>
        </p:grpSpPr>
        <p:sp>
          <p:nvSpPr>
            <p:cNvPr id="9" name="Облако 8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04222" y="1312504"/>
              <a:ext cx="4606569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спочатку послухайте казку і дізнайтесь, як з’явилися букви.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382240" y="457200"/>
            <a:ext cx="2331166" cy="6046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0405" y="168857"/>
            <a:ext cx="609600" cy="6096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542719" y="473657"/>
            <a:ext cx="2008456" cy="5907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382240" y="709586"/>
            <a:ext cx="2331166" cy="579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06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64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760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322" y="2544275"/>
            <a:ext cx="3049611" cy="4313725"/>
          </a:xfrm>
          <a:prstGeom prst="rect">
            <a:avLst/>
          </a:prstGeom>
        </p:spPr>
      </p:pic>
      <p:pic>
        <p:nvPicPr>
          <p:cNvPr id="1026" name="Picture 2" descr="https://i.pinimg.com/564x/80/23/83/802383f31dad0c6e99b8b067194f5525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42" b="89894" l="3369" r="9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22" y="739708"/>
            <a:ext cx="4898308" cy="489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0" b="100000" l="420" r="98739">
                        <a14:foregroundMark x1="3361" y1="30000" x2="25630" y2="28800"/>
                        <a14:foregroundMark x1="3782" y1="23600" x2="18908" y2="7600"/>
                        <a14:foregroundMark x1="74370" y1="8000" x2="93697" y2="1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4" y="3336346"/>
            <a:ext cx="2331594" cy="2449154"/>
          </a:xfrm>
          <a:prstGeom prst="rect">
            <a:avLst/>
          </a:prstGeom>
        </p:spPr>
      </p:pic>
      <p:pic>
        <p:nvPicPr>
          <p:cNvPr id="1028" name="Picture 4" descr="https://i.pinimg.com/564x/e2/d5/b1/e2d5b1f987ae9d7a8b90d677ee4723db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5000" l="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82" y="1739932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85" b="92788" l="2979" r="987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782" y="4282496"/>
            <a:ext cx="2487194" cy="2201431"/>
          </a:xfrm>
          <a:prstGeom prst="rect">
            <a:avLst/>
          </a:prstGeom>
        </p:spPr>
      </p:pic>
      <p:pic>
        <p:nvPicPr>
          <p:cNvPr id="4" name="Picture 2" descr="Картинки с буквой А, буква А в картинках | Русский алфавит, Алфавит,  Кукольные поделки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592" l="167" r="99833">
                        <a14:foregroundMark x1="9333" y1="28411" x2="16667" y2="42376"/>
                        <a14:foregroundMark x1="4667" y1="31942" x2="8333" y2="34992"/>
                        <a14:foregroundMark x1="76833" y1="58587" x2="85667" y2="63242"/>
                        <a14:foregroundMark x1="74667" y1="76886" x2="83167" y2="86035"/>
                        <a14:foregroundMark x1="28667" y1="80096" x2="26167" y2="93419"/>
                        <a14:foregroundMark x1="13000" y1="13323" x2="20333" y2="8347"/>
                        <a14:foregroundMark x1="23167" y1="27287" x2="22167" y2="32263"/>
                        <a14:foregroundMark x1="20667" y1="86356" x2="20000" y2="87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20" y="2102414"/>
            <a:ext cx="3631034" cy="484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449245" y="463000"/>
            <a:ext cx="5421096" cy="2873346"/>
            <a:chOff x="-38856" y="189094"/>
            <a:chExt cx="5421096" cy="4300538"/>
          </a:xfrm>
        </p:grpSpPr>
        <p:sp>
          <p:nvSpPr>
            <p:cNvPr id="10" name="Облако 9"/>
            <p:cNvSpPr/>
            <p:nvPr/>
          </p:nvSpPr>
          <p:spPr>
            <a:xfrm>
              <a:off x="-32722" y="189094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38856" y="568920"/>
              <a:ext cx="5349518" cy="3540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457200" indent="-457200" algn="ctr">
                <a:buFontTx/>
                <a:buChar char="-"/>
              </a:pP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Що несеш ти, букво А?</a:t>
              </a:r>
            </a:p>
            <a:p>
              <a:pPr marL="457200" indent="-457200" algn="ctr">
                <a:buFontTx/>
                <a:buChar char="-"/>
              </a:pP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Все смачне із буквою А!</a:t>
              </a:r>
            </a:p>
            <a:p>
              <a:pPr marL="457200" indent="-457200" algn="ctr">
                <a:buFontTx/>
                <a:buChar char="-"/>
              </a:pP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Друзі, що смачненьке могла придбати буква А?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4471" y="592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995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Малята,  чи знаєте ви, що буква а може бути окремим словом?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Подивіться на модель речення.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436374" y="3287391"/>
            <a:ext cx="8305644" cy="3194552"/>
            <a:chOff x="3436374" y="3287391"/>
            <a:chExt cx="8305644" cy="3194552"/>
          </a:xfrm>
        </p:grpSpPr>
        <p:sp>
          <p:nvSpPr>
            <p:cNvPr id="8" name="Облако 7"/>
            <p:cNvSpPr/>
            <p:nvPr/>
          </p:nvSpPr>
          <p:spPr>
            <a:xfrm>
              <a:off x="3436374" y="3287391"/>
              <a:ext cx="7996403" cy="3194552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9149">
                          <a14:foregroundMark x1="22979" y1="16228" x2="30638" y2="21491"/>
                          <a14:foregroundMark x1="42553" y1="19298" x2="53191" y2="206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294" y="3685707"/>
              <a:ext cx="2090944" cy="20286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86074" y="4822082"/>
              <a:ext cx="21206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dirty="0" smtClean="0"/>
                <a:t>_____ </a:t>
              </a:r>
              <a:r>
                <a:rPr lang="uk-UA" sz="4000" dirty="0"/>
                <a:t>, а</a:t>
              </a:r>
              <a:endParaRPr lang="ru-RU" sz="4000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174" l="0" r="100000">
                          <a14:foregroundMark x1="45771" y1="39256" x2="55721" y2="39256"/>
                          <a14:foregroundMark x1="62687" y1="35950" x2="73134" y2="359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320" y="4548085"/>
              <a:ext cx="779821" cy="93888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72305" y="4733717"/>
              <a:ext cx="2469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dirty="0" smtClean="0"/>
                <a:t>_____ </a:t>
              </a:r>
              <a:r>
                <a:rPr lang="uk-UA" sz="4000" dirty="0"/>
                <a:t>.</a:t>
              </a:r>
              <a:endParaRPr lang="ru-RU" sz="4000" dirty="0"/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9386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2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954155" y="600076"/>
            <a:ext cx="9975781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1" b="93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5" y="1300317"/>
            <a:ext cx="7540339" cy="5557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2818" y="600075"/>
            <a:ext cx="95415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складіть речення за малюнками і схемою.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4685" y="4228512"/>
            <a:ext cx="3254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_____ _____ </a:t>
            </a:r>
            <a:r>
              <a:rPr lang="uk-UA" sz="4000" dirty="0"/>
              <a:t>.</a:t>
            </a:r>
            <a:endParaRPr lang="ru-RU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76812" y="4310319"/>
            <a:ext cx="3605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_____ _____ </a:t>
            </a:r>
            <a:r>
              <a:rPr lang="uk-UA" sz="4000" dirty="0"/>
              <a:t>, а</a:t>
            </a:r>
            <a:endParaRPr lang="ru-RU" sz="40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552298" y="4524721"/>
            <a:ext cx="14748" cy="3539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685" y="2551438"/>
            <a:ext cx="1628607" cy="21622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24" r="100000">
                        <a14:foregroundMark x1="59322" y1="42748" x2="58898" y2="75191"/>
                        <a14:foregroundMark x1="77119" y1="42366" x2="80085" y2="68321"/>
                        <a14:foregroundMark x1="49576" y1="83588" x2="60593" y2="88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24" y="2912097"/>
            <a:ext cx="1504598" cy="1670358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8687" y="529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079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954155" y="600076"/>
            <a:ext cx="9975781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1" b="93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5" y="1300317"/>
            <a:ext cx="7540339" cy="5557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2818" y="600075"/>
            <a:ext cx="95415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складіть речення за малюнками і схемою.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" b="91116" l="3546" r="96986">
                        <a14:foregroundMark x1="43440" y1="5282" x2="53546" y2="53661"/>
                        <a14:foregroundMark x1="74468" y1="5522" x2="75532" y2="11285"/>
                        <a14:foregroundMark x1="64007" y1="65066" x2="65603" y2="53902"/>
                        <a14:foregroundMark x1="70390" y1="57743" x2="67908" y2="61585"/>
                        <a14:foregroundMark x1="70922" y1="46819" x2="65248" y2="53902"/>
                        <a14:foregroundMark x1="29787" y1="49100" x2="34220" y2="56903"/>
                        <a14:foregroundMark x1="26773" y1="57743" x2="31560" y2="62665"/>
                        <a14:foregroundMark x1="64894" y1="37575" x2="64894" y2="39856"/>
                        <a14:foregroundMark x1="25532" y1="8043" x2="29078" y2="11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08" y="2564457"/>
            <a:ext cx="1529690" cy="22592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5603" y1="79787" x2="68440" y2="88121"/>
                        <a14:foregroundMark x1="54965" y1="80851" x2="57801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17" y="2251357"/>
            <a:ext cx="2450335" cy="24503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4685" y="4228512"/>
            <a:ext cx="3254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_____ _____ </a:t>
            </a:r>
            <a:r>
              <a:rPr lang="uk-UA" sz="4000" dirty="0"/>
              <a:t>.</a:t>
            </a:r>
            <a:endParaRPr lang="ru-RU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76812" y="4310319"/>
            <a:ext cx="3605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_____ _____ </a:t>
            </a:r>
            <a:r>
              <a:rPr lang="uk-UA" sz="4000" dirty="0"/>
              <a:t>, а</a:t>
            </a:r>
            <a:endParaRPr lang="ru-RU" sz="40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552298" y="4524721"/>
            <a:ext cx="14748" cy="3539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40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6"/>
            <a:ext cx="5414962" cy="2952442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40528"/>
              <a:ext cx="534951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Буква А може бути і цілим реченням. Коротким, але реченням!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362632" y="3380691"/>
            <a:ext cx="7996403" cy="3194552"/>
            <a:chOff x="3362632" y="3380691"/>
            <a:chExt cx="7996403" cy="3194552"/>
          </a:xfrm>
        </p:grpSpPr>
        <p:sp>
          <p:nvSpPr>
            <p:cNvPr id="12" name="Облако 11"/>
            <p:cNvSpPr/>
            <p:nvPr/>
          </p:nvSpPr>
          <p:spPr>
            <a:xfrm>
              <a:off x="3362632" y="3380691"/>
              <a:ext cx="7996403" cy="3194552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408804" y="4346638"/>
              <a:ext cx="29377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А.  А?  А! </a:t>
              </a:r>
              <a:endParaRPr lang="ru-RU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4378" y="562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 flipH="1">
            <a:off x="837201" y="600076"/>
            <a:ext cx="10645107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72818" y="600075"/>
            <a:ext cx="103094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прочитайте речення з різною інтонацією і гучністю.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1" b="93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8" y="1300317"/>
            <a:ext cx="7540339" cy="55576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3223" y="3319622"/>
            <a:ext cx="35433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А.  А?  А! </a:t>
            </a:r>
            <a:endParaRPr lang="ru-RU" sz="6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087792" y="2407307"/>
            <a:ext cx="2293227" cy="2932625"/>
            <a:chOff x="5235276" y="2351709"/>
            <a:chExt cx="2293227" cy="293262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6948" y1="42222" x2="51878" y2="42889"/>
                          <a14:foregroundMark x1="44366" y1="52444" x2="52347" y2="53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276" y="2351709"/>
              <a:ext cx="2293227" cy="2422423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5525974" y="4638003"/>
              <a:ext cx="187070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Голосно</a:t>
              </a:r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403737" y="2407307"/>
            <a:ext cx="1572810" cy="2932625"/>
            <a:chOff x="5403737" y="2407307"/>
            <a:chExt cx="1572810" cy="293262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931" y1="6000" x2="97931" y2="16889"/>
                          <a14:foregroundMark x1="82759" y1="28444" x2="81379" y2="3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737" y="2407307"/>
              <a:ext cx="1572810" cy="2440566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5643360" y="4693601"/>
              <a:ext cx="120238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Тихо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141513" y="2230310"/>
            <a:ext cx="2239506" cy="3117725"/>
            <a:chOff x="5141513" y="2230310"/>
            <a:chExt cx="2239506" cy="311772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486" l="533" r="992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969" y="2230310"/>
              <a:ext cx="2239050" cy="2911163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5141513" y="4701704"/>
              <a:ext cx="223657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uk-UA" sz="3600" b="1" dirty="0" smtClean="0">
                  <a:ln/>
                  <a:solidFill>
                    <a:schemeClr val="accent5">
                      <a:lumMod val="75000"/>
                    </a:schemeClr>
                  </a:solidFill>
                </a:rPr>
                <a:t>Беззвучно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11" y="1654344"/>
            <a:ext cx="4512655" cy="464067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3623" y="242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032388" y="277455"/>
            <a:ext cx="6565336" cy="4300538"/>
            <a:chOff x="-97093" y="168857"/>
            <a:chExt cx="5827916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97093" y="294446"/>
              <a:ext cx="5827916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А тепер політаємо!</a:t>
              </a:r>
            </a:p>
            <a:p>
              <a:pPr algn="ctr"/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 </a:t>
              </a: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Залітайте на хмаринки з буквою А.</a:t>
              </a:r>
            </a:p>
            <a:p>
              <a:pPr algn="ctr"/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Якщо знаєте інші букви, читайте склади на хмаринках. </a:t>
              </a: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28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28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09" y="2951376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7" b="99757" l="222" r="100000">
                        <a14:foregroundMark x1="37778" y1="20195" x2="41333" y2="40876"/>
                        <a14:foregroundMark x1="57111" y1="20925" x2="63333" y2="38443"/>
                        <a14:foregroundMark x1="60667" y1="69343" x2="88444" y2="66423"/>
                        <a14:foregroundMark x1="9111" y1="59124" x2="35111" y2="73479"/>
                        <a14:foregroundMark x1="32000" y1="61800" x2="38667" y2="70560"/>
                        <a14:foregroundMark x1="56667" y1="76399" x2="62667" y2="78102"/>
                        <a14:foregroundMark x1="30000" y1="97080" x2="69333" y2="97567"/>
                        <a14:foregroundMark x1="16667" y1="78832" x2="23778" y2="87591"/>
                        <a14:foregroundMark x1="36444" y1="84672" x2="58444" y2="82238"/>
                        <a14:foregroundMark x1="63111" y1="81752" x2="74000" y2="82968"/>
                        <a14:foregroundMark x1="39333" y1="77129" x2="43111" y2="77372"/>
                        <a14:foregroundMark x1="11111" y1="85401" x2="18667" y2="85401"/>
                        <a14:foregroundMark x1="55778" y1="25304" x2="62000" y2="45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741" y="2086939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588" y="486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761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Малята, щоб краще запам’ятати те, про що ви сьогодні дізналися в Країні Звуків і Букв, самостійно попрацюйте із Буквариком.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Букварик, щоб перейти на відео.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57" y="1561077"/>
            <a:ext cx="3174513" cy="4756142"/>
          </a:xfrm>
          <a:prstGeom prst="rect">
            <a:avLst/>
          </a:prstGeom>
        </p:spPr>
      </p:pic>
      <p:pic>
        <p:nvPicPr>
          <p:cNvPr id="9" name="Picture 2" descr="вашуленко українська мова буквар 1 клас частина 1 купить цена купити ціна  &quot;Освіта&quot; НУШ нова українська школа купити Ціна (цена) 241.50грн. | придбати  купити (купить) вашуленко українська мова буквар 1 клас частина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16" y="3846465"/>
            <a:ext cx="1770484" cy="235541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6333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750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257175"/>
            <a:ext cx="11569411" cy="63557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8" b="89865" l="4263" r="95737">
                        <a14:backgroundMark x1="44583" y1="27027" x2="44583" y2="29505"/>
                        <a14:backgroundMark x1="67140" y1="27027" x2="70160" y2="2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363" y="4830659"/>
            <a:ext cx="2494395" cy="1967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8" y="4268156"/>
            <a:ext cx="2770909" cy="2770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62" b="89749" l="533" r="99112">
                        <a14:backgroundMark x1="23446" y1="41230" x2="23268" y2="44875"/>
                        <a14:backgroundMark x1="20249" y1="37813" x2="22913" y2="38952"/>
                        <a14:backgroundMark x1="20959" y1="39180" x2="20959" y2="41686"/>
                        <a14:backgroundMark x1="41208" y1="32346" x2="43694" y2="32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4350510"/>
            <a:ext cx="2605232" cy="2031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62" b="89749" l="533" r="99112">
                        <a14:backgroundMark x1="23446" y1="41230" x2="23268" y2="44875"/>
                        <a14:backgroundMark x1="20249" y1="37813" x2="22913" y2="38952"/>
                        <a14:backgroundMark x1="20959" y1="39180" x2="20959" y2="41686"/>
                        <a14:backgroundMark x1="41208" y1="32346" x2="43694" y2="32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27" y="4581518"/>
            <a:ext cx="2605232" cy="2031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23" y="3730351"/>
            <a:ext cx="870577" cy="870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84" y="3832867"/>
            <a:ext cx="870577" cy="870577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429" y="2750154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34" y="1411709"/>
            <a:ext cx="3670769" cy="5192361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4419889" y="221958"/>
            <a:ext cx="5414962" cy="2745964"/>
            <a:chOff x="0" y="168857"/>
            <a:chExt cx="5414962" cy="4300538"/>
          </a:xfrm>
        </p:grpSpPr>
        <p:sp>
          <p:nvSpPr>
            <p:cNvPr id="13" name="Облако 12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3472" y="567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7362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1016260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сподобалась вам наша сьогоднішня подорож? 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 якою буквою ми познайомились?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Який звук вона 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позначає?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254006" y="3928796"/>
            <a:ext cx="2116330" cy="2180906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50493" y="515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479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052331" y="748793"/>
            <a:ext cx="6115043" cy="329207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/>
              <a:t>— У </a:t>
            </a:r>
            <a:r>
              <a:rPr lang="ru-RU" sz="2800" b="1" dirty="0" err="1"/>
              <a:t>назвах</a:t>
            </a:r>
            <a:r>
              <a:rPr lang="ru-RU" sz="2800" b="1" dirty="0"/>
              <a:t> </a:t>
            </a:r>
            <a:r>
              <a:rPr lang="ru-RU" sz="2800" b="1" dirty="0" err="1"/>
              <a:t>якого</a:t>
            </a:r>
            <a:r>
              <a:rPr lang="ru-RU" sz="2800" b="1" dirty="0"/>
              <a:t> посуду є звук [а]?</a:t>
            </a:r>
          </a:p>
          <a:p>
            <a:r>
              <a:rPr lang="ru-RU" sz="2800" b="1" dirty="0"/>
              <a:t>— У </a:t>
            </a:r>
            <a:r>
              <a:rPr lang="ru-RU" sz="2800" b="1" dirty="0" err="1"/>
              <a:t>назвах</a:t>
            </a:r>
            <a:r>
              <a:rPr lang="ru-RU" sz="2800" b="1" dirty="0"/>
              <a:t> </a:t>
            </a:r>
            <a:r>
              <a:rPr lang="ru-RU" sz="2800" b="1" dirty="0" err="1"/>
              <a:t>якого</a:t>
            </a:r>
            <a:r>
              <a:rPr lang="ru-RU" sz="2800" b="1" dirty="0"/>
              <a:t> </a:t>
            </a:r>
            <a:r>
              <a:rPr lang="ru-RU" sz="2800" b="1" dirty="0" err="1"/>
              <a:t>взуття</a:t>
            </a:r>
            <a:r>
              <a:rPr lang="ru-RU" sz="2800" b="1" dirty="0"/>
              <a:t> є звук [а]? </a:t>
            </a:r>
          </a:p>
          <a:p>
            <a:r>
              <a:rPr lang="ru-RU" sz="2800" b="1" dirty="0"/>
              <a:t>— У </a:t>
            </a:r>
            <a:r>
              <a:rPr lang="ru-RU" sz="2800" b="1" dirty="0" err="1"/>
              <a:t>назвах</a:t>
            </a:r>
            <a:r>
              <a:rPr lang="ru-RU" sz="2800" b="1" dirty="0"/>
              <a:t> </a:t>
            </a:r>
            <a:r>
              <a:rPr lang="ru-RU" sz="2800" b="1" dirty="0" err="1"/>
              <a:t>яких</a:t>
            </a:r>
            <a:r>
              <a:rPr lang="ru-RU" sz="2800" b="1" dirty="0"/>
              <a:t> </a:t>
            </a:r>
            <a:r>
              <a:rPr lang="ru-RU" sz="2800" b="1" dirty="0" err="1"/>
              <a:t>фруктів</a:t>
            </a:r>
            <a:r>
              <a:rPr lang="ru-RU" sz="2800" b="1" dirty="0"/>
              <a:t> є звук [а]?</a:t>
            </a:r>
          </a:p>
          <a:p>
            <a:r>
              <a:rPr lang="ru-RU" sz="2800" b="1" dirty="0"/>
              <a:t>— У </a:t>
            </a:r>
            <a:r>
              <a:rPr lang="ru-RU" sz="2800" b="1" dirty="0" err="1"/>
              <a:t>назвах</a:t>
            </a:r>
            <a:r>
              <a:rPr lang="ru-RU" sz="2800" b="1" dirty="0"/>
              <a:t> </a:t>
            </a:r>
            <a:r>
              <a:rPr lang="ru-RU" sz="2800" b="1" dirty="0" err="1"/>
              <a:t>яких</a:t>
            </a:r>
            <a:r>
              <a:rPr lang="ru-RU" sz="2800" b="1" dirty="0"/>
              <a:t> </a:t>
            </a:r>
            <a:r>
              <a:rPr lang="ru-RU" sz="2800" b="1" dirty="0" err="1"/>
              <a:t>тварин</a:t>
            </a:r>
            <a:r>
              <a:rPr lang="ru-RU" sz="2800" b="1" dirty="0"/>
              <a:t> є звук [а]?</a:t>
            </a:r>
          </a:p>
          <a:p>
            <a:r>
              <a:rPr lang="ru-RU" sz="2800" b="1" dirty="0"/>
              <a:t>— У </a:t>
            </a:r>
            <a:r>
              <a:rPr lang="ru-RU" sz="2800" b="1" dirty="0" err="1"/>
              <a:t>назвах</a:t>
            </a:r>
            <a:r>
              <a:rPr lang="ru-RU" sz="2800" b="1" dirty="0"/>
              <a:t> </a:t>
            </a:r>
            <a:r>
              <a:rPr lang="ru-RU" sz="2800" b="1" dirty="0" err="1"/>
              <a:t>яких</a:t>
            </a:r>
            <a:r>
              <a:rPr lang="ru-RU" sz="2800" b="1" dirty="0"/>
              <a:t> </a:t>
            </a:r>
            <a:r>
              <a:rPr lang="ru-RU" sz="2800" b="1" dirty="0" err="1"/>
              <a:t>овочів</a:t>
            </a:r>
            <a:r>
              <a:rPr lang="ru-RU" sz="2800" b="1" dirty="0"/>
              <a:t> є звук [а]?</a:t>
            </a:r>
          </a:p>
          <a:p>
            <a:r>
              <a:rPr lang="ru-RU" sz="2800" b="1" dirty="0"/>
              <a:t>— У </a:t>
            </a:r>
            <a:r>
              <a:rPr lang="ru-RU" sz="2800" b="1" dirty="0" err="1"/>
              <a:t>назвах</a:t>
            </a:r>
            <a:r>
              <a:rPr lang="ru-RU" sz="2800" b="1" dirty="0"/>
              <a:t> </a:t>
            </a:r>
            <a:r>
              <a:rPr lang="ru-RU" sz="2800" b="1" dirty="0" err="1"/>
              <a:t>яких</a:t>
            </a:r>
            <a:r>
              <a:rPr lang="ru-RU" sz="2800" b="1" dirty="0"/>
              <a:t> дерев є звук [а]? </a:t>
            </a:r>
            <a:endParaRPr lang="uk-UA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254006" y="3928796"/>
            <a:ext cx="2116330" cy="21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60251" y="1428237"/>
              <a:ext cx="4669600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Дітки, оберіть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смайлик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який відповідає вашому настрою на </a:t>
              </a:r>
              <a:r>
                <a:rPr lang="uk-UA" sz="3200" b="1" smtClean="0">
                  <a:ln/>
                  <a:solidFill>
                    <a:schemeClr val="accent4"/>
                  </a:solidFill>
                </a:rPr>
                <a:t>нашій зустрічі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27" y="1796203"/>
            <a:ext cx="3174513" cy="4756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257" y="1454448"/>
            <a:ext cx="3670769" cy="5192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73" y="3252422"/>
            <a:ext cx="2593917" cy="36691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456501" y="4111199"/>
            <a:ext cx="2116330" cy="21809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01" y="553396"/>
            <a:ext cx="6101903" cy="6091084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22205" y="561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117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1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682241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Друзі, ви гарно попрацювали!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Молодці!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Чекаємо вас на наступній зустрічі у Країні Звуків і Букв!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254006" y="3928796"/>
            <a:ext cx="2116330" cy="2180906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650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294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6" y="291742"/>
            <a:ext cx="11552326" cy="62805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632787" y="-37183"/>
            <a:ext cx="5414962" cy="1688886"/>
            <a:chOff x="0" y="168857"/>
            <a:chExt cx="5414962" cy="4300538"/>
          </a:xfrm>
        </p:grpSpPr>
        <p:sp>
          <p:nvSpPr>
            <p:cNvPr id="5" name="Облако 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2722" y="1734351"/>
              <a:ext cx="53495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відгадайте загадку!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452042" y="953084"/>
            <a:ext cx="5458131" cy="4300538"/>
            <a:chOff x="0" y="296373"/>
            <a:chExt cx="5458131" cy="4300538"/>
          </a:xfrm>
        </p:grpSpPr>
        <p:sp>
          <p:nvSpPr>
            <p:cNvPr id="8" name="Облако 7"/>
            <p:cNvSpPr/>
            <p:nvPr/>
          </p:nvSpPr>
          <p:spPr>
            <a:xfrm>
              <a:off x="0" y="296373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8613" y="680519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Якщо хочеш ти читати,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То мене повинен знати,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коли мене не знаєш,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То Буквар не прочитаєш!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026" name="Picture 2" descr="Пазл-вкладка Quokka Український алфавіт (QUOKA051UA) (4820217310671) –  низькі ціни, кредит, оплата частинами в інтернет-магазині ROZETKA | Купити  в Україні: Києві, Харкові, Дніпрі, Одесі, Запоріжжі, Львові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34" y="3756619"/>
            <a:ext cx="3824904" cy="256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90678" y="2970331"/>
            <a:ext cx="4499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cap="none" spc="0" dirty="0" err="1" smtClean="0">
                <a:ln/>
                <a:solidFill>
                  <a:srgbClr val="C00000"/>
                </a:solidFill>
                <a:effectLst/>
              </a:rPr>
              <a:t>Алфавіт</a:t>
            </a:r>
            <a:r>
              <a:rPr lang="ru-RU" sz="4400" b="1" cap="none" spc="0" dirty="0" smtClean="0">
                <a:ln/>
                <a:solidFill>
                  <a:srgbClr val="C00000"/>
                </a:solidFill>
                <a:effectLst/>
              </a:rPr>
              <a:t> = </a:t>
            </a:r>
            <a:r>
              <a:rPr lang="ru-RU" sz="4400" b="1" cap="none" spc="0" dirty="0" err="1" smtClean="0">
                <a:ln/>
                <a:solidFill>
                  <a:srgbClr val="C00000"/>
                </a:solidFill>
                <a:effectLst/>
              </a:rPr>
              <a:t>Абетка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639" y="2416197"/>
            <a:ext cx="3087841" cy="4367801"/>
          </a:xfrm>
          <a:prstGeom prst="rect">
            <a:avLst/>
          </a:prstGeom>
        </p:spPr>
      </p:pic>
      <p:pic>
        <p:nvPicPr>
          <p:cNvPr id="13" name="Рисунок 12" descr="Счастливый школьный мультфильм сова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26197" y="515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25" y="1291566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1209990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Укра</a:t>
              </a:r>
              <a:r>
                <a:rPr lang="uk-UA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їнське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слово АБЕТКА утворено від назв двох букв алфавіту А і Б.</a:t>
              </a:r>
            </a:p>
            <a:p>
              <a:pPr algn="ctr"/>
              <a:r>
                <a:rPr lang="uk-UA" sz="3200" b="1" dirty="0" smtClean="0">
                  <a:ln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АБЕТКА = А + Б</a:t>
              </a:r>
              <a:endParaRPr lang="ru-RU" sz="32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686175" y="235602"/>
            <a:ext cx="5414962" cy="4300538"/>
            <a:chOff x="0" y="168857"/>
            <a:chExt cx="5414962" cy="4300538"/>
          </a:xfrm>
        </p:grpSpPr>
        <p:sp>
          <p:nvSpPr>
            <p:cNvPr id="9" name="Облако 8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5444" y="1456211"/>
              <a:ext cx="534951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Абетка = Алфавіт 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– 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це  сім’я букв, </a:t>
              </a:r>
              <a:r>
                <a:rPr lang="uk-UA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розміщенних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у певному порядку.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1" name="Рисунок 10" descr="https://i.pinimg.com/originals/9b/fb/e4/9bfbe4264fbd568a7fe59ccaf6a6717f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597" y="200881"/>
            <a:ext cx="7277741" cy="421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1954" y="2714777"/>
            <a:ext cx="3087841" cy="436780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7944" y="366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9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3" name="Розрізняємо звуки і букви _ #чатурок _ Українська мова 1 клас _ Нова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6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479827" y="446432"/>
            <a:ext cx="5841945" cy="4300538"/>
            <a:chOff x="-688306" y="-143530"/>
            <a:chExt cx="5841945" cy="4300538"/>
          </a:xfrm>
        </p:grpSpPr>
        <p:sp>
          <p:nvSpPr>
            <p:cNvPr id="5" name="Облако 4"/>
            <p:cNvSpPr/>
            <p:nvPr/>
          </p:nvSpPr>
          <p:spPr>
            <a:xfrm>
              <a:off x="-688306" y="-143530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95879" y="781958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Букви можна друкувати,</a:t>
              </a:r>
            </a:p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можна бачити й писати,</a:t>
              </a:r>
            </a:p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почути – аніяк!</a:t>
              </a:r>
            </a:p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 лише умовний знак</a:t>
              </a:r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  <a:p>
              <a:pPr algn="just"/>
              <a:r>
                <a:rPr lang="uk-UA" sz="3200" i="1" dirty="0">
                  <a:solidFill>
                    <a:srgbClr val="0070C0"/>
                  </a:solidFill>
                </a:rPr>
                <a:t> </a:t>
              </a:r>
              <a:r>
                <a:rPr lang="uk-UA" sz="3200" i="1" dirty="0" smtClean="0">
                  <a:solidFill>
                    <a:srgbClr val="0070C0"/>
                  </a:solidFill>
                </a:rPr>
                <a:t>                             В. </a:t>
              </a:r>
              <a:r>
                <a:rPr lang="uk-UA" sz="3200" i="1" dirty="0" err="1" smtClean="0">
                  <a:solidFill>
                    <a:srgbClr val="0070C0"/>
                  </a:solidFill>
                </a:rPr>
                <a:t>Бутрім</a:t>
              </a:r>
              <a:endParaRPr lang="ru-RU" sz="3200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639" y="2416197"/>
            <a:ext cx="3087841" cy="4367801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0227" y="348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1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996538" y="277455"/>
            <a:ext cx="4957763" cy="2122845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547834"/>
              <a:ext cx="5349518" cy="584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Запам’ятайте, друзі!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 descr="https://i.pinimg.com/originals/b3/ce/0e/b3ce0e4ca2c347a9a333bd7b6ee86022.jpg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577" y="1875876"/>
            <a:ext cx="3615602" cy="469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639" y="2416197"/>
            <a:ext cx="3087841" cy="436780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5693" y="277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3774</TotalTime>
  <Words>961</Words>
  <Application>Microsoft Office PowerPoint</Application>
  <PresentationFormat>Широкоэкранный</PresentationFormat>
  <Paragraphs>134</Paragraphs>
  <Slides>43</Slides>
  <Notes>0</Notes>
  <HiddenSlides>0</HiddenSlides>
  <MMClips>36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 Бурцева</dc:creator>
  <cp:lastModifiedBy>Оля Бурцева</cp:lastModifiedBy>
  <cp:revision>120</cp:revision>
  <dcterms:created xsi:type="dcterms:W3CDTF">2023-06-12T09:21:15Z</dcterms:created>
  <dcterms:modified xsi:type="dcterms:W3CDTF">2023-07-27T07:28:56Z</dcterms:modified>
</cp:coreProperties>
</file>