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9144000"/>
  <p:notesSz cx="6858000" cy="9144000"/>
  <p:embeddedFontLst>
    <p:embeddedFont>
      <p:font typeface="Garamond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aramond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Garamond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Garamond-bold.fntdata"/><Relationship Id="rId6" Type="http://schemas.openxmlformats.org/officeDocument/2006/relationships/slide" Target="slides/slide1.xml"/><Relationship Id="rId18" Type="http://schemas.openxmlformats.org/officeDocument/2006/relationships/font" Target="fonts/Garamon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2249487"/>
            <a:ext cx="8229600" cy="43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 algn="l"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 algn="l"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 algn="l"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 algn="l"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 algn="l"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 algn="l">
              <a:spcBef>
                <a:spcPts val="1200"/>
              </a:spcBef>
              <a:spcAft>
                <a:spcPts val="12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586537" y="612775"/>
            <a:ext cx="957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5257800" y="612775"/>
            <a:ext cx="13257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8174037" y="1587"/>
            <a:ext cx="7620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None/>
              <a:defRPr b="0" i="0" sz="180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None/>
              <a:defRPr b="0" i="0" sz="180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None/>
              <a:defRPr b="0" i="0" sz="180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None/>
              <a:defRPr b="0" i="0" sz="180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None/>
              <a:defRPr b="0" i="0" sz="180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None/>
              <a:defRPr b="0" i="0" sz="180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None/>
              <a:defRPr b="0" i="0" sz="180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None/>
              <a:defRPr b="0" i="0" sz="180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None/>
              <a:defRPr b="0" i="0" sz="180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8.png"/><Relationship Id="rId10" Type="http://schemas.openxmlformats.org/officeDocument/2006/relationships/image" Target="../media/image10.jpg"/><Relationship Id="rId12" Type="http://schemas.openxmlformats.org/officeDocument/2006/relationships/image" Target="../media/image21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jpg"/><Relationship Id="rId4" Type="http://schemas.openxmlformats.org/officeDocument/2006/relationships/image" Target="../media/image3.jpg"/><Relationship Id="rId9" Type="http://schemas.openxmlformats.org/officeDocument/2006/relationships/image" Target="../media/image6.png"/><Relationship Id="rId5" Type="http://schemas.openxmlformats.org/officeDocument/2006/relationships/image" Target="../media/image4.jpg"/><Relationship Id="rId6" Type="http://schemas.openxmlformats.org/officeDocument/2006/relationships/image" Target="../media/image15.jpg"/><Relationship Id="rId7" Type="http://schemas.openxmlformats.org/officeDocument/2006/relationships/image" Target="../media/image12.png"/><Relationship Id="rId8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Relationship Id="rId4" Type="http://schemas.openxmlformats.org/officeDocument/2006/relationships/image" Target="../media/image23.jp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6.png"/><Relationship Id="rId10" Type="http://schemas.openxmlformats.org/officeDocument/2006/relationships/image" Target="../media/image14.png"/><Relationship Id="rId12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13.png"/><Relationship Id="rId5" Type="http://schemas.openxmlformats.org/officeDocument/2006/relationships/image" Target="../media/image19.png"/><Relationship Id="rId6" Type="http://schemas.openxmlformats.org/officeDocument/2006/relationships/image" Target="../media/image7.png"/><Relationship Id="rId7" Type="http://schemas.openxmlformats.org/officeDocument/2006/relationships/image" Target="../media/image9.png"/><Relationship Id="rId8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27200" y="859687"/>
            <a:ext cx="8229600" cy="34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Trebuchet MS"/>
              <a:buNone/>
            </a:pPr>
            <a:r>
              <a:rPr b="1" i="0" lang="en-US" sz="10000" u="none">
                <a:solidFill>
                  <a:srgbClr val="FF3300"/>
                </a:solidFill>
              </a:rPr>
              <a:t>Коло і круг</a:t>
            </a:r>
            <a:endParaRPr b="1" sz="100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/>
          <p:nvPr/>
        </p:nvSpPr>
        <p:spPr>
          <a:xfrm>
            <a:off x="2195512" y="1484312"/>
            <a:ext cx="142875" cy="14605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5" name="Google Shape;155;p23"/>
          <p:cNvSpPr/>
          <p:nvPr/>
        </p:nvSpPr>
        <p:spPr>
          <a:xfrm>
            <a:off x="2051050" y="4941887"/>
            <a:ext cx="142875" cy="14605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6" name="Google Shape;156;p23"/>
          <p:cNvSpPr/>
          <p:nvPr/>
        </p:nvSpPr>
        <p:spPr>
          <a:xfrm>
            <a:off x="4140200" y="620712"/>
            <a:ext cx="142875" cy="14605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7" name="Google Shape;157;p23"/>
          <p:cNvSpPr/>
          <p:nvPr/>
        </p:nvSpPr>
        <p:spPr>
          <a:xfrm>
            <a:off x="6300787" y="1700212"/>
            <a:ext cx="142875" cy="14605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158" name="Google Shape;158;p23"/>
          <p:cNvCxnSpPr/>
          <p:nvPr/>
        </p:nvCxnSpPr>
        <p:spPr>
          <a:xfrm>
            <a:off x="1547812" y="3357562"/>
            <a:ext cx="5400675" cy="0"/>
          </a:xfrm>
          <a:prstGeom prst="straightConnector1">
            <a:avLst/>
          </a:prstGeom>
          <a:noFill/>
          <a:ln cap="flat" cmpd="sng" w="28575">
            <a:solidFill>
              <a:srgbClr val="FF3300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59" name="Google Shape;159;p23"/>
          <p:cNvCxnSpPr/>
          <p:nvPr/>
        </p:nvCxnSpPr>
        <p:spPr>
          <a:xfrm>
            <a:off x="2268537" y="1557337"/>
            <a:ext cx="3959225" cy="3671887"/>
          </a:xfrm>
          <a:prstGeom prst="straightConnector1">
            <a:avLst/>
          </a:prstGeom>
          <a:noFill/>
          <a:ln cap="flat" cmpd="sng" w="28575">
            <a:solidFill>
              <a:srgbClr val="00CC0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60" name="Google Shape;160;p23"/>
          <p:cNvSpPr/>
          <p:nvPr/>
        </p:nvSpPr>
        <p:spPr>
          <a:xfrm>
            <a:off x="4140200" y="6021387"/>
            <a:ext cx="142875" cy="14605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1" name="Google Shape;161;p23"/>
          <p:cNvSpPr/>
          <p:nvPr/>
        </p:nvSpPr>
        <p:spPr>
          <a:xfrm>
            <a:off x="1547812" y="692150"/>
            <a:ext cx="5400675" cy="5400675"/>
          </a:xfrm>
          <a:prstGeom prst="ellipse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2" name="Google Shape;162;p23"/>
          <p:cNvSpPr/>
          <p:nvPr/>
        </p:nvSpPr>
        <p:spPr>
          <a:xfrm>
            <a:off x="4067175" y="3213100"/>
            <a:ext cx="361950" cy="365125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3" name="Google Shape;163;p23"/>
          <p:cNvSpPr/>
          <p:nvPr/>
        </p:nvSpPr>
        <p:spPr>
          <a:xfrm>
            <a:off x="1476375" y="3284537"/>
            <a:ext cx="142875" cy="14605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4" name="Google Shape;164;p23"/>
          <p:cNvSpPr/>
          <p:nvPr/>
        </p:nvSpPr>
        <p:spPr>
          <a:xfrm>
            <a:off x="6156325" y="5157787"/>
            <a:ext cx="142875" cy="14605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5" name="Google Shape;165;p23"/>
          <p:cNvSpPr/>
          <p:nvPr/>
        </p:nvSpPr>
        <p:spPr>
          <a:xfrm>
            <a:off x="6877050" y="3284537"/>
            <a:ext cx="142875" cy="14605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166" name="Google Shape;166;p23"/>
          <p:cNvCxnSpPr/>
          <p:nvPr/>
        </p:nvCxnSpPr>
        <p:spPr>
          <a:xfrm flipH="1" rot="10800000">
            <a:off x="2051050" y="1773237"/>
            <a:ext cx="4248150" cy="3240087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67" name="Google Shape;167;p23"/>
          <p:cNvCxnSpPr/>
          <p:nvPr/>
        </p:nvCxnSpPr>
        <p:spPr>
          <a:xfrm>
            <a:off x="4211637" y="619125"/>
            <a:ext cx="0" cy="5473700"/>
          </a:xfrm>
          <a:prstGeom prst="straightConnector1">
            <a:avLst/>
          </a:prstGeom>
          <a:noFill/>
          <a:ln cap="flat" cmpd="sng" w="28575">
            <a:solidFill>
              <a:srgbClr val="3333CC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68" name="Google Shape;168;p23"/>
          <p:cNvSpPr txBox="1"/>
          <p:nvPr/>
        </p:nvSpPr>
        <p:spPr>
          <a:xfrm>
            <a:off x="900112" y="3213100"/>
            <a:ext cx="503237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endParaRPr/>
          </a:p>
        </p:txBody>
      </p:sp>
      <p:sp>
        <p:nvSpPr>
          <p:cNvPr id="169" name="Google Shape;169;p23"/>
          <p:cNvSpPr txBox="1"/>
          <p:nvPr/>
        </p:nvSpPr>
        <p:spPr>
          <a:xfrm>
            <a:off x="1835150" y="1125537"/>
            <a:ext cx="503237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</a:t>
            </a:r>
            <a:endParaRPr/>
          </a:p>
        </p:txBody>
      </p:sp>
      <p:sp>
        <p:nvSpPr>
          <p:cNvPr id="170" name="Google Shape;170;p23"/>
          <p:cNvSpPr txBox="1"/>
          <p:nvPr/>
        </p:nvSpPr>
        <p:spPr>
          <a:xfrm>
            <a:off x="3995737" y="188912"/>
            <a:ext cx="433387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</a:t>
            </a:r>
            <a:endParaRPr/>
          </a:p>
        </p:txBody>
      </p:sp>
      <p:sp>
        <p:nvSpPr>
          <p:cNvPr id="171" name="Google Shape;171;p23"/>
          <p:cNvSpPr txBox="1"/>
          <p:nvPr/>
        </p:nvSpPr>
        <p:spPr>
          <a:xfrm>
            <a:off x="6372225" y="1341437"/>
            <a:ext cx="360362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172" name="Google Shape;172;p23"/>
          <p:cNvSpPr txBox="1"/>
          <p:nvPr/>
        </p:nvSpPr>
        <p:spPr>
          <a:xfrm>
            <a:off x="7092950" y="3213100"/>
            <a:ext cx="719137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/>
          </a:p>
        </p:txBody>
      </p:sp>
      <p:sp>
        <p:nvSpPr>
          <p:cNvPr id="173" name="Google Shape;173;p23"/>
          <p:cNvSpPr txBox="1"/>
          <p:nvPr/>
        </p:nvSpPr>
        <p:spPr>
          <a:xfrm>
            <a:off x="6516687" y="5157787"/>
            <a:ext cx="4318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endParaRPr/>
          </a:p>
        </p:txBody>
      </p:sp>
      <p:sp>
        <p:nvSpPr>
          <p:cNvPr id="174" name="Google Shape;174;p23"/>
          <p:cNvSpPr txBox="1"/>
          <p:nvPr/>
        </p:nvSpPr>
        <p:spPr>
          <a:xfrm>
            <a:off x="4067175" y="6165850"/>
            <a:ext cx="504825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endParaRPr/>
          </a:p>
        </p:txBody>
      </p:sp>
      <p:sp>
        <p:nvSpPr>
          <p:cNvPr id="175" name="Google Shape;175;p23"/>
          <p:cNvSpPr txBox="1"/>
          <p:nvPr/>
        </p:nvSpPr>
        <p:spPr>
          <a:xfrm>
            <a:off x="1547812" y="5084762"/>
            <a:ext cx="287337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/>
          </a:p>
        </p:txBody>
      </p:sp>
      <p:sp>
        <p:nvSpPr>
          <p:cNvPr id="176" name="Google Shape;176;p23"/>
          <p:cNvSpPr txBox="1"/>
          <p:nvPr/>
        </p:nvSpPr>
        <p:spPr>
          <a:xfrm>
            <a:off x="4284662" y="2781300"/>
            <a:ext cx="574675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177" name="Google Shape;177;p23"/>
          <p:cNvSpPr txBox="1"/>
          <p:nvPr/>
        </p:nvSpPr>
        <p:spPr>
          <a:xfrm>
            <a:off x="5646875" y="325637"/>
            <a:ext cx="3168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Arial"/>
              <a:buNone/>
            </a:pPr>
            <a:r>
              <a:rPr b="1" i="0" lang="en-US" sz="3000" u="none">
                <a:solidFill>
                  <a:srgbClr val="00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Назвати радіуси і діаметри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гонг" id="182" name="Google Shape;18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5512" y="3213100"/>
            <a:ext cx="1704975" cy="1727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Pj04117650000[1]" id="183" name="Google Shape;183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2987" y="765175"/>
            <a:ext cx="1716087" cy="2265362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4"/>
          <p:cNvSpPr txBox="1"/>
          <p:nvPr>
            <p:ph type="title"/>
          </p:nvPr>
        </p:nvSpPr>
        <p:spPr>
          <a:xfrm>
            <a:off x="9144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Trebuchet MS"/>
              <a:buNone/>
            </a:pPr>
            <a:br>
              <a:rPr b="0" i="0" lang="en-US" sz="3600" u="none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0" i="0" lang="en-US" sz="3600" u="none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Де коло, а де круг?</a:t>
            </a:r>
            <a:endParaRPr/>
          </a:p>
        </p:txBody>
      </p:sp>
      <p:pic>
        <p:nvPicPr>
          <p:cNvPr descr="MPj04266630000[1]" id="185" name="Google Shape;185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77050" y="2790825"/>
            <a:ext cx="2266950" cy="1565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Pj04025450000[1]" id="186" name="Google Shape;186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48487" y="4581525"/>
            <a:ext cx="2214562" cy="2276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j03435650000[1]" id="187" name="Google Shape;187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84662" y="3068637"/>
            <a:ext cx="2016125" cy="1803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Pj04309120000[1]" id="188" name="Google Shape;188;p24"/>
          <p:cNvPicPr preferRelativeResize="0"/>
          <p:nvPr/>
        </p:nvPicPr>
        <p:blipFill rotWithShape="1">
          <a:blip r:embed="rId8">
            <a:alphaModFix/>
          </a:blip>
          <a:srcRect b="0" l="0" r="32040" t="25019"/>
          <a:stretch/>
        </p:blipFill>
        <p:spPr>
          <a:xfrm>
            <a:off x="0" y="4965700"/>
            <a:ext cx="2339975" cy="1892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j03208180000[1]" id="189" name="Google Shape;189;p2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771775" y="1557337"/>
            <a:ext cx="1784350" cy="19542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Pj04054380000[1]" id="190" name="Google Shape;190;p2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974625" y="765175"/>
            <a:ext cx="2771775" cy="19796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j02958520000[1]" id="191" name="Google Shape;191;p2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0" y="2924175"/>
            <a:ext cx="2227262" cy="1717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Pj04254470000[1]" id="192" name="Google Shape;192;p2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276600" y="4932362"/>
            <a:ext cx="2879725" cy="1925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5"/>
          <p:cNvSpPr txBox="1"/>
          <p:nvPr>
            <p:ph type="title"/>
          </p:nvPr>
        </p:nvSpPr>
        <p:spPr>
          <a:xfrm>
            <a:off x="-734825" y="812550"/>
            <a:ext cx="8172300" cy="14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rebuchet MS"/>
              <a:buNone/>
            </a:pPr>
            <a:br>
              <a:rPr b="0" i="0" lang="en-US" sz="3600" u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1" i="0" lang="en-US" sz="4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 радіус? Де діаметр? </a:t>
            </a:r>
            <a:br>
              <a:rPr b="0" i="0" lang="en-US" sz="3600" u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0" i="0" lang="en-US" sz="3600" u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                             </a:t>
            </a:r>
            <a:endParaRPr/>
          </a:p>
        </p:txBody>
      </p:sp>
      <p:pic>
        <p:nvPicPr>
          <p:cNvPr id="198" name="Google Shape;19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250" y="2911125"/>
            <a:ext cx="5968971" cy="3654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larm" id="199" name="Google Shape;199;p25"/>
          <p:cNvPicPr preferRelativeResize="0"/>
          <p:nvPr/>
        </p:nvPicPr>
        <p:blipFill rotWithShape="1">
          <a:blip r:embed="rId4">
            <a:alphaModFix/>
          </a:blip>
          <a:srcRect b="0" l="0" r="0" t="1654"/>
          <a:stretch/>
        </p:blipFill>
        <p:spPr>
          <a:xfrm>
            <a:off x="5996680" y="310675"/>
            <a:ext cx="2853425" cy="365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620000">
            <a:off x="1403350" y="3213100"/>
            <a:ext cx="1428750" cy="10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260000">
            <a:off x="6084887" y="692150"/>
            <a:ext cx="2447925" cy="1795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15250" y="5229225"/>
            <a:ext cx="142875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9387" y="5197475"/>
            <a:ext cx="2160587" cy="136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348037" y="2924175"/>
            <a:ext cx="142875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867400" y="5084762"/>
            <a:ext cx="11430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1500000">
            <a:off x="395287" y="765175"/>
            <a:ext cx="2271712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348037" y="404812"/>
            <a:ext cx="2016125" cy="201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1620000">
            <a:off x="5867400" y="3068637"/>
            <a:ext cx="2016125" cy="12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492500" y="5229225"/>
            <a:ext cx="1428750" cy="110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/>
          <p:nvPr/>
        </p:nvSpPr>
        <p:spPr>
          <a:xfrm>
            <a:off x="652937" y="702450"/>
            <a:ext cx="2449500" cy="2160600"/>
          </a:xfrm>
          <a:prstGeom prst="ellipse">
            <a:avLst/>
          </a:prstGeom>
          <a:solidFill>
            <a:srgbClr val="00CC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0" name="Google Shape;80;p16"/>
          <p:cNvSpPr/>
          <p:nvPr/>
        </p:nvSpPr>
        <p:spPr>
          <a:xfrm>
            <a:off x="5580050" y="702463"/>
            <a:ext cx="2376600" cy="2160600"/>
          </a:xfrm>
          <a:prstGeom prst="ellipse">
            <a:avLst/>
          </a:prstGeom>
          <a:solidFill>
            <a:schemeClr val="lt1"/>
          </a:solidFill>
          <a:ln cap="flat" cmpd="sng" w="5715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4284662" y="1052512"/>
            <a:ext cx="1439862" cy="1920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Garamond"/>
              <a:buNone/>
            </a:pPr>
            <a:r>
              <a:rPr b="1" i="0" lang="en-US" sz="120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?</a:t>
            </a:r>
            <a:endParaRPr/>
          </a:p>
        </p:txBody>
      </p:sp>
      <p:sp>
        <p:nvSpPr>
          <p:cNvPr id="82" name="Google Shape;82;p16"/>
          <p:cNvSpPr txBox="1"/>
          <p:nvPr/>
        </p:nvSpPr>
        <p:spPr>
          <a:xfrm>
            <a:off x="814212" y="3429012"/>
            <a:ext cx="24480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Garamond"/>
              <a:buNone/>
            </a:pPr>
            <a:r>
              <a:rPr b="1" i="0" lang="en-US" sz="80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Круг </a:t>
            </a:r>
            <a:endParaRPr/>
          </a:p>
        </p:txBody>
      </p:sp>
      <p:sp>
        <p:nvSpPr>
          <p:cNvPr id="83" name="Google Shape;83;p16"/>
          <p:cNvSpPr txBox="1"/>
          <p:nvPr/>
        </p:nvSpPr>
        <p:spPr>
          <a:xfrm>
            <a:off x="5580062" y="3589150"/>
            <a:ext cx="28797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Garamond"/>
              <a:buNone/>
            </a:pPr>
            <a:r>
              <a:rPr b="1" i="0" lang="en-US" sz="80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Коло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/>
          <p:nvPr/>
        </p:nvSpPr>
        <p:spPr>
          <a:xfrm>
            <a:off x="706250" y="327752"/>
            <a:ext cx="7416898" cy="178909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flat" cmpd="sng" w="12700">
                  <a:solidFill>
                    <a:srgbClr val="8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9900"/>
                </a:solidFill>
                <a:latin typeface="Times New Roman"/>
              </a:rPr>
              <a:t>Коло  </a:t>
            </a:r>
          </a:p>
        </p:txBody>
      </p:sp>
      <p:sp>
        <p:nvSpPr>
          <p:cNvPr id="89" name="Google Shape;89;p17"/>
          <p:cNvSpPr txBox="1"/>
          <p:nvPr/>
        </p:nvSpPr>
        <p:spPr>
          <a:xfrm>
            <a:off x="-97500" y="2343650"/>
            <a:ext cx="89382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Геометрична </a:t>
            </a:r>
            <a:r>
              <a:rPr b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</a:t>
            </a:r>
            <a:r>
              <a:rPr b="1" i="0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ігура,</a:t>
            </a: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що складається з</a:t>
            </a: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усіх точок площини,</a:t>
            </a: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</a:t>
            </a:r>
            <a:r>
              <a:rPr b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 </a:t>
            </a:r>
            <a:r>
              <a:rPr b="1" i="0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рівновіддалені</a:t>
            </a: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 даної точки.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90" name="Google Shape;90;p17"/>
          <p:cNvGrpSpPr/>
          <p:nvPr/>
        </p:nvGrpSpPr>
        <p:grpSpPr>
          <a:xfrm>
            <a:off x="5096775" y="3647750"/>
            <a:ext cx="2463800" cy="1789112"/>
            <a:chOff x="3877" y="845"/>
            <a:chExt cx="1815" cy="1587"/>
          </a:xfrm>
        </p:grpSpPr>
        <p:sp>
          <p:nvSpPr>
            <p:cNvPr id="91" name="Google Shape;91;p17"/>
            <p:cNvSpPr/>
            <p:nvPr/>
          </p:nvSpPr>
          <p:spPr>
            <a:xfrm>
              <a:off x="3877" y="845"/>
              <a:ext cx="1815" cy="1587"/>
            </a:xfrm>
            <a:prstGeom prst="ellipse">
              <a:avLst/>
            </a:prstGeom>
            <a:solidFill>
              <a:schemeClr val="lt1"/>
            </a:solidFill>
            <a:ln cap="flat" cmpd="sng" w="76200">
              <a:solidFill>
                <a:srgbClr val="FFFF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grpSp>
          <p:nvGrpSpPr>
            <p:cNvPr id="92" name="Google Shape;92;p17"/>
            <p:cNvGrpSpPr/>
            <p:nvPr/>
          </p:nvGrpSpPr>
          <p:grpSpPr>
            <a:xfrm>
              <a:off x="4785" y="1389"/>
              <a:ext cx="736" cy="600"/>
              <a:chOff x="4785" y="1389"/>
              <a:chExt cx="736" cy="600"/>
            </a:xfrm>
          </p:grpSpPr>
          <p:sp>
            <p:nvSpPr>
              <p:cNvPr id="93" name="Google Shape;93;p17"/>
              <p:cNvSpPr/>
              <p:nvPr/>
            </p:nvSpPr>
            <p:spPr>
              <a:xfrm>
                <a:off x="4785" y="1661"/>
                <a:ext cx="46" cy="45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94" name="Google Shape;94;p17"/>
              <p:cNvSpPr txBox="1"/>
              <p:nvPr/>
            </p:nvSpPr>
            <p:spPr>
              <a:xfrm>
                <a:off x="4921" y="1389"/>
                <a:ext cx="600" cy="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000"/>
                  <a:buFont typeface="Garamond"/>
                  <a:buNone/>
                </a:pPr>
                <a:r>
                  <a:rPr b="1" i="0" lang="en-US" sz="4000" u="none">
                    <a:solidFill>
                      <a:schemeClr val="dk1"/>
                    </a:solidFill>
                    <a:latin typeface="Garamond"/>
                    <a:ea typeface="Garamond"/>
                    <a:cs typeface="Garamond"/>
                    <a:sym typeface="Garamond"/>
                  </a:rPr>
                  <a:t>О</a:t>
                </a:r>
                <a:endParaRPr/>
              </a:p>
            </p:txBody>
          </p:sp>
        </p:grpSp>
      </p:grpSp>
      <p:sp>
        <p:nvSpPr>
          <p:cNvPr id="95" name="Google Shape;95;p17"/>
          <p:cNvSpPr txBox="1"/>
          <p:nvPr/>
        </p:nvSpPr>
        <p:spPr>
          <a:xfrm>
            <a:off x="184325" y="3918350"/>
            <a:ext cx="5400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4400"/>
              <a:buFont typeface="Garamond"/>
              <a:buNone/>
            </a:pPr>
            <a:r>
              <a:rPr b="1" i="0" lang="en-US" sz="4400" u="none">
                <a:solidFill>
                  <a:srgbClr val="008000"/>
                </a:solidFill>
                <a:latin typeface="Garamond"/>
                <a:ea typeface="Garamond"/>
                <a:cs typeface="Garamond"/>
                <a:sym typeface="Garamond"/>
              </a:rPr>
              <a:t>т. О – центр кола.</a:t>
            </a:r>
            <a:endParaRPr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138450" y="292725"/>
            <a:ext cx="88671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Trebuchet MS"/>
              <a:buNone/>
            </a:pPr>
            <a:r>
              <a:rPr b="1" i="0" lang="en-US" sz="6000" u="none">
                <a:solidFill>
                  <a:srgbClr val="FF3300"/>
                </a:solidFill>
                <a:latin typeface="Trebuchet MS"/>
                <a:ea typeface="Trebuchet MS"/>
                <a:cs typeface="Trebuchet MS"/>
                <a:sym typeface="Trebuchet MS"/>
              </a:rPr>
              <a:t>Елементи кола і круга</a:t>
            </a:r>
            <a:endParaRPr b="1" sz="6000">
              <a:solidFill>
                <a:srgbClr val="FF3300"/>
              </a:solidFill>
            </a:endParaRPr>
          </a:p>
        </p:txBody>
      </p:sp>
      <p:sp>
        <p:nvSpPr>
          <p:cNvPr id="101" name="Google Shape;101;p18"/>
          <p:cNvSpPr/>
          <p:nvPr/>
        </p:nvSpPr>
        <p:spPr>
          <a:xfrm>
            <a:off x="3708400" y="1700212"/>
            <a:ext cx="5400675" cy="4797425"/>
          </a:xfrm>
          <a:prstGeom prst="ellipse">
            <a:avLst/>
          </a:prstGeom>
          <a:solidFill>
            <a:schemeClr val="lt1"/>
          </a:solidFill>
          <a:ln cap="flat" cmpd="sng" w="57150">
            <a:solidFill>
              <a:srgbClr val="66FF3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102" name="Google Shape;102;p18"/>
          <p:cNvCxnSpPr/>
          <p:nvPr/>
        </p:nvCxnSpPr>
        <p:spPr>
          <a:xfrm flipH="1" rot="10800000">
            <a:off x="3995737" y="2924175"/>
            <a:ext cx="4681537" cy="2305050"/>
          </a:xfrm>
          <a:prstGeom prst="straightConnector1">
            <a:avLst/>
          </a:prstGeom>
          <a:noFill/>
          <a:ln cap="flat" cmpd="sng" w="57150">
            <a:solidFill>
              <a:srgbClr val="FF0066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03" name="Google Shape;103;p18"/>
          <p:cNvCxnSpPr/>
          <p:nvPr/>
        </p:nvCxnSpPr>
        <p:spPr>
          <a:xfrm rot="10800000">
            <a:off x="5364162" y="1916112"/>
            <a:ext cx="1008062" cy="2233612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04" name="Google Shape;104;p18"/>
          <p:cNvCxnSpPr/>
          <p:nvPr/>
        </p:nvCxnSpPr>
        <p:spPr>
          <a:xfrm flipH="1" rot="10800000">
            <a:off x="4932362" y="5516562"/>
            <a:ext cx="3600450" cy="576262"/>
          </a:xfrm>
          <a:prstGeom prst="straightConnector1">
            <a:avLst/>
          </a:prstGeom>
          <a:noFill/>
          <a:ln cap="flat" cmpd="sng" w="57150">
            <a:solidFill>
              <a:srgbClr val="9900FF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05" name="Google Shape;105;p18"/>
          <p:cNvSpPr/>
          <p:nvPr/>
        </p:nvSpPr>
        <p:spPr>
          <a:xfrm>
            <a:off x="6300787" y="4005262"/>
            <a:ext cx="144462" cy="144462"/>
          </a:xfrm>
          <a:prstGeom prst="ellipse">
            <a:avLst/>
          </a:prstGeom>
          <a:solidFill>
            <a:srgbClr val="66FF33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6" name="Google Shape;106;p18"/>
          <p:cNvSpPr txBox="1"/>
          <p:nvPr/>
        </p:nvSpPr>
        <p:spPr>
          <a:xfrm>
            <a:off x="5651500" y="2133600"/>
            <a:ext cx="576262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aramond"/>
              <a:buNone/>
            </a:pPr>
            <a:r>
              <a:rPr b="1" i="0" lang="en-US" sz="4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1</a:t>
            </a:r>
            <a:endParaRPr/>
          </a:p>
        </p:txBody>
      </p:sp>
      <p:sp>
        <p:nvSpPr>
          <p:cNvPr id="107" name="Google Shape;107;p18"/>
          <p:cNvSpPr txBox="1"/>
          <p:nvPr/>
        </p:nvSpPr>
        <p:spPr>
          <a:xfrm>
            <a:off x="7019925" y="2997200"/>
            <a:ext cx="1296987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4000"/>
              <a:buFont typeface="Garamond"/>
              <a:buNone/>
            </a:pPr>
            <a:r>
              <a:rPr b="1" i="0" lang="en-US" sz="4000" u="none">
                <a:solidFill>
                  <a:srgbClr val="FF0066"/>
                </a:solidFill>
                <a:latin typeface="Garamond"/>
                <a:ea typeface="Garamond"/>
                <a:cs typeface="Garamond"/>
                <a:sym typeface="Garamond"/>
              </a:rPr>
              <a:t>2</a:t>
            </a:r>
            <a:endParaRPr/>
          </a:p>
        </p:txBody>
      </p:sp>
      <p:sp>
        <p:nvSpPr>
          <p:cNvPr id="108" name="Google Shape;108;p18"/>
          <p:cNvSpPr txBox="1"/>
          <p:nvPr/>
        </p:nvSpPr>
        <p:spPr>
          <a:xfrm>
            <a:off x="6011862" y="5157787"/>
            <a:ext cx="1368425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Garamond"/>
              <a:buNone/>
            </a:pPr>
            <a:r>
              <a:rPr b="1" i="0" lang="en-US" sz="4000" u="none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3</a:t>
            </a:r>
            <a:endParaRPr/>
          </a:p>
        </p:txBody>
      </p:sp>
      <p:sp>
        <p:nvSpPr>
          <p:cNvPr id="109" name="Google Shape;109;p18"/>
          <p:cNvSpPr txBox="1"/>
          <p:nvPr/>
        </p:nvSpPr>
        <p:spPr>
          <a:xfrm>
            <a:off x="250825" y="1844675"/>
            <a:ext cx="3241800" cy="2924400"/>
          </a:xfrm>
          <a:prstGeom prst="rect">
            <a:avLst/>
          </a:prstGeom>
          <a:noFill/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aramond"/>
              <a:buNone/>
            </a:pPr>
            <a:r>
              <a:rPr b="1" i="0" lang="en-US" sz="4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1 – радіус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FF0066"/>
              </a:buClr>
              <a:buSzPts val="4800"/>
              <a:buFont typeface="Garamond"/>
              <a:buNone/>
            </a:pPr>
            <a:r>
              <a:rPr b="1" i="0" lang="en-US" sz="4800" u="none">
                <a:solidFill>
                  <a:srgbClr val="FF0066"/>
                </a:solidFill>
                <a:latin typeface="Garamond"/>
                <a:ea typeface="Garamond"/>
                <a:cs typeface="Garamond"/>
                <a:sym typeface="Garamond"/>
              </a:rPr>
              <a:t>2 – діаметр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FFFF00"/>
              </a:buClr>
              <a:buSzPts val="4800"/>
              <a:buFont typeface="Garamond"/>
              <a:buNone/>
            </a:pPr>
            <a:r>
              <a:rPr b="1" i="0" lang="en-US" sz="4800" u="none">
                <a:solidFill>
                  <a:srgbClr val="9900FF"/>
                </a:solidFill>
                <a:latin typeface="Garamond"/>
                <a:ea typeface="Garamond"/>
                <a:cs typeface="Garamond"/>
                <a:sym typeface="Garamond"/>
              </a:rPr>
              <a:t>3 – хорда</a:t>
            </a:r>
            <a:r>
              <a:rPr b="1" i="0" lang="en-US" sz="4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/>
        </p:nvSpPr>
        <p:spPr>
          <a:xfrm>
            <a:off x="-113750" y="1884350"/>
            <a:ext cx="9035700" cy="32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Відрізок, що сполучає</a:t>
            </a:r>
            <a:r>
              <a:rPr b="1" lang="en-US" sz="480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lang="en-US" sz="4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будь-як</a:t>
            </a:r>
            <a:r>
              <a:rPr b="1"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</a:t>
            </a:r>
            <a:r>
              <a:rPr b="1" lang="en-US" sz="4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точку</a:t>
            </a:r>
            <a:r>
              <a:rPr b="1" lang="en-US" sz="480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1" lang="en-US" sz="4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кола </a:t>
            </a:r>
            <a:r>
              <a:rPr b="1"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 </a:t>
            </a:r>
            <a:r>
              <a:rPr b="1" lang="en-US" sz="4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його центром.</a:t>
            </a:r>
            <a:endParaRPr b="1"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aramond"/>
              <a:buNone/>
            </a:pPr>
            <a:r>
              <a:rPr b="1" i="0" lang="en-US" sz="4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         </a:t>
            </a:r>
            <a:endParaRPr/>
          </a:p>
        </p:txBody>
      </p:sp>
      <p:grpSp>
        <p:nvGrpSpPr>
          <p:cNvPr id="115" name="Google Shape;115;p19"/>
          <p:cNvGrpSpPr/>
          <p:nvPr/>
        </p:nvGrpSpPr>
        <p:grpSpPr>
          <a:xfrm>
            <a:off x="3433101" y="3622462"/>
            <a:ext cx="2735262" cy="2520950"/>
            <a:chOff x="3606" y="1207"/>
            <a:chExt cx="1723" cy="1588"/>
          </a:xfrm>
        </p:grpSpPr>
        <p:grpSp>
          <p:nvGrpSpPr>
            <p:cNvPr id="116" name="Google Shape;116;p19"/>
            <p:cNvGrpSpPr/>
            <p:nvPr/>
          </p:nvGrpSpPr>
          <p:grpSpPr>
            <a:xfrm>
              <a:off x="3606" y="1207"/>
              <a:ext cx="1723" cy="1588"/>
              <a:chOff x="3606" y="1207"/>
              <a:chExt cx="1723" cy="1588"/>
            </a:xfrm>
          </p:grpSpPr>
          <p:sp>
            <p:nvSpPr>
              <p:cNvPr id="117" name="Google Shape;117;p19"/>
              <p:cNvSpPr/>
              <p:nvPr/>
            </p:nvSpPr>
            <p:spPr>
              <a:xfrm>
                <a:off x="3606" y="1207"/>
                <a:ext cx="1723" cy="1588"/>
              </a:xfrm>
              <a:prstGeom prst="ellipse">
                <a:avLst/>
              </a:prstGeom>
              <a:solidFill>
                <a:schemeClr val="lt1"/>
              </a:solidFill>
              <a:ln cap="flat" cmpd="sng" w="57150">
                <a:solidFill>
                  <a:srgbClr val="FF33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118" name="Google Shape;118;p19"/>
              <p:cNvSpPr/>
              <p:nvPr/>
            </p:nvSpPr>
            <p:spPr>
              <a:xfrm>
                <a:off x="4468" y="2024"/>
                <a:ext cx="45" cy="45"/>
              </a:xfrm>
              <a:prstGeom prst="ellipse">
                <a:avLst/>
              </a:prstGeom>
              <a:solidFill>
                <a:srgbClr val="FF3300"/>
              </a:solidFill>
              <a:ln cap="flat" cmpd="sng" w="28575">
                <a:solidFill>
                  <a:srgbClr val="FF0066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cxnSp>
            <p:nvCxnSpPr>
              <p:cNvPr id="119" name="Google Shape;119;p19"/>
              <p:cNvCxnSpPr/>
              <p:nvPr/>
            </p:nvCxnSpPr>
            <p:spPr>
              <a:xfrm rot="10800000">
                <a:off x="4014" y="1298"/>
                <a:ext cx="454" cy="726"/>
              </a:xfrm>
              <a:prstGeom prst="straightConnector1">
                <a:avLst/>
              </a:prstGeom>
              <a:noFill/>
              <a:ln cap="flat" cmpd="sng" w="57150">
                <a:solidFill>
                  <a:srgbClr val="66FF33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sp>
            <p:nvSpPr>
              <p:cNvPr id="120" name="Google Shape;120;p19"/>
              <p:cNvSpPr txBox="1"/>
              <p:nvPr/>
            </p:nvSpPr>
            <p:spPr>
              <a:xfrm>
                <a:off x="4241" y="1389"/>
                <a:ext cx="6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000"/>
                  <a:buFont typeface="Garamond"/>
                  <a:buNone/>
                </a:pPr>
                <a:r>
                  <a:rPr b="1" i="0" lang="en-US" sz="4000" u="none">
                    <a:solidFill>
                      <a:schemeClr val="dk1"/>
                    </a:solidFill>
                    <a:latin typeface="Garamond"/>
                    <a:ea typeface="Garamond"/>
                    <a:cs typeface="Garamond"/>
                    <a:sym typeface="Garamond"/>
                  </a:rPr>
                  <a:t>R</a:t>
                </a:r>
                <a:endParaRPr/>
              </a:p>
            </p:txBody>
          </p:sp>
        </p:grpSp>
        <p:sp>
          <p:nvSpPr>
            <p:cNvPr id="121" name="Google Shape;121;p19"/>
            <p:cNvSpPr txBox="1"/>
            <p:nvPr/>
          </p:nvSpPr>
          <p:spPr>
            <a:xfrm>
              <a:off x="4604" y="1389"/>
              <a:ext cx="6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Garamond"/>
                <a:buNone/>
              </a:pPr>
              <a:r>
                <a:rPr b="1" i="0" lang="en-US" sz="4000" u="non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(r)</a:t>
              </a:r>
              <a:endParaRPr/>
            </a:p>
          </p:txBody>
        </p:sp>
      </p:grpSp>
      <p:sp>
        <p:nvSpPr>
          <p:cNvPr id="122" name="Google Shape;122;p19"/>
          <p:cNvSpPr txBox="1"/>
          <p:nvPr/>
        </p:nvSpPr>
        <p:spPr>
          <a:xfrm>
            <a:off x="1737438" y="368300"/>
            <a:ext cx="6126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600">
                <a:solidFill>
                  <a:srgbClr val="B45F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РАДІУС</a:t>
            </a:r>
            <a:endParaRPr b="1" sz="9600">
              <a:solidFill>
                <a:srgbClr val="B45F0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0"/>
          <p:cNvPicPr preferRelativeResize="0"/>
          <p:nvPr/>
        </p:nvPicPr>
        <p:blipFill rotWithShape="1">
          <a:blip r:embed="rId3">
            <a:alphaModFix/>
          </a:blip>
          <a:srcRect b="6959" l="2616" r="5510" t="7097"/>
          <a:stretch/>
        </p:blipFill>
        <p:spPr>
          <a:xfrm>
            <a:off x="2728025" y="1954875"/>
            <a:ext cx="4188000" cy="4188000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sp>
        <p:nvSpPr>
          <p:cNvPr id="128" name="Google Shape;128;p20"/>
          <p:cNvSpPr txBox="1"/>
          <p:nvPr/>
        </p:nvSpPr>
        <p:spPr>
          <a:xfrm>
            <a:off x="500062" y="214312"/>
            <a:ext cx="86439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aramond"/>
              <a:buNone/>
            </a:pPr>
            <a:r>
              <a:rPr b="1" i="0" lang="en-US" sz="600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РАД</a:t>
            </a:r>
            <a:r>
              <a:rPr b="1" lang="en-US" sz="60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</a:t>
            </a:r>
            <a:r>
              <a:rPr b="1" i="0" lang="en-US" sz="600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</a:t>
            </a:r>
            <a:endParaRPr b="1" i="0" sz="6000" u="none">
              <a:solidFill>
                <a:srgbClr val="FF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b="0" i="0" lang="en-US" sz="36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(з латинської </a:t>
            </a:r>
            <a:r>
              <a:rPr b="0" i="1" lang="en-US" sz="36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radius – «спиця в колесі»</a:t>
            </a:r>
            <a:r>
              <a:rPr b="0" i="0" lang="en-US" sz="36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).</a:t>
            </a:r>
            <a:r>
              <a:rPr b="0" i="1" lang="en-US" sz="36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21"/>
          <p:cNvGrpSpPr/>
          <p:nvPr/>
        </p:nvGrpSpPr>
        <p:grpSpPr>
          <a:xfrm>
            <a:off x="3369588" y="3546462"/>
            <a:ext cx="2735262" cy="2520950"/>
            <a:chOff x="3606" y="1207"/>
            <a:chExt cx="1723" cy="1588"/>
          </a:xfrm>
        </p:grpSpPr>
        <p:sp>
          <p:nvSpPr>
            <p:cNvPr id="134" name="Google Shape;134;p21"/>
            <p:cNvSpPr/>
            <p:nvPr/>
          </p:nvSpPr>
          <p:spPr>
            <a:xfrm>
              <a:off x="3606" y="1207"/>
              <a:ext cx="1723" cy="1588"/>
            </a:xfrm>
            <a:prstGeom prst="ellipse">
              <a:avLst/>
            </a:prstGeom>
            <a:solidFill>
              <a:schemeClr val="lt1"/>
            </a:solidFill>
            <a:ln cap="flat" cmpd="sng" w="57150">
              <a:solidFill>
                <a:srgbClr val="FF33C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35" name="Google Shape;135;p21"/>
            <p:cNvSpPr/>
            <p:nvPr/>
          </p:nvSpPr>
          <p:spPr>
            <a:xfrm>
              <a:off x="4468" y="2024"/>
              <a:ext cx="45" cy="45"/>
            </a:xfrm>
            <a:prstGeom prst="ellipse">
              <a:avLst/>
            </a:prstGeom>
            <a:solidFill>
              <a:srgbClr val="FF33CC"/>
            </a:solidFill>
            <a:ln cap="flat" cmpd="sng" w="28575">
              <a:solidFill>
                <a:srgbClr val="FF006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cxnSp>
          <p:nvCxnSpPr>
            <p:cNvPr id="136" name="Google Shape;136;p21"/>
            <p:cNvCxnSpPr/>
            <p:nvPr/>
          </p:nvCxnSpPr>
          <p:spPr>
            <a:xfrm flipH="1" rot="10800000">
              <a:off x="3742" y="2251"/>
              <a:ext cx="1542" cy="181"/>
            </a:xfrm>
            <a:prstGeom prst="straightConnector1">
              <a:avLst/>
            </a:prstGeom>
            <a:noFill/>
            <a:ln cap="flat" cmpd="sng" w="57150">
              <a:solidFill>
                <a:srgbClr val="00FFFF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137" name="Google Shape;137;p21"/>
          <p:cNvSpPr txBox="1"/>
          <p:nvPr/>
        </p:nvSpPr>
        <p:spPr>
          <a:xfrm>
            <a:off x="-243775" y="1982100"/>
            <a:ext cx="90681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Відрізок, який сполучає</a:t>
            </a:r>
            <a:r>
              <a:rPr lang="en-US"/>
              <a:t>   </a:t>
            </a:r>
            <a:r>
              <a:rPr b="1" lang="en-US" sz="4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будь-які дві точки кола.</a:t>
            </a:r>
            <a:endParaRPr/>
          </a:p>
        </p:txBody>
      </p:sp>
      <p:sp>
        <p:nvSpPr>
          <p:cNvPr id="138" name="Google Shape;138;p21"/>
          <p:cNvSpPr txBox="1"/>
          <p:nvPr/>
        </p:nvSpPr>
        <p:spPr>
          <a:xfrm>
            <a:off x="975075" y="438775"/>
            <a:ext cx="7524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60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ХОРДА</a:t>
            </a:r>
            <a:endParaRPr b="1" sz="9600">
              <a:solidFill>
                <a:srgbClr val="008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22"/>
          <p:cNvGrpSpPr/>
          <p:nvPr/>
        </p:nvGrpSpPr>
        <p:grpSpPr>
          <a:xfrm>
            <a:off x="4398362" y="3429000"/>
            <a:ext cx="2735262" cy="2520950"/>
            <a:chOff x="3651" y="2568"/>
            <a:chExt cx="1723" cy="1588"/>
          </a:xfrm>
        </p:grpSpPr>
        <p:sp>
          <p:nvSpPr>
            <p:cNvPr id="144" name="Google Shape;144;p22"/>
            <p:cNvSpPr/>
            <p:nvPr/>
          </p:nvSpPr>
          <p:spPr>
            <a:xfrm>
              <a:off x="3651" y="2568"/>
              <a:ext cx="1723" cy="1588"/>
            </a:xfrm>
            <a:prstGeom prst="ellipse">
              <a:avLst/>
            </a:prstGeom>
            <a:solidFill>
              <a:schemeClr val="lt1"/>
            </a:solidFill>
            <a:ln cap="flat" cmpd="sng" w="57150">
              <a:solidFill>
                <a:srgbClr val="00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cxnSp>
          <p:nvCxnSpPr>
            <p:cNvPr id="145" name="Google Shape;145;p22"/>
            <p:cNvCxnSpPr/>
            <p:nvPr/>
          </p:nvCxnSpPr>
          <p:spPr>
            <a:xfrm flipH="1" rot="10800000">
              <a:off x="3696" y="3067"/>
              <a:ext cx="1633" cy="589"/>
            </a:xfrm>
            <a:prstGeom prst="straightConnector1">
              <a:avLst/>
            </a:prstGeom>
            <a:noFill/>
            <a:ln cap="flat" cmpd="sng" w="57150">
              <a:solidFill>
                <a:srgbClr val="FF66FF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146" name="Google Shape;146;p22"/>
            <p:cNvSpPr/>
            <p:nvPr/>
          </p:nvSpPr>
          <p:spPr>
            <a:xfrm>
              <a:off x="4468" y="3339"/>
              <a:ext cx="45" cy="45"/>
            </a:xfrm>
            <a:prstGeom prst="ellipse">
              <a:avLst/>
            </a:prstGeom>
            <a:solidFill>
              <a:srgbClr val="00FFFF"/>
            </a:solidFill>
            <a:ln cap="flat" cmpd="sng" w="28575">
              <a:solidFill>
                <a:srgbClr val="00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47" name="Google Shape;147;p22"/>
            <p:cNvSpPr txBox="1"/>
            <p:nvPr/>
          </p:nvSpPr>
          <p:spPr>
            <a:xfrm>
              <a:off x="4105" y="2795"/>
              <a:ext cx="9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Garamond"/>
                <a:buNone/>
              </a:pPr>
              <a:r>
                <a:rPr b="1" i="0" lang="en-US" sz="4000" u="non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D (d)</a:t>
              </a:r>
              <a:endParaRPr/>
            </a:p>
          </p:txBody>
        </p:sp>
      </p:grpSp>
      <p:sp>
        <p:nvSpPr>
          <p:cNvPr id="148" name="Google Shape;148;p22"/>
          <p:cNvSpPr txBox="1"/>
          <p:nvPr/>
        </p:nvSpPr>
        <p:spPr>
          <a:xfrm>
            <a:off x="323850" y="2205025"/>
            <a:ext cx="83706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Хорда,</a:t>
            </a:r>
            <a:r>
              <a:rPr lang="en-US"/>
              <a:t>, </a:t>
            </a:r>
            <a:r>
              <a:rPr b="1" lang="en-US" sz="4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яка проходить чере</a:t>
            </a:r>
            <a:r>
              <a:rPr b="1" lang="en-US" sz="4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з </a:t>
            </a:r>
            <a:r>
              <a:rPr b="1" lang="en-US" sz="4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центр кола.</a:t>
            </a:r>
            <a:endParaRPr/>
          </a:p>
        </p:txBody>
      </p:sp>
      <p:sp>
        <p:nvSpPr>
          <p:cNvPr id="149" name="Google Shape;149;p22"/>
          <p:cNvSpPr txBox="1"/>
          <p:nvPr/>
        </p:nvSpPr>
        <p:spPr>
          <a:xfrm>
            <a:off x="812550" y="487525"/>
            <a:ext cx="7361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60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ДІАМЕТР</a:t>
            </a:r>
            <a:endParaRPr b="1" sz="9600">
              <a:solidFill>
                <a:srgbClr val="FF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