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98" r:id="rId4"/>
    <p:sldId id="272" r:id="rId5"/>
    <p:sldId id="275" r:id="rId6"/>
    <p:sldId id="274" r:id="rId7"/>
    <p:sldId id="260" r:id="rId8"/>
    <p:sldId id="266" r:id="rId9"/>
    <p:sldId id="267" r:id="rId10"/>
    <p:sldId id="268" r:id="rId11"/>
    <p:sldId id="276" r:id="rId12"/>
    <p:sldId id="277" r:id="rId13"/>
    <p:sldId id="278" r:id="rId14"/>
    <p:sldId id="279" r:id="rId15"/>
    <p:sldId id="280" r:id="rId16"/>
    <p:sldId id="281" r:id="rId17"/>
    <p:sldId id="287" r:id="rId18"/>
    <p:sldId id="296" r:id="rId19"/>
    <p:sldId id="297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19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358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378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9110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8763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4239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8053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829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0030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248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940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560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2D00DC-1EC5-47AC-9534-71078A6797F1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856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0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3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5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ocs.google.com/forms/d/e/1FAIpQLSfHPt_FFwBJXrS-jW7LoE8zcxw-iSSnmgBqgLT15Bj1yWfACw/viewform" TargetMode="Externa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earningapps.org/display?v=pf2gb8v4a20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earningapps.org/display?v=ppt4y8q2k20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1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5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7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1200" y="507774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013254" y="507774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743" y="1387797"/>
            <a:ext cx="5318301" cy="488147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11200" y="1064631"/>
            <a:ext cx="68852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rgbClr val="002060"/>
                </a:solidFill>
                <a:latin typeface="Arial Black" panose="020B0A04020102020204" pitchFamily="34" charset="0"/>
              </a:rPr>
              <a:t>Дистанційний курс з геометрії 8 клас за розділом:</a:t>
            </a:r>
          </a:p>
          <a:p>
            <a:r>
              <a:rPr lang="uk-UA" dirty="0">
                <a:solidFill>
                  <a:srgbClr val="002060"/>
                </a:solidFill>
                <a:latin typeface="Arial Black" panose="020B0A04020102020204" pitchFamily="34" charset="0"/>
              </a:rPr>
              <a:t>«Розв'язування прямокутних трикутників»</a:t>
            </a:r>
            <a:endParaRPr lang="ru-RU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1200" y="1745305"/>
            <a:ext cx="7861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Arial Narrow" panose="020B0606020202030204" pitchFamily="34" charset="0"/>
              </a:rPr>
              <a:t>Лошак О.В., Ольховська В.В., Церковна Л.О., вчителі математики ХЗОШ № 153</a:t>
            </a: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1200" y="2461276"/>
            <a:ext cx="35734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>
                <a:solidFill>
                  <a:srgbClr val="000099"/>
                </a:solidFill>
                <a:latin typeface="Arial Black" panose="020B0A04020102020204" pitchFamily="34" charset="0"/>
              </a:rPr>
              <a:t>Заняття № </a:t>
            </a:r>
            <a:r>
              <a:rPr lang="en-US" sz="3600" dirty="0">
                <a:solidFill>
                  <a:srgbClr val="000099"/>
                </a:solidFill>
                <a:latin typeface="Arial Black" panose="020B0A04020102020204" pitchFamily="34" charset="0"/>
              </a:rPr>
              <a:t>5:</a:t>
            </a:r>
            <a:endParaRPr lang="ru-RU" sz="3600" dirty="0">
              <a:solidFill>
                <a:srgbClr val="000099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1200" y="3545625"/>
            <a:ext cx="627448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000099"/>
                </a:solidFill>
                <a:latin typeface="Arial Black" panose="020B0A04020102020204" pitchFamily="34" charset="0"/>
              </a:rPr>
              <a:t>«Співвідношення між сторонами і кутами прямокутного трикутника»</a:t>
            </a:r>
            <a:endParaRPr lang="ru-RU" sz="3600" b="1" dirty="0">
              <a:solidFill>
                <a:srgbClr val="000099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2009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84617" y="931170"/>
            <a:ext cx="10422763" cy="1200329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/>
            <a:r>
              <a:rPr lang="uk-UA" sz="36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Завдання 1.</a:t>
            </a:r>
            <a:r>
              <a:rPr lang="uk-UA" sz="36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У прямокутному трикутнику з </a:t>
            </a:r>
            <a:r>
              <a:rPr lang="uk-UA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гіпоте-нузою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12 м знайдіть катет, прилеглий до кута 60°.</a:t>
            </a:r>
            <a:endParaRPr lang="uk-UA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884617" y="2352636"/>
                <a:ext cx="10422763" cy="39342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uk-UA" sz="28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Р о з в’ я з а н </a:t>
                </a:r>
                <a:r>
                  <a:rPr lang="uk-UA" sz="2800" b="1" dirty="0" err="1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н</a:t>
                </a:r>
                <a:r>
                  <a:rPr lang="uk-UA" sz="28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я.</a:t>
                </a:r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Нехай у прямокутному трикутнику </a:t>
                </a:r>
                <a:r>
                  <a:rPr lang="uk-UA" sz="28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α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= 60°­, </a:t>
                </a:r>
              </a:p>
              <a:p>
                <a:pPr algn="just">
                  <a:spcAft>
                    <a:spcPts val="0"/>
                  </a:spcAft>
                </a:pP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 = 12 м. Знайдемо катет </a:t>
                </a:r>
                <a:r>
                  <a:rPr lang="uk-UA" sz="28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Оскільки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 sz="28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cos</m:t>
                        </m:r>
                      </m:fName>
                      <m:e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</m:func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𝑏</m:t>
                        </m:r>
                      </m:num>
                      <m:den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𝑐</m:t>
                        </m:r>
                      </m:den>
                    </m:f>
                  </m:oMath>
                </a14:m>
                <a:r>
                  <a:rPr lang="uk-UA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то </a:t>
                </a:r>
                <a14:m>
                  <m:oMath xmlns:m="http://schemas.openxmlformats.org/officeDocument/2006/math"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𝑐</m:t>
                    </m:r>
                    <m:func>
                      <m:func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 sz="28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cos</m:t>
                        </m:r>
                      </m:fName>
                      <m:e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</m:func>
                  </m:oMath>
                </a14:m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</a:p>
              <a:p>
                <a:pPr algn="just">
                  <a:spcAft>
                    <a:spcPts val="0"/>
                  </a:spcAft>
                </a:pP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тобто </a:t>
                </a:r>
                <a14:m>
                  <m:oMath xmlns:m="http://schemas.openxmlformats.org/officeDocument/2006/math"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=12</m:t>
                    </m:r>
                    <m:func>
                      <m:func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 sz="28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cos</m:t>
                        </m:r>
                      </m:fName>
                      <m:e>
                        <m:r>
                          <a:rPr lang="uk-UA" sz="28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60°</m:t>
                        </m:r>
                      </m:e>
                    </m:func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=6</m:t>
                    </m:r>
                  </m:oMath>
                </a14:m>
                <a:r>
                  <a:rPr lang="ru-RU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uk-UA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м).</a:t>
                </a:r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algn="just">
                  <a:spcAft>
                    <a:spcPts val="800"/>
                  </a:spcAft>
                  <a:tabLst>
                    <a:tab pos="630555" algn="l"/>
                  </a:tabLst>
                </a:pPr>
                <a:endParaRPr lang="uk-UA" sz="2800" b="1" dirty="0">
                  <a:solidFill>
                    <a:srgbClr val="008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algn="just">
                  <a:spcAft>
                    <a:spcPts val="800"/>
                  </a:spcAft>
                  <a:tabLst>
                    <a:tab pos="630555" algn="l"/>
                  </a:tabLst>
                </a:pPr>
                <a:endParaRPr lang="uk-UA" sz="2800" b="1" dirty="0">
                  <a:solidFill>
                    <a:srgbClr val="008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algn="r">
                  <a:spcAft>
                    <a:spcPts val="800"/>
                  </a:spcAft>
                  <a:tabLst>
                    <a:tab pos="630555" algn="l"/>
                  </a:tabLst>
                </a:pPr>
                <a:r>
                  <a:rPr lang="uk-UA" sz="28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В і д п о в і д ь. 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6 м.</a:t>
                </a:r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617" y="2352636"/>
                <a:ext cx="10422763" cy="3934282"/>
              </a:xfrm>
              <a:prstGeom prst="rect">
                <a:avLst/>
              </a:prstGeom>
              <a:blipFill>
                <a:blip r:embed="rId4"/>
                <a:stretch>
                  <a:fillRect l="-1170" t="-1860" r="-1228" b="-32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1050325" y="321514"/>
            <a:ext cx="84770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Приклади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розв’язання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та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оформлення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завдань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024528" y="3086584"/>
            <a:ext cx="3005595" cy="2466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0523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 descr="Висота трикутника - Wikiwand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2066" y="3699678"/>
            <a:ext cx="1996372" cy="2134846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755979" y="2454664"/>
                <a:ext cx="10680037" cy="41436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uk-UA" sz="26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Р о з в’ я з а н </a:t>
                </a:r>
                <a:r>
                  <a:rPr lang="uk-UA" sz="2600" b="1" dirty="0" err="1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н</a:t>
                </a:r>
                <a:r>
                  <a:rPr lang="uk-UA" sz="26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я.</a:t>
                </a:r>
                <a:endParaRPr lang="ru-RU" sz="2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:r>
                  <a:rPr lang="uk-UA" sz="26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У рівнобедреному трикутнику </a:t>
                </a:r>
                <a:r>
                  <a:rPr lang="uk-UA" sz="26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ABC</a:t>
                </a:r>
                <a:r>
                  <a:rPr lang="uk-UA" sz="26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(рис. 2) висота </a:t>
                </a:r>
                <a:r>
                  <a:rPr lang="en-US" sz="26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BD</a:t>
                </a:r>
                <a:r>
                  <a:rPr lang="uk-UA" sz="26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проведена до основи </a:t>
                </a:r>
                <a:r>
                  <a:rPr lang="uk-UA" sz="26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AC</a:t>
                </a:r>
                <a:r>
                  <a:rPr lang="uk-UA" sz="26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є бісектрисою кута </a:t>
                </a:r>
                <a:r>
                  <a:rPr lang="uk-UA" sz="26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ABC</a:t>
                </a:r>
                <a:r>
                  <a:rPr lang="uk-UA" sz="26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отже </a:t>
                </a:r>
                <a14:m>
                  <m:oMath xmlns:m="http://schemas.openxmlformats.org/officeDocument/2006/math">
                    <m:r>
                      <a:rPr lang="uk-UA" sz="2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∠</m:t>
                    </m:r>
                    <m:r>
                      <a:rPr lang="en-US" sz="2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𝐴𝐵𝐷</m:t>
                    </m:r>
                    <m:r>
                      <a:rPr lang="uk-UA" sz="2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=∠</m:t>
                    </m:r>
                    <m:r>
                      <a:rPr lang="uk-UA" sz="2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𝐶𝐵𝐷</m:t>
                    </m:r>
                    <m:r>
                      <a:rPr lang="uk-UA" sz="2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𝛼</m:t>
                        </m:r>
                      </m:num>
                      <m:den>
                        <m:r>
                          <a:rPr lang="uk-UA" sz="2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uk-UA" sz="26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і медіаною, тому </a:t>
                </a:r>
                <a:r>
                  <a:rPr lang="uk-UA" sz="26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</a:t>
                </a:r>
                <a:r>
                  <a:rPr lang="en-US" sz="26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 </a:t>
                </a:r>
                <a:r>
                  <a:rPr lang="uk-UA" sz="26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 </a:t>
                </a:r>
                <a:r>
                  <a:rPr lang="en-US" sz="26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</a:t>
                </a:r>
                <a:r>
                  <a:rPr lang="uk-UA" sz="26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</a:t>
                </a:r>
                <a:r>
                  <a:rPr lang="uk-UA" sz="26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 Тоді у прямокутному </a:t>
                </a:r>
                <a:r>
                  <a:rPr lang="uk-UA" sz="26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трик</a:t>
                </a:r>
                <a:r>
                  <a:rPr lang="en-US" sz="26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r>
                  <a:rPr lang="uk-UA" sz="26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uk-UA" sz="26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</a:t>
                </a:r>
                <a:r>
                  <a:rPr lang="en-US" sz="26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BD </a:t>
                </a:r>
              </a:p>
              <a:p>
                <a:pPr algn="just">
                  <a:spcAft>
                    <a:spcPts val="0"/>
                  </a:spcAft>
                </a:pPr>
                <a:r>
                  <a:rPr lang="ru-RU" sz="26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(</a:t>
                </a:r>
                <a:r>
                  <a:rPr lang="uk-UA" sz="2600" dirty="0">
                    <a:latin typeface="Cambria Math" panose="02040503050406030204" pitchFamily="18" charset="0"/>
                    <a:ea typeface="Calibri" panose="020F0502020204030204" pitchFamily="34" charset="0"/>
                    <a:cs typeface="Cambria Math" panose="02040503050406030204" pitchFamily="18" charset="0"/>
                  </a:rPr>
                  <a:t>∠</a:t>
                </a:r>
                <a:r>
                  <a:rPr lang="uk-UA" sz="26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</a:t>
                </a:r>
                <a:r>
                  <a:rPr lang="en-US" sz="26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DB</a:t>
                </a:r>
                <a:r>
                  <a:rPr lang="ru-RU" sz="26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</a:t>
                </a:r>
                <a:r>
                  <a:rPr lang="uk-UA" sz="26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90°, оскільки </a:t>
                </a:r>
                <a:r>
                  <a:rPr lang="uk-UA" sz="26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</a:t>
                </a:r>
                <a:r>
                  <a:rPr lang="en-US" sz="26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 </a:t>
                </a:r>
                <a:r>
                  <a:rPr lang="uk-UA" sz="26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– висота­</a:t>
                </a:r>
                <a:r>
                  <a:rPr lang="ru-RU" sz="26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 </a:t>
                </a:r>
                <a:r>
                  <a:rPr lang="uk-UA" sz="26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катет </a:t>
                </a:r>
                <a:endParaRPr lang="en-US" sz="26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uk-UA" sz="2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𝐷</m:t>
                    </m:r>
                    <m:r>
                      <a:rPr lang="uk-UA" sz="2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uk-UA" sz="2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𝐴𝐵</m:t>
                    </m:r>
                    <m:r>
                      <a:rPr lang="uk-UA" sz="2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∙</m:t>
                    </m:r>
                    <m:func>
                      <m:funcPr>
                        <m:ctrlPr>
                          <a:rPr lang="ru-RU" sz="2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 sz="26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sin</m:t>
                        </m:r>
                      </m:fName>
                      <m:e>
                        <m:f>
                          <m:fPr>
                            <m:ctrlPr>
                              <a:rPr lang="ru-RU" sz="26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uk-UA" sz="26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num>
                          <m:den>
                            <m:r>
                              <a:rPr lang="uk-UA" sz="26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  <m:r>
                      <a:rPr lang="uk-UA" sz="2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uk-UA" sz="2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𝑎</m:t>
                    </m:r>
                    <m:func>
                      <m:funcPr>
                        <m:ctrlPr>
                          <a:rPr lang="ru-RU" sz="2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 sz="26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sin</m:t>
                        </m:r>
                      </m:fName>
                      <m:e>
                        <m:f>
                          <m:fPr>
                            <m:ctrlPr>
                              <a:rPr lang="ru-RU" sz="26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uk-UA" sz="26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num>
                          <m:den>
                            <m:r>
                              <a:rPr lang="uk-UA" sz="26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</m:oMath>
                </a14:m>
                <a:r>
                  <a:rPr lang="ru-RU" sz="26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uk-UA" sz="26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Отже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𝐴𝐶</m:t>
                    </m:r>
                    <m:r>
                      <a:rPr lang="ru-RU" sz="26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=2</m:t>
                    </m:r>
                    <m:r>
                      <a:rPr lang="uk-UA" sz="2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∙</m:t>
                    </m:r>
                    <m:r>
                      <a:rPr lang="uk-UA" sz="2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𝐴𝐷</m:t>
                    </m:r>
                    <m:r>
                      <a:rPr lang="uk-UA" sz="2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=2</m:t>
                    </m:r>
                    <m:r>
                      <a:rPr lang="uk-UA" sz="2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𝑎</m:t>
                    </m:r>
                    <m:func>
                      <m:funcPr>
                        <m:ctrlPr>
                          <a:rPr lang="ru-RU" sz="2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 sz="26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sin</m:t>
                        </m:r>
                      </m:fName>
                      <m:e>
                        <m:f>
                          <m:fPr>
                            <m:ctrlPr>
                              <a:rPr lang="ru-RU" sz="26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uk-UA" sz="26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num>
                          <m:den>
                            <m:r>
                              <a:rPr lang="uk-UA" sz="26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</m:oMath>
                </a14:m>
                <a:r>
                  <a:rPr lang="ru-RU" sz="26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2600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:r>
                  <a:rPr lang="uk-UA" sz="26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Катет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sz="2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𝐷</m:t>
                    </m:r>
                    <m:r>
                      <a:rPr lang="uk-UA" sz="2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uk-UA" sz="2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𝐴𝐵</m:t>
                    </m:r>
                    <m:r>
                      <a:rPr lang="uk-UA" sz="2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∙</m:t>
                    </m:r>
                    <m:func>
                      <m:funcPr>
                        <m:ctrlPr>
                          <a:rPr lang="ru-RU" sz="2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 sz="26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cos</m:t>
                        </m:r>
                      </m:fName>
                      <m:e>
                        <m:f>
                          <m:fPr>
                            <m:ctrlPr>
                              <a:rPr lang="ru-RU" sz="26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uk-UA" sz="26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num>
                          <m:den>
                            <m:r>
                              <a:rPr lang="uk-UA" sz="26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  <m:r>
                      <a:rPr lang="uk-UA" sz="2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uk-UA" sz="2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𝑎</m:t>
                    </m:r>
                    <m:func>
                      <m:funcPr>
                        <m:ctrlPr>
                          <a:rPr lang="ru-RU" sz="2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 sz="26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cos</m:t>
                        </m:r>
                      </m:fName>
                      <m:e>
                        <m:f>
                          <m:fPr>
                            <m:ctrlPr>
                              <a:rPr lang="ru-RU" sz="26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uk-UA" sz="26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num>
                          <m:den>
                            <m:r>
                              <a:rPr lang="uk-UA" sz="26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</m:oMath>
                </a14:m>
                <a:endParaRPr lang="ru-RU" sz="2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algn="r">
                  <a:spcAft>
                    <a:spcPts val="800"/>
                  </a:spcAft>
                  <a:tabLst>
                    <a:tab pos="630555" algn="l"/>
                  </a:tabLst>
                </a:pPr>
                <a:endParaRPr lang="en-US" sz="700" b="1" dirty="0">
                  <a:solidFill>
                    <a:srgbClr val="008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algn="r">
                  <a:spcAft>
                    <a:spcPts val="800"/>
                  </a:spcAft>
                  <a:tabLst>
                    <a:tab pos="630555" algn="l"/>
                  </a:tabLst>
                </a:pPr>
                <a:r>
                  <a:rPr lang="uk-UA" sz="26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В і д п о в і д ь. </a:t>
                </a:r>
                <a14:m>
                  <m:oMath xmlns:m="http://schemas.openxmlformats.org/officeDocument/2006/math">
                    <m:r>
                      <a:rPr lang="uk-UA" sz="2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uk-UA" sz="2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𝑎</m:t>
                    </m:r>
                    <m:func>
                      <m:funcPr>
                        <m:ctrlPr>
                          <a:rPr lang="ru-RU" sz="2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 sz="26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sin</m:t>
                        </m:r>
                      </m:fName>
                      <m:e>
                        <m:f>
                          <m:fPr>
                            <m:ctrlPr>
                              <a:rPr lang="ru-RU" sz="26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uk-UA" sz="26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num>
                          <m:den>
                            <m:r>
                              <a:rPr lang="uk-UA" sz="26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</m:oMath>
                </a14:m>
                <a:r>
                  <a:rPr lang="ru-RU" sz="26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uk-UA" sz="2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𝑎</m:t>
                    </m:r>
                    <m:func>
                      <m:funcPr>
                        <m:ctrlPr>
                          <a:rPr lang="ru-RU" sz="2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 sz="26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cos</m:t>
                        </m:r>
                      </m:fName>
                      <m:e>
                        <m:f>
                          <m:fPr>
                            <m:ctrlPr>
                              <a:rPr lang="ru-RU" sz="26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uk-UA" sz="26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num>
                          <m:den>
                            <m:r>
                              <a:rPr lang="uk-UA" sz="26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</m:oMath>
                </a14:m>
                <a:r>
                  <a:rPr lang="ru-RU" sz="26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ru-RU" sz="2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979" y="2454664"/>
                <a:ext cx="10680037" cy="4143698"/>
              </a:xfrm>
              <a:prstGeom prst="rect">
                <a:avLst/>
              </a:prstGeom>
              <a:blipFill>
                <a:blip r:embed="rId5"/>
                <a:stretch>
                  <a:fillRect l="-1027" t="-1620" r="-10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84617" y="931170"/>
            <a:ext cx="10422763" cy="1523494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/>
            <a:r>
              <a:rPr lang="uk-UA" sz="31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Завдання </a:t>
            </a:r>
            <a:r>
              <a:rPr lang="en-US" sz="31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uk-UA" sz="31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uk-UA" sz="31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3100" dirty="0">
                <a:latin typeface="Times New Roman" panose="02020603050405020304" pitchFamily="18" charset="0"/>
                <a:ea typeface="Calibri" panose="020F0502020204030204" pitchFamily="34" charset="0"/>
              </a:rPr>
              <a:t>У рівнобедреному трикутнику кут при вершині, протилежній основі, дорівнює </a:t>
            </a:r>
            <a:r>
              <a:rPr lang="uk-UA" sz="3100" i="1" dirty="0">
                <a:latin typeface="Times New Roman" panose="02020603050405020304" pitchFamily="18" charset="0"/>
                <a:ea typeface="Calibri" panose="020F0502020204030204" pitchFamily="34" charset="0"/>
              </a:rPr>
              <a:t>α</a:t>
            </a:r>
            <a:r>
              <a:rPr lang="uk-UA" sz="3100" dirty="0">
                <a:latin typeface="Times New Roman" panose="02020603050405020304" pitchFamily="18" charset="0"/>
                <a:ea typeface="Calibri" panose="020F0502020204030204" pitchFamily="34" charset="0"/>
              </a:rPr>
              <a:t>, а бічна сторона</a:t>
            </a:r>
            <a:r>
              <a:rPr lang="en-US" sz="31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3100" dirty="0">
                <a:latin typeface="Times New Roman" panose="02020603050405020304" pitchFamily="18" charset="0"/>
                <a:ea typeface="Calibri" panose="020F0502020204030204" pitchFamily="34" charset="0"/>
              </a:rPr>
              <a:t>– </a:t>
            </a:r>
            <a:r>
              <a:rPr lang="en-US" sz="3100" i="1" dirty="0">
                <a:latin typeface="Times New Roman" panose="02020603050405020304" pitchFamily="18" charset="0"/>
                <a:ea typeface="Calibri" panose="020F0502020204030204" pitchFamily="34" charset="0"/>
              </a:rPr>
              <a:t>a</a:t>
            </a:r>
            <a:r>
              <a:rPr lang="uk-UA" sz="3100" dirty="0">
                <a:latin typeface="Times New Roman" panose="02020603050405020304" pitchFamily="18" charset="0"/>
                <a:ea typeface="Calibri" panose="020F0502020204030204" pitchFamily="34" charset="0"/>
              </a:rPr>
              <a:t>. Знайдіть основу й висоту трикутника, проведену до основи.</a:t>
            </a:r>
            <a:endParaRPr lang="ru-RU" sz="3100" dirty="0"/>
          </a:p>
        </p:txBody>
      </p:sp>
      <p:sp>
        <p:nvSpPr>
          <p:cNvPr id="10" name="TextBox 9"/>
          <p:cNvSpPr txBox="1"/>
          <p:nvPr/>
        </p:nvSpPr>
        <p:spPr>
          <a:xfrm>
            <a:off x="1050325" y="321514"/>
            <a:ext cx="84770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Приклади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розв’язання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та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оформлення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завдань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0288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84617" y="931170"/>
            <a:ext cx="10422763" cy="1015663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/>
            <a:r>
              <a:rPr lang="uk-UA" sz="3000" b="1" u="sng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Завдання </a:t>
            </a:r>
            <a:r>
              <a:rPr lang="uk-UA" sz="30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</a:t>
            </a:r>
            <a:r>
              <a:rPr lang="uk-UA" sz="30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Запишіть у таблицю сторони трикутника через синус, косинус, тангенс кутів </a:t>
            </a:r>
            <a:r>
              <a:rPr lang="uk-UA" sz="3000" i="1" dirty="0">
                <a:latin typeface="Times New Roman" panose="02020603050405020304" pitchFamily="18" charset="0"/>
                <a:ea typeface="Calibri" panose="020F0502020204030204" pitchFamily="34" charset="0"/>
              </a:rPr>
              <a:t>α</a:t>
            </a:r>
            <a:r>
              <a:rPr lang="uk-UA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і </a:t>
            </a:r>
            <a:r>
              <a:rPr lang="uk-UA" sz="3000" i="1" dirty="0">
                <a:latin typeface="Times New Roman" panose="02020603050405020304" pitchFamily="18" charset="0"/>
                <a:ea typeface="Calibri" panose="020F0502020204030204" pitchFamily="34" charset="0"/>
              </a:rPr>
              <a:t>β</a:t>
            </a:r>
            <a:r>
              <a:rPr lang="uk-UA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, використовуючи рисунок.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50325" y="321514"/>
            <a:ext cx="74574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Завдання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для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самостійного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опрацювання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14" name="Рисунок 13"/>
          <p:cNvPicPr/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76232" y="3586406"/>
            <a:ext cx="3758697" cy="2839524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14049"/>
              </p:ext>
            </p:extLst>
          </p:nvPr>
        </p:nvGraphicFramePr>
        <p:xfrm>
          <a:off x="3326930" y="2157588"/>
          <a:ext cx="7980450" cy="30058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0450">
                  <a:extLst>
                    <a:ext uri="{9D8B030D-6E8A-4147-A177-3AD203B41FA5}">
                      <a16:colId xmlns:a16="http://schemas.microsoft.com/office/drawing/2014/main" val="42428765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3789494537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3411210842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1923286037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3259848508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918704438"/>
                    </a:ext>
                  </a:extLst>
                </a:gridCol>
              </a:tblGrid>
              <a:tr h="9082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BC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∠A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∠B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6787105"/>
                  </a:ext>
                </a:extLst>
              </a:tr>
              <a:tr h="6992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355321"/>
                  </a:ext>
                </a:extLst>
              </a:tr>
              <a:tr h="6992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β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3357758"/>
                  </a:ext>
                </a:extLst>
              </a:tr>
              <a:tr h="6992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β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87442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28448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050325" y="321514"/>
            <a:ext cx="74574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Завдання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для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самостійного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опрацювання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E0168B0-C2AE-4B3B-9ADA-E4D2E62581B1}"/>
              </a:ext>
            </a:extLst>
          </p:cNvPr>
          <p:cNvSpPr/>
          <p:nvPr/>
        </p:nvSpPr>
        <p:spPr>
          <a:xfrm>
            <a:off x="4094489" y="784310"/>
            <a:ext cx="40030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Перевір</a:t>
            </a:r>
            <a:r>
              <a:rPr lang="uk-UA" sz="4000" dirty="0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себе</a:t>
            </a:r>
            <a:endParaRPr lang="ru-RU" sz="4000" dirty="0">
              <a:solidFill>
                <a:srgbClr val="660066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B853773-9A78-4841-9EE3-5C6B9E0CEB1C}"/>
              </a:ext>
            </a:extLst>
          </p:cNvPr>
          <p:cNvSpPr/>
          <p:nvPr/>
        </p:nvSpPr>
        <p:spPr>
          <a:xfrm>
            <a:off x="884618" y="1543542"/>
            <a:ext cx="10422763" cy="4524315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/>
            <a:r>
              <a:rPr lang="uk-UA" sz="36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Завдання 3.</a:t>
            </a:r>
            <a:r>
              <a:rPr lang="uk-UA" sz="36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 algn="just"/>
            <a:endParaRPr lang="uk-UA" sz="3600" b="1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sz="3600" b="1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sz="3600" b="1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sz="3600" b="1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sz="3600" b="1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sz="3600" b="1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4" name="Таблица 1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31668576"/>
                  </p:ext>
                </p:extLst>
              </p:nvPr>
            </p:nvGraphicFramePr>
            <p:xfrm>
              <a:off x="2105773" y="2227895"/>
              <a:ext cx="7980450" cy="361313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780450">
                      <a:extLst>
                        <a:ext uri="{9D8B030D-6E8A-4147-A177-3AD203B41FA5}">
                          <a16:colId xmlns:a16="http://schemas.microsoft.com/office/drawing/2014/main" val="42428765"/>
                        </a:ext>
                      </a:extLst>
                    </a:gridCol>
                    <a:gridCol w="1440000">
                      <a:extLst>
                        <a:ext uri="{9D8B030D-6E8A-4147-A177-3AD203B41FA5}">
                          <a16:colId xmlns:a16="http://schemas.microsoft.com/office/drawing/2014/main" val="3789494537"/>
                        </a:ext>
                      </a:extLst>
                    </a:gridCol>
                    <a:gridCol w="1440000">
                      <a:extLst>
                        <a:ext uri="{9D8B030D-6E8A-4147-A177-3AD203B41FA5}">
                          <a16:colId xmlns:a16="http://schemas.microsoft.com/office/drawing/2014/main" val="3411210842"/>
                        </a:ext>
                      </a:extLst>
                    </a:gridCol>
                    <a:gridCol w="1440000">
                      <a:extLst>
                        <a:ext uri="{9D8B030D-6E8A-4147-A177-3AD203B41FA5}">
                          <a16:colId xmlns:a16="http://schemas.microsoft.com/office/drawing/2014/main" val="1923286037"/>
                        </a:ext>
                      </a:extLst>
                    </a:gridCol>
                    <a:gridCol w="1440000">
                      <a:extLst>
                        <a:ext uri="{9D8B030D-6E8A-4147-A177-3AD203B41FA5}">
                          <a16:colId xmlns:a16="http://schemas.microsoft.com/office/drawing/2014/main" val="3259848508"/>
                        </a:ext>
                      </a:extLst>
                    </a:gridCol>
                    <a:gridCol w="1440000">
                      <a:extLst>
                        <a:ext uri="{9D8B030D-6E8A-4147-A177-3AD203B41FA5}">
                          <a16:colId xmlns:a16="http://schemas.microsoft.com/office/drawing/2014/main" val="2918704438"/>
                        </a:ext>
                      </a:extLst>
                    </a:gridCol>
                  </a:tblGrid>
                  <a:tr h="90826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28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№ п/п</a:t>
                          </a:r>
                          <a:endParaRPr lang="ru-RU" sz="20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28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AB</a:t>
                          </a:r>
                          <a:endParaRPr lang="ru-RU" sz="20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B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28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BC</a:t>
                          </a:r>
                          <a:endParaRPr lang="ru-RU" sz="20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B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28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AC</a:t>
                          </a:r>
                          <a:endParaRPr lang="ru-RU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B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28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∠A</a:t>
                          </a:r>
                          <a:endParaRPr lang="ru-RU" sz="20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B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28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∠B</a:t>
                          </a:r>
                          <a:endParaRPr lang="ru-RU" sz="20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B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06787105"/>
                      </a:ext>
                    </a:extLst>
                  </a:tr>
                  <a:tr h="90000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28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ru-RU" sz="20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R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8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</a:t>
                          </a:r>
                          <a:endParaRPr lang="ru-RU" sz="28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28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14:m>
                            <m:oMath xmlns:m="http://schemas.openxmlformats.org/officeDocument/2006/math">
                              <m:r>
                                <a:rPr lang="uk-UA" sz="2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𝑐</m:t>
                              </m:r>
                              <m:func>
                                <m:funcPr>
                                  <m:ctrlPr>
                                    <a:rPr lang="ru-RU" sz="2800" i="1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uk-UA" sz="2800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uk-UA" sz="2800" i="1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𝛼</m:t>
                                  </m:r>
                                </m:e>
                              </m:func>
                            </m:oMath>
                          </a14:m>
                          <a:endParaRPr lang="ru-RU" sz="28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28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14:m>
                            <m:oMath xmlns:m="http://schemas.openxmlformats.org/officeDocument/2006/math">
                              <m:r>
                                <a:rPr lang="uk-UA" sz="2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𝑐</m:t>
                              </m:r>
                              <m:func>
                                <m:funcPr>
                                  <m:ctrlPr>
                                    <a:rPr lang="ru-RU" sz="2800" i="1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uk-UA" sz="2800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uk-UA" sz="2800" i="1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𝛼</m:t>
                                  </m:r>
                                </m:e>
                              </m:func>
                            </m:oMath>
                          </a14:m>
                          <a:endParaRPr lang="ru-RU" sz="28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28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endParaRPr lang="ru-RU" sz="28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2800" dirty="0"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90°</a:t>
                          </a:r>
                          <a:r>
                            <a:rPr lang="uk-UA" sz="2800" baseline="0" dirty="0"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 –</a:t>
                          </a:r>
                          <a:r>
                            <a:rPr lang="uk-UA" sz="28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α</a:t>
                          </a:r>
                          <a:endParaRPr lang="ru-RU" sz="28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49355321"/>
                      </a:ext>
                    </a:extLst>
                  </a:tr>
                  <a:tr h="90000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28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ru-RU" sz="20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R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28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ru-RU" sz="2800" i="1" kern="1200" smtClean="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0" i="1" kern="1200" smtClean="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𝑎</m:t>
                                  </m:r>
                                </m:num>
                                <m:den>
                                  <m:func>
                                    <m:funcPr>
                                      <m:ctrlPr>
                                        <a:rPr lang="ru-RU" sz="2800" i="1" kern="1200">
                                          <a:solidFill>
                                            <a:schemeClr val="dk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uk-UA" sz="2800" kern="1200">
                                          <a:solidFill>
                                            <a:schemeClr val="dk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m:rPr>
                                          <m:nor/>
                                        </m:rPr>
                                        <a:rPr lang="uk-UA" sz="2800" dirty="0" smtClean="0">
                                          <a:effectLst/>
                                          <a:latin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β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ru-RU" sz="2800" dirty="0" smtClean="0">
                                          <a:effectLst/>
                                          <a:latin typeface="Times New Roman" panose="020206030504050203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 </m:t>
                                      </m:r>
                                    </m:e>
                                  </m:func>
                                </m:den>
                              </m:f>
                            </m:oMath>
                          </a14:m>
                          <a:endParaRPr lang="ru-RU" sz="28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8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ru-RU" sz="28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uk-UA" sz="2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𝑎</m:t>
                              </m:r>
                              <m:func>
                                <m:funcPr>
                                  <m:ctrlPr>
                                    <a:rPr lang="ru-RU" sz="2800" i="1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uk-UA" sz="2800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tg</m:t>
                                  </m:r>
                                </m:fName>
                                <m:e>
                                  <m:r>
                                    <a:rPr lang="uk-UA" sz="2800" i="1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𝛽</m:t>
                                  </m:r>
                                </m:e>
                              </m:func>
                            </m:oMath>
                          </a14:m>
                          <a:r>
                            <a:rPr lang="uk-UA" sz="28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ru-RU" sz="28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uk-UA" sz="28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r>
                            <a:rPr lang="uk-UA" sz="2800" dirty="0"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90°</a:t>
                          </a:r>
                          <a:r>
                            <a:rPr lang="uk-UA" sz="2800" baseline="0" dirty="0"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 – </a:t>
                          </a:r>
                          <a:r>
                            <a:rPr lang="uk-UA" sz="28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β</a:t>
                          </a:r>
                          <a:endParaRPr lang="ru-RU" sz="28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28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β</a:t>
                          </a:r>
                          <a:endParaRPr lang="ru-RU" sz="28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93357758"/>
                      </a:ext>
                    </a:extLst>
                  </a:tr>
                  <a:tr h="90000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28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ru-RU" sz="20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R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ru-RU" sz="2800" i="1" kern="1200" smtClean="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0" i="1" kern="1200" smtClean="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𝑏</m:t>
                                  </m:r>
                                </m:num>
                                <m:den>
                                  <m:func>
                                    <m:funcPr>
                                      <m:ctrlPr>
                                        <a:rPr lang="ru-RU" sz="2800" i="1" kern="1200">
                                          <a:solidFill>
                                            <a:schemeClr val="dk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uk-UA" sz="2800" kern="1200">
                                          <a:solidFill>
                                            <a:schemeClr val="dk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m:rPr>
                                          <m:nor/>
                                        </m:rPr>
                                        <a:rPr lang="uk-UA" sz="2800" dirty="0" smtClean="0">
                                          <a:effectLst/>
                                          <a:latin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β</m:t>
                                      </m:r>
                                    </m:e>
                                  </m:func>
                                </m:den>
                              </m:f>
                            </m:oMath>
                          </a14:m>
                          <a:r>
                            <a:rPr lang="uk-UA" sz="28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ru-RU" sz="28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28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ru-RU" sz="2800" i="1" kern="1200" smtClean="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0" i="1" kern="1200" smtClean="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𝑏</m:t>
                                  </m:r>
                                </m:num>
                                <m:den>
                                  <m:func>
                                    <m:funcPr>
                                      <m:ctrlPr>
                                        <a:rPr lang="ru-RU" sz="2800" i="1" kern="1200">
                                          <a:solidFill>
                                            <a:schemeClr val="dk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sz="2800" b="0" i="0" kern="1200" smtClean="0">
                                          <a:solidFill>
                                            <a:schemeClr val="dk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tg</m:t>
                                      </m:r>
                                    </m:fName>
                                    <m:e>
                                      <m:r>
                                        <m:rPr>
                                          <m:nor/>
                                        </m:rPr>
                                        <a:rPr lang="uk-UA" sz="2800" dirty="0" smtClean="0">
                                          <a:effectLst/>
                                          <a:latin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β</m:t>
                                      </m:r>
                                    </m:e>
                                  </m:func>
                                </m:den>
                              </m:f>
                            </m:oMath>
                          </a14:m>
                          <a:endParaRPr lang="ru-RU" sz="28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8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</a:t>
                          </a:r>
                          <a:endParaRPr lang="ru-RU" sz="28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uk-UA" sz="2800" dirty="0"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90°</a:t>
                          </a:r>
                          <a:r>
                            <a:rPr lang="uk-UA" sz="2800" baseline="0" dirty="0"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 – </a:t>
                          </a:r>
                          <a:r>
                            <a:rPr lang="uk-UA" sz="28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β </a:t>
                          </a:r>
                          <a:endParaRPr lang="ru-RU" sz="28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28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β</a:t>
                          </a:r>
                          <a:endParaRPr lang="ru-RU" sz="28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4874425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4" name="Таблица 1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31668576"/>
                  </p:ext>
                </p:extLst>
              </p:nvPr>
            </p:nvGraphicFramePr>
            <p:xfrm>
              <a:off x="2105773" y="2227895"/>
              <a:ext cx="7980450" cy="361313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780450">
                      <a:extLst>
                        <a:ext uri="{9D8B030D-6E8A-4147-A177-3AD203B41FA5}">
                          <a16:colId xmlns:a16="http://schemas.microsoft.com/office/drawing/2014/main" val="42428765"/>
                        </a:ext>
                      </a:extLst>
                    </a:gridCol>
                    <a:gridCol w="1440000">
                      <a:extLst>
                        <a:ext uri="{9D8B030D-6E8A-4147-A177-3AD203B41FA5}">
                          <a16:colId xmlns:a16="http://schemas.microsoft.com/office/drawing/2014/main" val="3789494537"/>
                        </a:ext>
                      </a:extLst>
                    </a:gridCol>
                    <a:gridCol w="1440000">
                      <a:extLst>
                        <a:ext uri="{9D8B030D-6E8A-4147-A177-3AD203B41FA5}">
                          <a16:colId xmlns:a16="http://schemas.microsoft.com/office/drawing/2014/main" val="3411210842"/>
                        </a:ext>
                      </a:extLst>
                    </a:gridCol>
                    <a:gridCol w="1440000">
                      <a:extLst>
                        <a:ext uri="{9D8B030D-6E8A-4147-A177-3AD203B41FA5}">
                          <a16:colId xmlns:a16="http://schemas.microsoft.com/office/drawing/2014/main" val="1923286037"/>
                        </a:ext>
                      </a:extLst>
                    </a:gridCol>
                    <a:gridCol w="1440000">
                      <a:extLst>
                        <a:ext uri="{9D8B030D-6E8A-4147-A177-3AD203B41FA5}">
                          <a16:colId xmlns:a16="http://schemas.microsoft.com/office/drawing/2014/main" val="3259848508"/>
                        </a:ext>
                      </a:extLst>
                    </a:gridCol>
                    <a:gridCol w="1440000">
                      <a:extLst>
                        <a:ext uri="{9D8B030D-6E8A-4147-A177-3AD203B41FA5}">
                          <a16:colId xmlns:a16="http://schemas.microsoft.com/office/drawing/2014/main" val="2918704438"/>
                        </a:ext>
                      </a:extLst>
                    </a:gridCol>
                  </a:tblGrid>
                  <a:tr h="91313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28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№ п/п</a:t>
                          </a:r>
                          <a:endParaRPr lang="ru-RU" sz="20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28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AB</a:t>
                          </a:r>
                          <a:endParaRPr lang="ru-RU" sz="20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B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28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BC</a:t>
                          </a:r>
                          <a:endParaRPr lang="ru-RU" sz="20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B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28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AC</a:t>
                          </a:r>
                          <a:endParaRPr lang="ru-RU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B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28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∠A</a:t>
                          </a:r>
                          <a:endParaRPr lang="ru-RU" sz="20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B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28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∠B</a:t>
                          </a:r>
                          <a:endParaRPr lang="ru-RU" sz="20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B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06787105"/>
                      </a:ext>
                    </a:extLst>
                  </a:tr>
                  <a:tr h="90000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28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ru-RU" sz="20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R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8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</a:t>
                          </a:r>
                          <a:endParaRPr lang="ru-RU" sz="28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54008" t="-113514" r="-300000" b="-2013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55085" t="-113514" r="-201271" b="-2013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28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endParaRPr lang="ru-RU" sz="28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2800" dirty="0" smtClean="0"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90°</a:t>
                          </a:r>
                          <a:r>
                            <a:rPr lang="uk-UA" sz="2800" baseline="0" dirty="0" smtClean="0"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 –</a:t>
                          </a:r>
                          <a:r>
                            <a:rPr lang="uk-UA" sz="28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r>
                            <a:rPr lang="uk-UA" sz="280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endParaRPr lang="ru-RU" sz="28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49355321"/>
                      </a:ext>
                    </a:extLst>
                  </a:tr>
                  <a:tr h="90000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28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ru-RU" sz="20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R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54661" t="-213514" r="-401695" b="-1013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8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ru-RU" sz="28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55085" t="-213514" r="-201271" b="-1013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uk-UA" sz="28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r>
                            <a:rPr lang="uk-UA" sz="2800" dirty="0" smtClean="0"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90°</a:t>
                          </a:r>
                          <a:r>
                            <a:rPr lang="uk-UA" sz="2800" baseline="0" dirty="0" smtClean="0"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 – </a:t>
                          </a:r>
                          <a:r>
                            <a:rPr lang="uk-UA" sz="280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β</a:t>
                          </a:r>
                          <a:endParaRPr lang="ru-RU" sz="2800" dirty="0" smtClean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28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β</a:t>
                          </a:r>
                          <a:endParaRPr lang="ru-RU" sz="28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93357758"/>
                      </a:ext>
                    </a:extLst>
                  </a:tr>
                  <a:tr h="90000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28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ru-RU" sz="20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R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54661" t="-313514" r="-401695" b="-13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54008" t="-313514" r="-300000" b="-13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8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</a:t>
                          </a:r>
                          <a:endParaRPr lang="ru-RU" sz="28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uk-UA" sz="2800" dirty="0" smtClean="0"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90°</a:t>
                          </a:r>
                          <a:r>
                            <a:rPr lang="uk-UA" sz="2800" baseline="0" dirty="0" smtClean="0"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 – </a:t>
                          </a:r>
                          <a:r>
                            <a:rPr lang="uk-UA" sz="280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β</a:t>
                          </a:r>
                          <a:r>
                            <a:rPr lang="uk-UA" sz="28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ru-RU" sz="28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28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β</a:t>
                          </a:r>
                          <a:endParaRPr lang="ru-RU" sz="28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48744251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5928104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5081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Питання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для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самоперевірки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55982" y="1030325"/>
            <a:ext cx="10680034" cy="51938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 можна знайти катет прямокутного трикутника, якщо відомо гіпотенуза та кут, протилежний цьому катету?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 можна знайти катет прямокутного трикутника, якщо відомо гіпотенуза та кут, прилеглий до цього катета?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 можна знайти катет прямокутного трикутника, якщо відомо другий катет і кут, протилежний шуканому катету?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 можна знайти катет прямокутного трикутника, якщо відомо другий катет і кут, прилеглий до шуканого катета?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1553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5081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Питання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для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самоперевірки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94489" y="784310"/>
            <a:ext cx="40030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Перевір</a:t>
            </a:r>
            <a:r>
              <a:rPr lang="uk-UA" sz="4000" dirty="0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себе</a:t>
            </a:r>
            <a:endParaRPr lang="ru-RU" sz="4000" dirty="0">
              <a:solidFill>
                <a:srgbClr val="660066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981" y="1264117"/>
            <a:ext cx="1068003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 можна знайти катет прямокутного трикутника, якщо відомо гіпотенуза та кут, протилежний цьому катету?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E000EEEF-58B7-43CC-9CBD-07C93177F6DE}"/>
                  </a:ext>
                </a:extLst>
              </p:cNvPr>
              <p:cNvSpPr/>
              <p:nvPr/>
            </p:nvSpPr>
            <p:spPr>
              <a:xfrm>
                <a:off x="1013252" y="2218224"/>
                <a:ext cx="10165492" cy="1107996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algn="just">
                  <a:spcBef>
                    <a:spcPts val="600"/>
                  </a:spcBef>
                  <a:spcAft>
                    <a:spcPts val="600"/>
                  </a:spcAft>
                  <a:tabLst>
                    <a:tab pos="2208530" algn="l"/>
                  </a:tabLst>
                </a:pP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У нас є: </a:t>
                </a:r>
                <a:r>
                  <a:rPr lang="en-US" sz="28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і</a:t>
                </a:r>
                <a:r>
                  <a:rPr lang="en-US" sz="28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</a:t>
                </a:r>
                <a:r>
                  <a:rPr 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 </a:t>
                </a:r>
                <a:r>
                  <a:rPr lang="uk-UA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Знайти</a:t>
                </a:r>
                <a:r>
                  <a:rPr 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a – ?</a:t>
                </a:r>
                <a:r>
                  <a:rPr lang="uk-UA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8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spcBef>
                    <a:spcPts val="600"/>
                  </a:spcBef>
                  <a:spcAft>
                    <a:spcPts val="600"/>
                  </a:spcAft>
                  <a:tabLst>
                    <a:tab pos="2208530" algn="l"/>
                  </a:tabLst>
                </a:pPr>
                <a:r>
                  <a:rPr 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= </a:t>
                </a:r>
                <a14:m>
                  <m:oMath xmlns:m="http://schemas.openxmlformats.org/officeDocument/2006/math">
                    <m:r>
                      <a:rPr lang="uk-UA" sz="2800" i="1">
                        <a:solidFill>
                          <a:schemeClr val="dk1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func>
                      <m:funcPr>
                        <m:ctrlPr>
                          <a:rPr lang="ru-RU" sz="2800" i="1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 sz="280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uk-UA" sz="2800" i="1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</m:oMath>
                </a14:m>
                <a:r>
                  <a:rPr lang="uk-UA" sz="28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ru-RU" sz="2800" i="1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E000EEEF-58B7-43CC-9CBD-07C93177F6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252" y="2218224"/>
                <a:ext cx="10165492" cy="1107996"/>
              </a:xfrm>
              <a:prstGeom prst="rect">
                <a:avLst/>
              </a:prstGeom>
              <a:blipFill>
                <a:blip r:embed="rId5"/>
                <a:stretch>
                  <a:fillRect l="-1199" t="-6044" b="-142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Рисунок 15"/>
          <p:cNvPicPr>
            <a:picLocks noChangeAspect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920797" y="2404977"/>
            <a:ext cx="2157025" cy="1770051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755981" y="4260429"/>
            <a:ext cx="1068003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 можна знайти катет прямокутного трикутника, якщо відомо гіпотенуза та кут, прилеглий до цього катета?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E000EEEF-58B7-43CC-9CBD-07C93177F6DE}"/>
                  </a:ext>
                </a:extLst>
              </p:cNvPr>
              <p:cNvSpPr/>
              <p:nvPr/>
            </p:nvSpPr>
            <p:spPr>
              <a:xfrm>
                <a:off x="1013252" y="5214536"/>
                <a:ext cx="10165492" cy="1107996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algn="just">
                  <a:spcBef>
                    <a:spcPts val="600"/>
                  </a:spcBef>
                  <a:spcAft>
                    <a:spcPts val="600"/>
                  </a:spcAft>
                  <a:tabLst>
                    <a:tab pos="2208530" algn="l"/>
                  </a:tabLst>
                </a:pP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У нас є: </a:t>
                </a:r>
                <a:r>
                  <a:rPr lang="en-US" sz="28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і</a:t>
                </a:r>
                <a:r>
                  <a:rPr lang="en-US" sz="28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</a:t>
                </a:r>
                <a:r>
                  <a:rPr 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 </a:t>
                </a:r>
                <a:r>
                  <a:rPr lang="uk-UA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Знайти</a:t>
                </a:r>
                <a:r>
                  <a:rPr 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b – ?</a:t>
                </a:r>
                <a:r>
                  <a:rPr lang="uk-UA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8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spcBef>
                    <a:spcPts val="600"/>
                  </a:spcBef>
                  <a:spcAft>
                    <a:spcPts val="600"/>
                  </a:spcAft>
                  <a:tabLst>
                    <a:tab pos="2208530" algn="l"/>
                  </a:tabLst>
                </a:pPr>
                <a:r>
                  <a:rPr 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 =</a:t>
                </a:r>
                <a14:m>
                  <m:oMath xmlns:m="http://schemas.openxmlformats.org/officeDocument/2006/math">
                    <m:r>
                      <a:rPr lang="uk-UA" sz="2800" i="1">
                        <a:solidFill>
                          <a:schemeClr val="dk1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func>
                      <m:funcPr>
                        <m:ctrlPr>
                          <a:rPr lang="ru-RU" sz="2800" i="1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 sz="280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uk-UA" sz="2800" i="1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</m:oMath>
                </a14:m>
                <a:endParaRPr lang="ru-RU" sz="2800" i="1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E000EEEF-58B7-43CC-9CBD-07C93177F6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252" y="5214536"/>
                <a:ext cx="10165492" cy="1107996"/>
              </a:xfrm>
              <a:prstGeom prst="rect">
                <a:avLst/>
              </a:prstGeom>
              <a:blipFill>
                <a:blip r:embed="rId7"/>
                <a:stretch>
                  <a:fillRect l="-1199" t="-5495" b="-142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13051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5081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Питання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для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самоперевірки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94489" y="784310"/>
            <a:ext cx="40030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Перевір</a:t>
            </a:r>
            <a:r>
              <a:rPr lang="uk-UA" sz="4000" dirty="0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себе</a:t>
            </a:r>
            <a:endParaRPr lang="ru-RU" sz="4000" dirty="0">
              <a:solidFill>
                <a:srgbClr val="660066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981" y="1264117"/>
            <a:ext cx="1068003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 можна знайти катет прямокутного трикутника, якщо відомо другий катет і кут, протилежний шуканому катету?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E000EEEF-58B7-43CC-9CBD-07C93177F6DE}"/>
                  </a:ext>
                </a:extLst>
              </p:cNvPr>
              <p:cNvSpPr/>
              <p:nvPr/>
            </p:nvSpPr>
            <p:spPr>
              <a:xfrm>
                <a:off x="1013252" y="2218224"/>
                <a:ext cx="10165492" cy="1107996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algn="just">
                  <a:spcBef>
                    <a:spcPts val="600"/>
                  </a:spcBef>
                  <a:spcAft>
                    <a:spcPts val="600"/>
                  </a:spcAft>
                  <a:tabLst>
                    <a:tab pos="2208530" algn="l"/>
                  </a:tabLst>
                </a:pP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У нас є: </a:t>
                </a:r>
                <a:r>
                  <a:rPr lang="en-US" sz="28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і</a:t>
                </a:r>
                <a:r>
                  <a:rPr lang="en-US" sz="28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</a:t>
                </a:r>
                <a:r>
                  <a:rPr 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 </a:t>
                </a:r>
                <a:r>
                  <a:rPr lang="uk-UA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Знайти</a:t>
                </a:r>
                <a:r>
                  <a:rPr 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a – ?</a:t>
                </a:r>
                <a:r>
                  <a:rPr lang="uk-UA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8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spcBef>
                    <a:spcPts val="600"/>
                  </a:spcBef>
                  <a:spcAft>
                    <a:spcPts val="600"/>
                  </a:spcAft>
                  <a:tabLst>
                    <a:tab pos="2208530" algn="l"/>
                  </a:tabLst>
                </a:pPr>
                <a:r>
                  <a:rPr 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=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func>
                      <m:funcPr>
                        <m:ctrlPr>
                          <a:rPr lang="ru-RU" sz="2800" i="1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</a:rPr>
                          <m:t>tg</m:t>
                        </m:r>
                      </m:fName>
                      <m:e>
                        <m:r>
                          <a:rPr lang="uk-UA" sz="2800" i="1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</m:oMath>
                </a14:m>
                <a:r>
                  <a:rPr lang="uk-UA" sz="28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ru-RU" sz="2800" i="1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E000EEEF-58B7-43CC-9CBD-07C93177F6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252" y="2218224"/>
                <a:ext cx="10165492" cy="1107996"/>
              </a:xfrm>
              <a:prstGeom prst="rect">
                <a:avLst/>
              </a:prstGeom>
              <a:blipFill>
                <a:blip r:embed="rId5"/>
                <a:stretch>
                  <a:fillRect l="-1199" t="-6044" b="-142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Рисунок 15"/>
          <p:cNvPicPr>
            <a:picLocks noChangeAspect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945511" y="2293764"/>
            <a:ext cx="2157025" cy="1770051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755981" y="3988579"/>
            <a:ext cx="1068003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 можна знайти катет прямокутного трикутника, якщо відомо другий катет і кут, прилеглий до шуканого катета?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E000EEEF-58B7-43CC-9CBD-07C93177F6DE}"/>
                  </a:ext>
                </a:extLst>
              </p:cNvPr>
              <p:cNvSpPr/>
              <p:nvPr/>
            </p:nvSpPr>
            <p:spPr>
              <a:xfrm>
                <a:off x="1013252" y="4942686"/>
                <a:ext cx="10165492" cy="137294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algn="just">
                  <a:spcBef>
                    <a:spcPts val="600"/>
                  </a:spcBef>
                  <a:spcAft>
                    <a:spcPts val="600"/>
                  </a:spcAft>
                  <a:tabLst>
                    <a:tab pos="2208530" algn="l"/>
                  </a:tabLst>
                </a:pP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У нас є: </a:t>
                </a:r>
                <a:r>
                  <a:rPr lang="en-US" sz="28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і</a:t>
                </a:r>
                <a:r>
                  <a:rPr lang="en-US" sz="28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uk-UA" sz="28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β</m:t>
                    </m:r>
                  </m:oMath>
                </a14:m>
                <a:r>
                  <a:rPr 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 </a:t>
                </a:r>
                <a:r>
                  <a:rPr lang="uk-UA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Знайти</a:t>
                </a:r>
                <a:r>
                  <a:rPr 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b – ?</a:t>
                </a:r>
                <a:r>
                  <a:rPr lang="uk-UA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8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spcBef>
                    <a:spcPts val="600"/>
                  </a:spcBef>
                  <a:spcAft>
                    <a:spcPts val="600"/>
                  </a:spcAft>
                  <a:tabLst>
                    <a:tab pos="2208530" algn="l"/>
                  </a:tabLst>
                </a:pPr>
                <a:r>
                  <a:rPr 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func>
                          <m:funcPr>
                            <m:ctrlPr>
                              <a:rPr lang="ru-RU" sz="2800" i="1" smtClean="0">
                                <a:solidFill>
                                  <a:schemeClr val="dk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>
                                <a:solidFill>
                                  <a:schemeClr val="dk1"/>
                                </a:solidFill>
                                <a:latin typeface="Cambria Math" panose="02040503050406030204" pitchFamily="18" charset="0"/>
                              </a:rPr>
                              <m:t>tg</m:t>
                            </m:r>
                          </m:fName>
                          <m:e>
                            <m:r>
                              <m:rPr>
                                <m:nor/>
                              </m:rPr>
                              <a:rPr lang="uk-UA" sz="2800" i="1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β</m:t>
                            </m:r>
                          </m:e>
                        </m:func>
                      </m:den>
                    </m:f>
                  </m:oMath>
                </a14:m>
                <a:endParaRPr lang="ru-RU" sz="28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E000EEEF-58B7-43CC-9CBD-07C93177F6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252" y="4942686"/>
                <a:ext cx="10165492" cy="1372940"/>
              </a:xfrm>
              <a:prstGeom prst="rect">
                <a:avLst/>
              </a:prstGeom>
              <a:blipFill>
                <a:blip r:embed="rId7"/>
                <a:stretch>
                  <a:fillRect l="-1199" t="-48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52906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33329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Експрес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-контроль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747" y="1977748"/>
            <a:ext cx="4726267" cy="292169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889686" y="844028"/>
            <a:ext cx="104043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Для проходження швидкого експрес-контролю виконайте завдання за посиланням на </a:t>
            </a:r>
            <a:r>
              <a:rPr lang="uk-UA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Google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Forms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43880" y="4977674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sz="2800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https://docs.google.com/forms/d/e/1FAIpQLSfHPt_FFwBJXrS-jW7LoE8zcxw-iSSnmgBqgLT15Bj1yWfACw/viewform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37431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35750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Домашнє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завдання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93804" y="1340622"/>
            <a:ext cx="1040439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Опрацювати матеріали, що знаходяться в папці «Заняття № 5» та § 21 п. 21.1 (сторінки 218-219 підручника </a:t>
            </a:r>
          </a:p>
          <a:p>
            <a:pPr algn="ctr"/>
            <a:r>
              <a:rPr lang="uk-UA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«Геометрія 8 клас» (</a:t>
            </a:r>
            <a:r>
              <a:rPr lang="uk-UA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авт</a:t>
            </a:r>
            <a:r>
              <a:rPr lang="uk-UA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А.П. Єршова, </a:t>
            </a:r>
          </a:p>
          <a:p>
            <a:pPr algn="ctr"/>
            <a:r>
              <a:rPr lang="uk-UA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В.В. Голобородько, С. В. Єршов, </a:t>
            </a:r>
          </a:p>
          <a:p>
            <a:pPr algn="ctr"/>
            <a:r>
              <a:rPr lang="uk-UA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О. Ф. </a:t>
            </a:r>
            <a:r>
              <a:rPr lang="uk-UA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Крижановський</a:t>
            </a:r>
            <a:r>
              <a:rPr lang="uk-UA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uk-UA" sz="44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03282" y="4862245"/>
            <a:ext cx="1063823" cy="153442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048000" y="2413338"/>
            <a:ext cx="6096000" cy="45807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1904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18325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Афоризм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2DBBAA-5484-4DD6-826E-96190D6906B0}"/>
              </a:ext>
            </a:extLst>
          </p:cNvPr>
          <p:cNvSpPr txBox="1"/>
          <p:nvPr/>
        </p:nvSpPr>
        <p:spPr>
          <a:xfrm>
            <a:off x="755982" y="1688262"/>
            <a:ext cx="10680035" cy="3877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Недостатньо знати, необхідно вміти застосовувати.</a:t>
            </a:r>
          </a:p>
          <a:p>
            <a:pPr algn="ctr"/>
            <a:endParaRPr lang="uk-UA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uk-UA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Анатоль Франс (1844-1924), </a:t>
            </a:r>
          </a:p>
          <a:p>
            <a:pPr algn="r"/>
            <a:r>
              <a:rPr lang="uk-UA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французький письменник</a:t>
            </a:r>
          </a:p>
        </p:txBody>
      </p:sp>
    </p:spTree>
    <p:extLst>
      <p:ext uri="{BB962C8B-B14F-4D97-AF65-F5344CB8AC3E}">
        <p14:creationId xmlns:p14="http://schemas.microsoft.com/office/powerpoint/2010/main" val="3665392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23086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Цілі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заняття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982" y="1211208"/>
            <a:ext cx="1068003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Blip>
                <a:blip r:embed="rId4"/>
              </a:buBlip>
              <a:tabLst>
                <a:tab pos="630555" algn="l"/>
              </a:tabLst>
            </a:pPr>
            <a:r>
              <a:rPr lang="uk-UA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формування предметних </a:t>
            </a:r>
            <a:r>
              <a:rPr lang="uk-UA" sz="28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компетентностей</a:t>
            </a:r>
            <a:r>
              <a:rPr lang="uk-UA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домогтися засвоєння співвідношень між сторонами й кутами прямокутного трикутника; сформувати вміння застосувати ці співвідношення для знаходження невідомих сторін і кутів прямокутного трикутника;</a:t>
            </a:r>
            <a:endParaRPr lang="ru-RU" sz="2800" dirty="0"/>
          </a:p>
          <a:p>
            <a:pPr lvl="0" algn="just">
              <a:spcAft>
                <a:spcPts val="0"/>
              </a:spcAft>
              <a:tabLst>
                <a:tab pos="630555" algn="l"/>
              </a:tabLst>
            </a:pP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Blip>
                <a:blip r:embed="rId4"/>
              </a:buBlip>
              <a:tabLst>
                <a:tab pos="630555" algn="l"/>
              </a:tabLst>
            </a:pPr>
            <a:r>
              <a:rPr lang="uk-UA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формування ключових </a:t>
            </a:r>
            <a:r>
              <a:rPr lang="uk-UA" sz="28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компетентностей</a:t>
            </a:r>
            <a:r>
              <a:rPr lang="uk-UA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формувати вміння визначати мету навчальної діяльності, відбирати й використовувати потрібні знання та способи діяльності для досягнення цієї мети; сприяти самовихованню свідомого ставлення до навчання, почуття відповідальності.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47681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050325" y="321514"/>
            <a:ext cx="52277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Актуалізація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опорних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знань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55983" y="723953"/>
            <a:ext cx="10680034" cy="6489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ru-RU" sz="27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Пригадайте</a:t>
            </a:r>
            <a:r>
              <a:rPr lang="ru-RU" sz="2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метричні</a:t>
            </a:r>
            <a:r>
              <a:rPr lang="ru-RU" sz="2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співвідношення</a:t>
            </a:r>
            <a:r>
              <a:rPr lang="ru-RU" sz="2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27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прямокутному</a:t>
            </a:r>
            <a:r>
              <a:rPr lang="ru-RU" sz="2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трикутнику</a:t>
            </a:r>
            <a:r>
              <a:rPr lang="ru-RU" sz="27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6197" y="1434901"/>
            <a:ext cx="7599600" cy="424331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514841" y="5678211"/>
            <a:ext cx="91623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learningapps.org/display?v=pf2gb8v4a20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3251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050325" y="321514"/>
            <a:ext cx="52277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Актуалізація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опорних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знань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6794" y="1498117"/>
            <a:ext cx="7598409" cy="4258275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755983" y="723953"/>
            <a:ext cx="1068003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5"/>
              </a:buBlip>
              <a:tabLst>
                <a:tab pos="630555" algn="l"/>
              </a:tabLst>
            </a:pP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Установіть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відповідність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між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виразом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його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значенням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24233" y="5678211"/>
            <a:ext cx="91435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hlinkClick r:id="rId6"/>
              </a:rPr>
              <a:t>https://learningapps.org/display?v=ppt4y8q2k20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0076226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52277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Актуалізація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опорних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знань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983" y="1642095"/>
            <a:ext cx="10680034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прямокутному трикутнику </a:t>
            </a:r>
            <a:r>
              <a:rPr lang="uk-UA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ABC 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uk-UA" sz="2800" dirty="0"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∠</a:t>
            </a:r>
            <a:r>
              <a:rPr lang="uk-UA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 = 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90°) </a:t>
            </a:r>
            <a:r>
              <a:rPr lang="uk-UA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AB=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uk-UA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AC=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uk-UA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BC=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Продовжте запис: 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200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</a:t>
            </a:r>
            <a:r>
              <a:rPr lang="uk-UA" sz="2800" dirty="0" err="1"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∠</a:t>
            </a:r>
            <a:r>
              <a:rPr lang="uk-UA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=…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</a:t>
            </a:r>
            <a:r>
              <a:rPr lang="uk-UA" sz="2800" dirty="0" err="1"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∠</a:t>
            </a:r>
            <a:r>
              <a:rPr lang="uk-UA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uk-UA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=…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200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cos</a:t>
            </a:r>
            <a:r>
              <a:rPr lang="uk-UA" sz="2800" dirty="0" err="1"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∠</a:t>
            </a:r>
            <a:r>
              <a:rPr lang="uk-UA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=…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cos</a:t>
            </a:r>
            <a:r>
              <a:rPr lang="uk-UA" sz="2800" dirty="0" err="1"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∠</a:t>
            </a:r>
            <a:r>
              <a:rPr lang="uk-UA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uk-UA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=…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200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tg</a:t>
            </a:r>
            <a:r>
              <a:rPr lang="uk-UA" sz="2800" dirty="0" err="1"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∠</a:t>
            </a:r>
            <a:r>
              <a:rPr lang="uk-UA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=…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tg</a:t>
            </a:r>
            <a:r>
              <a:rPr lang="uk-UA" sz="2800" dirty="0" err="1"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∠</a:t>
            </a:r>
            <a:r>
              <a:rPr lang="uk-UA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uk-UA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=…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85753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52277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Актуалізація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опорних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знань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982" y="818387"/>
            <a:ext cx="1068003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прямокутному трикутнику </a:t>
            </a:r>
            <a:r>
              <a:rPr lang="uk-UA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ABC 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uk-UA" sz="2800" dirty="0"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∠</a:t>
            </a:r>
            <a:r>
              <a:rPr lang="uk-UA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 = 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90°) </a:t>
            </a:r>
            <a:r>
              <a:rPr lang="uk-UA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AB=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uk-UA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AC=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uk-UA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BC=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Продовжте запис: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</a:t>
            </a:r>
            <a:r>
              <a:rPr lang="uk-UA" sz="2800" dirty="0" err="1"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∠</a:t>
            </a:r>
            <a:r>
              <a:rPr lang="uk-UA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=…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</a:t>
            </a:r>
            <a:r>
              <a:rPr lang="uk-UA" sz="2800" dirty="0" err="1"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∠</a:t>
            </a:r>
            <a:r>
              <a:rPr lang="uk-UA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uk-UA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=…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cos</a:t>
            </a:r>
            <a:r>
              <a:rPr lang="uk-UA" sz="2800" dirty="0" err="1"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∠</a:t>
            </a:r>
            <a:r>
              <a:rPr lang="uk-UA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=…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cos</a:t>
            </a:r>
            <a:r>
              <a:rPr lang="uk-UA" sz="2800" dirty="0" err="1"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∠</a:t>
            </a:r>
            <a:r>
              <a:rPr lang="uk-UA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uk-UA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=…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tg</a:t>
            </a:r>
            <a:r>
              <a:rPr lang="uk-UA" sz="2800" dirty="0" err="1"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∠</a:t>
            </a:r>
            <a:r>
              <a:rPr lang="uk-UA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=…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tg</a:t>
            </a:r>
            <a:r>
              <a:rPr lang="uk-UA" sz="2800" dirty="0" err="1"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∠</a:t>
            </a:r>
            <a:r>
              <a:rPr lang="uk-UA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uk-UA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=…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E000EEEF-58B7-43CC-9CBD-07C93177F6DE}"/>
                  </a:ext>
                </a:extLst>
              </p:cNvPr>
              <p:cNvSpPr/>
              <p:nvPr/>
            </p:nvSpPr>
            <p:spPr>
              <a:xfrm>
                <a:off x="1050325" y="3138470"/>
                <a:ext cx="10165492" cy="2850396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50000"/>
                  </a:lnSpc>
                  <a:spcAft>
                    <a:spcPts val="0"/>
                  </a:spcAft>
                  <a:tabLst>
                    <a:tab pos="630555" algn="l"/>
                  </a:tabLst>
                </a:pPr>
                <a:r>
                  <a:rPr lang="en-US" sz="28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		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 dirty="0" smtClean="0"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		</m:t>
                    </m:r>
                    <m:r>
                      <m:rPr>
                        <m:nor/>
                      </m:rPr>
                      <a:rPr lang="uk-UA" sz="2800" dirty="0" smtClean="0"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sin</m:t>
                    </m:r>
                    <m:r>
                      <m:rPr>
                        <m:nor/>
                      </m:rPr>
                      <a:rPr lang="uk-UA" sz="2800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mbria Math" panose="02040503050406030204" pitchFamily="18" charset="0"/>
                      </a:rPr>
                      <m:t>∠</m:t>
                    </m:r>
                    <m:r>
                      <m:rPr>
                        <m:nor/>
                      </m:rPr>
                      <a:rPr lang="uk-UA" sz="2800" i="1" dirty="0" smtClean="0"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m:rPr>
                        <m:nor/>
                      </m:rPr>
                      <a:rPr lang="uk-UA" sz="2800" i="1" dirty="0" smtClean="0"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𝐵𝐶</m:t>
                        </m:r>
                      </m:num>
                      <m:den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𝐴𝐵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    </m:t>
                    </m:r>
                    <m:r>
                      <m:rPr>
                        <m:nor/>
                      </m:rPr>
                      <a:rPr lang="uk-UA" sz="2800" dirty="0"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sin</m:t>
                    </m:r>
                    <m:r>
                      <m:rPr>
                        <m:nor/>
                      </m:rPr>
                      <a:rPr lang="uk-UA" sz="2800" dirty="0">
                        <a:latin typeface="Cambria Math" panose="02040503050406030204" pitchFamily="18" charset="0"/>
                        <a:ea typeface="Calibri" panose="020F0502020204030204" pitchFamily="34" charset="0"/>
                        <a:cs typeface="Cambria Math" panose="02040503050406030204" pitchFamily="18" charset="0"/>
                      </a:rPr>
                      <m:t>∠</m:t>
                    </m:r>
                    <m:r>
                      <m:rPr>
                        <m:nor/>
                      </m:rPr>
                      <a:rPr lang="uk-UA" sz="2800" i="1" dirty="0"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m:rPr>
                        <m:nor/>
                      </m:rPr>
                      <a:rPr lang="uk-UA" sz="2800" i="1" dirty="0"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𝐶</m:t>
                        </m:r>
                      </m:num>
                      <m:den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𝐴𝐵</m:t>
                        </m:r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</a:p>
              <a:p>
                <a:pPr lvl="0">
                  <a:lnSpc>
                    <a:spcPct val="150000"/>
                  </a:lnSpc>
                  <a:spcAft>
                    <a:spcPts val="0"/>
                  </a:spcAft>
                  <a:tabLst>
                    <a:tab pos="630555" algn="l"/>
                  </a:tabLst>
                </a:pPr>
                <a:r>
                  <a:rPr lang="en-US" sz="28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		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 dirty="0"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		</m:t>
                    </m:r>
                    <m:r>
                      <m:rPr>
                        <m:nor/>
                      </m:rPr>
                      <a:rPr lang="uk-UA" sz="2800" dirty="0" err="1"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cos</m:t>
                    </m:r>
                    <m:r>
                      <m:rPr>
                        <m:nor/>
                      </m:rPr>
                      <a:rPr lang="uk-UA" sz="2800" dirty="0" err="1">
                        <a:latin typeface="Cambria Math" panose="02040503050406030204" pitchFamily="18" charset="0"/>
                        <a:ea typeface="Calibri" panose="020F0502020204030204" pitchFamily="34" charset="0"/>
                        <a:cs typeface="Cambria Math" panose="02040503050406030204" pitchFamily="18" charset="0"/>
                      </a:rPr>
                      <m:t>∠</m:t>
                    </m:r>
                    <m:r>
                      <m:rPr>
                        <m:nor/>
                      </m:rPr>
                      <a:rPr lang="uk-UA" sz="2800" i="1" dirty="0" err="1"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m:rPr>
                        <m:nor/>
                      </m:rPr>
                      <a:rPr lang="uk-UA" sz="2800" i="1" dirty="0"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𝐶</m:t>
                        </m:r>
                      </m:num>
                      <m:den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𝐴𝐵</m:t>
                        </m:r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 </m:t>
                    </m:r>
                    <m:r>
                      <m:rPr>
                        <m:nor/>
                      </m:rPr>
                      <a:rPr lang="en-US" sz="2800" b="0" i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uk-UA" sz="2800" dirty="0" err="1"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cos</m:t>
                    </m:r>
                    <m:r>
                      <m:rPr>
                        <m:nor/>
                      </m:rPr>
                      <a:rPr lang="uk-UA" sz="2800" dirty="0" err="1">
                        <a:latin typeface="Cambria Math" panose="02040503050406030204" pitchFamily="18" charset="0"/>
                        <a:ea typeface="Calibri" panose="020F0502020204030204" pitchFamily="34" charset="0"/>
                        <a:cs typeface="Cambria Math" panose="02040503050406030204" pitchFamily="18" charset="0"/>
                      </a:rPr>
                      <m:t>∠</m:t>
                    </m:r>
                    <m:r>
                      <m:rPr>
                        <m:nor/>
                      </m:rPr>
                      <a:rPr lang="uk-UA" sz="2800" i="1" dirty="0" err="1"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m:rPr>
                        <m:nor/>
                      </m:rPr>
                      <a:rPr lang="uk-UA" sz="2800" i="1" dirty="0"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𝐵𝐶</m:t>
                        </m:r>
                      </m:num>
                      <m:den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𝐴𝐵</m:t>
                        </m:r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</a:p>
              <a:p>
                <a:pPr lvl="0">
                  <a:lnSpc>
                    <a:spcPct val="150000"/>
                  </a:lnSpc>
                  <a:spcAft>
                    <a:spcPts val="0"/>
                  </a:spcAft>
                  <a:tabLst>
                    <a:tab pos="630555" algn="l"/>
                  </a:tabLst>
                </a:pPr>
                <a:r>
                  <a:rPr lang="en-US" sz="28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		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 dirty="0"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		</m:t>
                    </m:r>
                    <m:r>
                      <m:rPr>
                        <m:nor/>
                      </m:rPr>
                      <a:rPr lang="uk-UA" sz="2800" dirty="0" err="1"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tg</m:t>
                    </m:r>
                    <m:r>
                      <m:rPr>
                        <m:nor/>
                      </m:rPr>
                      <a:rPr lang="uk-UA" sz="2800" dirty="0" err="1">
                        <a:latin typeface="Cambria Math" panose="02040503050406030204" pitchFamily="18" charset="0"/>
                        <a:ea typeface="Calibri" panose="020F0502020204030204" pitchFamily="34" charset="0"/>
                        <a:cs typeface="Cambria Math" panose="02040503050406030204" pitchFamily="18" charset="0"/>
                      </a:rPr>
                      <m:t>∠</m:t>
                    </m:r>
                    <m:r>
                      <m:rPr>
                        <m:nor/>
                      </m:rPr>
                      <a:rPr lang="uk-UA" sz="2800" i="1" dirty="0" err="1"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m:rPr>
                        <m:nor/>
                      </m:rPr>
                      <a:rPr lang="uk-UA" sz="2800" i="1" dirty="0"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𝐵𝐶</m:t>
                        </m:r>
                      </m:num>
                      <m:den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𝐶</m:t>
                        </m:r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</m:t>
                    </m:r>
                    <m:r>
                      <m:rPr>
                        <m:nor/>
                      </m:rPr>
                      <a:rPr lang="en-US" sz="2800" b="0" i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  </m:t>
                    </m:r>
                    <m:r>
                      <m:rPr>
                        <m:nor/>
                      </m:rPr>
                      <a:rPr lang="uk-UA" sz="2800" dirty="0"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uk-UA" sz="2800" dirty="0" err="1"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tg</m:t>
                    </m:r>
                    <m:r>
                      <m:rPr>
                        <m:nor/>
                      </m:rPr>
                      <a:rPr lang="uk-UA" sz="2800" dirty="0" err="1">
                        <a:latin typeface="Cambria Math" panose="02040503050406030204" pitchFamily="18" charset="0"/>
                        <a:ea typeface="Calibri" panose="020F0502020204030204" pitchFamily="34" charset="0"/>
                        <a:cs typeface="Cambria Math" panose="02040503050406030204" pitchFamily="18" charset="0"/>
                      </a:rPr>
                      <m:t>∠</m:t>
                    </m:r>
                    <m:r>
                      <m:rPr>
                        <m:nor/>
                      </m:rPr>
                      <a:rPr lang="uk-UA" sz="2800" i="1" dirty="0" err="1"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m:rPr>
                        <m:nor/>
                      </m:rPr>
                      <a:rPr lang="uk-UA" sz="2800" i="1" dirty="0"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𝐵𝐶</m:t>
                        </m:r>
                      </m:num>
                      <m:den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𝐴𝐵</m:t>
                        </m:r>
                      </m:den>
                    </m:f>
                  </m:oMath>
                </a14:m>
                <a:r>
                  <a:rPr lang="en-US" sz="20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ru-RU" sz="20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E000EEEF-58B7-43CC-9CBD-07C93177F6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0325" y="3138470"/>
                <a:ext cx="10165492" cy="285039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 descr="C:\Users\Оля\Desktop\Доступ Освіта\6\Мал1.jpg"/>
          <p:cNvPicPr/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74" b="15387"/>
          <a:stretch/>
        </p:blipFill>
        <p:spPr bwMode="auto">
          <a:xfrm>
            <a:off x="7847160" y="3286791"/>
            <a:ext cx="2310803" cy="25169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964922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83487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Знаходження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катета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прямокутного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трикутника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147115" y="1102362"/>
            <a:ext cx="58977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err="1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Протилежний</a:t>
            </a:r>
            <a:r>
              <a:rPr lang="ru-RU" sz="4000" dirty="0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катет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334588" y="1810248"/>
            <a:ext cx="9522821" cy="2037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36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Катет, протилежний до кута α, дорівнює:</a:t>
            </a:r>
            <a:endParaRPr lang="ru-RU" sz="36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36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  добутку гіпотенузи на sinα;</a:t>
            </a:r>
            <a:endParaRPr lang="ru-RU" sz="36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uk-UA" sz="3600">
                <a:latin typeface="Times New Roman" panose="02020603050405020304" pitchFamily="18" charset="0"/>
                <a:ea typeface="Calibri" panose="020F0502020204030204" pitchFamily="34" charset="0"/>
              </a:rPr>
              <a:t>•  добутку прилеглого катета на tgα.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532709" y="4132716"/>
                <a:ext cx="6096000" cy="1812484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54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uk-UA" sz="54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uk-UA" sz="54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𝑐</m:t>
                      </m:r>
                      <m:func>
                        <m:funcPr>
                          <m:ctrlPr>
                            <a:rPr lang="ru-RU" sz="54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uk-UA" sz="540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uk-UA" sz="54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𝛼</m:t>
                          </m:r>
                        </m:e>
                      </m:func>
                    </m:oMath>
                  </m:oMathPara>
                </a14:m>
                <a:endParaRPr lang="ru-RU" sz="4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54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uk-UA" sz="54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uk-UA" sz="54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𝑏</m:t>
                      </m:r>
                      <m:func>
                        <m:funcPr>
                          <m:ctrlPr>
                            <a:rPr lang="ru-RU" sz="54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uk-UA" sz="540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tg</m:t>
                          </m:r>
                        </m:fName>
                        <m:e>
                          <m:r>
                            <a:rPr lang="uk-UA" sz="54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𝛼</m:t>
                          </m:r>
                        </m:e>
                      </m:func>
                    </m:oMath>
                  </m:oMathPara>
                </a14:m>
                <a:endParaRPr lang="ru-RU" sz="54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2709" y="4132716"/>
                <a:ext cx="6096000" cy="181248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184668" y="3959475"/>
            <a:ext cx="3005595" cy="2466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7046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83487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Знаходження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катета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прямокутного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трикутника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54276" y="1102362"/>
            <a:ext cx="50834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err="1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Прилеглий</a:t>
            </a:r>
            <a:r>
              <a:rPr lang="ru-RU" sz="4000" dirty="0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катет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532709" y="3884519"/>
                <a:ext cx="6096000" cy="2492285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5400" i="1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uk-UA" sz="5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5400" i="1">
                          <a:latin typeface="Cambria Math" panose="02040503050406030204" pitchFamily="18" charset="0"/>
                        </a:rPr>
                        <m:t>𝑐</m:t>
                      </m:r>
                      <m:func>
                        <m:funcPr>
                          <m:ctrlPr>
                            <a:rPr lang="ru-RU" sz="5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uk-UA" sz="54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uk-UA" sz="5400" i="1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</m:oMath>
                  </m:oMathPara>
                </a14:m>
                <a:endParaRPr lang="ru-RU" sz="5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5400" i="1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uk-UA" sz="5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5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k-UA" sz="5400" i="1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func>
                            <m:funcPr>
                              <m:ctrlPr>
                                <a:rPr lang="ru-RU" sz="5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uk-UA" sz="5400">
                                  <a:latin typeface="Cambria Math" panose="02040503050406030204" pitchFamily="18" charset="0"/>
                                </a:rPr>
                                <m:t>tg</m:t>
                              </m:r>
                            </m:fName>
                            <m:e>
                              <m:r>
                                <a:rPr lang="uk-UA" sz="54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ru-RU" sz="54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2709" y="3884519"/>
                <a:ext cx="6096000" cy="249228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184668" y="3959475"/>
            <a:ext cx="3005595" cy="246638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467391" y="1817770"/>
            <a:ext cx="9257211" cy="2037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Катет, прилеглий до кута α, дорівнює:</a:t>
            </a:r>
            <a:endParaRPr lang="ru-RU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  добутку гіпотенузи на </a:t>
            </a:r>
            <a:r>
              <a:rPr lang="uk-UA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cos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α;</a:t>
            </a:r>
            <a:endParaRPr lang="ru-RU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•  відношенню протилежного катета до </a:t>
            </a:r>
            <a:r>
              <a:rPr lang="uk-UA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tg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α.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024972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90877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Знаходження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гіпотенузи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прямокутного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трикутника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18898" y="1102362"/>
            <a:ext cx="335059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Гіпотенуза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755982" y="4080175"/>
                <a:ext cx="7813251" cy="16700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540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uk-UA" sz="54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5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k-UA" sz="5400" i="1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func>
                            <m:funcPr>
                              <m:ctrlPr>
                                <a:rPr lang="ru-RU" sz="5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uk-UA" sz="54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uk-UA" sz="54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func>
                        </m:den>
                      </m:f>
                      <m:r>
                        <a:rPr lang="ru-RU" sz="5400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uk-UA" sz="5400" i="1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uk-UA" sz="5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5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k-UA" sz="5400" i="1"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func>
                            <m:funcPr>
                              <m:ctrlPr>
                                <a:rPr lang="ru-RU" sz="5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uk-UA" sz="54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uk-UA" sz="54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ru-RU" sz="54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982" y="4080175"/>
                <a:ext cx="7813251" cy="167007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1402077" y="1810248"/>
            <a:ext cx="9387840" cy="2037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Гіпотенуза дорівнює:</a:t>
            </a:r>
            <a:endParaRPr lang="ru-RU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  відношенню протилежного катета до </a:t>
            </a:r>
            <a:r>
              <a:rPr lang="uk-UA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α;</a:t>
            </a:r>
            <a:endParaRPr lang="ru-RU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•  відношенню прилеглого катета до </a:t>
            </a:r>
            <a:r>
              <a:rPr lang="uk-UA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cos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α</a:t>
            </a:r>
            <a:endParaRPr lang="ru-RU" sz="360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184668" y="3959475"/>
            <a:ext cx="3005595" cy="2466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4670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541</TotalTime>
  <Words>764</Words>
  <Application>Microsoft Office PowerPoint</Application>
  <PresentationFormat>Широкоэкранный</PresentationFormat>
  <Paragraphs>156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8" baseType="lpstr">
      <vt:lpstr>Arial</vt:lpstr>
      <vt:lpstr>Arial Black</vt:lpstr>
      <vt:lpstr>Arial Narrow</vt:lpstr>
      <vt:lpstr>Calibri</vt:lpstr>
      <vt:lpstr>Calibri Light</vt:lpstr>
      <vt:lpstr>Cambria Math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ILYA</dc:creator>
  <cp:lastModifiedBy>valentina</cp:lastModifiedBy>
  <cp:revision>34</cp:revision>
  <dcterms:created xsi:type="dcterms:W3CDTF">2020-09-18T16:35:27Z</dcterms:created>
  <dcterms:modified xsi:type="dcterms:W3CDTF">2020-10-06T16:55:19Z</dcterms:modified>
</cp:coreProperties>
</file>