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68" r:id="rId7"/>
    <p:sldId id="269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B8D"/>
    <a:srgbClr val="5B9BD5"/>
    <a:srgbClr val="707B9B"/>
    <a:srgbClr val="FDF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96C7-1F7B-4F24-AFD4-B27A4506F6E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D602-9802-4CBD-9653-B05157D2D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6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96C7-1F7B-4F24-AFD4-B27A4506F6E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D602-9802-4CBD-9653-B05157D2D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50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96C7-1F7B-4F24-AFD4-B27A4506F6E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D602-9802-4CBD-9653-B05157D2D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0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96C7-1F7B-4F24-AFD4-B27A4506F6E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D602-9802-4CBD-9653-B05157D2D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9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96C7-1F7B-4F24-AFD4-B27A4506F6E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D602-9802-4CBD-9653-B05157D2D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96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96C7-1F7B-4F24-AFD4-B27A4506F6E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D602-9802-4CBD-9653-B05157D2D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4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96C7-1F7B-4F24-AFD4-B27A4506F6E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D602-9802-4CBD-9653-B05157D2D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2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96C7-1F7B-4F24-AFD4-B27A4506F6E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D602-9802-4CBD-9653-B05157D2D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8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96C7-1F7B-4F24-AFD4-B27A4506F6E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D602-9802-4CBD-9653-B05157D2D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4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96C7-1F7B-4F24-AFD4-B27A4506F6E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D602-9802-4CBD-9653-B05157D2D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4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96C7-1F7B-4F24-AFD4-B27A4506F6E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D602-9802-4CBD-9653-B05157D2D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0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796C7-1F7B-4F24-AFD4-B27A4506F6E1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3D602-9802-4CBD-9653-B05157D2D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55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-301" b="7508"/>
          <a:stretch/>
        </p:blipFill>
        <p:spPr>
          <a:xfrm>
            <a:off x="0" y="-22302"/>
            <a:ext cx="12192000" cy="68803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8421958">
            <a:off x="-2507847" y="-630297"/>
            <a:ext cx="7374645" cy="84806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-424098" y="1815202"/>
            <a:ext cx="6096000" cy="3205293"/>
          </a:xfrm>
          <a:solidFill>
            <a:schemeClr val="accent6">
              <a:lumMod val="60000"/>
              <a:lumOff val="4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576B8D"/>
                </a:solidFill>
                <a:latin typeface="Comic Sans MS" panose="030F0702030302020204" pitchFamily="66" charset="0"/>
              </a:rPr>
              <a:t/>
            </a:r>
            <a:br>
              <a:rPr lang="uk-UA" sz="6600" dirty="0" smtClean="0">
                <a:solidFill>
                  <a:srgbClr val="576B8D"/>
                </a:solidFill>
                <a:latin typeface="Comic Sans MS" panose="030F0702030302020204" pitchFamily="66" charset="0"/>
              </a:rPr>
            </a:br>
            <a:r>
              <a:rPr lang="uk-UA" sz="6600" dirty="0" smtClean="0">
                <a:solidFill>
                  <a:srgbClr val="576B8D"/>
                </a:solidFill>
                <a:latin typeface="Comic Sans MS" panose="030F0702030302020204" pitchFamily="66" charset="0"/>
              </a:rPr>
              <a:t>Насінина </a:t>
            </a:r>
            <a:br>
              <a:rPr lang="uk-UA" sz="6600" dirty="0" smtClean="0">
                <a:solidFill>
                  <a:srgbClr val="576B8D"/>
                </a:solidFill>
                <a:latin typeface="Comic Sans MS" panose="030F0702030302020204" pitchFamily="66" charset="0"/>
              </a:rPr>
            </a:br>
            <a:endParaRPr lang="ru-RU" sz="6600" dirty="0">
              <a:solidFill>
                <a:srgbClr val="576B8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776" y="142101"/>
            <a:ext cx="916816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Насінина – це генеративний орган рослини, </a:t>
            </a:r>
            <a:r>
              <a:rPr lang="uk-UA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/>
            </a:r>
            <a:br>
              <a:rPr lang="uk-UA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uk-UA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 </a:t>
            </a:r>
            <a:r>
              <a:rPr lang="uk-UA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допомогою якого поширюються </a:t>
            </a:r>
            <a:r>
              <a:rPr lang="uk-UA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/>
            </a:r>
            <a:br>
              <a:rPr lang="uk-UA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uk-UA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і </a:t>
            </a:r>
            <a:r>
              <a:rPr lang="uk-UA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розмножуються насінні рослини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3419" y="1824861"/>
            <a:ext cx="6758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latin typeface="Comic Sans MS" panose="030F0702030302020204" pitchFamily="66" charset="0"/>
                <a:ea typeface="Calibri" panose="020F0502020204030204" pitchFamily="34" charset="0"/>
              </a:rPr>
              <a:t>Н</a:t>
            </a:r>
            <a:r>
              <a:rPr lang="uk-UA" sz="32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асінина </a:t>
            </a:r>
            <a:r>
              <a:rPr lang="uk-UA" sz="3200" dirty="0">
                <a:latin typeface="Comic Sans MS" panose="030F0702030302020204" pitchFamily="66" charset="0"/>
                <a:ea typeface="Calibri" panose="020F0502020204030204" pitchFamily="34" charset="0"/>
              </a:rPr>
              <a:t>– це зачаткова </a:t>
            </a:r>
            <a:r>
              <a:rPr lang="uk-UA" sz="32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рослина 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7" y="1541774"/>
            <a:ext cx="5115151" cy="51151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73801" y="326835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Насінина містить зародок і достатній запас поживних </a:t>
            </a:r>
            <a:r>
              <a:rPr lang="uk-UA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речовин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73801" y="4263046"/>
            <a:ext cx="5663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Насіння покритонасінних розміщене всередині плоду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1496" y="3076064"/>
            <a:ext cx="924622" cy="9246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0567" y="4047395"/>
            <a:ext cx="924622" cy="92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5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910" y="125095"/>
            <a:ext cx="8964930" cy="102933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О</a:t>
            </a:r>
            <a:r>
              <a:rPr lang="uk-UA" sz="36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сновні </a:t>
            </a:r>
            <a:r>
              <a:rPr lang="uk-UA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частини </a:t>
            </a:r>
            <a:r>
              <a:rPr lang="uk-UA" sz="36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насінини – </a:t>
            </a:r>
            <a:r>
              <a:rPr lang="uk-UA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зародок із запасом поживних речовин і </a:t>
            </a:r>
            <a:r>
              <a:rPr lang="uk-UA" sz="36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насінна шкірка </a:t>
            </a:r>
            <a:endParaRPr lang="ru-RU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49071" y="1289075"/>
            <a:ext cx="10198608" cy="5492487"/>
            <a:chOff x="949071" y="1289075"/>
            <a:chExt cx="10198608" cy="54924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l="6450" t="29000" r="5200" b="5000"/>
            <a:stretch/>
          </p:blipFill>
          <p:spPr>
            <a:xfrm>
              <a:off x="949071" y="1750741"/>
              <a:ext cx="10154384" cy="37928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49071" y="5581233"/>
              <a:ext cx="5099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У однодольних рослин </a:t>
              </a:r>
            </a:p>
            <a:p>
              <a:pPr algn="ctr"/>
              <a:r>
                <a:rPr lang="uk-UA" sz="24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у насінині наявна одна сім</a:t>
              </a:r>
              <a:r>
                <a:rPr lang="en-US" sz="24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’</a:t>
              </a:r>
              <a:r>
                <a:rPr lang="uk-UA" sz="24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ядоля</a:t>
              </a:r>
              <a:r>
                <a:rPr lang="uk-UA" sz="24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(пшениця, жито)</a:t>
              </a:r>
              <a:endParaRPr lang="ru-RU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48375" y="5543550"/>
              <a:ext cx="5099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У дводольних рослин </a:t>
              </a:r>
            </a:p>
            <a:p>
              <a:pPr algn="ctr"/>
              <a:r>
                <a:rPr lang="uk-UA" sz="24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у насінині наявні дві сім</a:t>
              </a:r>
              <a:r>
                <a:rPr lang="en-US" sz="24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’</a:t>
              </a:r>
              <a:r>
                <a:rPr lang="uk-UA" sz="2400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ядолі</a:t>
              </a:r>
              <a:r>
                <a:rPr lang="uk-UA" sz="24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(квасоля)</a:t>
              </a:r>
              <a:endParaRPr lang="ru-RU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115972" y="1289076"/>
              <a:ext cx="27655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40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З</a:t>
              </a:r>
              <a:r>
                <a:rPr lang="uk-UA" sz="24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ернівка </a:t>
              </a:r>
              <a:r>
                <a:rPr lang="uk-UA" sz="240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пшениці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427149" y="1289075"/>
              <a:ext cx="27013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Насінина квасолі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507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9249" y="179091"/>
            <a:ext cx="5765181" cy="70185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Будова насінини квасолі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" t="4211" r="29555" b="14895"/>
          <a:stretch/>
        </p:blipFill>
        <p:spPr>
          <a:xfrm>
            <a:off x="598067" y="1550020"/>
            <a:ext cx="3657600" cy="50515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5736" y="321020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рубчик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675805" y="3579541"/>
            <a:ext cx="579862" cy="2787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250080" y="2308379"/>
            <a:ext cx="5677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uk-UA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Рубчик</a:t>
            </a:r>
            <a:r>
              <a:rPr lang="uk-UA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– місце прикріплення </a:t>
            </a:r>
            <a:r>
              <a:rPr lang="uk-UA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 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насінини до </a:t>
            </a:r>
            <a:r>
              <a:rPr lang="uk-UA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стінки зав</a:t>
            </a:r>
            <a:r>
              <a:rPr lang="ru-RU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’</a:t>
            </a:r>
            <a:r>
              <a:rPr lang="uk-UA" sz="24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язі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9934" y="1302889"/>
            <a:ext cx="5844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</a:t>
            </a:r>
            <a:r>
              <a:rPr lang="uk-UA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асінна шкірка </a:t>
            </a:r>
            <a:r>
              <a:rPr lang="uk-UA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виконує </a:t>
            </a:r>
            <a:r>
              <a:rPr lang="uk-UA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захисну </a:t>
            </a:r>
            <a:r>
              <a:rPr lang="uk-UA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функцію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022" y="118068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н</a:t>
            </a:r>
            <a:r>
              <a:rPr lang="uk-UA" dirty="0" smtClean="0">
                <a:latin typeface="Comic Sans MS" panose="030F0702030302020204" pitchFamily="66" charset="0"/>
              </a:rPr>
              <a:t>асінна шкірка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694985" y="1550020"/>
            <a:ext cx="234176" cy="454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7252" y="1070322"/>
            <a:ext cx="767207" cy="7672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0678" y="2169395"/>
            <a:ext cx="697560" cy="6975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63028" y="4427034"/>
            <a:ext cx="152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з</a:t>
            </a:r>
            <a:r>
              <a:rPr lang="uk-UA" dirty="0" smtClean="0">
                <a:latin typeface="Comic Sans MS" panose="030F0702030302020204" pitchFamily="66" charset="0"/>
              </a:rPr>
              <a:t>алишок </a:t>
            </a:r>
          </a:p>
          <a:p>
            <a:pPr algn="ctr"/>
            <a:r>
              <a:rPr lang="uk-UA" dirty="0" err="1" smtClean="0">
                <a:latin typeface="Comic Sans MS" panose="030F0702030302020204" pitchFamily="66" charset="0"/>
              </a:rPr>
              <a:t>пилковходу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675805" y="4427034"/>
            <a:ext cx="463928" cy="10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385200" y="3358398"/>
            <a:ext cx="5715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Зародок насінини </a:t>
            </a:r>
            <a:r>
              <a:rPr lang="uk-UA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квасолі складається </a:t>
            </a:r>
            <a:r>
              <a:rPr lang="uk-UA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із </a:t>
            </a:r>
            <a:r>
              <a:rPr lang="uk-UA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зародкового корінця, зародкового стебельця, брунечки </a:t>
            </a:r>
            <a:endParaRPr lang="uk-UA" sz="2400" dirty="0" smtClean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uk-UA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та </a:t>
            </a:r>
            <a:r>
              <a:rPr lang="uk-UA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двох сім</a:t>
            </a:r>
            <a:r>
              <a:rPr lang="ru-RU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’</a:t>
            </a:r>
            <a:r>
              <a:rPr lang="uk-UA" sz="24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ядолей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7252" y="3210209"/>
            <a:ext cx="697560" cy="69756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36678" y="1120026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</a:t>
            </a:r>
            <a:r>
              <a:rPr lang="uk-UA" dirty="0" smtClean="0">
                <a:latin typeface="Comic Sans MS" panose="030F0702030302020204" pitchFamily="66" charset="0"/>
              </a:rPr>
              <a:t>ародкове стебельце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2837089" y="1489358"/>
            <a:ext cx="307555" cy="791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88208" y="208947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</a:t>
            </a:r>
            <a:r>
              <a:rPr lang="uk-UA" dirty="0" smtClean="0">
                <a:latin typeface="Comic Sans MS" panose="030F0702030302020204" pitchFamily="66" charset="0"/>
              </a:rPr>
              <a:t>ародковий </a:t>
            </a:r>
          </a:p>
          <a:p>
            <a:r>
              <a:rPr lang="uk-UA" dirty="0" smtClean="0">
                <a:latin typeface="Comic Sans MS" panose="030F0702030302020204" pitchFamily="66" charset="0"/>
              </a:rPr>
              <a:t>корінець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3608647" y="2702378"/>
            <a:ext cx="531086" cy="329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6671" y="6002920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</a:t>
            </a:r>
            <a:r>
              <a:rPr lang="uk-UA" dirty="0" err="1" smtClean="0">
                <a:latin typeface="Comic Sans MS" panose="030F0702030302020204" pitchFamily="66" charset="0"/>
              </a:rPr>
              <a:t>ім</a:t>
            </a:r>
            <a:r>
              <a:rPr lang="en-US" dirty="0" smtClean="0">
                <a:latin typeface="Comic Sans MS" panose="030F0702030302020204" pitchFamily="66" charset="0"/>
              </a:rPr>
              <a:t>’</a:t>
            </a:r>
            <a:r>
              <a:rPr lang="uk-UA" dirty="0" err="1" smtClean="0">
                <a:latin typeface="Comic Sans MS" panose="030F0702030302020204" pitchFamily="66" charset="0"/>
              </a:rPr>
              <a:t>ядолі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394626" y="5352585"/>
            <a:ext cx="679161" cy="693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385200" y="5063533"/>
            <a:ext cx="5964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Сім’ядолі </a:t>
            </a:r>
            <a:r>
              <a:rPr lang="uk-UA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містять запас поживних </a:t>
            </a:r>
            <a:r>
              <a:rPr lang="uk-UA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речовин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2075" y="4931669"/>
            <a:ext cx="697560" cy="6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84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19" grpId="0"/>
      <p:bldP spid="22" grpId="0"/>
      <p:bldP spid="24" grpId="0"/>
      <p:bldP spid="27" grpId="0"/>
      <p:bldP spid="30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7" y="1494723"/>
            <a:ext cx="3562960" cy="50733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9249" y="179091"/>
            <a:ext cx="5765181" cy="70185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Будова зернівки пшениці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7242" y="175206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щиток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167395" y="3848005"/>
            <a:ext cx="901809" cy="301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15810" y="2294081"/>
            <a:ext cx="5677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У</a:t>
            </a:r>
            <a:r>
              <a:rPr lang="uk-UA" sz="24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ендосперм</a:t>
            </a:r>
            <a:r>
              <a:rPr lang="ru-RU" sz="24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і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зберігається</a:t>
            </a:r>
            <a:r>
              <a:rPr lang="ru-RU" sz="2400" dirty="0">
                <a:latin typeface="Comic Sans MS" panose="030F0702030302020204" pitchFamily="66" charset="0"/>
                <a:ea typeface="Calibri" panose="020F0502020204030204" pitchFamily="34" charset="0"/>
              </a:rPr>
              <a:t> запас </a:t>
            </a:r>
            <a:r>
              <a:rPr lang="ru-RU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поживних</a:t>
            </a:r>
            <a:r>
              <a:rPr lang="ru-RU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  <a:ea typeface="Calibri" panose="020F0502020204030204" pitchFamily="34" charset="0"/>
              </a:rPr>
              <a:t>речовин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45945" y="1270181"/>
            <a:ext cx="5844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Comic Sans MS" panose="030F0702030302020204" pitchFamily="66" charset="0"/>
                <a:ea typeface="Calibri" panose="020F0502020204030204" pitchFamily="34" charset="0"/>
              </a:rPr>
              <a:t>Насінина</a:t>
            </a:r>
            <a:r>
              <a:rPr lang="ru-RU" sz="24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пшениці</a:t>
            </a:r>
            <a:r>
              <a:rPr lang="ru-RU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вкрита</a:t>
            </a:r>
            <a:r>
              <a:rPr lang="ru-RU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оплоднем</a:t>
            </a:r>
            <a:r>
              <a:rPr lang="ru-RU" sz="2400" dirty="0">
                <a:latin typeface="Comic Sans MS" panose="030F0702030302020204" pitchFamily="66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що</a:t>
            </a:r>
            <a:r>
              <a:rPr lang="ru-RU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зростається</a:t>
            </a:r>
            <a:r>
              <a:rPr lang="ru-RU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зі</a:t>
            </a:r>
            <a:r>
              <a:rPr lang="ru-RU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шкірочкою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насінини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022" y="118068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н</a:t>
            </a:r>
            <a:r>
              <a:rPr lang="uk-UA" dirty="0" smtClean="0">
                <a:latin typeface="Comic Sans MS" panose="030F0702030302020204" pitchFamily="66" charset="0"/>
              </a:rPr>
              <a:t>асінна шкірка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500030" y="1464397"/>
            <a:ext cx="234176" cy="454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2873" y="1080793"/>
            <a:ext cx="767207" cy="7672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3295" y="2166833"/>
            <a:ext cx="697560" cy="6975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37970" y="3698804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брунечка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3174683" y="1995396"/>
            <a:ext cx="693149" cy="831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101519" y="3345404"/>
            <a:ext cx="5715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Зародок насінини </a:t>
            </a:r>
            <a:r>
              <a:rPr lang="uk-UA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складається із </a:t>
            </a:r>
            <a:r>
              <a:rPr lang="uk-UA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зародкового корінця, зародкового </a:t>
            </a:r>
            <a:r>
              <a:rPr lang="uk-UA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стебельця і брунечки </a:t>
            </a:r>
          </a:p>
          <a:p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3295" y="3252326"/>
            <a:ext cx="697560" cy="69756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07338" y="2657634"/>
            <a:ext cx="126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</a:t>
            </a:r>
            <a:r>
              <a:rPr lang="uk-UA" dirty="0" smtClean="0">
                <a:latin typeface="Comic Sans MS" panose="030F0702030302020204" pitchFamily="66" charset="0"/>
              </a:rPr>
              <a:t>ародкові</a:t>
            </a:r>
          </a:p>
          <a:p>
            <a:r>
              <a:rPr lang="uk-UA" dirty="0" smtClean="0">
                <a:latin typeface="Comic Sans MS" panose="030F0702030302020204" pitchFamily="66" charset="0"/>
              </a:rPr>
              <a:t>листочки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3189249" y="3029845"/>
            <a:ext cx="879955" cy="508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03290" y="567975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</a:t>
            </a:r>
            <a:r>
              <a:rPr lang="uk-UA" dirty="0" smtClean="0">
                <a:latin typeface="Comic Sans MS" panose="030F0702030302020204" pitchFamily="66" charset="0"/>
              </a:rPr>
              <a:t>ародковий </a:t>
            </a:r>
          </a:p>
          <a:p>
            <a:r>
              <a:rPr lang="uk-UA" dirty="0" smtClean="0">
                <a:latin typeface="Comic Sans MS" panose="030F0702030302020204" pitchFamily="66" charset="0"/>
              </a:rPr>
              <a:t>корінець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886880" y="5340185"/>
            <a:ext cx="716410" cy="4472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9948" y="4878867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ендосперм</a:t>
            </a:r>
            <a:endParaRPr lang="ru-RU" dirty="0">
              <a:latin typeface="Comic Sans MS" panose="030F0702030302020204" pitchFamily="66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055045" y="4234911"/>
            <a:ext cx="679161" cy="693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076274" y="4710313"/>
            <a:ext cx="5813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Щиток </a:t>
            </a:r>
            <a:r>
              <a:rPr lang="uk-UA" sz="24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– це видозмінена </a:t>
            </a:r>
            <a:r>
              <a:rPr lang="uk-UA" sz="2400" dirty="0">
                <a:latin typeface="Comic Sans MS" panose="030F0702030302020204" pitchFamily="66" charset="0"/>
                <a:ea typeface="Calibri" panose="020F0502020204030204" pitchFamily="34" charset="0"/>
              </a:rPr>
              <a:t>сім’ядоля, яка </a:t>
            </a:r>
            <a:r>
              <a:rPr lang="uk-UA" sz="24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доставляє </a:t>
            </a:r>
            <a:r>
              <a:rPr lang="uk-UA" sz="2400" dirty="0">
                <a:latin typeface="Comic Sans MS" panose="030F0702030302020204" pitchFamily="66" charset="0"/>
                <a:ea typeface="Calibri" panose="020F0502020204030204" pitchFamily="34" charset="0"/>
              </a:rPr>
              <a:t>від ендосперму до зародка воду і поживні </a:t>
            </a:r>
            <a:r>
              <a:rPr lang="uk-UA" sz="24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речовини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1605" y="4581484"/>
            <a:ext cx="697560" cy="6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34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19" grpId="0"/>
      <p:bldP spid="22" grpId="0"/>
      <p:bldP spid="24" grpId="0"/>
      <p:bldP spid="27" grpId="0"/>
      <p:bldP spid="30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95" y="80541"/>
            <a:ext cx="10974659" cy="950719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Насіння 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деяких видів потребує особливих умов для </a:t>
            </a: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проростання: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00722" y="1081668"/>
            <a:ext cx="5352585" cy="5513222"/>
            <a:chOff x="-200722" y="1081668"/>
            <a:chExt cx="5352585" cy="551322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0722" y="4286566"/>
              <a:ext cx="535258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 </a:t>
              </a:r>
              <a:r>
                <a:rPr lang="ru-RU" sz="24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1.Стратифікація </a:t>
              </a:r>
              <a:r>
                <a:rPr lang="ru-RU" sz="2400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насіння</a:t>
              </a:r>
              <a:r>
                <a:rPr lang="ru-RU" sz="2400" dirty="0">
                  <a:solidFill>
                    <a:srgbClr val="202124"/>
                  </a:solidFill>
                  <a:latin typeface="Comic Sans MS" panose="030F0702030302020204" pitchFamily="66" charset="0"/>
                </a:rPr>
                <a:t> — </a:t>
              </a:r>
              <a:endParaRPr lang="ru-RU" sz="2400" dirty="0" smtClean="0">
                <a:solidFill>
                  <a:srgbClr val="202124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ru-RU" sz="2400" dirty="0" err="1" smtClean="0">
                  <a:solidFill>
                    <a:srgbClr val="202124"/>
                  </a:solidFill>
                  <a:latin typeface="Comic Sans MS" panose="030F0702030302020204" pitchFamily="66" charset="0"/>
                </a:rPr>
                <a:t>це</a:t>
              </a:r>
              <a:r>
                <a:rPr lang="ru-RU" sz="2400" dirty="0" smtClean="0">
                  <a:solidFill>
                    <a:srgbClr val="202124"/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2400" dirty="0" err="1">
                  <a:solidFill>
                    <a:srgbClr val="202124"/>
                  </a:solidFill>
                  <a:latin typeface="Comic Sans MS" panose="030F0702030302020204" pitchFamily="66" charset="0"/>
                </a:rPr>
                <a:t>передпосівна</a:t>
              </a:r>
              <a:r>
                <a:rPr lang="ru-RU" sz="2400" dirty="0">
                  <a:solidFill>
                    <a:srgbClr val="202124"/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2400" dirty="0" err="1" smtClean="0">
                  <a:solidFill>
                    <a:srgbClr val="202124"/>
                  </a:solidFill>
                  <a:latin typeface="Comic Sans MS" panose="030F0702030302020204" pitchFamily="66" charset="0"/>
                </a:rPr>
                <a:t>підготовка</a:t>
              </a:r>
              <a:r>
                <a:rPr lang="ru-RU" sz="2400" dirty="0" smtClean="0">
                  <a:solidFill>
                    <a:srgbClr val="202124"/>
                  </a:solidFill>
                  <a:latin typeface="Comic Sans MS" panose="030F0702030302020204" pitchFamily="66" charset="0"/>
                </a:rPr>
                <a:t>, </a:t>
              </a:r>
            </a:p>
            <a:p>
              <a:pPr algn="ctr"/>
              <a:r>
                <a:rPr lang="ru-RU" sz="2400" dirty="0" err="1" smtClean="0">
                  <a:solidFill>
                    <a:srgbClr val="202124"/>
                  </a:solidFill>
                  <a:latin typeface="Comic Sans MS" panose="030F0702030302020204" pitchFamily="66" charset="0"/>
                </a:rPr>
                <a:t>що</a:t>
              </a:r>
              <a:r>
                <a:rPr lang="ru-RU" sz="2400" dirty="0" smtClean="0">
                  <a:solidFill>
                    <a:srgbClr val="202124"/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2400" dirty="0" err="1">
                  <a:solidFill>
                    <a:srgbClr val="202124"/>
                  </a:solidFill>
                  <a:latin typeface="Comic Sans MS" panose="030F0702030302020204" pitchFamily="66" charset="0"/>
                </a:rPr>
                <a:t>полягає</a:t>
              </a:r>
              <a:r>
                <a:rPr lang="ru-RU" sz="2400" dirty="0">
                  <a:solidFill>
                    <a:srgbClr val="202124"/>
                  </a:solidFill>
                  <a:latin typeface="Comic Sans MS" panose="030F0702030302020204" pitchFamily="66" charset="0"/>
                </a:rPr>
                <a:t> у </a:t>
              </a:r>
              <a:r>
                <a:rPr lang="ru-RU" sz="2400" dirty="0" err="1">
                  <a:solidFill>
                    <a:srgbClr val="202124"/>
                  </a:solidFill>
                  <a:latin typeface="Comic Sans MS" panose="030F0702030302020204" pitchFamily="66" charset="0"/>
                </a:rPr>
                <a:t>витримуванні</a:t>
              </a:r>
              <a:r>
                <a:rPr lang="ru-RU" sz="2400" dirty="0">
                  <a:solidFill>
                    <a:srgbClr val="202124"/>
                  </a:solidFill>
                  <a:latin typeface="Comic Sans MS" panose="030F0702030302020204" pitchFamily="66" charset="0"/>
                </a:rPr>
                <a:t> </a:t>
              </a:r>
              <a:endParaRPr lang="ru-RU" sz="2400" dirty="0" smtClean="0">
                <a:solidFill>
                  <a:srgbClr val="202124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ru-RU" sz="2400" dirty="0" err="1" smtClean="0">
                  <a:solidFill>
                    <a:srgbClr val="202124"/>
                  </a:solidFill>
                  <a:latin typeface="Comic Sans MS" panose="030F0702030302020204" pitchFamily="66" charset="0"/>
                </a:rPr>
                <a:t>його</a:t>
              </a:r>
              <a:r>
                <a:rPr lang="ru-RU" sz="2400" dirty="0" smtClean="0">
                  <a:solidFill>
                    <a:srgbClr val="202124"/>
                  </a:solidFill>
                  <a:latin typeface="Comic Sans MS" panose="030F0702030302020204" pitchFamily="66" charset="0"/>
                </a:rPr>
                <a:t> у </a:t>
              </a:r>
              <a:r>
                <a:rPr lang="ru-RU" sz="2400" dirty="0" err="1">
                  <a:solidFill>
                    <a:srgbClr val="202124"/>
                  </a:solidFill>
                  <a:latin typeface="Comic Sans MS" panose="030F0702030302020204" pitchFamily="66" charset="0"/>
                </a:rPr>
                <a:t>вологому</a:t>
              </a:r>
              <a:r>
                <a:rPr lang="ru-RU" sz="2400" dirty="0">
                  <a:solidFill>
                    <a:srgbClr val="202124"/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2400" dirty="0" err="1">
                  <a:solidFill>
                    <a:srgbClr val="202124"/>
                  </a:solidFill>
                  <a:latin typeface="Comic Sans MS" panose="030F0702030302020204" pitchFamily="66" charset="0"/>
                </a:rPr>
                <a:t>піску</a:t>
              </a:r>
              <a:r>
                <a:rPr lang="ru-RU" sz="2400" dirty="0">
                  <a:solidFill>
                    <a:srgbClr val="202124"/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2400" dirty="0" err="1">
                  <a:solidFill>
                    <a:srgbClr val="202124"/>
                  </a:solidFill>
                  <a:latin typeface="Comic Sans MS" panose="030F0702030302020204" pitchFamily="66" charset="0"/>
                </a:rPr>
                <a:t>або</a:t>
              </a:r>
              <a:r>
                <a:rPr lang="ru-RU" sz="2400" dirty="0">
                  <a:solidFill>
                    <a:srgbClr val="202124"/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2400" dirty="0" err="1">
                  <a:solidFill>
                    <a:srgbClr val="202124"/>
                  </a:solidFill>
                  <a:latin typeface="Comic Sans MS" panose="030F0702030302020204" pitchFamily="66" charset="0"/>
                </a:rPr>
                <a:t>подрібненому</a:t>
              </a:r>
              <a:r>
                <a:rPr lang="ru-RU" sz="2400" dirty="0">
                  <a:solidFill>
                    <a:srgbClr val="202124"/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2400" dirty="0" err="1">
                  <a:solidFill>
                    <a:srgbClr val="202124"/>
                  </a:solidFill>
                  <a:latin typeface="Comic Sans MS" panose="030F0702030302020204" pitchFamily="66" charset="0"/>
                </a:rPr>
                <a:t>торфі</a:t>
              </a:r>
              <a:r>
                <a:rPr lang="ru-RU" sz="2400" dirty="0">
                  <a:solidFill>
                    <a:srgbClr val="202124"/>
                  </a:solidFill>
                  <a:latin typeface="Comic Sans MS" panose="030F0702030302020204" pitchFamily="66" charset="0"/>
                </a:rPr>
                <a:t> </a:t>
              </a:r>
              <a:endParaRPr lang="ru-RU" sz="2400" dirty="0" smtClean="0">
                <a:solidFill>
                  <a:srgbClr val="202124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ru-RU" sz="2400" dirty="0" smtClean="0">
                  <a:solidFill>
                    <a:srgbClr val="202124"/>
                  </a:solidFill>
                  <a:latin typeface="Comic Sans MS" panose="030F0702030302020204" pitchFamily="66" charset="0"/>
                </a:rPr>
                <a:t>при </a:t>
              </a:r>
              <a:r>
                <a:rPr lang="ru-RU" sz="2400" dirty="0" err="1">
                  <a:solidFill>
                    <a:srgbClr val="202124"/>
                  </a:solidFill>
                  <a:latin typeface="Comic Sans MS" panose="030F0702030302020204" pitchFamily="66" charset="0"/>
                </a:rPr>
                <a:t>зниженій</a:t>
              </a:r>
              <a:r>
                <a:rPr lang="ru-RU" sz="2400" dirty="0">
                  <a:solidFill>
                    <a:srgbClr val="202124"/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2400" dirty="0" err="1" smtClean="0">
                  <a:solidFill>
                    <a:srgbClr val="202124"/>
                  </a:solidFill>
                  <a:latin typeface="Comic Sans MS" panose="030F0702030302020204" pitchFamily="66" charset="0"/>
                </a:rPr>
                <a:t>температурі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/>
            <a:srcRect l="8457" b="11242"/>
            <a:stretch/>
          </p:blipFill>
          <p:spPr>
            <a:xfrm>
              <a:off x="311391" y="1081668"/>
              <a:ext cx="4328358" cy="3204898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707482" y="842910"/>
            <a:ext cx="7272644" cy="3309124"/>
            <a:chOff x="4707482" y="842910"/>
            <a:chExt cx="7272644" cy="330912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707482" y="1047191"/>
              <a:ext cx="392964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4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2. Штучне пошкодження шкірки </a:t>
              </a:r>
              <a:r>
                <a:rPr lang="uk-UA" sz="2400" dirty="0">
                  <a:latin typeface="Comic Sans MS" panose="030F0702030302020204" pitchFamily="66" charset="0"/>
                  <a:ea typeface="Calibri" panose="020F0502020204030204" pitchFamily="34" charset="0"/>
                </a:rPr>
                <a:t>насіння для прискорення проростання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1002" y="842910"/>
              <a:ext cx="3309124" cy="3309124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4906535" y="2684117"/>
            <a:ext cx="7172399" cy="3987368"/>
            <a:chOff x="4906535" y="2684117"/>
            <a:chExt cx="7172399" cy="398736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716644" y="4677801"/>
              <a:ext cx="43622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400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3</a:t>
              </a:r>
              <a:r>
                <a:rPr lang="uk-UA" sz="24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.Промивання насінин </a:t>
              </a:r>
              <a:r>
                <a:rPr lang="uk-UA" sz="2400" dirty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водою </a:t>
              </a:r>
              <a:r>
                <a:rPr lang="uk-UA" sz="2400" dirty="0">
                  <a:latin typeface="Comic Sans MS" panose="030F0702030302020204" pitchFamily="66" charset="0"/>
                  <a:ea typeface="Calibri" panose="020F0502020204030204" pitchFamily="34" charset="0"/>
                </a:rPr>
                <a:t>для видалення речовин, що огортають насіння і гальмують його </a:t>
              </a:r>
              <a:r>
                <a:rPr lang="uk-UA" sz="2400" dirty="0" smtClean="0">
                  <a:latin typeface="Comic Sans MS" panose="030F0702030302020204" pitchFamily="66" charset="0"/>
                  <a:ea typeface="Calibri" panose="020F0502020204030204" pitchFamily="34" charset="0"/>
                </a:rPr>
                <a:t>проростання</a:t>
              </a:r>
              <a:endParaRPr lang="ru-R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/>
            <a:srcRect l="21697" r="26779"/>
            <a:stretch/>
          </p:blipFill>
          <p:spPr>
            <a:xfrm>
              <a:off x="4906535" y="2684117"/>
              <a:ext cx="2932771" cy="3987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41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4421"/>
          <a:stretch/>
        </p:blipFill>
        <p:spPr>
          <a:xfrm>
            <a:off x="2459774" y="186706"/>
            <a:ext cx="9525000" cy="650929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4093" y="186706"/>
            <a:ext cx="6477000" cy="81690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Етапи проростання насіння: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748" y="1156245"/>
            <a:ext cx="7295685" cy="2120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спочатку </a:t>
            </a:r>
            <a:r>
              <a:rPr lang="uk-UA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насіння поглинає велику кількість води і набрякає;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далі відбувається перехід до активного стану;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нерозчинні запасні речовини перетворюються у розчинні;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- </a:t>
            </a:r>
            <a:r>
              <a:rPr lang="uk-UA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зародок поступово перетворюється на проросток, </a:t>
            </a:r>
            <a:endParaRPr lang="uk-UA" dirty="0" smtClean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 </a:t>
            </a:r>
            <a:r>
              <a:rPr lang="uk-UA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спочатку з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’</a:t>
            </a:r>
            <a:r>
              <a:rPr lang="uk-UA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являється </a:t>
            </a:r>
            <a:r>
              <a:rPr lang="uk-UA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зародковий </a:t>
            </a:r>
            <a:r>
              <a:rPr lang="uk-UA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корінець, </a:t>
            </a:r>
          </a:p>
          <a:p>
            <a:r>
              <a:rPr lang="uk-UA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 згодом </a:t>
            </a:r>
            <a:r>
              <a:rPr lang="uk-UA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з</a:t>
            </a: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’</a:t>
            </a:r>
            <a:r>
              <a:rPr lang="uk-UA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являється зародковий </a:t>
            </a:r>
            <a:r>
              <a:rPr lang="uk-UA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пагін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60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269143" y="797602"/>
            <a:ext cx="6096000" cy="5767765"/>
            <a:chOff x="6269143" y="797602"/>
            <a:chExt cx="6096000" cy="576776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135" y="1459173"/>
              <a:ext cx="5858254" cy="4921528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6652514" y="797602"/>
              <a:ext cx="520949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20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Якщо сім’ядолі залишаються під землею (</a:t>
              </a:r>
              <a:r>
                <a:rPr lang="uk-UA" sz="22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горох, пшениця), </a:t>
              </a:r>
            </a:p>
            <a:p>
              <a:pPr algn="ctr"/>
              <a:r>
                <a:rPr lang="uk-UA" sz="22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то </a:t>
              </a:r>
              <a:r>
                <a:rPr lang="uk-UA" sz="220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цей тип проростання </a:t>
              </a:r>
              <a:endParaRPr lang="uk-UA" sz="22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endParaRPr>
            </a:p>
            <a:p>
              <a:pPr algn="ctr"/>
              <a:r>
                <a:rPr lang="uk-UA" sz="22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називають </a:t>
              </a:r>
              <a:r>
                <a:rPr lang="uk-UA" sz="2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підземним</a:t>
              </a:r>
              <a:endParaRPr lang="ru-RU" sz="22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269143" y="6196035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>
                  <a:latin typeface="Comic Sans MS" panose="030F0702030302020204" pitchFamily="66" charset="0"/>
                </a:rPr>
                <a:t> </a:t>
              </a:r>
              <a:r>
                <a:rPr lang="ru-RU" dirty="0" err="1" smtClean="0">
                  <a:latin typeface="Comic Sans MS" panose="030F0702030302020204" pitchFamily="66" charset="0"/>
                </a:rPr>
                <a:t>Колеоптиль</a:t>
              </a:r>
              <a:r>
                <a:rPr lang="ru-RU" dirty="0" smtClean="0">
                  <a:latin typeface="Comic Sans MS" panose="030F0702030302020204" pitchFamily="66" charset="0"/>
                </a:rPr>
                <a:t> </a:t>
              </a:r>
              <a:r>
                <a:rPr lang="ru-RU" dirty="0">
                  <a:latin typeface="Comic Sans MS" panose="030F0702030302020204" pitchFamily="66" charset="0"/>
                </a:rPr>
                <a:t>- перший </a:t>
              </a:r>
              <a:r>
                <a:rPr lang="ru-RU" dirty="0" err="1">
                  <a:latin typeface="Comic Sans MS" panose="030F0702030302020204" pitchFamily="66" charset="0"/>
                </a:rPr>
                <a:t>після</a:t>
              </a:r>
              <a:r>
                <a:rPr lang="ru-RU" dirty="0">
                  <a:latin typeface="Comic Sans MS" panose="030F0702030302020204" pitchFamily="66" charset="0"/>
                </a:rPr>
                <a:t> </a:t>
              </a:r>
              <a:r>
                <a:rPr lang="ru-RU" dirty="0" err="1">
                  <a:latin typeface="Comic Sans MS" panose="030F0702030302020204" pitchFamily="66" charset="0"/>
                </a:rPr>
                <a:t>сім'ядолі</a:t>
              </a:r>
              <a:r>
                <a:rPr lang="ru-RU" dirty="0">
                  <a:latin typeface="Comic Sans MS" panose="030F0702030302020204" pitchFamily="66" charset="0"/>
                </a:rPr>
                <a:t> лист </a:t>
              </a:r>
              <a:r>
                <a:rPr lang="ru-RU" dirty="0" err="1">
                  <a:latin typeface="Comic Sans MS" panose="030F0702030302020204" pitchFamily="66" charset="0"/>
                </a:rPr>
                <a:t>злаків</a:t>
              </a:r>
              <a:endParaRPr lang="ru-RU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79985" y="3329870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600" dirty="0" smtClean="0">
                  <a:latin typeface="Comic Sans MS" panose="030F0702030302020204" pitchFamily="66" charset="0"/>
                </a:rPr>
                <a:t>колеоптиль</a:t>
              </a:r>
              <a:endParaRPr lang="ru-RU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7216506" y="3653398"/>
              <a:ext cx="229708" cy="838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8109355" y="3653398"/>
              <a:ext cx="486644" cy="627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463658" y="5526105"/>
              <a:ext cx="12009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600" dirty="0">
                  <a:latin typeface="Comic Sans MS" panose="030F0702030302020204" pitchFamily="66" charset="0"/>
                </a:rPr>
                <a:t>г</a:t>
              </a:r>
              <a:r>
                <a:rPr lang="uk-UA" sz="1600" dirty="0" smtClean="0">
                  <a:latin typeface="Comic Sans MS" panose="030F0702030302020204" pitchFamily="66" charset="0"/>
                </a:rPr>
                <a:t>оловний </a:t>
              </a:r>
            </a:p>
            <a:p>
              <a:pPr algn="ctr"/>
              <a:r>
                <a:rPr lang="uk-UA" sz="1600" dirty="0" smtClean="0">
                  <a:latin typeface="Comic Sans MS" panose="030F0702030302020204" pitchFamily="66" charset="0"/>
                </a:rPr>
                <a:t>корінь</a:t>
              </a:r>
              <a:endParaRPr lang="ru-RU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38" name="Прямая соединительная линия 37"/>
            <p:cNvCxnSpPr>
              <a:endCxn id="37" idx="0"/>
            </p:cNvCxnSpPr>
            <p:nvPr/>
          </p:nvCxnSpPr>
          <p:spPr>
            <a:xfrm flipH="1">
              <a:off x="7064143" y="5065230"/>
              <a:ext cx="145550" cy="460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4093" y="186706"/>
            <a:ext cx="6477000" cy="81690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Типи проростання насіння: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1393" y="1012705"/>
            <a:ext cx="6660331" cy="5744848"/>
            <a:chOff x="209160" y="1034279"/>
            <a:chExt cx="6660331" cy="574484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6"/>
            <a:stretch/>
          </p:blipFill>
          <p:spPr>
            <a:xfrm>
              <a:off x="209160" y="1672683"/>
              <a:ext cx="6238736" cy="48173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5527" y="5865799"/>
              <a:ext cx="12009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600" dirty="0">
                  <a:latin typeface="Comic Sans MS" panose="030F0702030302020204" pitchFamily="66" charset="0"/>
                </a:rPr>
                <a:t>г</a:t>
              </a:r>
              <a:r>
                <a:rPr lang="uk-UA" sz="1600" dirty="0" smtClean="0">
                  <a:latin typeface="Comic Sans MS" panose="030F0702030302020204" pitchFamily="66" charset="0"/>
                </a:rPr>
                <a:t>оловний </a:t>
              </a:r>
            </a:p>
            <a:p>
              <a:pPr algn="ctr"/>
              <a:r>
                <a:rPr lang="uk-UA" sz="1600" dirty="0" smtClean="0">
                  <a:latin typeface="Comic Sans MS" panose="030F0702030302020204" pitchFamily="66" charset="0"/>
                </a:rPr>
                <a:t>корінь</a:t>
              </a:r>
              <a:endParaRPr lang="ru-RU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21503" y="6194352"/>
              <a:ext cx="8018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600" dirty="0">
                  <a:latin typeface="Comic Sans MS" panose="030F0702030302020204" pitchFamily="66" charset="0"/>
                </a:rPr>
                <a:t>б</a:t>
              </a:r>
              <a:r>
                <a:rPr lang="uk-UA" sz="1600" dirty="0" smtClean="0">
                  <a:latin typeface="Comic Sans MS" panose="030F0702030302020204" pitchFamily="66" charset="0"/>
                </a:rPr>
                <a:t>ічні </a:t>
              </a:r>
            </a:p>
            <a:p>
              <a:pPr algn="ctr"/>
              <a:r>
                <a:rPr lang="uk-UA" sz="1600" dirty="0" smtClean="0">
                  <a:latin typeface="Comic Sans MS" panose="030F0702030302020204" pitchFamily="66" charset="0"/>
                </a:rPr>
                <a:t>корені</a:t>
              </a:r>
              <a:endParaRPr lang="ru-RU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5405" y="3336960"/>
              <a:ext cx="10743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600" dirty="0" smtClean="0">
                  <a:latin typeface="Comic Sans MS" panose="030F0702030302020204" pitchFamily="66" charset="0"/>
                </a:rPr>
                <a:t>сім</a:t>
              </a:r>
              <a:r>
                <a:rPr lang="en-US" sz="1600" dirty="0" smtClean="0">
                  <a:latin typeface="Comic Sans MS" panose="030F0702030302020204" pitchFamily="66" charset="0"/>
                </a:rPr>
                <a:t>’</a:t>
              </a:r>
              <a:r>
                <a:rPr lang="uk-UA" sz="1600" dirty="0" err="1" smtClean="0">
                  <a:latin typeface="Comic Sans MS" panose="030F0702030302020204" pitchFamily="66" charset="0"/>
                </a:rPr>
                <a:t>ядолі</a:t>
              </a:r>
              <a:endParaRPr lang="ru-RU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765924" y="3659929"/>
              <a:ext cx="133814" cy="344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328528" y="4235720"/>
              <a:ext cx="17187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600" dirty="0" err="1">
                  <a:latin typeface="Comic Sans MS" panose="030F0702030302020204" pitchFamily="66" charset="0"/>
                </a:rPr>
                <a:t>п</a:t>
              </a:r>
              <a:r>
                <a:rPr lang="uk-UA" sz="1600" dirty="0" err="1" smtClean="0">
                  <a:latin typeface="Comic Sans MS" panose="030F0702030302020204" pitchFamily="66" charset="0"/>
                </a:rPr>
                <a:t>ідсім</a:t>
              </a:r>
              <a:r>
                <a:rPr lang="en-US" sz="1600" dirty="0" smtClean="0">
                  <a:latin typeface="Comic Sans MS" panose="030F0702030302020204" pitchFamily="66" charset="0"/>
                </a:rPr>
                <a:t>’</a:t>
              </a:r>
              <a:r>
                <a:rPr lang="uk-UA" sz="1600" dirty="0" err="1" smtClean="0">
                  <a:latin typeface="Comic Sans MS" panose="030F0702030302020204" pitchFamily="66" charset="0"/>
                </a:rPr>
                <a:t>ядольне</a:t>
              </a:r>
              <a:r>
                <a:rPr lang="uk-UA" sz="1600" dirty="0" smtClean="0">
                  <a:latin typeface="Comic Sans MS" panose="030F0702030302020204" pitchFamily="66" charset="0"/>
                </a:rPr>
                <a:t> </a:t>
              </a:r>
              <a:endParaRPr lang="en-US" sz="1600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uk-UA" sz="1600" dirty="0" smtClean="0">
                  <a:latin typeface="Comic Sans MS" panose="030F0702030302020204" pitchFamily="66" charset="0"/>
                </a:rPr>
                <a:t>коліно</a:t>
              </a:r>
              <a:endParaRPr lang="ru-RU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219596" y="4081347"/>
              <a:ext cx="393792" cy="199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043096" y="3928911"/>
              <a:ext cx="17491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600" dirty="0" err="1" smtClean="0">
                  <a:latin typeface="Comic Sans MS" panose="030F0702030302020204" pitchFamily="66" charset="0"/>
                </a:rPr>
                <a:t>надсім</a:t>
              </a:r>
              <a:r>
                <a:rPr lang="en-US" sz="1600" dirty="0" smtClean="0">
                  <a:latin typeface="Comic Sans MS" panose="030F0702030302020204" pitchFamily="66" charset="0"/>
                </a:rPr>
                <a:t>’</a:t>
              </a:r>
              <a:r>
                <a:rPr lang="uk-UA" sz="1600" dirty="0" err="1" smtClean="0">
                  <a:latin typeface="Comic Sans MS" panose="030F0702030302020204" pitchFamily="66" charset="0"/>
                </a:rPr>
                <a:t>ядольне</a:t>
              </a:r>
              <a:r>
                <a:rPr lang="uk-UA" sz="1600" dirty="0" smtClean="0">
                  <a:latin typeface="Comic Sans MS" panose="030F0702030302020204" pitchFamily="66" charset="0"/>
                </a:rPr>
                <a:t> </a:t>
              </a:r>
              <a:endParaRPr lang="en-US" sz="1600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uk-UA" sz="1600" dirty="0" smtClean="0">
                  <a:latin typeface="Comic Sans MS" panose="030F0702030302020204" pitchFamily="66" charset="0"/>
                </a:rPr>
                <a:t>коліно</a:t>
              </a:r>
              <a:endParaRPr lang="ru-RU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901056" y="3460777"/>
              <a:ext cx="600588" cy="477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235695" y="1034279"/>
              <a:ext cx="6633796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20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Якщо при проростанні </a:t>
              </a:r>
              <a:r>
                <a:rPr lang="uk-UA" sz="22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сім</a:t>
              </a:r>
              <a:r>
                <a:rPr lang="en-US" sz="22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’</a:t>
              </a:r>
              <a:r>
                <a:rPr lang="uk-UA" sz="2200" dirty="0" err="1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ядолі</a:t>
              </a:r>
              <a:r>
                <a:rPr lang="uk-UA" sz="22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 </a:t>
              </a:r>
              <a:r>
                <a:rPr lang="uk-UA" sz="220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виносяться </a:t>
              </a:r>
              <a:endParaRPr lang="uk-UA" sz="22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endParaRPr>
            </a:p>
            <a:p>
              <a:r>
                <a:rPr lang="uk-UA" sz="22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над </a:t>
              </a:r>
              <a:r>
                <a:rPr lang="uk-UA" sz="220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поверхнею </a:t>
              </a:r>
              <a:r>
                <a:rPr lang="uk-UA" sz="22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ґрунту (гарбуз, квасоля), </a:t>
              </a:r>
            </a:p>
            <a:p>
              <a:r>
                <a:rPr lang="uk-UA" sz="22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то </a:t>
              </a:r>
              <a:r>
                <a:rPr lang="uk-UA" sz="220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цей тип </a:t>
              </a:r>
              <a:r>
                <a:rPr lang="uk-UA" sz="22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проростання </a:t>
              </a:r>
            </a:p>
            <a:p>
              <a:r>
                <a:rPr lang="uk-UA" sz="22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називається </a:t>
              </a:r>
            </a:p>
            <a:p>
              <a:r>
                <a:rPr lang="uk-UA" sz="2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Calibri" panose="020F0502020204030204" pitchFamily="34" charset="0"/>
                </a:rPr>
                <a:t>надземним</a:t>
              </a:r>
              <a:endParaRPr lang="ru-RU" sz="22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100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322</Words>
  <Application>Microsoft Office PowerPoint</Application>
  <PresentationFormat>Широкоэкранный</PresentationFormat>
  <Paragraphs>77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Тема Office</vt:lpstr>
      <vt:lpstr> Насінина  </vt:lpstr>
      <vt:lpstr>Насінина – це генеративний орган рослини,  за допомогою якого поширюються  і розмножуються насінні рослини</vt:lpstr>
      <vt:lpstr>Основні частини насінини – зародок із запасом поживних речовин і насінна шкірка </vt:lpstr>
      <vt:lpstr>Будова насінини квасолі</vt:lpstr>
      <vt:lpstr>Будова зернівки пшениці</vt:lpstr>
      <vt:lpstr>Насіння деяких видів потребує особливих умов для проростання:</vt:lpstr>
      <vt:lpstr>Етапи проростання насіння:</vt:lpstr>
      <vt:lpstr>Типи проростання насіння: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Учетная запись Майкрософт</cp:lastModifiedBy>
  <cp:revision>122</cp:revision>
  <dcterms:created xsi:type="dcterms:W3CDTF">2021-01-10T18:32:02Z</dcterms:created>
  <dcterms:modified xsi:type="dcterms:W3CDTF">2023-08-27T15:55:30Z</dcterms:modified>
</cp:coreProperties>
</file>