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1F54DC8F-86BD-42EF-920D-0467031CFD89}" type="datetimeFigureOut">
              <a:rPr lang="ru-RU" smtClean="0"/>
              <a:t>05.02.2020</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2021552-6256-4011-9293-9C1E9464CAA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54DC8F-86BD-42EF-920D-0467031CFD89}"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021552-6256-4011-9293-9C1E9464CAA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54DC8F-86BD-42EF-920D-0467031CFD89}" type="datetimeFigureOut">
              <a:rPr lang="ru-RU" smtClean="0"/>
              <a:t>05.02.2020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021552-6256-4011-9293-9C1E9464CAA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1F54DC8F-86BD-42EF-920D-0467031CFD89}" type="datetimeFigureOut">
              <a:rPr lang="ru-RU" smtClean="0"/>
              <a:t>05.02.2020</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2021552-6256-4011-9293-9C1E9464CAA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1F54DC8F-86BD-42EF-920D-0467031CFD89}" type="datetimeFigureOut">
              <a:rPr lang="ru-RU" smtClean="0"/>
              <a:t>05.02.2020</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2021552-6256-4011-9293-9C1E9464CAAF}"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1F54DC8F-86BD-42EF-920D-0467031CFD89}" type="datetimeFigureOut">
              <a:rPr lang="ru-RU" smtClean="0"/>
              <a:t>05.02.2020</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2021552-6256-4011-9293-9C1E9464CAA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1F54DC8F-86BD-42EF-920D-0467031CFD89}" type="datetimeFigureOut">
              <a:rPr lang="ru-RU" smtClean="0"/>
              <a:t>05.02.2020</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2021552-6256-4011-9293-9C1E9464CAA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F54DC8F-86BD-42EF-920D-0467031CFD89}" type="datetimeFigureOut">
              <a:rPr lang="ru-RU" smtClean="0"/>
              <a:t>05.02.2020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2021552-6256-4011-9293-9C1E9464CAA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1F54DC8F-86BD-42EF-920D-0467031CFD89}" type="datetimeFigureOut">
              <a:rPr lang="ru-RU" smtClean="0"/>
              <a:t>05.02.2020</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2021552-6256-4011-9293-9C1E9464CAA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1F54DC8F-86BD-42EF-920D-0467031CFD89}" type="datetimeFigureOut">
              <a:rPr lang="ru-RU" smtClean="0"/>
              <a:t>05.02.2020</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2021552-6256-4011-9293-9C1E9464CAA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1F54DC8F-86BD-42EF-920D-0467031CFD89}" type="datetimeFigureOut">
              <a:rPr lang="ru-RU" smtClean="0"/>
              <a:t>05.02.2020</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2021552-6256-4011-9293-9C1E9464CAA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F54DC8F-86BD-42EF-920D-0467031CFD89}" type="datetimeFigureOut">
              <a:rPr lang="ru-RU" smtClean="0"/>
              <a:t>05.02.2020</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2021552-6256-4011-9293-9C1E9464CAAF}"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Digital revolution</a:t>
            </a:r>
            <a:br>
              <a:rPr lang="en-US" dirty="0" smtClean="0"/>
            </a:br>
            <a:r>
              <a:rPr lang="en-US" dirty="0" smtClean="0"/>
              <a:t>Will/be going to</a:t>
            </a:r>
            <a:endParaRPr lang="ru-RU" dirty="0"/>
          </a:p>
        </p:txBody>
      </p:sp>
      <p:sp>
        <p:nvSpPr>
          <p:cNvPr id="3" name="Подзаголовок 2"/>
          <p:cNvSpPr>
            <a:spLocks noGrp="1"/>
          </p:cNvSpPr>
          <p:nvPr>
            <p:ph type="subTitle" idx="1"/>
          </p:nvPr>
        </p:nvSpPr>
        <p:spPr/>
        <p:txBody>
          <a:bodyPr/>
          <a:lstStyle/>
          <a:p>
            <a:r>
              <a:rPr lang="en-US" dirty="0" smtClean="0"/>
              <a:t>Lesson 2</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35590"/>
            <a:ext cx="5472608" cy="3371126"/>
          </a:xfrm>
          <a:prstGeom prst="rect">
            <a:avLst/>
          </a:prstGeom>
          <a:noFill/>
          <a:ln w="9525">
            <a:solidFill>
              <a:schemeClr val="tx1"/>
            </a:solidFill>
            <a:miter lim="800000"/>
            <a:headEnd/>
            <a:tailEnd/>
          </a:ln>
          <a:effectLst>
            <a:glow rad="228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1873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271465"/>
            <a:ext cx="5472608" cy="1213320"/>
          </a:xfrm>
        </p:spPr>
        <p:txBody>
          <a:bodyPr>
            <a:normAutofit/>
          </a:bodyPr>
          <a:lstStyle/>
          <a:p>
            <a:r>
              <a:rPr lang="en-US" sz="1400" dirty="0" smtClean="0"/>
              <a:t>4</a:t>
            </a:r>
            <a:r>
              <a:rPr lang="ru-RU" sz="1400" dirty="0" smtClean="0"/>
              <a:t>) </a:t>
            </a:r>
            <a:r>
              <a:rPr lang="en-US" sz="1400" dirty="0" smtClean="0"/>
              <a:t>What </a:t>
            </a:r>
            <a:r>
              <a:rPr lang="en-US" sz="1400" dirty="0"/>
              <a:t>does digital divide mean? Read and listen to the text to find out. Find examples of will/be going to in the text. Copy the sentences with them in your notebook and underline these structures in them.</a:t>
            </a:r>
            <a:endParaRPr lang="ru-RU"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361" y="2060848"/>
            <a:ext cx="2448272" cy="1634298"/>
          </a:xfrm>
          <a:prstGeom prst="rect">
            <a:avLst/>
          </a:prstGeom>
          <a:noFill/>
          <a:ln w="9525">
            <a:solidFill>
              <a:schemeClr val="accent3">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9752" y="1290814"/>
            <a:ext cx="1656223" cy="369332"/>
          </a:xfrm>
          <a:prstGeom prst="rect">
            <a:avLst/>
          </a:prstGeom>
        </p:spPr>
        <p:txBody>
          <a:bodyPr wrap="none">
            <a:spAutoFit/>
          </a:bodyPr>
          <a:lstStyle/>
          <a:p>
            <a:r>
              <a:rPr lang="en-US" b="1" dirty="0">
                <a:solidFill>
                  <a:schemeClr val="accent3">
                    <a:lumMod val="40000"/>
                    <a:lumOff val="60000"/>
                  </a:schemeClr>
                </a:solidFill>
                <a:effectLst>
                  <a:outerShdw blurRad="69850" dist="43180" dir="5400000" sx="0" sy="0">
                    <a:srgbClr val="000000">
                      <a:alpha val="65000"/>
                    </a:srgbClr>
                  </a:outerShdw>
                </a:effectLst>
              </a:rPr>
              <a:t>Digital Divide</a:t>
            </a:r>
            <a:endParaRPr lang="ru-RU" dirty="0">
              <a:solidFill>
                <a:schemeClr val="accent3">
                  <a:lumMod val="40000"/>
                  <a:lumOff val="60000"/>
                </a:schemeClr>
              </a:solidFill>
            </a:endParaRPr>
          </a:p>
        </p:txBody>
      </p:sp>
      <p:sp>
        <p:nvSpPr>
          <p:cNvPr id="5" name="Прямоугольник 4"/>
          <p:cNvSpPr/>
          <p:nvPr/>
        </p:nvSpPr>
        <p:spPr>
          <a:xfrm>
            <a:off x="179512" y="1556792"/>
            <a:ext cx="6390456" cy="4154984"/>
          </a:xfrm>
          <a:prstGeom prst="rect">
            <a:avLst/>
          </a:prstGeom>
        </p:spPr>
        <p:txBody>
          <a:bodyPr wrap="square">
            <a:spAutoFit/>
          </a:bodyPr>
          <a:lstStyle/>
          <a:p>
            <a:pPr indent="263525"/>
            <a:endParaRPr lang="ru-RU" sz="1200" i="1" dirty="0" smtClean="0"/>
          </a:p>
          <a:p>
            <a:pPr indent="263525"/>
            <a:r>
              <a:rPr lang="en-US" sz="1200" b="1" i="1" dirty="0" smtClean="0"/>
              <a:t>What </a:t>
            </a:r>
            <a:r>
              <a:rPr lang="en-US" sz="1200" b="1" i="1" dirty="0"/>
              <a:t>are you going to do today? Perhaps you’ll email your friends, watch a DVD or listen to your MP3 player. It’s likely that sometime soon you’re going to surf the Net. Today, we take new technology for granted, so you may be surprised to learn that 50% of the people in the world have still never even used a telephone!</a:t>
            </a:r>
          </a:p>
          <a:p>
            <a:pPr indent="263525"/>
            <a:r>
              <a:rPr lang="en-US" sz="1200" b="1" i="1" dirty="0"/>
              <a:t>There is a huge gap between those who have access to new technology and those who don’t. It is called the “Digital Divide”. The truth is that fewer than 17% of the people in the world can actually use the Internet.</a:t>
            </a:r>
          </a:p>
          <a:p>
            <a:pPr indent="263525"/>
            <a:r>
              <a:rPr lang="en-US" sz="1200" b="1" i="1" dirty="0"/>
              <a:t>To go online you need a computer, the right software, a phone line, a modem and a subscription to an Internet service provider. These aren’t cheap and a lot of people, especially in poor countries, just can’t afford them</a:t>
            </a:r>
            <a:r>
              <a:rPr lang="en-US" sz="1200" b="1" i="1" dirty="0" smtClean="0"/>
              <a:t>.</a:t>
            </a:r>
            <a:endParaRPr lang="ru-RU" sz="1200" b="1" i="1" dirty="0" smtClean="0"/>
          </a:p>
          <a:p>
            <a:pPr indent="263525"/>
            <a:r>
              <a:rPr lang="en-US" sz="1200" b="1" i="1" dirty="0"/>
              <a:t>Then, there’s the language barrier. Four-fifths of all websites are in English, and many people around the world cannot even read or write in their own language, let alone a foreign language. If people can’t read, it will be hard to teach them how to use a computer. </a:t>
            </a:r>
          </a:p>
          <a:p>
            <a:pPr indent="263525"/>
            <a:r>
              <a:rPr lang="en-US" sz="1200" b="1" i="1" dirty="0"/>
              <a:t>The technology gap also exists, simply because many people do not understand how technology can help them. They have an old-fashioned way of thinking and cannot imagine the difference technology will make to their lives.</a:t>
            </a:r>
          </a:p>
          <a:p>
            <a:pPr indent="263525"/>
            <a:r>
              <a:rPr lang="en-US" sz="1200" b="1" i="1" dirty="0"/>
              <a:t>Education is the key. Governments, IT industries and educational institutions should work together to educate people and train them, and at the same time introduce local languages into computer usage. When we bridge the digital divide, then everyone will have equal opportunities and the power that technology brings</a:t>
            </a:r>
            <a:r>
              <a:rPr lang="en-US" sz="1200" b="1" dirty="0" smtClean="0"/>
              <a:t>.</a:t>
            </a:r>
            <a:endParaRPr lang="en-US" sz="12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658206"/>
            <a:ext cx="2567301" cy="1917849"/>
          </a:xfrm>
          <a:prstGeom prst="rect">
            <a:avLst/>
          </a:prstGeom>
          <a:noFill/>
          <a:ln w="9525">
            <a:solidFill>
              <a:schemeClr val="accent3">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60527"/>
            <a:ext cx="1030287"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6234" y="260527"/>
            <a:ext cx="7493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361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81000" y="1633536"/>
            <a:ext cx="7215336" cy="4027712"/>
          </a:xfrm>
        </p:spPr>
        <p:txBody>
          <a:bodyPr>
            <a:normAutofit/>
          </a:bodyPr>
          <a:lstStyle/>
          <a:p>
            <a:pPr marL="269875" indent="-6350" algn="just">
              <a:lnSpc>
                <a:spcPct val="150000"/>
              </a:lnSpc>
              <a:spcAft>
                <a:spcPts val="0"/>
              </a:spcAft>
            </a:pPr>
            <a:r>
              <a:rPr lang="en-US" i="1" dirty="0">
                <a:latin typeface="Times New Roman"/>
                <a:ea typeface="Calibri"/>
                <a:cs typeface="Times New Roman"/>
              </a:rPr>
              <a:t>What </a:t>
            </a:r>
            <a:r>
              <a:rPr lang="en-US" i="1" u="sng" dirty="0">
                <a:latin typeface="Times New Roman"/>
                <a:ea typeface="Calibri"/>
                <a:cs typeface="Times New Roman"/>
              </a:rPr>
              <a:t>are you going</a:t>
            </a:r>
            <a:r>
              <a:rPr lang="en-US" i="1" dirty="0">
                <a:latin typeface="Times New Roman"/>
                <a:ea typeface="Calibri"/>
                <a:cs typeface="Times New Roman"/>
              </a:rPr>
              <a:t> </a:t>
            </a:r>
            <a:r>
              <a:rPr lang="en-US" i="1" u="sng" dirty="0">
                <a:latin typeface="Times New Roman"/>
                <a:ea typeface="Calibri"/>
                <a:cs typeface="Times New Roman"/>
              </a:rPr>
              <a:t>to do</a:t>
            </a:r>
            <a:r>
              <a:rPr lang="en-US" i="1" dirty="0">
                <a:latin typeface="Times New Roman"/>
                <a:ea typeface="Calibri"/>
                <a:cs typeface="Times New Roman"/>
              </a:rPr>
              <a:t> today? Perhaps </a:t>
            </a:r>
            <a:r>
              <a:rPr lang="en-US" i="1" u="sng" dirty="0">
                <a:latin typeface="Times New Roman"/>
                <a:ea typeface="Calibri"/>
                <a:cs typeface="Times New Roman"/>
              </a:rPr>
              <a:t>you’ll email</a:t>
            </a:r>
            <a:r>
              <a:rPr lang="en-US" i="1" dirty="0">
                <a:latin typeface="Times New Roman"/>
                <a:ea typeface="Calibri"/>
                <a:cs typeface="Times New Roman"/>
              </a:rPr>
              <a:t> your friends, watch a DVD or listen to your MP3 player. It’s likely that sometime soon </a:t>
            </a:r>
            <a:r>
              <a:rPr lang="en-US" i="1" u="sng" dirty="0">
                <a:latin typeface="Times New Roman"/>
                <a:ea typeface="Calibri"/>
                <a:cs typeface="Times New Roman"/>
              </a:rPr>
              <a:t>you’re going to surf </a:t>
            </a:r>
            <a:r>
              <a:rPr lang="en-US" i="1" dirty="0">
                <a:latin typeface="Times New Roman"/>
                <a:ea typeface="Calibri"/>
                <a:cs typeface="Times New Roman"/>
              </a:rPr>
              <a:t>the Net. If people can’t read, it </a:t>
            </a:r>
            <a:r>
              <a:rPr lang="en-US" i="1" u="sng" dirty="0">
                <a:latin typeface="Times New Roman"/>
                <a:ea typeface="Calibri"/>
                <a:cs typeface="Times New Roman"/>
              </a:rPr>
              <a:t>will be</a:t>
            </a:r>
            <a:r>
              <a:rPr lang="en-US" i="1" dirty="0">
                <a:latin typeface="Times New Roman"/>
                <a:ea typeface="Calibri"/>
                <a:cs typeface="Times New Roman"/>
              </a:rPr>
              <a:t> hard to teach them how to use a computer. When we bridge the digital divide, then </a:t>
            </a:r>
            <a:r>
              <a:rPr lang="en-US" i="1" u="sng" dirty="0">
                <a:latin typeface="Times New Roman"/>
                <a:ea typeface="Calibri"/>
                <a:cs typeface="Times New Roman"/>
              </a:rPr>
              <a:t>everyone will have</a:t>
            </a:r>
            <a:r>
              <a:rPr lang="en-US" i="1" dirty="0">
                <a:latin typeface="Times New Roman"/>
                <a:ea typeface="Calibri"/>
                <a:cs typeface="Times New Roman"/>
              </a:rPr>
              <a:t> equal opportunities and the power that technology brings.</a:t>
            </a:r>
            <a:endParaRPr lang="ru-RU" sz="1600" dirty="0">
              <a:latin typeface="Calibri"/>
              <a:ea typeface="Calibri"/>
              <a:cs typeface="Times New Roman"/>
            </a:endParaRPr>
          </a:p>
          <a:p>
            <a:endParaRPr lang="ru-RU" dirty="0"/>
          </a:p>
        </p:txBody>
      </p:sp>
      <p:pic>
        <p:nvPicPr>
          <p:cNvPr id="4" name="Picture 2" descr="Картинки по запросу старшокласник"/>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76672"/>
            <a:ext cx="1195705" cy="955040"/>
          </a:xfrm>
          <a:prstGeom prst="rect">
            <a:avLst/>
          </a:prstGeom>
          <a:noFill/>
          <a:extLst/>
        </p:spPr>
      </p:pic>
    </p:spTree>
    <p:extLst>
      <p:ext uri="{BB962C8B-B14F-4D97-AF65-F5344CB8AC3E}">
        <p14:creationId xmlns:p14="http://schemas.microsoft.com/office/powerpoint/2010/main" val="1332110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GB" sz="2800" b="1" dirty="0"/>
              <a:t>TEST YOURSELF </a:t>
            </a:r>
            <a:br>
              <a:rPr lang="en-GB" sz="2800" b="1" dirty="0"/>
            </a:br>
            <a:r>
              <a:rPr lang="en-GB" sz="2800" b="1" dirty="0"/>
              <a:t>TEST 2</a:t>
            </a:r>
            <a:br>
              <a:rPr lang="en-GB" sz="2800" b="1" dirty="0"/>
            </a:br>
            <a:endParaRPr lang="ru-RU" sz="2800" b="1" dirty="0"/>
          </a:p>
        </p:txBody>
      </p:sp>
      <p:sp>
        <p:nvSpPr>
          <p:cNvPr id="3" name="Объект 2"/>
          <p:cNvSpPr>
            <a:spLocks noGrp="1"/>
          </p:cNvSpPr>
          <p:nvPr>
            <p:ph sz="half" idx="1"/>
          </p:nvPr>
        </p:nvSpPr>
        <p:spPr/>
        <p:txBody>
          <a:bodyPr>
            <a:normAutofit fontScale="85000" lnSpcReduction="10000"/>
          </a:bodyPr>
          <a:lstStyle/>
          <a:p>
            <a:r>
              <a:rPr lang="en-US" dirty="0"/>
              <a:t>1 a………………………….. to an Internet provider</a:t>
            </a:r>
          </a:p>
          <a:p>
            <a:r>
              <a:rPr lang="en-US" dirty="0"/>
              <a:t>2 to have equal……………………</a:t>
            </a:r>
          </a:p>
          <a:p>
            <a:r>
              <a:rPr lang="en-US" dirty="0"/>
              <a:t>3 language ………………………</a:t>
            </a:r>
          </a:p>
          <a:p>
            <a:r>
              <a:rPr lang="en-US" dirty="0"/>
              <a:t>4 IT ………………………………</a:t>
            </a:r>
          </a:p>
          <a:p>
            <a:r>
              <a:rPr lang="en-US" dirty="0"/>
              <a:t>5 bridge the digital ……………………….</a:t>
            </a:r>
          </a:p>
          <a:p>
            <a:r>
              <a:rPr lang="en-US" dirty="0"/>
              <a:t>6  take the………………… for granted</a:t>
            </a:r>
          </a:p>
          <a:p>
            <a:endParaRPr lang="ru-RU" dirty="0"/>
          </a:p>
        </p:txBody>
      </p:sp>
      <p:sp>
        <p:nvSpPr>
          <p:cNvPr id="4" name="Объект 3"/>
          <p:cNvSpPr>
            <a:spLocks noGrp="1"/>
          </p:cNvSpPr>
          <p:nvPr>
            <p:ph sz="half" idx="2"/>
          </p:nvPr>
        </p:nvSpPr>
        <p:spPr/>
        <p:txBody>
          <a:bodyPr>
            <a:normAutofit fontScale="85000" lnSpcReduction="10000"/>
          </a:bodyPr>
          <a:lstStyle/>
          <a:p>
            <a:r>
              <a:rPr lang="en-US" dirty="0"/>
              <a:t>1 </a:t>
            </a:r>
            <a:r>
              <a:rPr lang="en-US" dirty="0" smtClean="0"/>
              <a:t>a</a:t>
            </a:r>
            <a:r>
              <a:rPr lang="ru-RU" dirty="0" smtClean="0"/>
              <a:t> </a:t>
            </a:r>
            <a:r>
              <a:rPr lang="en-US" b="1" dirty="0" smtClean="0">
                <a:solidFill>
                  <a:schemeClr val="accent3">
                    <a:lumMod val="40000"/>
                    <a:lumOff val="60000"/>
                  </a:schemeClr>
                </a:solidFill>
              </a:rPr>
              <a:t>subscription</a:t>
            </a:r>
            <a:r>
              <a:rPr lang="en-US" b="1" dirty="0" smtClean="0"/>
              <a:t> </a:t>
            </a:r>
            <a:r>
              <a:rPr lang="en-US" dirty="0" smtClean="0"/>
              <a:t>to </a:t>
            </a:r>
            <a:r>
              <a:rPr lang="en-US" dirty="0"/>
              <a:t>an Internet provider</a:t>
            </a:r>
          </a:p>
          <a:p>
            <a:r>
              <a:rPr lang="en-US" dirty="0"/>
              <a:t>2 to have </a:t>
            </a:r>
            <a:r>
              <a:rPr lang="en-US" dirty="0" smtClean="0"/>
              <a:t>equal </a:t>
            </a:r>
            <a:r>
              <a:rPr lang="en-US" b="1" dirty="0" smtClean="0">
                <a:solidFill>
                  <a:schemeClr val="accent3">
                    <a:lumMod val="40000"/>
                    <a:lumOff val="60000"/>
                  </a:schemeClr>
                </a:solidFill>
              </a:rPr>
              <a:t>opportunities</a:t>
            </a:r>
          </a:p>
          <a:p>
            <a:r>
              <a:rPr lang="en-US" dirty="0"/>
              <a:t>3</a:t>
            </a:r>
            <a:r>
              <a:rPr lang="en-US" dirty="0" smtClean="0"/>
              <a:t> </a:t>
            </a:r>
            <a:r>
              <a:rPr lang="en-US" dirty="0"/>
              <a:t>language </a:t>
            </a:r>
            <a:r>
              <a:rPr lang="en-US" b="1" dirty="0" smtClean="0">
                <a:solidFill>
                  <a:schemeClr val="accent3">
                    <a:lumMod val="40000"/>
                    <a:lumOff val="60000"/>
                  </a:schemeClr>
                </a:solidFill>
              </a:rPr>
              <a:t>barrier</a:t>
            </a:r>
            <a:endParaRPr lang="en-US" b="1" dirty="0">
              <a:solidFill>
                <a:schemeClr val="accent3">
                  <a:lumMod val="40000"/>
                  <a:lumOff val="60000"/>
                </a:schemeClr>
              </a:solidFill>
            </a:endParaRPr>
          </a:p>
          <a:p>
            <a:r>
              <a:rPr lang="en-US" dirty="0"/>
              <a:t>4 IT </a:t>
            </a:r>
            <a:r>
              <a:rPr lang="en-US" b="1" dirty="0" smtClean="0">
                <a:solidFill>
                  <a:schemeClr val="accent3">
                    <a:lumMod val="40000"/>
                    <a:lumOff val="60000"/>
                  </a:schemeClr>
                </a:solidFill>
              </a:rPr>
              <a:t>industries</a:t>
            </a:r>
            <a:endParaRPr lang="en-US" b="1" dirty="0">
              <a:solidFill>
                <a:schemeClr val="accent3">
                  <a:lumMod val="40000"/>
                  <a:lumOff val="60000"/>
                </a:schemeClr>
              </a:solidFill>
            </a:endParaRPr>
          </a:p>
          <a:p>
            <a:r>
              <a:rPr lang="en-US" dirty="0"/>
              <a:t>5 bridge the digital </a:t>
            </a:r>
            <a:r>
              <a:rPr lang="en-US" b="1" dirty="0" smtClean="0">
                <a:solidFill>
                  <a:schemeClr val="accent3">
                    <a:lumMod val="40000"/>
                    <a:lumOff val="60000"/>
                  </a:schemeClr>
                </a:solidFill>
              </a:rPr>
              <a:t>divide</a:t>
            </a:r>
            <a:endParaRPr lang="en-US" b="1" dirty="0">
              <a:solidFill>
                <a:schemeClr val="accent3">
                  <a:lumMod val="40000"/>
                  <a:lumOff val="60000"/>
                </a:schemeClr>
              </a:solidFill>
            </a:endParaRPr>
          </a:p>
          <a:p>
            <a:r>
              <a:rPr lang="en-US" dirty="0"/>
              <a:t>6  take </a:t>
            </a:r>
            <a:r>
              <a:rPr lang="en-US" dirty="0" smtClean="0"/>
              <a:t>the </a:t>
            </a:r>
            <a:r>
              <a:rPr lang="en-US" b="1" dirty="0" smtClean="0">
                <a:solidFill>
                  <a:schemeClr val="accent3">
                    <a:lumMod val="40000"/>
                    <a:lumOff val="60000"/>
                  </a:schemeClr>
                </a:solidFill>
              </a:rPr>
              <a:t>technology</a:t>
            </a:r>
            <a:r>
              <a:rPr lang="en-US" dirty="0" smtClean="0"/>
              <a:t> </a:t>
            </a:r>
            <a:r>
              <a:rPr lang="en-US" dirty="0"/>
              <a:t>for granted</a:t>
            </a: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1189037"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95736" y="1259756"/>
            <a:ext cx="4592924" cy="369332"/>
          </a:xfrm>
          <a:prstGeom prst="rect">
            <a:avLst/>
          </a:prstGeom>
        </p:spPr>
        <p:txBody>
          <a:bodyPr wrap="none">
            <a:spAutoFit/>
          </a:bodyPr>
          <a:lstStyle/>
          <a:p>
            <a:r>
              <a:rPr lang="en-US" b="1" dirty="0">
                <a:solidFill>
                  <a:schemeClr val="accent3">
                    <a:lumMod val="40000"/>
                    <a:lumOff val="60000"/>
                  </a:schemeClr>
                </a:solidFill>
              </a:rPr>
              <a:t>Task 1. Complete the word collocations</a:t>
            </a:r>
            <a:endParaRPr lang="ru-RU" b="1" dirty="0">
              <a:solidFill>
                <a:schemeClr val="accent3">
                  <a:lumMod val="40000"/>
                  <a:lumOff val="60000"/>
                </a:schemeClr>
              </a:solidFill>
            </a:endParaRPr>
          </a:p>
        </p:txBody>
      </p:sp>
    </p:spTree>
    <p:extLst>
      <p:ext uri="{BB962C8B-B14F-4D97-AF65-F5344CB8AC3E}">
        <p14:creationId xmlns:p14="http://schemas.microsoft.com/office/powerpoint/2010/main" val="65338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a:t>Task 2. Complete the sentences with will or going to</a:t>
            </a:r>
            <a:endParaRPr lang="ru-RU" sz="2400" b="1" dirty="0"/>
          </a:p>
        </p:txBody>
      </p:sp>
      <p:sp>
        <p:nvSpPr>
          <p:cNvPr id="3" name="Объект 2"/>
          <p:cNvSpPr>
            <a:spLocks noGrp="1"/>
          </p:cNvSpPr>
          <p:nvPr>
            <p:ph sz="half" idx="1"/>
          </p:nvPr>
        </p:nvSpPr>
        <p:spPr/>
        <p:txBody>
          <a:bodyPr>
            <a:normAutofit fontScale="77500" lnSpcReduction="20000"/>
          </a:bodyPr>
          <a:lstStyle/>
          <a:p>
            <a:r>
              <a:rPr lang="en-US" dirty="0"/>
              <a:t>1 “What’s on TV tonight?” – “I don’t know, I ……. (look) at the guide”.</a:t>
            </a:r>
          </a:p>
          <a:p>
            <a:r>
              <a:rPr lang="en-US" dirty="0"/>
              <a:t>2 Look at those dark clouds! It …….. (rain) very soon.</a:t>
            </a:r>
          </a:p>
          <a:p>
            <a:r>
              <a:rPr lang="en-US" dirty="0"/>
              <a:t>3 “I can’t do this exercise!” – “OK, I ……. (help) you”.</a:t>
            </a:r>
          </a:p>
          <a:p>
            <a:r>
              <a:rPr lang="en-US" dirty="0"/>
              <a:t>4 ……………. (people/fly) in special cars in the future?</a:t>
            </a:r>
          </a:p>
          <a:p>
            <a:r>
              <a:rPr lang="en-US" dirty="0"/>
              <a:t>5 I think Steve ……. (win) the race.</a:t>
            </a:r>
          </a:p>
          <a:p>
            <a:r>
              <a:rPr lang="en-US" dirty="0"/>
              <a:t>6 “It’s raining heavily’. – “I ……… (take) an umbrella”.</a:t>
            </a:r>
          </a:p>
          <a:p>
            <a:endParaRPr lang="ru-RU" dirty="0"/>
          </a:p>
        </p:txBody>
      </p:sp>
      <p:sp>
        <p:nvSpPr>
          <p:cNvPr id="4" name="Объект 3"/>
          <p:cNvSpPr>
            <a:spLocks noGrp="1"/>
          </p:cNvSpPr>
          <p:nvPr>
            <p:ph sz="half" idx="2"/>
          </p:nvPr>
        </p:nvSpPr>
        <p:spPr/>
        <p:txBody>
          <a:bodyPr>
            <a:normAutofit fontScale="77500" lnSpcReduction="20000"/>
          </a:bodyPr>
          <a:lstStyle/>
          <a:p>
            <a:r>
              <a:rPr lang="en-US" dirty="0"/>
              <a:t>1 “What’s on TV tonight?” – “I don’t know, I </a:t>
            </a:r>
            <a:r>
              <a:rPr lang="en-US" b="1" dirty="0" smtClean="0">
                <a:solidFill>
                  <a:schemeClr val="accent4">
                    <a:lumMod val="60000"/>
                    <a:lumOff val="40000"/>
                  </a:schemeClr>
                </a:solidFill>
              </a:rPr>
              <a:t>will look </a:t>
            </a:r>
            <a:r>
              <a:rPr lang="en-US" dirty="0" smtClean="0"/>
              <a:t>at </a:t>
            </a:r>
            <a:r>
              <a:rPr lang="en-US" dirty="0"/>
              <a:t>the guide”.</a:t>
            </a:r>
          </a:p>
          <a:p>
            <a:r>
              <a:rPr lang="en-US" dirty="0"/>
              <a:t>2 Look at those dark clouds! It </a:t>
            </a:r>
            <a:r>
              <a:rPr lang="en-US" b="1" dirty="0" smtClean="0">
                <a:solidFill>
                  <a:schemeClr val="accent4">
                    <a:lumMod val="60000"/>
                    <a:lumOff val="40000"/>
                  </a:schemeClr>
                </a:solidFill>
              </a:rPr>
              <a:t>is going to </a:t>
            </a:r>
            <a:r>
              <a:rPr lang="en-US" dirty="0" smtClean="0"/>
              <a:t>rain very </a:t>
            </a:r>
            <a:r>
              <a:rPr lang="en-US" dirty="0"/>
              <a:t>soon.</a:t>
            </a:r>
          </a:p>
          <a:p>
            <a:r>
              <a:rPr lang="en-US" dirty="0"/>
              <a:t>3 “I can’t do this exercise!” – “OK, I </a:t>
            </a:r>
            <a:r>
              <a:rPr lang="en-US" b="1" dirty="0" smtClean="0">
                <a:solidFill>
                  <a:schemeClr val="accent4">
                    <a:lumMod val="60000"/>
                    <a:lumOff val="40000"/>
                  </a:schemeClr>
                </a:solidFill>
              </a:rPr>
              <a:t>will help </a:t>
            </a:r>
            <a:r>
              <a:rPr lang="en-US" dirty="0"/>
              <a:t>you”.</a:t>
            </a:r>
          </a:p>
          <a:p>
            <a:r>
              <a:rPr lang="en-US" dirty="0"/>
              <a:t>4 </a:t>
            </a:r>
            <a:r>
              <a:rPr lang="en-US" b="1" dirty="0" smtClean="0">
                <a:solidFill>
                  <a:schemeClr val="accent4">
                    <a:lumMod val="60000"/>
                    <a:lumOff val="40000"/>
                  </a:schemeClr>
                </a:solidFill>
              </a:rPr>
              <a:t>Will people fly </a:t>
            </a:r>
            <a:r>
              <a:rPr lang="en-US" dirty="0" smtClean="0"/>
              <a:t>in </a:t>
            </a:r>
            <a:r>
              <a:rPr lang="en-US" dirty="0"/>
              <a:t>special cars in the future?</a:t>
            </a:r>
          </a:p>
          <a:p>
            <a:r>
              <a:rPr lang="en-US" dirty="0"/>
              <a:t>5 I think Steve </a:t>
            </a:r>
            <a:r>
              <a:rPr lang="en-US" b="1" dirty="0" smtClean="0">
                <a:solidFill>
                  <a:schemeClr val="accent4">
                    <a:lumMod val="60000"/>
                    <a:lumOff val="40000"/>
                  </a:schemeClr>
                </a:solidFill>
              </a:rPr>
              <a:t>will win </a:t>
            </a:r>
            <a:r>
              <a:rPr lang="en-US" dirty="0" smtClean="0"/>
              <a:t>the </a:t>
            </a:r>
            <a:r>
              <a:rPr lang="en-US" dirty="0"/>
              <a:t>race.</a:t>
            </a:r>
          </a:p>
          <a:p>
            <a:r>
              <a:rPr lang="en-US" dirty="0"/>
              <a:t>6 “It’s raining heavily’. – “I </a:t>
            </a:r>
            <a:r>
              <a:rPr lang="en-US" b="1" dirty="0" smtClean="0">
                <a:solidFill>
                  <a:schemeClr val="accent4">
                    <a:lumMod val="60000"/>
                    <a:lumOff val="40000"/>
                  </a:schemeClr>
                </a:solidFill>
              </a:rPr>
              <a:t>will take </a:t>
            </a:r>
            <a:r>
              <a:rPr lang="en-US" dirty="0"/>
              <a:t>an umbrella”.</a:t>
            </a:r>
          </a:p>
          <a:p>
            <a:endParaRPr lang="en-US" dirty="0"/>
          </a:p>
          <a:p>
            <a:endParaRPr lang="ru-RU" dirty="0"/>
          </a:p>
        </p:txBody>
      </p:sp>
    </p:spTree>
    <p:extLst>
      <p:ext uri="{BB962C8B-B14F-4D97-AF65-F5344CB8AC3E}">
        <p14:creationId xmlns:p14="http://schemas.microsoft.com/office/powerpoint/2010/main" val="308544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579448887"/>
              </p:ext>
            </p:extLst>
          </p:nvPr>
        </p:nvGraphicFramePr>
        <p:xfrm>
          <a:off x="4067944" y="1066327"/>
          <a:ext cx="4752528" cy="3688425"/>
        </p:xfrm>
        <a:graphic>
          <a:graphicData uri="http://schemas.openxmlformats.org/drawingml/2006/table">
            <a:tbl>
              <a:tblPr firstRow="1" firstCol="1" bandRow="1">
                <a:tableStyleId>{5C22544A-7EE6-4342-B048-85BDC9FD1C3A}</a:tableStyleId>
              </a:tblPr>
              <a:tblGrid>
                <a:gridCol w="2376016"/>
                <a:gridCol w="2376512"/>
              </a:tblGrid>
              <a:tr h="149794">
                <a:tc>
                  <a:txBody>
                    <a:bodyPr/>
                    <a:lstStyle/>
                    <a:p>
                      <a:pPr algn="just">
                        <a:lnSpc>
                          <a:spcPct val="115000"/>
                        </a:lnSpc>
                        <a:spcAft>
                          <a:spcPts val="0"/>
                        </a:spcAft>
                      </a:pPr>
                      <a:r>
                        <a:rPr lang="en-US" sz="1200" dirty="0">
                          <a:effectLst/>
                        </a:rPr>
                        <a:t>Task 1</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200">
                          <a:effectLst/>
                        </a:rPr>
                        <a:t>1</a:t>
                      </a:r>
                      <a:r>
                        <a:rPr lang="uk-UA" sz="1200">
                          <a:effectLst/>
                        </a:rPr>
                        <a:t>бал за кожну правильну пару</a:t>
                      </a:r>
                      <a:endParaRPr lang="ru-RU" sz="110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uk-UA" sz="1200">
                          <a:effectLst/>
                        </a:rPr>
                        <a:t>1</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a:effectLst/>
                        </a:rPr>
                        <a:t>1 бал</a:t>
                      </a:r>
                      <a:endParaRPr lang="ru-RU" sz="110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uk-UA" sz="1200">
                          <a:effectLst/>
                        </a:rPr>
                        <a:t>2</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a:effectLst/>
                        </a:rPr>
                        <a:t>1 бал</a:t>
                      </a:r>
                      <a:endParaRPr lang="ru-RU" sz="110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uk-UA" sz="1200">
                          <a:effectLst/>
                        </a:rPr>
                        <a:t>3</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a:effectLst/>
                        </a:rPr>
                        <a:t>1 бал</a:t>
                      </a:r>
                      <a:endParaRPr lang="ru-RU" sz="110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uk-UA" sz="1200" dirty="0">
                          <a:effectLst/>
                        </a:rPr>
                        <a:t>4</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a:effectLst/>
                        </a:rPr>
                        <a:t>1 бал</a:t>
                      </a:r>
                      <a:endParaRPr lang="ru-RU" sz="110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uk-UA" sz="1200">
                          <a:effectLst/>
                        </a:rPr>
                        <a:t>5</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a:effectLst/>
                        </a:rPr>
                        <a:t>1 бал</a:t>
                      </a:r>
                      <a:endParaRPr lang="ru-RU" sz="110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uk-UA" sz="1200">
                          <a:effectLst/>
                        </a:rPr>
                        <a:t>6</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a:effectLst/>
                        </a:rPr>
                        <a:t>1 бал</a:t>
                      </a:r>
                      <a:endParaRPr lang="ru-RU" sz="110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en-US" sz="1200">
                          <a:effectLst/>
                        </a:rPr>
                        <a:t>Task 2</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1200">
                          <a:effectLst/>
                        </a:rPr>
                        <a:t>1</a:t>
                      </a:r>
                      <a:r>
                        <a:rPr lang="uk-UA" sz="1200">
                          <a:effectLst/>
                        </a:rPr>
                        <a:t>бал за кожну правильну відповідь</a:t>
                      </a:r>
                      <a:endParaRPr lang="ru-RU" sz="110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uk-UA" sz="1200" dirty="0" smtClean="0">
                          <a:effectLst/>
                          <a:latin typeface="+mn-lt"/>
                          <a:ea typeface="+mn-ea"/>
                          <a:cs typeface="+mn-cs"/>
                        </a:rPr>
                        <a:t>1</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a:effectLst/>
                        </a:rPr>
                        <a:t>1 бал</a:t>
                      </a:r>
                      <a:endParaRPr lang="ru-RU" sz="110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uk-UA" sz="1200" dirty="0" smtClean="0">
                          <a:effectLst/>
                          <a:latin typeface="+mn-lt"/>
                          <a:ea typeface="+mn-ea"/>
                          <a:cs typeface="+mn-cs"/>
                        </a:rPr>
                        <a:t>2</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a:effectLst/>
                        </a:rPr>
                        <a:t>1 бал</a:t>
                      </a:r>
                      <a:endParaRPr lang="ru-RU" sz="110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uk-UA" sz="1200" dirty="0" smtClean="0">
                          <a:effectLst/>
                          <a:latin typeface="+mn-lt"/>
                          <a:ea typeface="+mn-ea"/>
                          <a:cs typeface="+mn-cs"/>
                        </a:rPr>
                        <a:t>3</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dirty="0">
                          <a:effectLst/>
                        </a:rPr>
                        <a:t>1 бал</a:t>
                      </a:r>
                      <a:endParaRPr lang="ru-RU" sz="1100" dirty="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ru-RU" sz="1100" dirty="0" smtClean="0">
                          <a:effectLst/>
                          <a:latin typeface="Calibri"/>
                          <a:ea typeface="Calibri"/>
                          <a:cs typeface="Times New Roman"/>
                        </a:rPr>
                        <a:t>4</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dirty="0">
                          <a:effectLst/>
                        </a:rPr>
                        <a:t>1 бал</a:t>
                      </a:r>
                      <a:endParaRPr lang="ru-RU" sz="1100" dirty="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ru-RU" sz="1100" dirty="0" smtClean="0">
                          <a:effectLst/>
                          <a:latin typeface="Calibri"/>
                          <a:ea typeface="Calibri"/>
                          <a:cs typeface="Times New Roman"/>
                        </a:rPr>
                        <a:t>5</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a:effectLst/>
                        </a:rPr>
                        <a:t>1 бал</a:t>
                      </a:r>
                      <a:endParaRPr lang="ru-RU" sz="1100">
                        <a:effectLst/>
                        <a:latin typeface="Calibri"/>
                        <a:ea typeface="Calibri"/>
                        <a:cs typeface="Times New Roman"/>
                      </a:endParaRPr>
                    </a:p>
                  </a:txBody>
                  <a:tcPr marL="68580" marR="68580" marT="0" marB="0"/>
                </a:tc>
              </a:tr>
              <a:tr h="149891">
                <a:tc>
                  <a:txBody>
                    <a:bodyPr/>
                    <a:lstStyle/>
                    <a:p>
                      <a:pPr algn="just">
                        <a:lnSpc>
                          <a:spcPct val="115000"/>
                        </a:lnSpc>
                        <a:spcAft>
                          <a:spcPts val="0"/>
                        </a:spcAft>
                      </a:pPr>
                      <a:r>
                        <a:rPr lang="uk-UA" sz="1200" smtClean="0">
                          <a:effectLst/>
                          <a:latin typeface="+mn-lt"/>
                          <a:ea typeface="+mn-ea"/>
                          <a:cs typeface="+mn-cs"/>
                        </a:rPr>
                        <a:t>6</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dirty="0">
                          <a:effectLst/>
                        </a:rPr>
                        <a:t>1 бал</a:t>
                      </a:r>
                      <a:endParaRPr lang="ru-RU" sz="1100" dirty="0">
                        <a:effectLst/>
                        <a:latin typeface="Calibri"/>
                        <a:ea typeface="Calibri"/>
                        <a:cs typeface="Times New Roman"/>
                      </a:endParaRPr>
                    </a:p>
                  </a:txBody>
                  <a:tcPr marL="68580" marR="68580" marT="0" marB="0"/>
                </a:tc>
              </a:tr>
              <a:tr h="323433">
                <a:tc>
                  <a:txBody>
                    <a:bodyPr/>
                    <a:lstStyle/>
                    <a:p>
                      <a:pPr algn="just">
                        <a:lnSpc>
                          <a:spcPct val="115000"/>
                        </a:lnSpc>
                        <a:spcAft>
                          <a:spcPts val="0"/>
                        </a:spcAft>
                      </a:pPr>
                      <a:r>
                        <a:rPr lang="uk-UA" sz="1200">
                          <a:effectLst/>
                        </a:rPr>
                        <a:t>Усього</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uk-UA" sz="1200" dirty="0">
                          <a:effectLst/>
                        </a:rPr>
                        <a:t>12 балів</a:t>
                      </a:r>
                      <a:endParaRPr lang="ru-RU" sz="1100" dirty="0">
                        <a:effectLst/>
                        <a:latin typeface="Calibri"/>
                        <a:ea typeface="Calibri"/>
                        <a:cs typeface="Times New Roman"/>
                      </a:endParaRPr>
                    </a:p>
                  </a:txBody>
                  <a:tcPr marL="68580" marR="68580" marT="0" marB="0"/>
                </a:tc>
              </a:tr>
            </a:tbl>
          </a:graphicData>
        </a:graphic>
      </p:graphicFrame>
      <p:sp>
        <p:nvSpPr>
          <p:cNvPr id="5" name="Прямоугольник 4"/>
          <p:cNvSpPr/>
          <p:nvPr/>
        </p:nvSpPr>
        <p:spPr>
          <a:xfrm>
            <a:off x="5364088" y="348625"/>
            <a:ext cx="2642069" cy="400110"/>
          </a:xfrm>
          <a:prstGeom prst="rect">
            <a:avLst/>
          </a:prstGeom>
          <a:solidFill>
            <a:schemeClr val="accent3">
              <a:lumMod val="40000"/>
              <a:lumOff val="60000"/>
            </a:schemeClr>
          </a:solidFill>
        </p:spPr>
        <p:txBody>
          <a:bodyPr wrap="none" lIns="91440" tIns="45720" rIns="91440" bIns="45720">
            <a:spAutoFit/>
          </a:bodyPr>
          <a:lstStyle/>
          <a:p>
            <a:pPr algn="ctr"/>
            <a:r>
              <a:rPr lang="uk-UA"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3">
                    <a:lumMod val="60000"/>
                    <a:lumOff val="40000"/>
                  </a:schemeClr>
                </a:solidFill>
                <a:effectLst>
                  <a:outerShdw blurRad="50800" dist="40000" dir="5400000" algn="tl" rotWithShape="0">
                    <a:srgbClr val="000000">
                      <a:shade val="5000"/>
                      <a:satMod val="120000"/>
                      <a:alpha val="33000"/>
                    </a:srgbClr>
                  </a:outerShdw>
                </a:effectLst>
              </a:rPr>
              <a:t>Шкала оцінювання</a:t>
            </a:r>
            <a:endParaRPr lang="ru-RU" sz="2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3">
                  <a:lumMod val="60000"/>
                  <a:lumOff val="40000"/>
                </a:schemeClr>
              </a:solidFill>
              <a:effectLst>
                <a:outerShdw blurRad="50800" dist="40000" dir="5400000" algn="tl" rotWithShape="0">
                  <a:srgbClr val="000000">
                    <a:shade val="5000"/>
                    <a:satMod val="120000"/>
                    <a:alpha val="33000"/>
                  </a:srgbClr>
                </a:outerShdw>
              </a:effectLst>
            </a:endParaRPr>
          </a:p>
        </p:txBody>
      </p:sp>
      <p:pic>
        <p:nvPicPr>
          <p:cNvPr id="6" name="Picture 2" descr="Картинки по запросу &quot;done i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548680"/>
            <a:ext cx="3385669" cy="187220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25760" y="4941168"/>
            <a:ext cx="4572000" cy="1569660"/>
          </a:xfrm>
          <a:prstGeom prst="rect">
            <a:avLst/>
          </a:prstGeom>
        </p:spPr>
        <p:txBody>
          <a:bodyPr>
            <a:spAutoFit/>
          </a:bodyPr>
          <a:lstStyle/>
          <a:p>
            <a:pPr lvl="0" algn="ctr"/>
            <a:r>
              <a:rPr lang="en-US" sz="3200" dirty="0">
                <a:solidFill>
                  <a:schemeClr val="accent3">
                    <a:lumMod val="75000"/>
                  </a:schemeClr>
                </a:solidFill>
                <a:latin typeface="Berlin Sans FB Demi" pitchFamily="34" charset="0"/>
              </a:rPr>
              <a:t>Well done! You’ve completed the lesson.</a:t>
            </a:r>
          </a:p>
          <a:p>
            <a:pPr lvl="0" algn="ctr"/>
            <a:r>
              <a:rPr lang="en-US" sz="3200" dirty="0">
                <a:solidFill>
                  <a:schemeClr val="accent3">
                    <a:lumMod val="75000"/>
                  </a:schemeClr>
                </a:solidFill>
                <a:latin typeface="Berlin Sans FB Demi" pitchFamily="34" charset="0"/>
              </a:rPr>
              <a:t> If you failed, try again)</a:t>
            </a:r>
            <a:endParaRPr lang="ru-RU" sz="3200" dirty="0">
              <a:solidFill>
                <a:schemeClr val="accent3">
                  <a:lumMod val="75000"/>
                </a:schemeClr>
              </a:solidFill>
              <a:latin typeface="Palatino Linotype"/>
            </a:endParaRPr>
          </a:p>
        </p:txBody>
      </p:sp>
    </p:spTree>
    <p:extLst>
      <p:ext uri="{BB962C8B-B14F-4D97-AF65-F5344CB8AC3E}">
        <p14:creationId xmlns:p14="http://schemas.microsoft.com/office/powerpoint/2010/main" val="2602294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67494"/>
            <a:ext cx="6995120" cy="1399032"/>
          </a:xfrm>
        </p:spPr>
        <p:txBody>
          <a:bodyPr>
            <a:normAutofit fontScale="90000"/>
          </a:bodyPr>
          <a:lstStyle/>
          <a:p>
            <a:r>
              <a:rPr lang="en-US" dirty="0"/>
              <a:t>Vocabulary </a:t>
            </a:r>
            <a:r>
              <a:rPr lang="en-US" dirty="0" smtClean="0"/>
              <a:t>review</a:t>
            </a:r>
            <a:br>
              <a:rPr lang="en-US" dirty="0" smtClean="0"/>
            </a:br>
            <a:r>
              <a:rPr lang="en-US" sz="1800" dirty="0" smtClean="0">
                <a:solidFill>
                  <a:srgbClr val="FFFFFF"/>
                </a:solidFill>
                <a:effectLst/>
                <a:latin typeface="Arial Black" pitchFamily="34" charset="0"/>
              </a:rPr>
              <a:t>Look </a:t>
            </a:r>
            <a:r>
              <a:rPr lang="en-US" sz="1800" dirty="0">
                <a:solidFill>
                  <a:srgbClr val="FFFFFF"/>
                </a:solidFill>
                <a:effectLst/>
                <a:latin typeface="Arial Black" pitchFamily="34" charset="0"/>
              </a:rPr>
              <a:t>at David’s messy room. Find </a:t>
            </a:r>
            <a:r>
              <a:rPr lang="en-US" sz="1800" dirty="0" smtClean="0">
                <a:solidFill>
                  <a:srgbClr val="FFFFFF"/>
                </a:solidFill>
                <a:effectLst/>
                <a:latin typeface="Arial Black" pitchFamily="34" charset="0"/>
              </a:rPr>
              <a:t>6 </a:t>
            </a:r>
            <a:r>
              <a:rPr lang="en-US" sz="1800" dirty="0">
                <a:solidFill>
                  <a:srgbClr val="FFFFFF"/>
                </a:solidFill>
                <a:effectLst/>
                <a:latin typeface="Arial Black" pitchFamily="34" charset="0"/>
              </a:rPr>
              <a:t>gadgets and name them. </a:t>
            </a:r>
            <a:br>
              <a:rPr lang="en-US" sz="1800" dirty="0">
                <a:solidFill>
                  <a:srgbClr val="FFFFFF"/>
                </a:solidFill>
                <a:effectLst/>
                <a:latin typeface="Arial Black" pitchFamily="34" charset="0"/>
              </a:rPr>
            </a:br>
            <a:endParaRPr lang="ru-RU" sz="1800" dirty="0">
              <a:solidFill>
                <a:srgbClr val="FFFFFF"/>
              </a:solidFill>
              <a:effectLst/>
              <a:latin typeface="Arial Black" pitchFamily="34" charset="0"/>
            </a:endParaRPr>
          </a:p>
        </p:txBody>
      </p:sp>
      <p:sp>
        <p:nvSpPr>
          <p:cNvPr id="4" name="Объект 3"/>
          <p:cNvSpPr>
            <a:spLocks noGrp="1"/>
          </p:cNvSpPr>
          <p:nvPr>
            <p:ph sz="half" idx="2"/>
          </p:nvPr>
        </p:nvSpPr>
        <p:spPr/>
        <p:txBody>
          <a:bodyPr/>
          <a:lstStyle/>
          <a:p>
            <a:r>
              <a:rPr lang="en-GB" dirty="0"/>
              <a:t>digital </a:t>
            </a:r>
            <a:r>
              <a:rPr lang="en-GB" dirty="0" smtClean="0"/>
              <a:t>TV</a:t>
            </a:r>
          </a:p>
          <a:p>
            <a:r>
              <a:rPr lang="en-GB" dirty="0" smtClean="0"/>
              <a:t>MP3 player</a:t>
            </a:r>
          </a:p>
          <a:p>
            <a:r>
              <a:rPr lang="en-GB" dirty="0"/>
              <a:t>l</a:t>
            </a:r>
            <a:r>
              <a:rPr lang="en-GB" dirty="0" smtClean="0"/>
              <a:t>aptop</a:t>
            </a:r>
          </a:p>
          <a:p>
            <a:r>
              <a:rPr lang="en-GB" dirty="0" smtClean="0"/>
              <a:t>digital camera</a:t>
            </a:r>
          </a:p>
          <a:p>
            <a:r>
              <a:rPr lang="en-GB" dirty="0" smtClean="0"/>
              <a:t>game console</a:t>
            </a:r>
          </a:p>
          <a:p>
            <a:r>
              <a:rPr lang="en-GB" dirty="0" smtClean="0"/>
              <a:t>a </a:t>
            </a:r>
            <a:r>
              <a:rPr lang="en-GB" dirty="0"/>
              <a:t>DVD </a:t>
            </a:r>
            <a:r>
              <a:rPr lang="en-GB" dirty="0" smtClean="0"/>
              <a:t>player</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3834716" cy="24812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Картинки по запросу перевір себе"/>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04664"/>
            <a:ext cx="748030" cy="537210"/>
          </a:xfrm>
          <a:prstGeom prst="rect">
            <a:avLst/>
          </a:prstGeom>
          <a:noFill/>
          <a:extLst/>
        </p:spPr>
      </p:pic>
    </p:spTree>
    <p:extLst>
      <p:ext uri="{BB962C8B-B14F-4D97-AF65-F5344CB8AC3E}">
        <p14:creationId xmlns:p14="http://schemas.microsoft.com/office/powerpoint/2010/main" val="2996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Теоретичний матеріал</a:t>
            </a:r>
            <a:endParaRPr lang="ru-RU" dirty="0"/>
          </a:p>
        </p:txBody>
      </p:sp>
      <p:graphicFrame>
        <p:nvGraphicFramePr>
          <p:cNvPr id="7" name="Рисунок 6"/>
          <p:cNvGraphicFramePr>
            <a:graphicFrameLocks noGrp="1"/>
          </p:cNvGraphicFramePr>
          <p:nvPr>
            <p:ph type="pic" idx="1"/>
            <p:extLst>
              <p:ext uri="{D42A27DB-BD31-4B8C-83A1-F6EECF244321}">
                <p14:modId xmlns:p14="http://schemas.microsoft.com/office/powerpoint/2010/main" val="3683178399"/>
              </p:ext>
            </p:extLst>
          </p:nvPr>
        </p:nvGraphicFramePr>
        <p:xfrm>
          <a:off x="2449438" y="92550"/>
          <a:ext cx="5242073" cy="5679127"/>
        </p:xfrm>
        <a:graphic>
          <a:graphicData uri="http://schemas.openxmlformats.org/drawingml/2006/table">
            <a:tbl>
              <a:tblPr firstRow="1" firstCol="1" bandRow="1"/>
              <a:tblGrid>
                <a:gridCol w="2536117"/>
                <a:gridCol w="2705956"/>
              </a:tblGrid>
              <a:tr h="211015">
                <a:tc>
                  <a:txBody>
                    <a:bodyPr/>
                    <a:lstStyle/>
                    <a:p>
                      <a:pPr algn="ctr">
                        <a:lnSpc>
                          <a:spcPct val="115000"/>
                        </a:lnSpc>
                        <a:spcAft>
                          <a:spcPts val="0"/>
                        </a:spcAft>
                      </a:pPr>
                      <a:r>
                        <a:rPr lang="en-US" sz="1200" b="1" dirty="0">
                          <a:solidFill>
                            <a:srgbClr val="C00000"/>
                          </a:solidFill>
                          <a:effectLst/>
                          <a:latin typeface="Times New Roman"/>
                          <a:ea typeface="Calibri"/>
                          <a:cs typeface="Times New Roman"/>
                        </a:rPr>
                        <a:t>Will</a:t>
                      </a:r>
                      <a:r>
                        <a:rPr lang="uk-UA" sz="1200" b="1" dirty="0">
                          <a:solidFill>
                            <a:srgbClr val="C00000"/>
                          </a:solidFill>
                          <a:effectLst/>
                          <a:latin typeface="Times New Roman"/>
                          <a:ea typeface="Calibri"/>
                          <a:cs typeface="Times New Roman"/>
                        </a:rPr>
                        <a:t> (</a:t>
                      </a:r>
                      <a:r>
                        <a:rPr lang="en-US" sz="1200" b="1" dirty="0">
                          <a:solidFill>
                            <a:srgbClr val="C00000"/>
                          </a:solidFill>
                          <a:effectLst/>
                          <a:latin typeface="Times New Roman"/>
                          <a:ea typeface="Calibri"/>
                          <a:cs typeface="Times New Roman"/>
                        </a:rPr>
                        <a:t>Future Simple)</a:t>
                      </a:r>
                      <a:endParaRPr lang="ru-RU" sz="900" dirty="0">
                        <a:effectLst/>
                        <a:latin typeface="Calibri"/>
                        <a:ea typeface="Calibri"/>
                        <a:cs typeface="Times New Roman"/>
                      </a:endParaRPr>
                    </a:p>
                  </a:txBody>
                  <a:tcPr marL="58979" marR="58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US" sz="1200" b="1">
                          <a:solidFill>
                            <a:srgbClr val="C00000"/>
                          </a:solidFill>
                          <a:effectLst/>
                          <a:latin typeface="Times New Roman"/>
                          <a:ea typeface="Calibri"/>
                          <a:cs typeface="Times New Roman"/>
                        </a:rPr>
                        <a:t>Be going to</a:t>
                      </a:r>
                      <a:endParaRPr lang="ru-RU" sz="900">
                        <a:effectLst/>
                        <a:latin typeface="Calibri"/>
                        <a:ea typeface="Calibri"/>
                        <a:cs typeface="Times New Roman"/>
                      </a:endParaRPr>
                    </a:p>
                  </a:txBody>
                  <a:tcPr marL="58979" marR="58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5275385">
                <a:tc>
                  <a:txBody>
                    <a:bodyPr/>
                    <a:lstStyle/>
                    <a:p>
                      <a:pPr algn="just">
                        <a:lnSpc>
                          <a:spcPct val="115000"/>
                        </a:lnSpc>
                        <a:spcAft>
                          <a:spcPts val="0"/>
                        </a:spcAft>
                      </a:pPr>
                      <a:r>
                        <a:rPr lang="uk-UA" sz="1200" dirty="0">
                          <a:solidFill>
                            <a:schemeClr val="bg1"/>
                          </a:solidFill>
                          <a:effectLst/>
                          <a:latin typeface="Times New Roman"/>
                          <a:ea typeface="Calibri"/>
                          <a:cs typeface="Times New Roman"/>
                        </a:rPr>
                        <a:t>Використовується:</a:t>
                      </a:r>
                      <a:endParaRPr lang="ru-RU" sz="900" dirty="0">
                        <a:solidFill>
                          <a:schemeClr val="bg1"/>
                        </a:solidFill>
                        <a:effectLst/>
                        <a:latin typeface="Calibri"/>
                        <a:ea typeface="Calibri"/>
                        <a:cs typeface="Times New Roman"/>
                      </a:endParaRPr>
                    </a:p>
                    <a:p>
                      <a:pPr marL="342900" lvl="0" indent="-342900" algn="just">
                        <a:lnSpc>
                          <a:spcPct val="115000"/>
                        </a:lnSpc>
                        <a:spcAft>
                          <a:spcPts val="0"/>
                        </a:spcAft>
                        <a:buFont typeface="+mj-lt"/>
                        <a:buAutoNum type="arabicPeriod"/>
                      </a:pPr>
                      <a:r>
                        <a:rPr lang="uk-UA" sz="1200" dirty="0">
                          <a:solidFill>
                            <a:schemeClr val="bg1"/>
                          </a:solidFill>
                          <a:effectLst/>
                          <a:latin typeface="Times New Roman"/>
                          <a:ea typeface="Calibri"/>
                          <a:cs typeface="Times New Roman"/>
                        </a:rPr>
                        <a:t>Щоб сказати про речі, в яких ми не впевнені або ще не прийняли остаточне рішення.</a:t>
                      </a:r>
                      <a:endParaRPr lang="ru-RU" sz="900" dirty="0">
                        <a:solidFill>
                          <a:schemeClr val="bg1"/>
                        </a:solidFill>
                        <a:effectLst/>
                        <a:latin typeface="Calibri"/>
                        <a:ea typeface="Calibri"/>
                        <a:cs typeface="Times New Roman"/>
                      </a:endParaRPr>
                    </a:p>
                    <a:p>
                      <a:pPr marL="457200" algn="just">
                        <a:lnSpc>
                          <a:spcPct val="115000"/>
                        </a:lnSpc>
                        <a:spcAft>
                          <a:spcPts val="0"/>
                        </a:spcAft>
                      </a:pPr>
                      <a:r>
                        <a:rPr lang="en-US" sz="1200" dirty="0">
                          <a:solidFill>
                            <a:schemeClr val="bg1"/>
                          </a:solidFill>
                          <a:effectLst/>
                          <a:latin typeface="Times New Roman"/>
                          <a:ea typeface="Calibri"/>
                          <a:cs typeface="Times New Roman"/>
                        </a:rPr>
                        <a:t>I </a:t>
                      </a:r>
                      <a:r>
                        <a:rPr lang="en-US" sz="1200" b="1" dirty="0">
                          <a:solidFill>
                            <a:schemeClr val="bg1"/>
                          </a:solidFill>
                          <a:effectLst/>
                          <a:latin typeface="Times New Roman"/>
                          <a:ea typeface="Calibri"/>
                          <a:cs typeface="Times New Roman"/>
                        </a:rPr>
                        <a:t>will</a:t>
                      </a:r>
                      <a:r>
                        <a:rPr lang="en-US" sz="1200" dirty="0">
                          <a:solidFill>
                            <a:schemeClr val="bg1"/>
                          </a:solidFill>
                          <a:effectLst/>
                          <a:latin typeface="Times New Roman"/>
                          <a:ea typeface="Calibri"/>
                          <a:cs typeface="Times New Roman"/>
                        </a:rPr>
                        <a:t> probably </a:t>
                      </a:r>
                      <a:r>
                        <a:rPr lang="en-US" sz="1200" b="1" dirty="0">
                          <a:solidFill>
                            <a:schemeClr val="bg1"/>
                          </a:solidFill>
                          <a:effectLst/>
                          <a:latin typeface="Times New Roman"/>
                          <a:ea typeface="Calibri"/>
                          <a:cs typeface="Times New Roman"/>
                        </a:rPr>
                        <a:t>buy</a:t>
                      </a:r>
                      <a:r>
                        <a:rPr lang="en-US" sz="1200" dirty="0">
                          <a:solidFill>
                            <a:schemeClr val="bg1"/>
                          </a:solidFill>
                          <a:effectLst/>
                          <a:latin typeface="Times New Roman"/>
                          <a:ea typeface="Calibri"/>
                          <a:cs typeface="Times New Roman"/>
                        </a:rPr>
                        <a:t> a new bike. (I am not sure yet.)</a:t>
                      </a:r>
                      <a:endParaRPr lang="ru-RU" sz="900" dirty="0">
                        <a:solidFill>
                          <a:schemeClr val="bg1"/>
                        </a:solidFill>
                        <a:effectLst/>
                        <a:latin typeface="Calibri"/>
                        <a:ea typeface="Calibri"/>
                        <a:cs typeface="Times New Roman"/>
                      </a:endParaRPr>
                    </a:p>
                    <a:p>
                      <a:pPr marL="342900" lvl="0" indent="-342900" algn="just">
                        <a:lnSpc>
                          <a:spcPct val="115000"/>
                        </a:lnSpc>
                        <a:spcAft>
                          <a:spcPts val="0"/>
                        </a:spcAft>
                        <a:buFont typeface="+mj-lt"/>
                        <a:buAutoNum type="arabicPeriod"/>
                      </a:pPr>
                      <a:r>
                        <a:rPr lang="uk-UA" sz="1200" dirty="0">
                          <a:solidFill>
                            <a:schemeClr val="bg1"/>
                          </a:solidFill>
                          <a:effectLst/>
                          <a:latin typeface="Times New Roman"/>
                          <a:ea typeface="Calibri"/>
                          <a:cs typeface="Times New Roman"/>
                        </a:rPr>
                        <a:t>Щоб виразити сподівання, страхи, загрози, спонтанні рішення, коментарі тощо, особливо з такими слова: </a:t>
                      </a:r>
                      <a:r>
                        <a:rPr lang="en-US" sz="1200" dirty="0">
                          <a:solidFill>
                            <a:schemeClr val="bg1"/>
                          </a:solidFill>
                          <a:effectLst/>
                          <a:latin typeface="Times New Roman"/>
                          <a:ea typeface="Calibri"/>
                          <a:cs typeface="Times New Roman"/>
                        </a:rPr>
                        <a:t>expect, hope, believe, I’m afraid, I’m sure, I know, I think, probably etc.</a:t>
                      </a:r>
                      <a:endParaRPr lang="ru-RU" sz="900" dirty="0">
                        <a:solidFill>
                          <a:schemeClr val="bg1"/>
                        </a:solidFill>
                        <a:effectLst/>
                        <a:latin typeface="Calibri"/>
                        <a:ea typeface="Calibri"/>
                        <a:cs typeface="Times New Roman"/>
                      </a:endParaRPr>
                    </a:p>
                    <a:p>
                      <a:pPr marL="457200" algn="just">
                        <a:lnSpc>
                          <a:spcPct val="115000"/>
                        </a:lnSpc>
                        <a:spcAft>
                          <a:spcPts val="0"/>
                        </a:spcAft>
                      </a:pPr>
                      <a:r>
                        <a:rPr lang="en-US" sz="1200" dirty="0">
                          <a:solidFill>
                            <a:schemeClr val="bg1"/>
                          </a:solidFill>
                          <a:effectLst/>
                          <a:latin typeface="Times New Roman"/>
                          <a:ea typeface="Calibri"/>
                          <a:cs typeface="Times New Roman"/>
                        </a:rPr>
                        <a:t>I’m hungry. </a:t>
                      </a:r>
                      <a:r>
                        <a:rPr lang="en-US" sz="1200" b="1" dirty="0">
                          <a:solidFill>
                            <a:schemeClr val="bg1"/>
                          </a:solidFill>
                          <a:effectLst/>
                          <a:latin typeface="Times New Roman"/>
                          <a:ea typeface="Calibri"/>
                          <a:cs typeface="Times New Roman"/>
                        </a:rPr>
                        <a:t>I’ll make</a:t>
                      </a:r>
                      <a:r>
                        <a:rPr lang="en-US" sz="1200" dirty="0">
                          <a:solidFill>
                            <a:schemeClr val="bg1"/>
                          </a:solidFill>
                          <a:effectLst/>
                          <a:latin typeface="Times New Roman"/>
                          <a:ea typeface="Calibri"/>
                          <a:cs typeface="Times New Roman"/>
                        </a:rPr>
                        <a:t> a sandwich. (on-the-spot decision).</a:t>
                      </a:r>
                      <a:endParaRPr lang="ru-RU" sz="900" dirty="0">
                        <a:solidFill>
                          <a:schemeClr val="bg1"/>
                        </a:solidFill>
                        <a:effectLst/>
                        <a:latin typeface="Calibri"/>
                        <a:ea typeface="Calibri"/>
                        <a:cs typeface="Times New Roman"/>
                      </a:endParaRPr>
                    </a:p>
                    <a:p>
                      <a:pPr marL="342900" lvl="0" indent="-342900" algn="just">
                        <a:lnSpc>
                          <a:spcPct val="115000"/>
                        </a:lnSpc>
                        <a:spcAft>
                          <a:spcPts val="0"/>
                        </a:spcAft>
                        <a:buFont typeface="+mj-lt"/>
                        <a:buAutoNum type="arabicPeriod"/>
                      </a:pPr>
                      <a:r>
                        <a:rPr lang="uk-UA" sz="1200" dirty="0">
                          <a:solidFill>
                            <a:schemeClr val="bg1"/>
                          </a:solidFill>
                          <a:effectLst/>
                          <a:latin typeface="Times New Roman"/>
                          <a:ea typeface="Calibri"/>
                          <a:cs typeface="Times New Roman"/>
                        </a:rPr>
                        <a:t>Щоб зробити передбачення, основане на наших думках або уяві.</a:t>
                      </a:r>
                      <a:endParaRPr lang="ru-RU" sz="900" dirty="0">
                        <a:solidFill>
                          <a:schemeClr val="bg1"/>
                        </a:solidFill>
                        <a:effectLst/>
                        <a:latin typeface="Calibri"/>
                        <a:ea typeface="Calibri"/>
                        <a:cs typeface="Times New Roman"/>
                      </a:endParaRPr>
                    </a:p>
                    <a:p>
                      <a:pPr marL="457200" algn="just">
                        <a:lnSpc>
                          <a:spcPct val="115000"/>
                        </a:lnSpc>
                        <a:spcAft>
                          <a:spcPts val="0"/>
                        </a:spcAft>
                      </a:pPr>
                      <a:r>
                        <a:rPr lang="en-US" sz="1200" dirty="0">
                          <a:solidFill>
                            <a:schemeClr val="bg1"/>
                          </a:solidFill>
                          <a:effectLst/>
                          <a:latin typeface="Times New Roman"/>
                          <a:ea typeface="Calibri"/>
                          <a:cs typeface="Times New Roman"/>
                        </a:rPr>
                        <a:t>I think you </a:t>
                      </a:r>
                      <a:r>
                        <a:rPr lang="en-US" sz="1200" b="1" dirty="0">
                          <a:solidFill>
                            <a:schemeClr val="bg1"/>
                          </a:solidFill>
                          <a:effectLst/>
                          <a:latin typeface="Times New Roman"/>
                          <a:ea typeface="Calibri"/>
                          <a:cs typeface="Times New Roman"/>
                        </a:rPr>
                        <a:t>will pass</a:t>
                      </a:r>
                      <a:r>
                        <a:rPr lang="en-US" sz="1200" dirty="0">
                          <a:solidFill>
                            <a:schemeClr val="bg1"/>
                          </a:solidFill>
                          <a:effectLst/>
                          <a:latin typeface="Times New Roman"/>
                          <a:ea typeface="Calibri"/>
                          <a:cs typeface="Times New Roman"/>
                        </a:rPr>
                        <a:t> the test. She </a:t>
                      </a:r>
                      <a:r>
                        <a:rPr lang="en-US" sz="1200" b="1" dirty="0">
                          <a:solidFill>
                            <a:schemeClr val="bg1"/>
                          </a:solidFill>
                          <a:effectLst/>
                          <a:latin typeface="Times New Roman"/>
                          <a:ea typeface="Calibri"/>
                          <a:cs typeface="Times New Roman"/>
                        </a:rPr>
                        <a:t>will</a:t>
                      </a:r>
                      <a:r>
                        <a:rPr lang="en-US" sz="1200" dirty="0">
                          <a:solidFill>
                            <a:schemeClr val="bg1"/>
                          </a:solidFill>
                          <a:effectLst/>
                          <a:latin typeface="Times New Roman"/>
                          <a:ea typeface="Calibri"/>
                          <a:cs typeface="Times New Roman"/>
                        </a:rPr>
                        <a:t> probably </a:t>
                      </a:r>
                      <a:r>
                        <a:rPr lang="en-US" sz="1200" b="1" dirty="0">
                          <a:solidFill>
                            <a:schemeClr val="bg1"/>
                          </a:solidFill>
                          <a:effectLst/>
                          <a:latin typeface="Times New Roman"/>
                          <a:ea typeface="Calibri"/>
                          <a:cs typeface="Times New Roman"/>
                        </a:rPr>
                        <a:t>phone</a:t>
                      </a:r>
                      <a:r>
                        <a:rPr lang="en-US" sz="1200" dirty="0">
                          <a:solidFill>
                            <a:schemeClr val="bg1"/>
                          </a:solidFill>
                          <a:effectLst/>
                          <a:latin typeface="Times New Roman"/>
                          <a:ea typeface="Calibri"/>
                          <a:cs typeface="Times New Roman"/>
                        </a:rPr>
                        <a:t> later.</a:t>
                      </a:r>
                      <a:endParaRPr lang="ru-RU" sz="900" dirty="0">
                        <a:solidFill>
                          <a:schemeClr val="bg1"/>
                        </a:solidFill>
                        <a:effectLst/>
                        <a:latin typeface="Calibri"/>
                        <a:ea typeface="Calibri"/>
                        <a:cs typeface="Times New Roman"/>
                      </a:endParaRPr>
                    </a:p>
                    <a:p>
                      <a:pPr marL="342900" lvl="0" indent="-342900" algn="just">
                        <a:lnSpc>
                          <a:spcPct val="115000"/>
                        </a:lnSpc>
                        <a:spcAft>
                          <a:spcPts val="0"/>
                        </a:spcAft>
                        <a:buFont typeface="+mj-lt"/>
                        <a:buAutoNum type="arabicPeriod"/>
                      </a:pPr>
                      <a:r>
                        <a:rPr lang="uk-UA" sz="1200" dirty="0">
                          <a:solidFill>
                            <a:schemeClr val="bg1"/>
                          </a:solidFill>
                          <a:effectLst/>
                          <a:latin typeface="Times New Roman"/>
                          <a:ea typeface="Calibri"/>
                          <a:cs typeface="Times New Roman"/>
                        </a:rPr>
                        <a:t>Щоб сказати про дії, які точно відбудуться в майбутньому, і які ми не можемо контролювати.</a:t>
                      </a:r>
                      <a:endParaRPr lang="ru-RU" sz="900" dirty="0">
                        <a:solidFill>
                          <a:schemeClr val="bg1"/>
                        </a:solidFill>
                        <a:effectLst/>
                        <a:latin typeface="Calibri"/>
                        <a:ea typeface="Calibri"/>
                        <a:cs typeface="Times New Roman"/>
                      </a:endParaRPr>
                    </a:p>
                    <a:p>
                      <a:pPr marL="457200" algn="just">
                        <a:lnSpc>
                          <a:spcPct val="115000"/>
                        </a:lnSpc>
                        <a:spcAft>
                          <a:spcPts val="0"/>
                        </a:spcAft>
                      </a:pPr>
                      <a:r>
                        <a:rPr lang="en-US" sz="1200" dirty="0">
                          <a:solidFill>
                            <a:schemeClr val="bg1"/>
                          </a:solidFill>
                          <a:effectLst/>
                          <a:latin typeface="Times New Roman"/>
                          <a:ea typeface="Calibri"/>
                          <a:cs typeface="Times New Roman"/>
                        </a:rPr>
                        <a:t>He </a:t>
                      </a:r>
                      <a:r>
                        <a:rPr lang="en-US" sz="1200" b="1" dirty="0">
                          <a:solidFill>
                            <a:schemeClr val="bg1"/>
                          </a:solidFill>
                          <a:effectLst/>
                          <a:latin typeface="Times New Roman"/>
                          <a:ea typeface="Calibri"/>
                          <a:cs typeface="Times New Roman"/>
                        </a:rPr>
                        <a:t>will be</a:t>
                      </a:r>
                      <a:r>
                        <a:rPr lang="en-US" sz="1200" dirty="0">
                          <a:solidFill>
                            <a:schemeClr val="bg1"/>
                          </a:solidFill>
                          <a:effectLst/>
                          <a:latin typeface="Times New Roman"/>
                          <a:ea typeface="Calibri"/>
                          <a:cs typeface="Times New Roman"/>
                        </a:rPr>
                        <a:t> twelve next year.</a:t>
                      </a:r>
                      <a:endParaRPr lang="ru-RU" sz="900" dirty="0">
                        <a:solidFill>
                          <a:schemeClr val="bg1"/>
                        </a:solidFill>
                        <a:effectLst/>
                        <a:latin typeface="Calibri"/>
                        <a:ea typeface="Calibri"/>
                        <a:cs typeface="Times New Roman"/>
                      </a:endParaRPr>
                    </a:p>
                  </a:txBody>
                  <a:tcPr marL="58979" marR="58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92710" algn="just">
                        <a:lnSpc>
                          <a:spcPct val="115000"/>
                        </a:lnSpc>
                        <a:spcAft>
                          <a:spcPts val="0"/>
                        </a:spcAft>
                      </a:pPr>
                      <a:r>
                        <a:rPr lang="uk-UA" sz="1200" dirty="0">
                          <a:solidFill>
                            <a:schemeClr val="accent6">
                              <a:lumMod val="75000"/>
                            </a:schemeClr>
                          </a:solidFill>
                          <a:effectLst/>
                          <a:latin typeface="Times New Roman"/>
                          <a:ea typeface="Calibri"/>
                          <a:cs typeface="Times New Roman"/>
                        </a:rPr>
                        <a:t>Використовується:</a:t>
                      </a:r>
                      <a:endParaRPr lang="ru-RU" sz="900" dirty="0">
                        <a:solidFill>
                          <a:schemeClr val="accent6">
                            <a:lumMod val="75000"/>
                          </a:schemeClr>
                        </a:solidFill>
                        <a:effectLst/>
                        <a:latin typeface="Calibri"/>
                        <a:ea typeface="Calibri"/>
                        <a:cs typeface="Times New Roman"/>
                      </a:endParaRPr>
                    </a:p>
                    <a:p>
                      <a:pPr marL="342900" lvl="0" indent="-342900" algn="just">
                        <a:lnSpc>
                          <a:spcPct val="115000"/>
                        </a:lnSpc>
                        <a:spcAft>
                          <a:spcPts val="0"/>
                        </a:spcAft>
                        <a:buFont typeface="+mj-lt"/>
                        <a:buAutoNum type="arabicPeriod"/>
                      </a:pPr>
                      <a:r>
                        <a:rPr lang="uk-UA" sz="1200" dirty="0">
                          <a:solidFill>
                            <a:schemeClr val="accent6">
                              <a:lumMod val="75000"/>
                            </a:schemeClr>
                          </a:solidFill>
                          <a:effectLst/>
                          <a:latin typeface="Times New Roman"/>
                          <a:ea typeface="Calibri"/>
                          <a:cs typeface="Times New Roman"/>
                        </a:rPr>
                        <a:t>Щоб сказати про речі, в яких ми впевнені або вже вирішили зробити в майбутньому.</a:t>
                      </a:r>
                      <a:endParaRPr lang="ru-RU" sz="900" dirty="0">
                        <a:solidFill>
                          <a:schemeClr val="accent6">
                            <a:lumMod val="75000"/>
                          </a:schemeClr>
                        </a:solidFill>
                        <a:effectLst/>
                        <a:latin typeface="Calibri"/>
                        <a:ea typeface="Calibri"/>
                        <a:cs typeface="Times New Roman"/>
                      </a:endParaRPr>
                    </a:p>
                    <a:p>
                      <a:pPr marL="452755" algn="just">
                        <a:lnSpc>
                          <a:spcPct val="115000"/>
                        </a:lnSpc>
                        <a:spcAft>
                          <a:spcPts val="0"/>
                        </a:spcAft>
                      </a:pPr>
                      <a:r>
                        <a:rPr lang="en-US" sz="1200" dirty="0">
                          <a:solidFill>
                            <a:schemeClr val="accent6">
                              <a:lumMod val="75000"/>
                            </a:schemeClr>
                          </a:solidFill>
                          <a:effectLst/>
                          <a:latin typeface="Times New Roman"/>
                          <a:ea typeface="Calibri"/>
                          <a:cs typeface="Times New Roman"/>
                        </a:rPr>
                        <a:t>I </a:t>
                      </a:r>
                      <a:r>
                        <a:rPr lang="en-US" sz="1200" b="1" dirty="0">
                          <a:solidFill>
                            <a:schemeClr val="accent6">
                              <a:lumMod val="75000"/>
                            </a:schemeClr>
                          </a:solidFill>
                          <a:effectLst/>
                          <a:latin typeface="Times New Roman"/>
                          <a:ea typeface="Calibri"/>
                          <a:cs typeface="Times New Roman"/>
                        </a:rPr>
                        <a:t>am going to buy</a:t>
                      </a:r>
                      <a:r>
                        <a:rPr lang="en-US" sz="1200" dirty="0">
                          <a:solidFill>
                            <a:schemeClr val="accent6">
                              <a:lumMod val="75000"/>
                            </a:schemeClr>
                          </a:solidFill>
                          <a:effectLst/>
                          <a:latin typeface="Times New Roman"/>
                          <a:ea typeface="Calibri"/>
                          <a:cs typeface="Times New Roman"/>
                        </a:rPr>
                        <a:t> a new bike. (I’ve decided it.)</a:t>
                      </a:r>
                      <a:endParaRPr lang="ru-RU" sz="900" dirty="0">
                        <a:solidFill>
                          <a:schemeClr val="accent6">
                            <a:lumMod val="75000"/>
                          </a:schemeClr>
                        </a:solidFill>
                        <a:effectLst/>
                        <a:latin typeface="Calibri"/>
                        <a:ea typeface="Calibri"/>
                        <a:cs typeface="Times New Roman"/>
                      </a:endParaRPr>
                    </a:p>
                    <a:p>
                      <a:pPr marL="342900" lvl="0" indent="-342900" algn="just">
                        <a:lnSpc>
                          <a:spcPct val="115000"/>
                        </a:lnSpc>
                        <a:spcAft>
                          <a:spcPts val="0"/>
                        </a:spcAft>
                        <a:buFont typeface="+mj-lt"/>
                        <a:buAutoNum type="arabicPeriod"/>
                      </a:pPr>
                      <a:r>
                        <a:rPr lang="uk-UA" sz="1200" dirty="0">
                          <a:solidFill>
                            <a:schemeClr val="accent6">
                              <a:lumMod val="75000"/>
                            </a:schemeClr>
                          </a:solidFill>
                          <a:effectLst/>
                          <a:latin typeface="Times New Roman"/>
                          <a:ea typeface="Calibri"/>
                          <a:cs typeface="Times New Roman"/>
                        </a:rPr>
                        <a:t>Щоб виразити наміри і плани.</a:t>
                      </a:r>
                      <a:endParaRPr lang="ru-RU" sz="900" dirty="0">
                        <a:solidFill>
                          <a:schemeClr val="accent6">
                            <a:lumMod val="75000"/>
                          </a:schemeClr>
                        </a:solidFill>
                        <a:effectLst/>
                        <a:latin typeface="Calibri"/>
                        <a:ea typeface="Calibri"/>
                        <a:cs typeface="Times New Roman"/>
                      </a:endParaRPr>
                    </a:p>
                    <a:p>
                      <a:pPr marL="452755" algn="just">
                        <a:lnSpc>
                          <a:spcPct val="115000"/>
                        </a:lnSpc>
                        <a:spcAft>
                          <a:spcPts val="0"/>
                        </a:spcAft>
                      </a:pPr>
                      <a:r>
                        <a:rPr lang="en-US" sz="1200" dirty="0">
                          <a:solidFill>
                            <a:schemeClr val="accent6">
                              <a:lumMod val="75000"/>
                            </a:schemeClr>
                          </a:solidFill>
                          <a:effectLst/>
                          <a:latin typeface="Times New Roman"/>
                          <a:ea typeface="Calibri"/>
                          <a:cs typeface="Times New Roman"/>
                        </a:rPr>
                        <a:t>Now that I’ve got the money, </a:t>
                      </a:r>
                      <a:r>
                        <a:rPr lang="en-US" sz="1200" b="1" dirty="0">
                          <a:solidFill>
                            <a:schemeClr val="accent6">
                              <a:lumMod val="75000"/>
                            </a:schemeClr>
                          </a:solidFill>
                          <a:effectLst/>
                          <a:latin typeface="Times New Roman"/>
                          <a:ea typeface="Calibri"/>
                          <a:cs typeface="Times New Roman"/>
                        </a:rPr>
                        <a:t>I’m going to buy</a:t>
                      </a:r>
                      <a:r>
                        <a:rPr lang="en-US" sz="1200" dirty="0">
                          <a:solidFill>
                            <a:schemeClr val="accent6">
                              <a:lumMod val="75000"/>
                            </a:schemeClr>
                          </a:solidFill>
                          <a:effectLst/>
                          <a:latin typeface="Times New Roman"/>
                          <a:ea typeface="Calibri"/>
                          <a:cs typeface="Times New Roman"/>
                        </a:rPr>
                        <a:t> a new dress. (intention)</a:t>
                      </a:r>
                      <a:endParaRPr lang="ru-RU" sz="900" dirty="0">
                        <a:solidFill>
                          <a:schemeClr val="accent6">
                            <a:lumMod val="75000"/>
                          </a:schemeClr>
                        </a:solidFill>
                        <a:effectLst/>
                        <a:latin typeface="Calibri"/>
                        <a:ea typeface="Calibri"/>
                        <a:cs typeface="Times New Roman"/>
                      </a:endParaRPr>
                    </a:p>
                    <a:p>
                      <a:pPr marL="452755" algn="just">
                        <a:lnSpc>
                          <a:spcPct val="115000"/>
                        </a:lnSpc>
                        <a:spcAft>
                          <a:spcPts val="0"/>
                        </a:spcAft>
                      </a:pPr>
                      <a:r>
                        <a:rPr lang="en-US" sz="1200" dirty="0">
                          <a:solidFill>
                            <a:schemeClr val="accent6">
                              <a:lumMod val="75000"/>
                            </a:schemeClr>
                          </a:solidFill>
                          <a:effectLst/>
                          <a:latin typeface="Times New Roman"/>
                          <a:ea typeface="Calibri"/>
                          <a:cs typeface="Times New Roman"/>
                        </a:rPr>
                        <a:t>I </a:t>
                      </a:r>
                      <a:r>
                        <a:rPr lang="en-US" sz="1200" b="1" dirty="0">
                          <a:solidFill>
                            <a:schemeClr val="accent6">
                              <a:lumMod val="75000"/>
                            </a:schemeClr>
                          </a:solidFill>
                          <a:effectLst/>
                          <a:latin typeface="Times New Roman"/>
                          <a:ea typeface="Calibri"/>
                          <a:cs typeface="Times New Roman"/>
                        </a:rPr>
                        <a:t>am going to get</a:t>
                      </a:r>
                      <a:r>
                        <a:rPr lang="en-US" sz="1200" dirty="0">
                          <a:solidFill>
                            <a:schemeClr val="accent6">
                              <a:lumMod val="75000"/>
                            </a:schemeClr>
                          </a:solidFill>
                          <a:effectLst/>
                          <a:latin typeface="Times New Roman"/>
                          <a:ea typeface="Calibri"/>
                          <a:cs typeface="Times New Roman"/>
                        </a:rPr>
                        <a:t> some more training so I can get a better job. (plan)</a:t>
                      </a:r>
                      <a:endParaRPr lang="ru-RU" sz="900" dirty="0">
                        <a:solidFill>
                          <a:schemeClr val="accent6">
                            <a:lumMod val="75000"/>
                          </a:schemeClr>
                        </a:solidFill>
                        <a:effectLst/>
                        <a:latin typeface="Calibri"/>
                        <a:ea typeface="Calibri"/>
                        <a:cs typeface="Times New Roman"/>
                      </a:endParaRPr>
                    </a:p>
                    <a:p>
                      <a:pPr marL="342900" lvl="0" indent="-342900" algn="just">
                        <a:lnSpc>
                          <a:spcPct val="115000"/>
                        </a:lnSpc>
                        <a:spcAft>
                          <a:spcPts val="0"/>
                        </a:spcAft>
                        <a:buFont typeface="+mj-lt"/>
                        <a:buAutoNum type="arabicPeriod"/>
                      </a:pPr>
                      <a:r>
                        <a:rPr lang="uk-UA" sz="1200" dirty="0">
                          <a:solidFill>
                            <a:schemeClr val="accent6">
                              <a:lumMod val="75000"/>
                            </a:schemeClr>
                          </a:solidFill>
                          <a:effectLst/>
                          <a:latin typeface="Times New Roman"/>
                          <a:ea typeface="Calibri"/>
                          <a:cs typeface="Times New Roman"/>
                        </a:rPr>
                        <a:t>Коли ми бачимо , що щось напевне відбудеться.</a:t>
                      </a:r>
                      <a:endParaRPr lang="ru-RU" sz="900" dirty="0">
                        <a:solidFill>
                          <a:schemeClr val="accent6">
                            <a:lumMod val="75000"/>
                          </a:schemeClr>
                        </a:solidFill>
                        <a:effectLst/>
                        <a:latin typeface="Calibri"/>
                        <a:ea typeface="Calibri"/>
                        <a:cs typeface="Times New Roman"/>
                      </a:endParaRPr>
                    </a:p>
                    <a:p>
                      <a:pPr marL="452755" algn="just">
                        <a:lnSpc>
                          <a:spcPct val="115000"/>
                        </a:lnSpc>
                        <a:spcAft>
                          <a:spcPts val="0"/>
                        </a:spcAft>
                      </a:pPr>
                      <a:r>
                        <a:rPr lang="en-US" sz="1200" dirty="0">
                          <a:solidFill>
                            <a:schemeClr val="accent6">
                              <a:lumMod val="75000"/>
                            </a:schemeClr>
                          </a:solidFill>
                          <a:effectLst/>
                          <a:latin typeface="Times New Roman"/>
                          <a:ea typeface="Calibri"/>
                          <a:cs typeface="Times New Roman"/>
                        </a:rPr>
                        <a:t>Watch out</a:t>
                      </a:r>
                      <a:r>
                        <a:rPr lang="uk-UA" sz="1200" dirty="0">
                          <a:solidFill>
                            <a:schemeClr val="accent6">
                              <a:lumMod val="75000"/>
                            </a:schemeClr>
                          </a:solidFill>
                          <a:effectLst/>
                          <a:latin typeface="Times New Roman"/>
                          <a:ea typeface="Calibri"/>
                          <a:cs typeface="Times New Roman"/>
                        </a:rPr>
                        <a:t>! </a:t>
                      </a:r>
                      <a:r>
                        <a:rPr lang="en-US" sz="1200" dirty="0">
                          <a:solidFill>
                            <a:schemeClr val="accent6">
                              <a:lumMod val="75000"/>
                            </a:schemeClr>
                          </a:solidFill>
                          <a:effectLst/>
                          <a:latin typeface="Times New Roman"/>
                          <a:ea typeface="Calibri"/>
                          <a:cs typeface="Times New Roman"/>
                        </a:rPr>
                        <a:t>We </a:t>
                      </a:r>
                      <a:r>
                        <a:rPr lang="en-US" sz="1200" b="1" dirty="0">
                          <a:solidFill>
                            <a:schemeClr val="accent6">
                              <a:lumMod val="75000"/>
                            </a:schemeClr>
                          </a:solidFill>
                          <a:effectLst/>
                          <a:latin typeface="Times New Roman"/>
                          <a:ea typeface="Calibri"/>
                          <a:cs typeface="Times New Roman"/>
                        </a:rPr>
                        <a:t>are going to have </a:t>
                      </a:r>
                      <a:r>
                        <a:rPr lang="en-US" sz="1200" dirty="0">
                          <a:solidFill>
                            <a:schemeClr val="accent6">
                              <a:lumMod val="75000"/>
                            </a:schemeClr>
                          </a:solidFill>
                          <a:effectLst/>
                          <a:latin typeface="Times New Roman"/>
                          <a:ea typeface="Calibri"/>
                          <a:cs typeface="Times New Roman"/>
                        </a:rPr>
                        <a:t>an accident</a:t>
                      </a:r>
                      <a:r>
                        <a:rPr lang="uk-UA" sz="1200" dirty="0">
                          <a:solidFill>
                            <a:schemeClr val="accent6">
                              <a:lumMod val="75000"/>
                            </a:schemeClr>
                          </a:solidFill>
                          <a:effectLst/>
                          <a:latin typeface="Times New Roman"/>
                          <a:ea typeface="Calibri"/>
                          <a:cs typeface="Times New Roman"/>
                        </a:rPr>
                        <a:t>. </a:t>
                      </a:r>
                      <a:r>
                        <a:rPr lang="en-US" sz="1200" dirty="0">
                          <a:solidFill>
                            <a:schemeClr val="accent6">
                              <a:lumMod val="75000"/>
                            </a:schemeClr>
                          </a:solidFill>
                          <a:effectLst/>
                          <a:latin typeface="Times New Roman"/>
                          <a:ea typeface="Calibri"/>
                          <a:cs typeface="Times New Roman"/>
                        </a:rPr>
                        <a:t>(We can see a car coming).</a:t>
                      </a:r>
                      <a:endParaRPr lang="ru-RU" sz="900" dirty="0">
                        <a:solidFill>
                          <a:schemeClr val="accent6">
                            <a:lumMod val="75000"/>
                          </a:schemeClr>
                        </a:solidFill>
                        <a:effectLst/>
                        <a:latin typeface="Calibri"/>
                        <a:ea typeface="Calibri"/>
                        <a:cs typeface="Times New Roman"/>
                      </a:endParaRPr>
                    </a:p>
                    <a:p>
                      <a:pPr marL="452755" algn="just">
                        <a:lnSpc>
                          <a:spcPct val="115000"/>
                        </a:lnSpc>
                        <a:spcAft>
                          <a:spcPts val="0"/>
                        </a:spcAft>
                      </a:pPr>
                      <a:r>
                        <a:rPr lang="en-US" sz="1200" b="1" dirty="0">
                          <a:solidFill>
                            <a:schemeClr val="accent6">
                              <a:lumMod val="75000"/>
                            </a:schemeClr>
                          </a:solidFill>
                          <a:effectLst/>
                          <a:latin typeface="Times New Roman"/>
                          <a:ea typeface="Calibri"/>
                          <a:cs typeface="Times New Roman"/>
                        </a:rPr>
                        <a:t>It’s going to rain.</a:t>
                      </a:r>
                      <a:r>
                        <a:rPr lang="en-US" sz="1200" dirty="0">
                          <a:solidFill>
                            <a:schemeClr val="accent6">
                              <a:lumMod val="75000"/>
                            </a:schemeClr>
                          </a:solidFill>
                          <a:effectLst/>
                          <a:latin typeface="Times New Roman"/>
                          <a:ea typeface="Calibri"/>
                          <a:cs typeface="Times New Roman"/>
                        </a:rPr>
                        <a:t> (We can see dark clouds in the sky).</a:t>
                      </a:r>
                      <a:endParaRPr lang="ru-RU" sz="900" dirty="0">
                        <a:solidFill>
                          <a:schemeClr val="accent6">
                            <a:lumMod val="75000"/>
                          </a:schemeClr>
                        </a:solidFill>
                        <a:effectLst/>
                        <a:latin typeface="Calibri"/>
                        <a:ea typeface="Calibri"/>
                        <a:cs typeface="Times New Roman"/>
                      </a:endParaRPr>
                    </a:p>
                    <a:p>
                      <a:pPr marL="685800" algn="just">
                        <a:lnSpc>
                          <a:spcPct val="115000"/>
                        </a:lnSpc>
                        <a:spcAft>
                          <a:spcPts val="0"/>
                        </a:spcAft>
                      </a:pPr>
                      <a:r>
                        <a:rPr lang="uk-UA" sz="1200" dirty="0">
                          <a:effectLst/>
                          <a:latin typeface="Times New Roman"/>
                          <a:ea typeface="Calibri"/>
                          <a:cs typeface="Times New Roman"/>
                        </a:rPr>
                        <a:t> </a:t>
                      </a:r>
                      <a:endParaRPr lang="ru-RU" sz="900" dirty="0">
                        <a:effectLst/>
                        <a:latin typeface="Calibri"/>
                        <a:ea typeface="Calibri"/>
                        <a:cs typeface="Times New Roman"/>
                      </a:endParaRPr>
                    </a:p>
                  </a:txBody>
                  <a:tcPr marL="58979" marR="58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
        <p:nvSpPr>
          <p:cNvPr id="4" name="Текст 3"/>
          <p:cNvSpPr>
            <a:spLocks noGrp="1"/>
          </p:cNvSpPr>
          <p:nvPr>
            <p:ph type="body" sz="half" idx="2"/>
          </p:nvPr>
        </p:nvSpPr>
        <p:spPr/>
        <p:txBody>
          <a:bodyPr>
            <a:noAutofit/>
          </a:bodyPr>
          <a:lstStyle/>
          <a:p>
            <a:pPr algn="ctr"/>
            <a:r>
              <a:rPr lang="en-US" sz="4000" b="1" dirty="0" smtClean="0"/>
              <a:t>Will/be going to</a:t>
            </a:r>
            <a:endParaRPr lang="ru-RU" sz="40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2"/>
            <a:ext cx="10175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466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Чи помітили ви:</a:t>
            </a:r>
            <a:endParaRPr lang="ru-RU" dirty="0"/>
          </a:p>
        </p:txBody>
      </p:sp>
      <p:sp>
        <p:nvSpPr>
          <p:cNvPr id="3" name="Объект 2"/>
          <p:cNvSpPr>
            <a:spLocks noGrp="1"/>
          </p:cNvSpPr>
          <p:nvPr>
            <p:ph idx="1"/>
          </p:nvPr>
        </p:nvSpPr>
        <p:spPr/>
        <p:txBody>
          <a:bodyPr/>
          <a:lstStyle/>
          <a:p>
            <a:pPr marL="457200" algn="just">
              <a:lnSpc>
                <a:spcPct val="115000"/>
              </a:lnSpc>
              <a:spcAft>
                <a:spcPts val="0"/>
              </a:spcAft>
            </a:pPr>
            <a:r>
              <a:rPr lang="uk-UA" sz="3200" dirty="0">
                <a:latin typeface="Times New Roman"/>
                <a:ea typeface="Calibri"/>
                <a:cs typeface="Times New Roman"/>
              </a:rPr>
              <a:t>З </a:t>
            </a:r>
            <a:r>
              <a:rPr lang="en-US" sz="3200" dirty="0">
                <a:latin typeface="Times New Roman"/>
                <a:ea typeface="Calibri"/>
                <a:cs typeface="Times New Roman"/>
              </a:rPr>
              <a:t>will</a:t>
            </a:r>
            <a:r>
              <a:rPr lang="ru-RU" sz="3200" dirty="0">
                <a:latin typeface="Times New Roman"/>
                <a:ea typeface="Calibri"/>
                <a:cs typeface="Times New Roman"/>
              </a:rPr>
              <a:t>/</a:t>
            </a:r>
            <a:r>
              <a:rPr lang="en-US" sz="3200" dirty="0">
                <a:latin typeface="Times New Roman"/>
                <a:ea typeface="Calibri"/>
                <a:cs typeface="Times New Roman"/>
              </a:rPr>
              <a:t>be going to</a:t>
            </a:r>
            <a:r>
              <a:rPr lang="ru-RU" sz="3200" dirty="0">
                <a:latin typeface="Times New Roman"/>
                <a:ea typeface="Calibri"/>
                <a:cs typeface="Times New Roman"/>
              </a:rPr>
              <a:t> часто </a:t>
            </a:r>
            <a:r>
              <a:rPr lang="ru-RU" sz="3200" dirty="0" err="1">
                <a:latin typeface="Times New Roman"/>
                <a:ea typeface="Calibri"/>
                <a:cs typeface="Times New Roman"/>
              </a:rPr>
              <a:t>використовуються</a:t>
            </a:r>
            <a:r>
              <a:rPr lang="ru-RU" sz="3200" dirty="0">
                <a:latin typeface="Times New Roman"/>
                <a:ea typeface="Calibri"/>
                <a:cs typeface="Times New Roman"/>
              </a:rPr>
              <a:t> так</a:t>
            </a:r>
            <a:r>
              <a:rPr lang="uk-UA" sz="3200" dirty="0">
                <a:latin typeface="Times New Roman"/>
                <a:ea typeface="Calibri"/>
                <a:cs typeface="Times New Roman"/>
              </a:rPr>
              <a:t>і</a:t>
            </a:r>
            <a:r>
              <a:rPr lang="ru-RU" sz="3200" dirty="0">
                <a:latin typeface="Times New Roman"/>
                <a:ea typeface="Calibri"/>
                <a:cs typeface="Times New Roman"/>
              </a:rPr>
              <a:t> часов</a:t>
            </a:r>
            <a:r>
              <a:rPr lang="uk-UA" sz="3200" dirty="0">
                <a:latin typeface="Times New Roman"/>
                <a:ea typeface="Calibri"/>
                <a:cs typeface="Times New Roman"/>
              </a:rPr>
              <a:t>і</a:t>
            </a:r>
            <a:r>
              <a:rPr lang="ru-RU" sz="3200" dirty="0">
                <a:latin typeface="Times New Roman"/>
                <a:ea typeface="Calibri"/>
                <a:cs typeface="Times New Roman"/>
              </a:rPr>
              <a:t> </a:t>
            </a:r>
            <a:r>
              <a:rPr lang="ru-RU" sz="3200" dirty="0" err="1">
                <a:latin typeface="Times New Roman"/>
                <a:ea typeface="Calibri"/>
                <a:cs typeface="Times New Roman"/>
              </a:rPr>
              <a:t>форми</a:t>
            </a:r>
            <a:r>
              <a:rPr lang="ru-RU" sz="3200" dirty="0">
                <a:latin typeface="Times New Roman"/>
                <a:ea typeface="Calibri"/>
                <a:cs typeface="Times New Roman"/>
              </a:rPr>
              <a:t>: </a:t>
            </a:r>
            <a:endParaRPr lang="ru-RU" sz="2400" dirty="0">
              <a:latin typeface="Calibri"/>
              <a:ea typeface="Calibri"/>
              <a:cs typeface="Times New Roman"/>
            </a:endParaRPr>
          </a:p>
          <a:p>
            <a:pPr marL="73152" indent="0" algn="just">
              <a:lnSpc>
                <a:spcPct val="115000"/>
              </a:lnSpc>
              <a:spcAft>
                <a:spcPts val="0"/>
              </a:spcAft>
              <a:buNone/>
            </a:pPr>
            <a:r>
              <a:rPr lang="en-US" sz="3200" b="1" i="1" dirty="0">
                <a:latin typeface="Times New Roman"/>
                <a:ea typeface="Calibri"/>
                <a:cs typeface="Times New Roman"/>
              </a:rPr>
              <a:t>Tomorrow, tonight, next week/month/year, in two days, the day after tomorrow, soon, in a week,/month, etc.</a:t>
            </a:r>
            <a:endParaRPr lang="ru-RU" sz="2400" b="1" i="1" dirty="0">
              <a:latin typeface="Calibri"/>
              <a:ea typeface="Calibri"/>
              <a:cs typeface="Times New Roman"/>
            </a:endParaRPr>
          </a:p>
          <a:p>
            <a:endParaRPr lang="ru-RU" dirty="0"/>
          </a:p>
        </p:txBody>
      </p:sp>
      <p:pic>
        <p:nvPicPr>
          <p:cNvPr id="4" name="Рисунок 3" descr="D:\Мои документы\Оля\Картинки\untitled.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20688"/>
            <a:ext cx="819150" cy="664845"/>
          </a:xfrm>
          <a:prstGeom prst="rect">
            <a:avLst/>
          </a:prstGeom>
          <a:solidFill>
            <a:srgbClr val="4F81BD">
              <a:lumMod val="40000"/>
              <a:lumOff val="60000"/>
            </a:srgbClr>
          </a:solidFill>
          <a:ln>
            <a:noFill/>
          </a:ln>
        </p:spPr>
      </p:pic>
    </p:spTree>
    <p:extLst>
      <p:ext uri="{BB962C8B-B14F-4D97-AF65-F5344CB8AC3E}">
        <p14:creationId xmlns:p14="http://schemas.microsoft.com/office/powerpoint/2010/main" val="3488029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quot;Future SImple&quot;&quot;"/>
          <p:cNvPicPr/>
          <p:nvPr/>
        </p:nvPicPr>
        <p:blipFill rotWithShape="1">
          <a:blip r:embed="rId2">
            <a:extLst>
              <a:ext uri="{28A0092B-C50C-407E-A947-70E740481C1C}">
                <a14:useLocalDpi xmlns:a14="http://schemas.microsoft.com/office/drawing/2010/main" val="0"/>
              </a:ext>
            </a:extLst>
          </a:blip>
          <a:srcRect b="9066"/>
          <a:stretch/>
        </p:blipFill>
        <p:spPr bwMode="auto">
          <a:xfrm>
            <a:off x="539552" y="404664"/>
            <a:ext cx="8208912" cy="6048672"/>
          </a:xfrm>
          <a:prstGeom prst="rect">
            <a:avLst/>
          </a:prstGeom>
          <a:noFill/>
          <a:ln>
            <a:solidFill>
              <a:srgbClr val="FF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3587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quot;be going to&quot;&quot;"/>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24935" cy="6192688"/>
          </a:xfrm>
          <a:prstGeom prst="rect">
            <a:avLst/>
          </a:prstGeom>
          <a:noFill/>
          <a:ln>
            <a:solidFill>
              <a:schemeClr val="accent3">
                <a:lumMod val="60000"/>
                <a:lumOff val="40000"/>
              </a:schemeClr>
            </a:solidFill>
          </a:ln>
        </p:spPr>
      </p:pic>
    </p:spTree>
    <p:extLst>
      <p:ext uri="{BB962C8B-B14F-4D97-AF65-F5344CB8AC3E}">
        <p14:creationId xmlns:p14="http://schemas.microsoft.com/office/powerpoint/2010/main" val="2868367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7494"/>
            <a:ext cx="7355160" cy="1399032"/>
          </a:xfrm>
        </p:spPr>
        <p:txBody>
          <a:bodyPr>
            <a:normAutofit/>
          </a:bodyPr>
          <a:lstStyle/>
          <a:p>
            <a:r>
              <a:rPr lang="en-US" sz="2400" b="1" dirty="0"/>
              <a:t>1) Read the text and complete the gaps with will or </a:t>
            </a:r>
            <a:r>
              <a:rPr lang="en-US" sz="2400" b="1" dirty="0" smtClean="0"/>
              <a:t>won’t.</a:t>
            </a:r>
            <a:endParaRPr lang="ru-RU" sz="2400" b="1" dirty="0"/>
          </a:p>
        </p:txBody>
      </p:sp>
      <p:sp>
        <p:nvSpPr>
          <p:cNvPr id="3" name="Объект 2"/>
          <p:cNvSpPr>
            <a:spLocks noGrp="1"/>
          </p:cNvSpPr>
          <p:nvPr>
            <p:ph sz="half" idx="1"/>
          </p:nvPr>
        </p:nvSpPr>
        <p:spPr/>
        <p:txBody>
          <a:bodyPr>
            <a:normAutofit fontScale="77500" lnSpcReduction="20000"/>
          </a:bodyPr>
          <a:lstStyle/>
          <a:p>
            <a:pPr algn="just">
              <a:lnSpc>
                <a:spcPct val="115000"/>
              </a:lnSpc>
              <a:spcAft>
                <a:spcPts val="0"/>
              </a:spcAft>
            </a:pPr>
            <a:r>
              <a:rPr lang="en-US" sz="2800" dirty="0">
                <a:latin typeface="Times New Roman"/>
                <a:ea typeface="Calibri"/>
                <a:cs typeface="Times New Roman"/>
              </a:rPr>
              <a:t>I believe we 1)…………. have flying cars and we 2)…………… be able to fly around cities. With flying cars, there 3)……… be any traffic jams. I also think that there 4)……… be any petrol left, so we 5)……… use another fuel that 6)…….. cause pollution. It 7)……. be better for the planet.</a:t>
            </a:r>
            <a:endParaRPr lang="ru-RU" sz="2000" dirty="0">
              <a:latin typeface="Calibri"/>
              <a:ea typeface="Calibri"/>
              <a:cs typeface="Times New Roman"/>
            </a:endParaRPr>
          </a:p>
          <a:p>
            <a:pPr marL="64008" indent="0" algn="just">
              <a:lnSpc>
                <a:spcPct val="115000"/>
              </a:lnSpc>
              <a:spcAft>
                <a:spcPts val="0"/>
              </a:spcAft>
              <a:buNone/>
            </a:pPr>
            <a:r>
              <a:rPr lang="en-US" sz="2800" dirty="0">
                <a:latin typeface="Times New Roman"/>
                <a:ea typeface="Calibri"/>
                <a:cs typeface="Times New Roman"/>
              </a:rPr>
              <a:t> </a:t>
            </a:r>
            <a:endParaRPr lang="ru-RU" sz="2000" dirty="0">
              <a:latin typeface="Calibri"/>
              <a:ea typeface="Calibri"/>
              <a:cs typeface="Times New Roman"/>
            </a:endParaRPr>
          </a:p>
          <a:p>
            <a:endParaRPr lang="ru-RU" dirty="0"/>
          </a:p>
        </p:txBody>
      </p:sp>
      <p:sp>
        <p:nvSpPr>
          <p:cNvPr id="4" name="Объект 3"/>
          <p:cNvSpPr>
            <a:spLocks noGrp="1"/>
          </p:cNvSpPr>
          <p:nvPr>
            <p:ph sz="half" idx="2"/>
          </p:nvPr>
        </p:nvSpPr>
        <p:spPr/>
        <p:txBody>
          <a:bodyPr>
            <a:normAutofit fontScale="77500" lnSpcReduction="20000"/>
          </a:bodyPr>
          <a:lstStyle/>
          <a:p>
            <a:pPr algn="just">
              <a:lnSpc>
                <a:spcPct val="115000"/>
              </a:lnSpc>
              <a:spcAft>
                <a:spcPts val="0"/>
              </a:spcAft>
            </a:pPr>
            <a:r>
              <a:rPr lang="en-US" sz="2800" dirty="0">
                <a:latin typeface="Times New Roman"/>
                <a:ea typeface="Calibri"/>
                <a:cs typeface="Times New Roman"/>
              </a:rPr>
              <a:t>I believe we 1)…………. have flying cars and we 2)…………… be able to fly around cities. With flying cars, there 3)……… be any traffic jams. I also think that there 4)……… be any petrol left, so we 5)……… use another fuel that 6)…….. cause pollution. It 7)……. be better for the planet.</a:t>
            </a:r>
            <a:endParaRPr lang="ru-RU" sz="2000" dirty="0">
              <a:latin typeface="Calibri"/>
              <a:ea typeface="Calibri"/>
              <a:cs typeface="Times New Roman"/>
            </a:endParaRPr>
          </a:p>
          <a:p>
            <a:pPr marL="64008" indent="0" algn="just">
              <a:lnSpc>
                <a:spcPct val="115000"/>
              </a:lnSpc>
              <a:spcAft>
                <a:spcPts val="0"/>
              </a:spcAft>
              <a:buNone/>
            </a:pPr>
            <a:r>
              <a:rPr lang="en-US" sz="2800" dirty="0">
                <a:latin typeface="Times New Roman"/>
                <a:ea typeface="Calibri"/>
                <a:cs typeface="Times New Roman"/>
              </a:rPr>
              <a:t> </a:t>
            </a:r>
            <a:endParaRPr lang="ru-RU" sz="2000" dirty="0">
              <a:latin typeface="Calibri"/>
              <a:ea typeface="Calibri"/>
              <a:cs typeface="Times New Roman"/>
            </a:endParaRPr>
          </a:p>
          <a:p>
            <a:endParaRPr lang="ru-RU" dirty="0"/>
          </a:p>
        </p:txBody>
      </p:sp>
      <p:pic>
        <p:nvPicPr>
          <p:cNvPr id="5" name="Picture 4" descr="Картинки по запросу перевір себе"/>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781050" cy="561340"/>
          </a:xfrm>
          <a:prstGeom prst="rect">
            <a:avLst/>
          </a:prstGeom>
          <a:noFill/>
          <a:extLst/>
        </p:spPr>
      </p:pic>
      <p:sp>
        <p:nvSpPr>
          <p:cNvPr id="6" name="TextBox 5"/>
          <p:cNvSpPr txBox="1"/>
          <p:nvPr/>
        </p:nvSpPr>
        <p:spPr>
          <a:xfrm>
            <a:off x="7524328" y="1700808"/>
            <a:ext cx="537327" cy="369332"/>
          </a:xfrm>
          <a:prstGeom prst="rect">
            <a:avLst/>
          </a:prstGeom>
          <a:noFill/>
        </p:spPr>
        <p:txBody>
          <a:bodyPr wrap="none" rtlCol="0">
            <a:spAutoFit/>
          </a:bodyPr>
          <a:lstStyle/>
          <a:p>
            <a:r>
              <a:rPr lang="en-US" b="1" dirty="0" smtClean="0">
                <a:solidFill>
                  <a:schemeClr val="accent3">
                    <a:lumMod val="60000"/>
                    <a:lumOff val="40000"/>
                  </a:schemeClr>
                </a:solidFill>
              </a:rPr>
              <a:t>will</a:t>
            </a:r>
            <a:endParaRPr lang="ru-RU" b="1" dirty="0">
              <a:solidFill>
                <a:schemeClr val="accent3">
                  <a:lumMod val="60000"/>
                  <a:lumOff val="40000"/>
                </a:schemeClr>
              </a:solidFill>
            </a:endParaRPr>
          </a:p>
        </p:txBody>
      </p:sp>
      <p:sp>
        <p:nvSpPr>
          <p:cNvPr id="8" name="TextBox 7"/>
          <p:cNvSpPr txBox="1"/>
          <p:nvPr/>
        </p:nvSpPr>
        <p:spPr>
          <a:xfrm>
            <a:off x="5724128" y="2327762"/>
            <a:ext cx="537327" cy="369332"/>
          </a:xfrm>
          <a:prstGeom prst="rect">
            <a:avLst/>
          </a:prstGeom>
          <a:noFill/>
        </p:spPr>
        <p:txBody>
          <a:bodyPr wrap="none" rtlCol="0">
            <a:spAutoFit/>
          </a:bodyPr>
          <a:lstStyle/>
          <a:p>
            <a:r>
              <a:rPr lang="en-US" b="1" dirty="0" smtClean="0">
                <a:solidFill>
                  <a:schemeClr val="accent3">
                    <a:lumMod val="60000"/>
                    <a:lumOff val="40000"/>
                  </a:schemeClr>
                </a:solidFill>
              </a:rPr>
              <a:t>will</a:t>
            </a:r>
            <a:endParaRPr lang="ru-RU" b="1" dirty="0">
              <a:solidFill>
                <a:schemeClr val="accent3">
                  <a:lumMod val="60000"/>
                  <a:lumOff val="40000"/>
                </a:schemeClr>
              </a:solidFill>
            </a:endParaRPr>
          </a:p>
        </p:txBody>
      </p:sp>
      <p:sp>
        <p:nvSpPr>
          <p:cNvPr id="9" name="TextBox 8"/>
          <p:cNvSpPr txBox="1"/>
          <p:nvPr/>
        </p:nvSpPr>
        <p:spPr>
          <a:xfrm>
            <a:off x="6732240" y="2996952"/>
            <a:ext cx="1060751" cy="369332"/>
          </a:xfrm>
          <a:prstGeom prst="rect">
            <a:avLst/>
          </a:prstGeom>
          <a:noFill/>
        </p:spPr>
        <p:txBody>
          <a:bodyPr wrap="square" rtlCol="0">
            <a:spAutoFit/>
          </a:bodyPr>
          <a:lstStyle/>
          <a:p>
            <a:r>
              <a:rPr lang="en-US" b="1" dirty="0">
                <a:solidFill>
                  <a:schemeClr val="accent3">
                    <a:lumMod val="60000"/>
                    <a:lumOff val="40000"/>
                  </a:schemeClr>
                </a:solidFill>
              </a:rPr>
              <a:t>w</a:t>
            </a:r>
            <a:r>
              <a:rPr lang="en-US" b="1" dirty="0" smtClean="0">
                <a:solidFill>
                  <a:schemeClr val="accent3">
                    <a:lumMod val="60000"/>
                    <a:lumOff val="40000"/>
                  </a:schemeClr>
                </a:solidFill>
              </a:rPr>
              <a:t>on’t</a:t>
            </a:r>
            <a:endParaRPr lang="ru-RU" b="1" dirty="0">
              <a:solidFill>
                <a:schemeClr val="accent3">
                  <a:lumMod val="60000"/>
                  <a:lumOff val="40000"/>
                </a:schemeClr>
              </a:solidFill>
            </a:endParaRPr>
          </a:p>
        </p:txBody>
      </p:sp>
      <p:sp>
        <p:nvSpPr>
          <p:cNvPr id="10" name="TextBox 9"/>
          <p:cNvSpPr txBox="1"/>
          <p:nvPr/>
        </p:nvSpPr>
        <p:spPr>
          <a:xfrm>
            <a:off x="6084168" y="3645024"/>
            <a:ext cx="1060751" cy="369332"/>
          </a:xfrm>
          <a:prstGeom prst="rect">
            <a:avLst/>
          </a:prstGeom>
          <a:noFill/>
        </p:spPr>
        <p:txBody>
          <a:bodyPr wrap="square" rtlCol="0">
            <a:spAutoFit/>
          </a:bodyPr>
          <a:lstStyle/>
          <a:p>
            <a:r>
              <a:rPr lang="en-US" b="1" dirty="0">
                <a:solidFill>
                  <a:schemeClr val="accent3">
                    <a:lumMod val="60000"/>
                    <a:lumOff val="40000"/>
                  </a:schemeClr>
                </a:solidFill>
              </a:rPr>
              <a:t>w</a:t>
            </a:r>
            <a:r>
              <a:rPr lang="en-US" b="1" dirty="0" smtClean="0">
                <a:solidFill>
                  <a:schemeClr val="accent3">
                    <a:lumMod val="60000"/>
                    <a:lumOff val="40000"/>
                  </a:schemeClr>
                </a:solidFill>
              </a:rPr>
              <a:t>on’t</a:t>
            </a:r>
            <a:endParaRPr lang="ru-RU" b="1" dirty="0">
              <a:solidFill>
                <a:schemeClr val="accent3">
                  <a:lumMod val="60000"/>
                  <a:lumOff val="40000"/>
                </a:schemeClr>
              </a:solidFill>
            </a:endParaRPr>
          </a:p>
        </p:txBody>
      </p:sp>
      <p:sp>
        <p:nvSpPr>
          <p:cNvPr id="11" name="TextBox 10"/>
          <p:cNvSpPr txBox="1"/>
          <p:nvPr/>
        </p:nvSpPr>
        <p:spPr>
          <a:xfrm>
            <a:off x="7238548" y="3933056"/>
            <a:ext cx="537327" cy="369332"/>
          </a:xfrm>
          <a:prstGeom prst="rect">
            <a:avLst/>
          </a:prstGeom>
          <a:noFill/>
        </p:spPr>
        <p:txBody>
          <a:bodyPr wrap="none" rtlCol="0">
            <a:spAutoFit/>
          </a:bodyPr>
          <a:lstStyle/>
          <a:p>
            <a:r>
              <a:rPr lang="en-US" b="1" dirty="0" smtClean="0">
                <a:solidFill>
                  <a:schemeClr val="accent3">
                    <a:lumMod val="60000"/>
                    <a:lumOff val="40000"/>
                  </a:schemeClr>
                </a:solidFill>
              </a:rPr>
              <a:t>will</a:t>
            </a:r>
            <a:endParaRPr lang="ru-RU" b="1" dirty="0">
              <a:solidFill>
                <a:schemeClr val="accent3">
                  <a:lumMod val="60000"/>
                  <a:lumOff val="40000"/>
                </a:schemeClr>
              </a:solidFill>
            </a:endParaRPr>
          </a:p>
        </p:txBody>
      </p:sp>
      <p:sp>
        <p:nvSpPr>
          <p:cNvPr id="12" name="TextBox 11"/>
          <p:cNvSpPr txBox="1"/>
          <p:nvPr/>
        </p:nvSpPr>
        <p:spPr>
          <a:xfrm>
            <a:off x="7807799" y="4221088"/>
            <a:ext cx="1060751" cy="369332"/>
          </a:xfrm>
          <a:prstGeom prst="rect">
            <a:avLst/>
          </a:prstGeom>
          <a:noFill/>
        </p:spPr>
        <p:txBody>
          <a:bodyPr wrap="square" rtlCol="0">
            <a:spAutoFit/>
          </a:bodyPr>
          <a:lstStyle/>
          <a:p>
            <a:r>
              <a:rPr lang="en-US" b="1" dirty="0">
                <a:solidFill>
                  <a:schemeClr val="accent3">
                    <a:lumMod val="60000"/>
                    <a:lumOff val="40000"/>
                  </a:schemeClr>
                </a:solidFill>
              </a:rPr>
              <a:t>w</a:t>
            </a:r>
            <a:r>
              <a:rPr lang="en-US" b="1" dirty="0" smtClean="0">
                <a:solidFill>
                  <a:schemeClr val="accent3">
                    <a:lumMod val="60000"/>
                    <a:lumOff val="40000"/>
                  </a:schemeClr>
                </a:solidFill>
              </a:rPr>
              <a:t>on’t</a:t>
            </a:r>
            <a:endParaRPr lang="ru-RU" b="1" dirty="0">
              <a:solidFill>
                <a:schemeClr val="accent3">
                  <a:lumMod val="60000"/>
                  <a:lumOff val="40000"/>
                </a:schemeClr>
              </a:solidFill>
            </a:endParaRPr>
          </a:p>
        </p:txBody>
      </p:sp>
      <p:sp>
        <p:nvSpPr>
          <p:cNvPr id="13" name="TextBox 12"/>
          <p:cNvSpPr txBox="1"/>
          <p:nvPr/>
        </p:nvSpPr>
        <p:spPr>
          <a:xfrm>
            <a:off x="7539135" y="4586330"/>
            <a:ext cx="537327" cy="369332"/>
          </a:xfrm>
          <a:prstGeom prst="rect">
            <a:avLst/>
          </a:prstGeom>
          <a:noFill/>
        </p:spPr>
        <p:txBody>
          <a:bodyPr wrap="none" rtlCol="0">
            <a:spAutoFit/>
          </a:bodyPr>
          <a:lstStyle/>
          <a:p>
            <a:r>
              <a:rPr lang="en-US" b="1" dirty="0" smtClean="0">
                <a:solidFill>
                  <a:schemeClr val="accent3">
                    <a:lumMod val="60000"/>
                    <a:lumOff val="40000"/>
                  </a:schemeClr>
                </a:solidFill>
              </a:rPr>
              <a:t>will</a:t>
            </a:r>
            <a:endParaRPr lang="ru-RU" b="1" dirty="0">
              <a:solidFill>
                <a:schemeClr val="accent3">
                  <a:lumMod val="60000"/>
                  <a:lumOff val="40000"/>
                </a:schemeClr>
              </a:solidFill>
            </a:endParaRPr>
          </a:p>
        </p:txBody>
      </p:sp>
    </p:spTree>
    <p:extLst>
      <p:ext uri="{BB962C8B-B14F-4D97-AF65-F5344CB8AC3E}">
        <p14:creationId xmlns:p14="http://schemas.microsoft.com/office/powerpoint/2010/main" val="8407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061" y="267494"/>
            <a:ext cx="8250435" cy="1399032"/>
          </a:xfrm>
        </p:spPr>
        <p:txBody>
          <a:bodyPr>
            <a:normAutofit/>
          </a:bodyPr>
          <a:lstStyle/>
          <a:p>
            <a:r>
              <a:rPr lang="en-US" sz="2400" b="1" dirty="0">
                <a:effectLst/>
              </a:rPr>
              <a:t>2) Make sentences about yourself. Use be going to.</a:t>
            </a:r>
            <a:endParaRPr lang="ru-RU" sz="2400" b="1" dirty="0">
              <a:effectLst/>
            </a:endParaRPr>
          </a:p>
        </p:txBody>
      </p:sp>
      <p:pic>
        <p:nvPicPr>
          <p:cNvPr id="4" name="Picture 4" descr="Картинки по запросу перевір себе"/>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781050" cy="561340"/>
          </a:xfrm>
          <a:prstGeom prst="rect">
            <a:avLst/>
          </a:prstGeom>
          <a:noFill/>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3768" y="1486284"/>
            <a:ext cx="1314634" cy="3019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00808"/>
            <a:ext cx="18954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92" y="4869160"/>
            <a:ext cx="119538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12290" y="4869160"/>
            <a:ext cx="5988101" cy="878895"/>
          </a:xfrm>
          <a:prstGeom prst="rect">
            <a:avLst/>
          </a:prstGeom>
        </p:spPr>
        <p:txBody>
          <a:bodyPr wrap="square">
            <a:spAutoFit/>
          </a:bodyPr>
          <a:lstStyle/>
          <a:p>
            <a:pPr algn="just">
              <a:lnSpc>
                <a:spcPct val="150000"/>
              </a:lnSpc>
              <a:spcAft>
                <a:spcPts val="0"/>
              </a:spcAft>
            </a:pPr>
            <a:r>
              <a:rPr lang="en-US" b="1" i="1" dirty="0">
                <a:solidFill>
                  <a:schemeClr val="accent5">
                    <a:lumMod val="75000"/>
                  </a:schemeClr>
                </a:solidFill>
                <a:latin typeface="Times New Roman"/>
                <a:ea typeface="Calibri"/>
                <a:cs typeface="Times New Roman"/>
              </a:rPr>
              <a:t>I’m going to buy a new computer next </a:t>
            </a:r>
            <a:r>
              <a:rPr lang="en-US" b="1" i="1" dirty="0" smtClean="0">
                <a:solidFill>
                  <a:schemeClr val="accent5">
                    <a:lumMod val="75000"/>
                  </a:schemeClr>
                </a:solidFill>
                <a:latin typeface="Times New Roman"/>
                <a:ea typeface="Calibri"/>
                <a:cs typeface="Times New Roman"/>
              </a:rPr>
              <a:t>week.</a:t>
            </a:r>
            <a:endParaRPr lang="ru-RU" b="1" i="1" dirty="0" smtClean="0">
              <a:solidFill>
                <a:schemeClr val="accent5">
                  <a:lumMod val="75000"/>
                </a:schemeClr>
              </a:solidFill>
              <a:latin typeface="Times New Roman"/>
              <a:ea typeface="Calibri"/>
              <a:cs typeface="Times New Roman"/>
            </a:endParaRPr>
          </a:p>
          <a:p>
            <a:pPr algn="just">
              <a:lnSpc>
                <a:spcPct val="150000"/>
              </a:lnSpc>
              <a:spcAft>
                <a:spcPts val="0"/>
              </a:spcAft>
            </a:pPr>
            <a:r>
              <a:rPr lang="en-US" b="1" i="1" dirty="0" smtClean="0">
                <a:solidFill>
                  <a:schemeClr val="accent5">
                    <a:lumMod val="75000"/>
                  </a:schemeClr>
                </a:solidFill>
                <a:latin typeface="Times New Roman"/>
                <a:ea typeface="Calibri"/>
                <a:cs typeface="Times New Roman"/>
              </a:rPr>
              <a:t>I’m </a:t>
            </a:r>
            <a:r>
              <a:rPr lang="en-US" b="1" i="1" dirty="0">
                <a:solidFill>
                  <a:schemeClr val="accent5">
                    <a:lumMod val="75000"/>
                  </a:schemeClr>
                </a:solidFill>
                <a:latin typeface="Times New Roman"/>
                <a:ea typeface="Calibri"/>
                <a:cs typeface="Times New Roman"/>
              </a:rPr>
              <a:t>not going to send my friend an email tonight.</a:t>
            </a:r>
            <a:endParaRPr lang="ru-RU" sz="1400" b="1" dirty="0">
              <a:solidFill>
                <a:schemeClr val="accent5">
                  <a:lumMod val="75000"/>
                </a:schemeClr>
              </a:solidFill>
              <a:effectLst/>
              <a:latin typeface="Calibri"/>
              <a:ea typeface="Calibri"/>
              <a:cs typeface="Times New Roman"/>
            </a:endParaRPr>
          </a:p>
        </p:txBody>
      </p:sp>
    </p:spTree>
    <p:extLst>
      <p:ext uri="{BB962C8B-B14F-4D97-AF65-F5344CB8AC3E}">
        <p14:creationId xmlns:p14="http://schemas.microsoft.com/office/powerpoint/2010/main" val="2849724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7494"/>
            <a:ext cx="7355160" cy="1399032"/>
          </a:xfrm>
        </p:spPr>
        <p:txBody>
          <a:bodyPr>
            <a:normAutofit/>
          </a:bodyPr>
          <a:lstStyle/>
          <a:p>
            <a:r>
              <a:rPr lang="en-US" sz="2400" b="1" dirty="0"/>
              <a:t>3) Complete with will or be going </a:t>
            </a:r>
            <a:r>
              <a:rPr lang="en-US" sz="2400" b="1" dirty="0" smtClean="0"/>
              <a:t>to.</a:t>
            </a:r>
            <a:endParaRPr lang="ru-RU" sz="2400" b="1" dirty="0"/>
          </a:p>
        </p:txBody>
      </p:sp>
      <p:sp>
        <p:nvSpPr>
          <p:cNvPr id="3" name="Объект 2"/>
          <p:cNvSpPr>
            <a:spLocks noGrp="1"/>
          </p:cNvSpPr>
          <p:nvPr>
            <p:ph sz="half" idx="1"/>
          </p:nvPr>
        </p:nvSpPr>
        <p:spPr/>
        <p:txBody>
          <a:bodyPr>
            <a:normAutofit fontScale="70000" lnSpcReduction="20000"/>
          </a:bodyPr>
          <a:lstStyle/>
          <a:p>
            <a:pPr marL="342900" lvl="0" indent="-342900" algn="just">
              <a:lnSpc>
                <a:spcPct val="150000"/>
              </a:lnSpc>
              <a:spcAft>
                <a:spcPts val="0"/>
              </a:spcAft>
              <a:buFont typeface="+mj-lt"/>
              <a:buAutoNum type="arabicPeriod"/>
            </a:pPr>
            <a:r>
              <a:rPr lang="en-US" sz="2800" dirty="0">
                <a:latin typeface="Times New Roman"/>
                <a:ea typeface="Calibri"/>
                <a:cs typeface="Times New Roman"/>
              </a:rPr>
              <a:t>I think I …….. email my friends tonight.</a:t>
            </a:r>
            <a:endParaRPr lang="ru-RU" sz="2000" dirty="0">
              <a:latin typeface="Calibri"/>
              <a:ea typeface="Calibri"/>
              <a:cs typeface="Times New Roman"/>
            </a:endParaRPr>
          </a:p>
          <a:p>
            <a:pPr marL="342900" lvl="0" indent="-342900" algn="just">
              <a:lnSpc>
                <a:spcPct val="150000"/>
              </a:lnSpc>
              <a:spcAft>
                <a:spcPts val="0"/>
              </a:spcAft>
              <a:buFont typeface="+mj-lt"/>
              <a:buAutoNum type="arabicPeriod"/>
            </a:pPr>
            <a:r>
              <a:rPr lang="en-US" sz="2800" dirty="0">
                <a:latin typeface="Times New Roman"/>
                <a:ea typeface="Calibri"/>
                <a:cs typeface="Times New Roman"/>
              </a:rPr>
              <a:t>Now that I’ve got the money, I …….. buy a new MP3 player.</a:t>
            </a:r>
            <a:endParaRPr lang="ru-RU" sz="2000" dirty="0">
              <a:latin typeface="Calibri"/>
              <a:ea typeface="Calibri"/>
              <a:cs typeface="Times New Roman"/>
            </a:endParaRPr>
          </a:p>
          <a:p>
            <a:pPr marL="342900" lvl="0" indent="-342900" algn="just">
              <a:lnSpc>
                <a:spcPct val="150000"/>
              </a:lnSpc>
              <a:spcAft>
                <a:spcPts val="0"/>
              </a:spcAft>
              <a:buFont typeface="+mj-lt"/>
              <a:buAutoNum type="arabicPeriod"/>
            </a:pPr>
            <a:r>
              <a:rPr lang="en-US" sz="2800" dirty="0">
                <a:latin typeface="Times New Roman"/>
                <a:ea typeface="Calibri"/>
                <a:cs typeface="Times New Roman"/>
              </a:rPr>
              <a:t>“I don’t know how to search online.” – “I ….. show you”.</a:t>
            </a:r>
            <a:endParaRPr lang="ru-RU" sz="2000" dirty="0">
              <a:latin typeface="Calibri"/>
              <a:ea typeface="Calibri"/>
              <a:cs typeface="Times New Roman"/>
            </a:endParaRPr>
          </a:p>
          <a:p>
            <a:pPr marL="342900" lvl="0" indent="-342900" algn="just">
              <a:lnSpc>
                <a:spcPct val="150000"/>
              </a:lnSpc>
              <a:spcAft>
                <a:spcPts val="0"/>
              </a:spcAft>
              <a:buFont typeface="+mj-lt"/>
              <a:buAutoNum type="arabicPeriod"/>
            </a:pPr>
            <a:r>
              <a:rPr lang="en-US" sz="2800" dirty="0">
                <a:latin typeface="Times New Roman"/>
                <a:ea typeface="Calibri"/>
                <a:cs typeface="Times New Roman"/>
              </a:rPr>
              <a:t>Be careful! You ……….. lose your files.</a:t>
            </a:r>
            <a:endParaRPr lang="ru-RU" sz="2000" dirty="0">
              <a:latin typeface="Calibri"/>
              <a:ea typeface="Calibri"/>
              <a:cs typeface="Times New Roman"/>
            </a:endParaRPr>
          </a:p>
          <a:p>
            <a:pPr marL="342900" lvl="0" indent="-342900" algn="just">
              <a:lnSpc>
                <a:spcPct val="150000"/>
              </a:lnSpc>
              <a:spcAft>
                <a:spcPts val="0"/>
              </a:spcAft>
              <a:buFont typeface="+mj-lt"/>
              <a:buAutoNum type="arabicPeriod"/>
            </a:pPr>
            <a:r>
              <a:rPr lang="en-US" sz="2800" dirty="0">
                <a:latin typeface="Times New Roman"/>
                <a:ea typeface="Calibri"/>
                <a:cs typeface="Times New Roman"/>
              </a:rPr>
              <a:t>“Did you see Peter’s email?” – “Yes, I …… answer him later”.</a:t>
            </a:r>
            <a:endParaRPr lang="ru-RU" sz="2000" dirty="0">
              <a:latin typeface="Calibri"/>
              <a:ea typeface="Calibri"/>
              <a:cs typeface="Times New Roman"/>
            </a:endParaRPr>
          </a:p>
          <a:p>
            <a:endParaRPr lang="ru-RU" dirty="0"/>
          </a:p>
        </p:txBody>
      </p:sp>
      <p:sp>
        <p:nvSpPr>
          <p:cNvPr id="4" name="Объект 3"/>
          <p:cNvSpPr>
            <a:spLocks noGrp="1"/>
          </p:cNvSpPr>
          <p:nvPr>
            <p:ph sz="half" idx="2"/>
          </p:nvPr>
        </p:nvSpPr>
        <p:spPr/>
        <p:txBody>
          <a:bodyPr>
            <a:normAutofit fontScale="70000" lnSpcReduction="20000"/>
          </a:bodyPr>
          <a:lstStyle/>
          <a:p>
            <a:pPr marL="342900" lvl="0" indent="-342900" algn="just">
              <a:lnSpc>
                <a:spcPct val="150000"/>
              </a:lnSpc>
              <a:spcAft>
                <a:spcPts val="0"/>
              </a:spcAft>
              <a:buFont typeface="+mj-lt"/>
              <a:buAutoNum type="arabicPeriod"/>
            </a:pPr>
            <a:r>
              <a:rPr lang="en-US" sz="2800" dirty="0">
                <a:latin typeface="Times New Roman"/>
                <a:ea typeface="Calibri"/>
                <a:cs typeface="Times New Roman"/>
              </a:rPr>
              <a:t>I think I …….. email my friends tonight.</a:t>
            </a:r>
            <a:endParaRPr lang="ru-RU" sz="2000" dirty="0">
              <a:latin typeface="Calibri"/>
              <a:ea typeface="Calibri"/>
              <a:cs typeface="Times New Roman"/>
            </a:endParaRPr>
          </a:p>
          <a:p>
            <a:pPr marL="342900" lvl="0" indent="-342900" algn="just">
              <a:lnSpc>
                <a:spcPct val="150000"/>
              </a:lnSpc>
              <a:spcAft>
                <a:spcPts val="0"/>
              </a:spcAft>
              <a:buFont typeface="+mj-lt"/>
              <a:buAutoNum type="arabicPeriod"/>
            </a:pPr>
            <a:r>
              <a:rPr lang="en-US" sz="2800" dirty="0">
                <a:latin typeface="Times New Roman"/>
                <a:ea typeface="Calibri"/>
                <a:cs typeface="Times New Roman"/>
              </a:rPr>
              <a:t>Now that I’ve got the money, I …….. buy a new MP3 player.</a:t>
            </a:r>
            <a:endParaRPr lang="ru-RU" sz="2000" dirty="0">
              <a:latin typeface="Calibri"/>
              <a:ea typeface="Calibri"/>
              <a:cs typeface="Times New Roman"/>
            </a:endParaRPr>
          </a:p>
          <a:p>
            <a:pPr marL="342900" lvl="0" indent="-342900" algn="just">
              <a:lnSpc>
                <a:spcPct val="150000"/>
              </a:lnSpc>
              <a:spcAft>
                <a:spcPts val="0"/>
              </a:spcAft>
              <a:buFont typeface="+mj-lt"/>
              <a:buAutoNum type="arabicPeriod"/>
            </a:pPr>
            <a:r>
              <a:rPr lang="en-US" sz="2800" dirty="0">
                <a:latin typeface="Times New Roman"/>
                <a:ea typeface="Calibri"/>
                <a:cs typeface="Times New Roman"/>
              </a:rPr>
              <a:t>“I don’t know how to search online.” – “I ….. show you”.</a:t>
            </a:r>
            <a:endParaRPr lang="ru-RU" sz="2000" dirty="0">
              <a:latin typeface="Calibri"/>
              <a:ea typeface="Calibri"/>
              <a:cs typeface="Times New Roman"/>
            </a:endParaRPr>
          </a:p>
          <a:p>
            <a:pPr marL="342900" lvl="0" indent="-342900" algn="just">
              <a:lnSpc>
                <a:spcPct val="150000"/>
              </a:lnSpc>
              <a:spcAft>
                <a:spcPts val="0"/>
              </a:spcAft>
              <a:buFont typeface="+mj-lt"/>
              <a:buAutoNum type="arabicPeriod"/>
            </a:pPr>
            <a:r>
              <a:rPr lang="en-US" sz="2800" dirty="0">
                <a:latin typeface="Times New Roman"/>
                <a:ea typeface="Calibri"/>
                <a:cs typeface="Times New Roman"/>
              </a:rPr>
              <a:t>Be careful! You ……….. lose your files.</a:t>
            </a:r>
            <a:endParaRPr lang="ru-RU" sz="2000" dirty="0">
              <a:latin typeface="Calibri"/>
              <a:ea typeface="Calibri"/>
              <a:cs typeface="Times New Roman"/>
            </a:endParaRPr>
          </a:p>
          <a:p>
            <a:pPr marL="342900" lvl="0" indent="-342900" algn="just">
              <a:lnSpc>
                <a:spcPct val="150000"/>
              </a:lnSpc>
              <a:spcAft>
                <a:spcPts val="0"/>
              </a:spcAft>
              <a:buFont typeface="+mj-lt"/>
              <a:buAutoNum type="arabicPeriod"/>
            </a:pPr>
            <a:r>
              <a:rPr lang="en-US" sz="2800" dirty="0">
                <a:latin typeface="Times New Roman"/>
                <a:ea typeface="Calibri"/>
                <a:cs typeface="Times New Roman"/>
              </a:rPr>
              <a:t>“Did you see Peter’s email?” – “Yes, I …… answer him later”.</a:t>
            </a:r>
            <a:endParaRPr lang="ru-RU" sz="2000" dirty="0">
              <a:latin typeface="Calibri"/>
              <a:ea typeface="Calibri"/>
              <a:cs typeface="Times New Roman"/>
            </a:endParaRPr>
          </a:p>
          <a:p>
            <a:endParaRPr lang="ru-RU" dirty="0"/>
          </a:p>
        </p:txBody>
      </p:sp>
      <p:pic>
        <p:nvPicPr>
          <p:cNvPr id="5" name="Picture 4" descr="Картинки по запросу перевір себе"/>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781050" cy="561340"/>
          </a:xfrm>
          <a:prstGeom prst="rect">
            <a:avLst/>
          </a:prstGeom>
          <a:noFill/>
          <a:extLst/>
        </p:spPr>
      </p:pic>
      <p:sp>
        <p:nvSpPr>
          <p:cNvPr id="6" name="TextBox 5"/>
          <p:cNvSpPr txBox="1"/>
          <p:nvPr/>
        </p:nvSpPr>
        <p:spPr>
          <a:xfrm>
            <a:off x="6012160" y="1700808"/>
            <a:ext cx="537327" cy="369332"/>
          </a:xfrm>
          <a:prstGeom prst="rect">
            <a:avLst/>
          </a:prstGeom>
          <a:noFill/>
        </p:spPr>
        <p:txBody>
          <a:bodyPr wrap="none" rtlCol="0">
            <a:spAutoFit/>
          </a:bodyPr>
          <a:lstStyle/>
          <a:p>
            <a:r>
              <a:rPr lang="en-US" b="1" dirty="0" smtClean="0">
                <a:solidFill>
                  <a:schemeClr val="accent3">
                    <a:lumMod val="60000"/>
                    <a:lumOff val="40000"/>
                  </a:schemeClr>
                </a:solidFill>
              </a:rPr>
              <a:t>will</a:t>
            </a:r>
            <a:endParaRPr lang="ru-RU" b="1" dirty="0">
              <a:solidFill>
                <a:schemeClr val="accent3">
                  <a:lumMod val="60000"/>
                  <a:lumOff val="40000"/>
                </a:schemeClr>
              </a:solidFill>
            </a:endParaRPr>
          </a:p>
        </p:txBody>
      </p:sp>
      <p:sp>
        <p:nvSpPr>
          <p:cNvPr id="7" name="TextBox 6"/>
          <p:cNvSpPr txBox="1"/>
          <p:nvPr/>
        </p:nvSpPr>
        <p:spPr>
          <a:xfrm>
            <a:off x="6372200" y="3861048"/>
            <a:ext cx="537327" cy="369332"/>
          </a:xfrm>
          <a:prstGeom prst="rect">
            <a:avLst/>
          </a:prstGeom>
          <a:noFill/>
        </p:spPr>
        <p:txBody>
          <a:bodyPr wrap="none" rtlCol="0">
            <a:spAutoFit/>
          </a:bodyPr>
          <a:lstStyle/>
          <a:p>
            <a:r>
              <a:rPr lang="en-US" b="1" dirty="0" smtClean="0">
                <a:solidFill>
                  <a:schemeClr val="accent3">
                    <a:lumMod val="60000"/>
                    <a:lumOff val="40000"/>
                  </a:schemeClr>
                </a:solidFill>
              </a:rPr>
              <a:t>will</a:t>
            </a:r>
            <a:endParaRPr lang="ru-RU" b="1" dirty="0">
              <a:solidFill>
                <a:schemeClr val="accent3">
                  <a:lumMod val="60000"/>
                  <a:lumOff val="40000"/>
                </a:schemeClr>
              </a:solidFill>
            </a:endParaRPr>
          </a:p>
        </p:txBody>
      </p:sp>
      <p:sp>
        <p:nvSpPr>
          <p:cNvPr id="8" name="TextBox 7"/>
          <p:cNvSpPr txBox="1"/>
          <p:nvPr/>
        </p:nvSpPr>
        <p:spPr>
          <a:xfrm>
            <a:off x="5832731" y="5517232"/>
            <a:ext cx="537327" cy="369332"/>
          </a:xfrm>
          <a:prstGeom prst="rect">
            <a:avLst/>
          </a:prstGeom>
          <a:noFill/>
        </p:spPr>
        <p:txBody>
          <a:bodyPr wrap="none" rtlCol="0">
            <a:spAutoFit/>
          </a:bodyPr>
          <a:lstStyle/>
          <a:p>
            <a:r>
              <a:rPr lang="en-US" b="1" dirty="0" smtClean="0">
                <a:solidFill>
                  <a:schemeClr val="accent3">
                    <a:lumMod val="60000"/>
                    <a:lumOff val="40000"/>
                  </a:schemeClr>
                </a:solidFill>
              </a:rPr>
              <a:t>will</a:t>
            </a:r>
            <a:endParaRPr lang="ru-RU" b="1" dirty="0">
              <a:solidFill>
                <a:schemeClr val="accent3">
                  <a:lumMod val="60000"/>
                  <a:lumOff val="40000"/>
                </a:schemeClr>
              </a:solidFill>
            </a:endParaRPr>
          </a:p>
        </p:txBody>
      </p:sp>
      <p:sp>
        <p:nvSpPr>
          <p:cNvPr id="9" name="TextBox 8"/>
          <p:cNvSpPr txBox="1"/>
          <p:nvPr/>
        </p:nvSpPr>
        <p:spPr>
          <a:xfrm>
            <a:off x="4267879" y="2996952"/>
            <a:ext cx="1564852" cy="369332"/>
          </a:xfrm>
          <a:prstGeom prst="rect">
            <a:avLst/>
          </a:prstGeom>
          <a:noFill/>
        </p:spPr>
        <p:txBody>
          <a:bodyPr wrap="none" rtlCol="0">
            <a:spAutoFit/>
          </a:bodyPr>
          <a:lstStyle/>
          <a:p>
            <a:r>
              <a:rPr lang="en-US" b="1" dirty="0" smtClean="0">
                <a:solidFill>
                  <a:schemeClr val="accent3">
                    <a:lumMod val="60000"/>
                    <a:lumOff val="40000"/>
                  </a:schemeClr>
                </a:solidFill>
              </a:rPr>
              <a:t>am going to</a:t>
            </a:r>
            <a:endParaRPr lang="ru-RU" b="1" dirty="0">
              <a:solidFill>
                <a:schemeClr val="accent3">
                  <a:lumMod val="60000"/>
                  <a:lumOff val="40000"/>
                </a:schemeClr>
              </a:solidFill>
            </a:endParaRPr>
          </a:p>
        </p:txBody>
      </p:sp>
      <p:sp>
        <p:nvSpPr>
          <p:cNvPr id="10" name="TextBox 9"/>
          <p:cNvSpPr txBox="1"/>
          <p:nvPr/>
        </p:nvSpPr>
        <p:spPr>
          <a:xfrm>
            <a:off x="6804248" y="4272562"/>
            <a:ext cx="1568058" cy="369332"/>
          </a:xfrm>
          <a:prstGeom prst="rect">
            <a:avLst/>
          </a:prstGeom>
          <a:noFill/>
        </p:spPr>
        <p:txBody>
          <a:bodyPr wrap="none" rtlCol="0">
            <a:spAutoFit/>
          </a:bodyPr>
          <a:lstStyle/>
          <a:p>
            <a:r>
              <a:rPr lang="en-US" b="1" dirty="0">
                <a:solidFill>
                  <a:schemeClr val="accent3">
                    <a:lumMod val="60000"/>
                    <a:lumOff val="40000"/>
                  </a:schemeClr>
                </a:solidFill>
              </a:rPr>
              <a:t>a</a:t>
            </a:r>
            <a:r>
              <a:rPr lang="en-US" b="1" dirty="0" smtClean="0">
                <a:solidFill>
                  <a:schemeClr val="accent3">
                    <a:lumMod val="60000"/>
                    <a:lumOff val="40000"/>
                  </a:schemeClr>
                </a:solidFill>
              </a:rPr>
              <a:t>re going to</a:t>
            </a:r>
            <a:endParaRPr lang="ru-RU" b="1" dirty="0">
              <a:solidFill>
                <a:schemeClr val="accent3">
                  <a:lumMod val="60000"/>
                  <a:lumOff val="40000"/>
                </a:schemeClr>
              </a:solidFill>
            </a:endParaRPr>
          </a:p>
        </p:txBody>
      </p:sp>
    </p:spTree>
    <p:extLst>
      <p:ext uri="{BB962C8B-B14F-4D97-AF65-F5344CB8AC3E}">
        <p14:creationId xmlns:p14="http://schemas.microsoft.com/office/powerpoint/2010/main" val="16317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160</TotalTime>
  <Words>1423</Words>
  <Application>Microsoft Office PowerPoint</Application>
  <PresentationFormat>Экран (4:3)</PresentationFormat>
  <Paragraphs>136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Яркая</vt:lpstr>
      <vt:lpstr>Digital revolution Will/be going to</vt:lpstr>
      <vt:lpstr>Vocabulary review Look at David’s messy room. Find 6 gadgets and name them.  </vt:lpstr>
      <vt:lpstr>Теоретичний матеріал</vt:lpstr>
      <vt:lpstr>Чи помітили ви:</vt:lpstr>
      <vt:lpstr>Презентация PowerPoint</vt:lpstr>
      <vt:lpstr>Презентация PowerPoint</vt:lpstr>
      <vt:lpstr>1) Read the text and complete the gaps with will or won’t.</vt:lpstr>
      <vt:lpstr>2) Make sentences about yourself. Use be going to.</vt:lpstr>
      <vt:lpstr>3) Complete with will or be going to.</vt:lpstr>
      <vt:lpstr>4) What does digital divide mean? Read and listen to the text to find out. Find examples of will/be going to in the text. Copy the sentences with them in your notebook and underline these structures in them.</vt:lpstr>
      <vt:lpstr>Презентация PowerPoint</vt:lpstr>
      <vt:lpstr>TEST YOURSELF  TEST 2 </vt:lpstr>
      <vt:lpstr>Task 2. Complete the sentences with will or going to</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revolution Will/be going to</dc:title>
  <dc:creator>Momot-PC</dc:creator>
  <cp:lastModifiedBy>Momot-PC</cp:lastModifiedBy>
  <cp:revision>12</cp:revision>
  <dcterms:created xsi:type="dcterms:W3CDTF">2020-02-04T11:58:43Z</dcterms:created>
  <dcterms:modified xsi:type="dcterms:W3CDTF">2020-02-05T19:14:09Z</dcterms:modified>
</cp:coreProperties>
</file>