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6" r:id="rId4"/>
    <p:sldId id="278" r:id="rId5"/>
    <p:sldId id="280" r:id="rId6"/>
    <p:sldId id="279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59" r:id="rId16"/>
    <p:sldId id="267" r:id="rId17"/>
    <p:sldId id="269" r:id="rId18"/>
    <p:sldId id="260" r:id="rId19"/>
    <p:sldId id="271" r:id="rId20"/>
    <p:sldId id="289" r:id="rId21"/>
    <p:sldId id="290" r:id="rId22"/>
    <p:sldId id="270" r:id="rId23"/>
    <p:sldId id="291" r:id="rId24"/>
    <p:sldId id="292" r:id="rId25"/>
    <p:sldId id="293" r:id="rId26"/>
    <p:sldId id="294" r:id="rId27"/>
    <p:sldId id="266" r:id="rId28"/>
    <p:sldId id="272" r:id="rId29"/>
    <p:sldId id="273" r:id="rId30"/>
    <p:sldId id="263" r:id="rId31"/>
    <p:sldId id="295" r:id="rId32"/>
    <p:sldId id="265" r:id="rId33"/>
    <p:sldId id="296" r:id="rId34"/>
    <p:sldId id="29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4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18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476672"/>
            <a:ext cx="8584505" cy="1743471"/>
          </a:xfrm>
        </p:spPr>
        <p:txBody>
          <a:bodyPr>
            <a:normAutofit fontScale="90000"/>
          </a:bodyPr>
          <a:lstStyle/>
          <a:p>
            <a:r>
              <a:rPr lang="ru-RU" sz="5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кров</a:t>
            </a:r>
            <a:r>
              <a:rPr lang="uk-UA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5400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sz="5400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5400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Згортання та переливання крові.</a:t>
            </a:r>
            <a:endParaRPr lang="ru-RU" sz="5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ÐÐ°ÑÑÐ¸Ð½ÐºÐ¸ Ð¿Ð¾ Ð·Ð°Ð¿ÑÐ¾ÑÑ Ð¿ÐµÑÐµÐ»Ð¸Ð²Ð°Ð½Ð½Ñ ÐºÑÐ¾Ð²Ñ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ÐÐ°ÑÑÐ¸Ð½ÐºÐ¸ Ð¿Ð¾ Ð·Ð°Ð¿ÑÐ¾ÑÑ Ð¿ÐµÑÐµÐ»Ð¸Ð²Ð°Ð½Ð½Ñ ÐºÑÐ¾Ð²Ñ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ÐÐ°ÑÑÐ¸Ð½ÐºÐ¸ Ð¿Ð¾ Ð·Ð°Ð¿ÑÐ¾ÑÑ ÐºÑÐ¾Ð²"/>
          <p:cNvPicPr>
            <a:picLocks noChangeAspect="1" noChangeArrowheads="1"/>
          </p:cNvPicPr>
          <p:nvPr/>
        </p:nvPicPr>
        <p:blipFill>
          <a:blip r:embed="rId2" cstate="print"/>
          <a:srcRect l="8679" r="26642"/>
          <a:stretch>
            <a:fillRect/>
          </a:stretch>
        </p:blipFill>
        <p:spPr bwMode="auto">
          <a:xfrm>
            <a:off x="6300192" y="2924944"/>
            <a:ext cx="1800200" cy="2937906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група крови клипар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40324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813" y="1772816"/>
            <a:ext cx="44993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Гепарин —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речовина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перешкоджає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зсіданню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3911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9952" y="1988840"/>
            <a:ext cx="46805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хворих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гемофілію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зсідання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збільшена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1685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974755"/>
            <a:ext cx="4499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Гемофілія — спадкова хвороба. 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11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922114"/>
          </a:xfrm>
        </p:spPr>
        <p:txBody>
          <a:bodyPr>
            <a:noAutofit/>
          </a:bodyPr>
          <a:lstStyle/>
          <a:p>
            <a:r>
              <a:rPr lang="ru-RU" sz="96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Поміркуйте</a:t>
            </a:r>
            <a:r>
              <a:rPr lang="ru-RU" sz="9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9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88840"/>
            <a:ext cx="5400600" cy="35569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компенсувати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втрату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увага пит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331236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8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22114"/>
          </a:xfrm>
        </p:spPr>
        <p:txBody>
          <a:bodyPr>
            <a:noAutofit/>
          </a:bodyPr>
          <a:lstStyle/>
          <a:p>
            <a:r>
              <a:rPr lang="ru-RU" sz="7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переливання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крові</a:t>
            </a:r>
            <a:endParaRPr lang="ru-RU" sz="7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переливання кров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6872"/>
            <a:ext cx="597666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20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9117" y="476672"/>
            <a:ext cx="6516798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Формен</a:t>
            </a:r>
            <a:r>
              <a:rPr lang="uk-UA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елементи крові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l="3470" r="1118" b="13043"/>
          <a:stretch>
            <a:fillRect/>
          </a:stretch>
        </p:blipFill>
        <p:spPr bwMode="auto">
          <a:xfrm>
            <a:off x="233010" y="1988840"/>
            <a:ext cx="8910990" cy="32403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40"/>
            <a:ext cx="4464496" cy="19442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Еритроцити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– це червоні клітини крові. Зрілі еритроцити не мають ядра  та містять дуже багато білка – </a:t>
            </a:r>
            <a:r>
              <a:rPr lang="uk-UA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гемоглобіну.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Переносники вуглекислого газу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581128"/>
            <a:ext cx="4104456" cy="22768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Тромбоцити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– на відміну від інших клітин крові не є клітинами, а є кров'яними пластинками. Утворюються внаслідок розпаду великих клітин попередників. Приймають участь у зсіданні крові.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2636912"/>
            <a:ext cx="4320480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Лейкоцити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– білі клітини крові. Різноманітні за будовою та поділяються на декілька типів. Забезпечують захист організму від інфекцій та токсинів.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t="23433"/>
          <a:stretch>
            <a:fillRect/>
          </a:stretch>
        </p:blipFill>
        <p:spPr bwMode="auto">
          <a:xfrm>
            <a:off x="5076056" y="188640"/>
            <a:ext cx="3785659" cy="2173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AutoShape 4" descr="ÐÐ°ÑÑÐ¸Ð½ÐºÐ¸ Ð¿Ð¾ Ð·Ð°Ð¿ÑÐ¾ÑÑ Ð»ÐµÐ¹ÐºÐ¾ÑÐ¸Ñ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ÐÐ°ÑÑÐ¸Ð½ÐºÐ¸ Ð¿Ð¾ Ð·Ð°Ð¿ÑÐ¾ÑÑ Ð»ÐµÐ¹ÐºÐ¾ÑÐ¸Ñ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9" name="Picture 7" descr="C:\Users\Use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4248472" cy="2124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1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756123"/>
            <a:ext cx="3384376" cy="2101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7"/>
            <a:ext cx="6840760" cy="3312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Групи крові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це ознаки, що пов'язані з біохімічними властивостями крові й зумовлені спадковістю.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Поділ на групи ґрунтується на наявності в крові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антигенів.</a:t>
            </a:r>
          </a:p>
        </p:txBody>
      </p:sp>
      <p:pic>
        <p:nvPicPr>
          <p:cNvPr id="17410" name="Picture 2" descr="ÐÐ°ÑÑÐ¸Ð½ÐºÐ¸ Ð¿Ð¾ Ð·Ð°Ð¿ÑÐ¾ÑÑ ÐºÑÐ¾Ð²"/>
          <p:cNvPicPr>
            <a:picLocks noChangeAspect="1" noChangeArrowheads="1"/>
          </p:cNvPicPr>
          <p:nvPr/>
        </p:nvPicPr>
        <p:blipFill>
          <a:blip r:embed="rId2" cstate="print"/>
          <a:srcRect l="8679" r="26642"/>
          <a:stretch>
            <a:fillRect/>
          </a:stretch>
        </p:blipFill>
        <p:spPr bwMode="auto">
          <a:xfrm>
            <a:off x="7092280" y="0"/>
            <a:ext cx="1800200" cy="2937906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3789040"/>
            <a:ext cx="8064896" cy="25922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None/>
            </a:pP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Антигени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це специфічні речовини, які спричиняють реакцію імунної системи та дозволяють розрізняти кров людей за певними ознаками.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724" y="836712"/>
            <a:ext cx="8928992" cy="591344"/>
          </a:xfrm>
        </p:spPr>
        <p:txBody>
          <a:bodyPr>
            <a:noAutofit/>
          </a:bodyPr>
          <a:lstStyle/>
          <a:p>
            <a:r>
              <a:rPr lang="uk-UA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Групи крові системи АВ0</a:t>
            </a:r>
            <a:endParaRPr lang="ru-RU" sz="7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348880"/>
            <a:ext cx="4968552" cy="417646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Групи крові системи АВ0 були відкриті австрійським науковцем </a:t>
            </a:r>
            <a:r>
              <a:rPr lang="uk-UA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 </a:t>
            </a:r>
            <a:r>
              <a:rPr lang="uk-UA" sz="3500" b="1" dirty="0" err="1" smtClean="0">
                <a:latin typeface="Times New Roman" pitchFamily="18" charset="0"/>
                <a:cs typeface="Times New Roman" pitchFamily="18" charset="0"/>
              </a:rPr>
              <a:t>Ландштейнером</a:t>
            </a:r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у 1900 р.</a:t>
            </a:r>
            <a:endParaRPr lang="uk-UA" sz="3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1901 р. — в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еритроцитах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знайдено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антигени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(А і В), а у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плазмі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антитіла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(α і 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3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ÐÐ°ÑÑÐ¸Ð½ÐºÐ¸ Ð¿Ð¾ Ð·Ð°Ð¿ÑÐ¾ÑÑ ÐºÐ°ÑÐ» Ð»Ð°Ð½Ð´ÑÑÐµÐ¹Ð½ÐµÑ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366560"/>
            <a:ext cx="2952328" cy="3936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Групи крові за системою АВ0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124744"/>
            <a:ext cx="856895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І група (0)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 еритроцитах аглютиногенів немає, у плазмі містяться аглютиніни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2492896"/>
            <a:ext cx="856895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ІІ група (А) -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 еритроцитах міститься 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аглютиноген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А, у плазмі міститься аглютинін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789040"/>
            <a:ext cx="856895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ІІІ група (В) -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 еритроцитах міститься 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аглютиноген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В, у плазмі міститься аглютинін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5229200"/>
            <a:ext cx="8352928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група (А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) -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 еритроцитах містяться  аглютиногени  А і В, у плазмі не  міститься аглютинінів.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7" y="7937"/>
            <a:ext cx="6840760" cy="1743471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Диктант </a:t>
            </a:r>
            <a:br>
              <a:rPr lang="uk-UA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«Вірю не вірю»</a:t>
            </a:r>
            <a:endParaRPr lang="ru-RU" sz="5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ÐÐ°ÑÑÐ¸Ð½ÐºÐ¸ Ð¿Ð¾ Ð·Ð°Ð¿ÑÐ¾ÑÑ Ð¿ÐµÑÐµÐ»Ð¸Ð²Ð°Ð½Ð½Ñ ÐºÑÐ¾Ð²Ñ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ÐÐ°ÑÑÐ¸Ð½ÐºÐ¸ Ð¿Ð¾ Ð·Ð°Ð¿ÑÐ¾ÑÑ Ð¿ÐµÑÐµÐ»Ð¸Ð²Ð°Ð½Ð½Ñ ÐºÑÐ¾Ð²Ñ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ÐÐ°ÑÑÐ¸Ð½ÐºÐ¸ Ð¿Ð¾ Ð·Ð°Ð¿ÑÐ¾ÑÑ ÐºÑÐ¾Ð²"/>
          <p:cNvPicPr>
            <a:picLocks noChangeAspect="1" noChangeArrowheads="1"/>
          </p:cNvPicPr>
          <p:nvPr/>
        </p:nvPicPr>
        <p:blipFill>
          <a:blip r:embed="rId2" cstate="print"/>
          <a:srcRect l="8679" r="26642"/>
          <a:stretch>
            <a:fillRect/>
          </a:stretch>
        </p:blipFill>
        <p:spPr bwMode="auto">
          <a:xfrm>
            <a:off x="7200292" y="-99392"/>
            <a:ext cx="1800200" cy="293790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9572" y="2082503"/>
            <a:ext cx="64807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Якщо ви вважаєте, що твердження є правильним ставте</a:t>
            </a:r>
            <a:r>
              <a:rPr lang="uk-UA" sz="4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«+»</a:t>
            </a:r>
            <a:r>
              <a:rPr lang="uk-UA" sz="48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4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якщо хибним – </a:t>
            </a:r>
            <a:r>
              <a:rPr lang="uk-UA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«-»! </a:t>
            </a:r>
            <a:r>
              <a:rPr lang="uk-UA" sz="4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Будьте уважні!</a:t>
            </a:r>
            <a:endParaRPr lang="ru-RU" sz="4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43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724" y="836712"/>
            <a:ext cx="8928992" cy="591344"/>
          </a:xfrm>
        </p:spPr>
        <p:txBody>
          <a:bodyPr>
            <a:noAutofit/>
          </a:bodyPr>
          <a:lstStyle/>
          <a:p>
            <a:r>
              <a:rPr lang="ru-RU" sz="72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людей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785738"/>
              </p:ext>
            </p:extLst>
          </p:nvPr>
        </p:nvGraphicFramePr>
        <p:xfrm>
          <a:off x="683567" y="2348880"/>
          <a:ext cx="8064898" cy="4248471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726233"/>
                <a:gridCol w="1398733"/>
                <a:gridCol w="2716800"/>
                <a:gridCol w="2223132"/>
              </a:tblGrid>
              <a:tr h="931468"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Європа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Американські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індіанці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Азія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822790"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(О)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43%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Переважають люди з III та IV групами крові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822262"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(А)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47%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2790"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(В)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Практично </a:t>
                      </a: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немає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9161"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(АВ)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Практично </a:t>
                      </a:r>
                      <a:r>
                        <a:rPr lang="ru-RU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немає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6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41756" cy="591344"/>
          </a:xfrm>
        </p:spPr>
        <p:txBody>
          <a:bodyPr>
            <a:noAutofit/>
          </a:bodyPr>
          <a:lstStyle/>
          <a:p>
            <a:r>
              <a:rPr lang="ru-RU" sz="7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тварин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765158"/>
              </p:ext>
            </p:extLst>
          </p:nvPr>
        </p:nvGraphicFramePr>
        <p:xfrm>
          <a:off x="611560" y="1340768"/>
          <a:ext cx="8208912" cy="496854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145500"/>
                <a:gridCol w="4063412"/>
              </a:tblGrid>
              <a:tr h="552061"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Тварини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98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Групи крові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Орангутанг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, II, III, IV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Шимпанзе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, II 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Свиня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II, III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Собака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I, </a:t>
                      </a: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II, III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Юшка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I, </a:t>
                      </a: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II, III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Крокодил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Змія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II, III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52061"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Жаба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98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II, III, IV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42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" y="0"/>
            <a:ext cx="8795320" cy="3501008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Аглютинація 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склеювання еритроцитів коли трапляються однойменні аглютиногени та аглютиніни (А і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α), (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 і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Аглютиногени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комплекси білків та вуглеводів, які містяться у складі клітинної мембрани еритроцитів.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(А та В)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Аглютиніни –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Білкові сполуки, які містяться в плазмі крові.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dirty="0" smtClean="0">
                <a:latin typeface="Times New Roman"/>
                <a:cs typeface="Times New Roman"/>
              </a:rPr>
              <a:t>α</a:t>
            </a:r>
            <a:r>
              <a:rPr lang="uk-UA" b="1" dirty="0" smtClean="0">
                <a:latin typeface="Times New Roman"/>
                <a:cs typeface="Times New Roman"/>
              </a:rPr>
              <a:t>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uk-UA" b="1" dirty="0" smtClean="0">
                <a:latin typeface="Times New Roman"/>
                <a:cs typeface="Times New Roman"/>
              </a:rPr>
              <a:t>)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 descr="Картинки по запросу групи кро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56992"/>
            <a:ext cx="6451659" cy="32403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404664"/>
            <a:ext cx="8741756" cy="591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Робота в парах</a:t>
            </a:r>
            <a:endParaRPr lang="ru-RU" sz="7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556792"/>
            <a:ext cx="6953250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36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восклицательный знак клипар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2" r="9819"/>
          <a:stretch/>
        </p:blipFill>
        <p:spPr bwMode="auto">
          <a:xfrm>
            <a:off x="5263480" y="764704"/>
            <a:ext cx="3207895" cy="47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666" y="1531883"/>
            <a:ext cx="51559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Впишіть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таблиці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співвід­ношення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аглютинінів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аглютиногенів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переливанні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35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езультат пошуку зображень за запитом &quot;групи крові переливання&quo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40"/>
            <a:ext cx="8568952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022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476672"/>
            <a:ext cx="9468544" cy="1143000"/>
          </a:xfrm>
        </p:spPr>
        <p:txBody>
          <a:bodyPr>
            <a:noAutofit/>
          </a:bodyPr>
          <a:lstStyle/>
          <a:p>
            <a:r>
              <a:rPr lang="ru-RU" sz="60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Успадкування</a:t>
            </a: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езультат пошуку зображень за запитом &quot;групи крові переливання&quo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268760"/>
            <a:ext cx="856895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704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634082"/>
          </a:xfrm>
        </p:spPr>
        <p:txBody>
          <a:bodyPr>
            <a:noAutofit/>
          </a:bodyPr>
          <a:lstStyle/>
          <a:p>
            <a:pPr algn="l"/>
            <a:r>
              <a:rPr lang="uk-UA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Групи крові системи резус</a:t>
            </a:r>
            <a:endParaRPr lang="ru-RU" sz="55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352928" cy="53285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1940 р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відкриття резус-системи. Спершу у макаки, потім у людини.</a:t>
            </a:r>
            <a:endParaRPr lang="uk-UA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Резус – фактор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85 % 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людей мають на поверхні еритроцитів сполуку білкової природи (спеціальний антиген). Назву отримав через мавпу – макаку резус.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артинки по запросу макака резу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3470595" cy="2226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706090"/>
          </a:xfrm>
        </p:spPr>
        <p:txBody>
          <a:bodyPr>
            <a:noAutofit/>
          </a:bodyPr>
          <a:lstStyle/>
          <a:p>
            <a:r>
              <a:rPr lang="uk-UA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Резус – фактор</a:t>
            </a:r>
            <a:r>
              <a:rPr lang="en-US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5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55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520" y="980728"/>
            <a:ext cx="4139952" cy="26642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(+) –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резус позитивна кров містить цей білок 85 %  людей на планеті</a:t>
            </a: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716016" y="1052736"/>
            <a:ext cx="4032448" cy="25202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(-) –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резус негативна кров не містить цей білок 15 %  людей на планеті</a:t>
            </a:r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789040"/>
            <a:ext cx="4857750" cy="28003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34082"/>
          </a:xfrm>
        </p:spPr>
        <p:txBody>
          <a:bodyPr>
            <a:noAutofit/>
          </a:bodyPr>
          <a:lstStyle/>
          <a:p>
            <a:r>
              <a:rPr lang="uk-UA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Резус конфлікт</a:t>
            </a:r>
            <a:endParaRPr lang="ru-RU" sz="55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5"/>
            <a:ext cx="8229600" cy="3240360"/>
          </a:xfrm>
        </p:spPr>
        <p:txBody>
          <a:bodyPr/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Під час переливання крові не сумісної за резус – фактором, або під час вагітності, коли мати – резус-негативна, а дитина резус – позитивна, виникає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резус-конфлікт.</a:t>
            </a:r>
          </a:p>
          <a:p>
            <a:pPr algn="just">
              <a:buNone/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крові матері утворюються антитіла, що руйнують еритроцити плода.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t="29781" b="35856"/>
          <a:stretch>
            <a:fillRect/>
          </a:stretch>
        </p:blipFill>
        <p:spPr bwMode="auto">
          <a:xfrm>
            <a:off x="395536" y="4221088"/>
            <a:ext cx="8401050" cy="19442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9952" y="1988840"/>
            <a:ext cx="46805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Внутрішнє середовище організму — кров, лімфа і тканинна рідина.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35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60338"/>
            <a:ext cx="6516798" cy="591344"/>
          </a:xfrm>
        </p:spPr>
        <p:txBody>
          <a:bodyPr>
            <a:noAutofit/>
          </a:bodyPr>
          <a:lstStyle/>
          <a:p>
            <a:pPr algn="r"/>
            <a:r>
              <a:rPr lang="ru-RU" sz="55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Переливання</a:t>
            </a:r>
            <a:r>
              <a:rPr lang="ru-RU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кров</a:t>
            </a:r>
            <a:r>
              <a:rPr lang="uk-UA" sz="55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endParaRPr lang="ru-RU" sz="55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0375" y="836712"/>
            <a:ext cx="8432105" cy="2160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Донор </a:t>
            </a:r>
            <a:r>
              <a:rPr lang="uk-UA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людина яка віддає кров.</a:t>
            </a:r>
          </a:p>
          <a:p>
            <a:pPr>
              <a:buNone/>
            </a:pPr>
            <a:r>
              <a:rPr 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Реципієнт</a:t>
            </a:r>
            <a:r>
              <a:rPr lang="uk-UA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людина, якій вливають  донорську кров.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Картинки по запросу переливання кров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переливання кров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дон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612" y="3213828"/>
            <a:ext cx="450277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ов’язане зображенн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61" y="332656"/>
            <a:ext cx="8953821" cy="609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29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Картинки по запросу групи кро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6961145" cy="66693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488164"/>
            <a:ext cx="6516798" cy="591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Рефлексія</a:t>
            </a:r>
            <a:endParaRPr lang="ru-RU" sz="8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Картинки по запросу зеленый круж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73797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желтій кноп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73223"/>
            <a:ext cx="2135250" cy="221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46283"/>
            <a:ext cx="1836278" cy="183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17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503154"/>
            <a:ext cx="6516798" cy="591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55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Домашнє завдання</a:t>
            </a:r>
            <a:endParaRPr lang="ru-RU" sz="55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559196"/>
            <a:ext cx="847640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Вивчити</a:t>
            </a: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відповідну</a:t>
            </a: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тему з </a:t>
            </a:r>
            <a:r>
              <a:rPr lang="ru-RU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підручника</a:t>
            </a: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Підготувати</a:t>
            </a: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буклет на тему </a:t>
            </a:r>
            <a:endParaRPr lang="uk-UA" sz="4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«Збережи </a:t>
            </a:r>
            <a:r>
              <a:rPr lang="uk-UA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життя людині »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/>
              <a:t> </a:t>
            </a:r>
          </a:p>
        </p:txBody>
      </p:sp>
      <p:pic>
        <p:nvPicPr>
          <p:cNvPr id="9218" name="Picture 2" descr="Картинки по запросу домашнє завдання 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00574"/>
            <a:ext cx="25717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90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974755"/>
            <a:ext cx="4499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Еритроцити — без’ядерні клітини крові.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42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9952" y="1988840"/>
            <a:ext cx="4680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Тромбоцити — червоні тільця, що містять гемоглобін</a:t>
            </a:r>
            <a:r>
              <a:rPr lang="uk-UA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685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974755"/>
            <a:ext cx="4499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Тромбоцити — кров’яні пластинки крові.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11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9952" y="1988840"/>
            <a:ext cx="4680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Тромбоцити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зсіданні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1685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974755"/>
            <a:ext cx="4499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зсідання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потрібен</a:t>
            </a:r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кальцій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11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0" y="476672"/>
            <a:ext cx="8715360" cy="5904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9952" y="1844824"/>
            <a:ext cx="46805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зсіданні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розчинений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білок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фібриноген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перетворюється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фібрин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нерозчинний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білок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51685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3716</TotalTime>
  <Words>699</Words>
  <Application>Microsoft Office PowerPoint</Application>
  <PresentationFormat>Экран (4:3)</PresentationFormat>
  <Paragraphs>97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Тема7</vt:lpstr>
      <vt:lpstr>Групи крові.  Згортання та переливання крові.</vt:lpstr>
      <vt:lpstr>Диктант  «Вірю не вірю»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Поміркуйте </vt:lpstr>
      <vt:lpstr>Історія переливання крові</vt:lpstr>
      <vt:lpstr>Презентация PowerPoint</vt:lpstr>
      <vt:lpstr>Презентация PowerPoint</vt:lpstr>
      <vt:lpstr>Презентация PowerPoint</vt:lpstr>
      <vt:lpstr>Групи крові системи АВ0</vt:lpstr>
      <vt:lpstr>Групи крові за системою АВ0</vt:lpstr>
      <vt:lpstr>Поширення груп крові серед людей </vt:lpstr>
      <vt:lpstr>Групи крові тварин </vt:lpstr>
      <vt:lpstr>Презентация PowerPoint</vt:lpstr>
      <vt:lpstr>Презентация PowerPoint</vt:lpstr>
      <vt:lpstr>Презентация PowerPoint</vt:lpstr>
      <vt:lpstr>Презентация PowerPoint</vt:lpstr>
      <vt:lpstr>Успадкування груп крові </vt:lpstr>
      <vt:lpstr>Групи крові системи резус</vt:lpstr>
      <vt:lpstr>Резус – фактор (Rh)</vt:lpstr>
      <vt:lpstr>Резус конфлікт</vt:lpstr>
      <vt:lpstr>Переливання крові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Групи крові. Переливання</dc:title>
  <dc:creator>User</dc:creator>
  <cp:lastModifiedBy>Лариса</cp:lastModifiedBy>
  <cp:revision>111</cp:revision>
  <dcterms:created xsi:type="dcterms:W3CDTF">2017-12-08T01:46:08Z</dcterms:created>
  <dcterms:modified xsi:type="dcterms:W3CDTF">2019-10-04T12:44:55Z</dcterms:modified>
</cp:coreProperties>
</file>