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8" r:id="rId4"/>
    <p:sldId id="277" r:id="rId5"/>
    <p:sldId id="276" r:id="rId6"/>
    <p:sldId id="261" r:id="rId7"/>
    <p:sldId id="260" r:id="rId8"/>
    <p:sldId id="266" r:id="rId9"/>
    <p:sldId id="267" r:id="rId10"/>
    <p:sldId id="268" r:id="rId11"/>
    <p:sldId id="269" r:id="rId12"/>
    <p:sldId id="270" r:id="rId13"/>
    <p:sldId id="273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ABEEF3"/>
    <a:srgbClr val="FAEC86"/>
    <a:srgbClr val="F0D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5" autoAdjust="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59953-237B-4DB0-8F1A-FF2EDDF31669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C29E-260F-4A69-9192-5B68B0403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1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9C29E-260F-4A69-9192-5B68B04033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2BE03-1A1A-4B1C-A49C-7A145024E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7837BE-7F2E-422B-95B6-A46229390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15D8C-7E0B-4B5F-9192-9D219AA5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65097-D241-4D78-985A-FE59F7D7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50110-0D97-4944-8BA7-C7D52896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1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EA6B-EFEA-4293-87D8-A9C2B5FB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BDD209-6562-4341-95BF-38ACC185D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CE1AA-8ACC-44F4-B724-13393F66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4DC45-03AE-4072-99E2-2838B9AC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98441-77E5-43A0-94EA-98B82D82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6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6CD7AA-AF63-4089-9891-DE9E2C62D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979FF5-214F-4886-934F-4CB205F1F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E88AC-C1AB-4F15-8ABD-37D7ACC3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425079-1397-40C7-A558-00931BF2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A5BF6-C79C-4FBD-9924-D6A182BB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9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FC98F-9FDE-48CB-A688-1A12CE18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AA632-5C01-4867-8764-277BE6C5F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4CEB-2065-4E43-B0F2-A9087DF3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A6B10-E1BA-427E-9083-07C058A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C266B-471B-4145-8E0B-19B57E2A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5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E861C-9BB3-405F-9F87-984A2BE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E5447-918D-4ED3-BBA0-68890BEA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BE8E7-823D-45CD-AF94-436C5ADF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79F2D-3925-49CC-9D1E-8666D6EC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9A430-C0AC-4CAD-9C1E-4D65C548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3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A0834-0AE1-4762-8BCD-B1E149EE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D671E-221D-4433-BE5F-414630DB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D0A284-B0C6-407B-B60D-217E93FC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DC0BD-2F64-45CC-B0ED-576D1D28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64B2A6-C5E3-4043-9B18-71C2A6A0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7D30F-6B82-46A1-8B95-C964BC16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985D8-9A61-4285-9EEF-B7E05C79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EB40DA-A62D-429B-B85C-08FBF2C99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364AB4-4138-42B2-BDDC-BE27749CF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B69E4C-B114-47E1-B7F9-E7BBAEAF6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00487-5D18-4B34-B10D-1BDC09AB9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FD318-EF28-4228-8D15-07F6F210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69A585-FC01-49E3-8305-11387B17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4B91EE-9BC6-47D8-BC6C-C2BC3B43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5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BDB57-5622-430E-99A8-AB500B74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55D2BF-18B6-4BC2-BD4F-EEB50E07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315CA7-FC9B-42C6-BDDE-C2846F5F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004B02-9B6D-4A4C-9AFD-500443EE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7D1EFC-9362-4E34-B8B0-B681F3B4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192E46-7CB9-45EE-8FF0-2F93E910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20D902-176E-448A-A616-487F560A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3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BC1CC-4D04-4A04-BE6E-940998E2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9E28C-8626-40E6-8C09-F331BF2E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AE8CDB-77DA-4775-99D2-F3B9767BE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A11F4-B0AD-4D8C-8F04-85729B4A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F468C-F943-4D43-A4ED-5DD110B9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0EA8F-E45B-4063-81F7-7D9F6DD9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2D32-6C69-4B0F-A4E0-30123E81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4A690B-7EB8-47B5-9419-88B306D16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F223E-87B9-4D89-8366-F12A4FDB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A3ECC-8452-49F3-9218-F971CE28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7E369D-DE9D-466D-9E11-8AFD6C11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88261-4E42-4AAD-B6AB-D656A9F1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2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C7671-C197-435B-89F4-A1AB6AC2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4F133-8FA4-4FC5-B840-4328707E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BB321-F005-4046-83D9-4BC2D773A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B308-96AC-47E8-A738-B32B23DFAB8F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6CECF-EE2E-40EF-AE3B-02800AA06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B27CC-6D3D-4930-9F3D-80D806346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6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C0012-EE8A-4131-AA3C-881B4DA8F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6339" y="-103688"/>
            <a:ext cx="6595620" cy="1655763"/>
          </a:xfrm>
        </p:spPr>
        <p:txBody>
          <a:bodyPr>
            <a:normAutofit fontScale="90000"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2. Графік лінійних рівнянь з двома змінними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804BCA-BEB2-4FA8-ACC6-82D6F01ED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2685" y="2139885"/>
            <a:ext cx="6501352" cy="27714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графік лінійного рівняння з двома змінними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випадки лінійних рівнянь з двома змінними та їх графіків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побудови графіку лінійного рівняння з двома змінними 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1FA2FF-C52C-4EDB-9BA0-53CB5291C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F3DB21-A55B-4CFD-9363-0DA6C2E08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70C9DCE-4BD6-49DE-B9B5-37A25EF1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41" y="0"/>
            <a:ext cx="5017181" cy="48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7E566-98D7-4125-A636-9B9728A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06" y="226081"/>
            <a:ext cx="3319021" cy="9263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Завдання 2</a:t>
            </a:r>
            <a:endParaRPr lang="ru-RU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6E546-6A2A-44F5-AEBA-E9E5329EC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375" y="1277333"/>
            <a:ext cx="4902723" cy="540503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Побудуйте графік рівняння.</a:t>
            </a:r>
            <a:endParaRPr lang="ru-RU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2F2AAA-D0CC-45DD-AECB-310860B08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2F607-8D31-4D15-8973-22DC4BA4F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90CAE3-28A1-4FE4-AF12-B984A8A4F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D12CF9-1009-4464-81DE-993F1FA41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8BE2CD-3107-40B0-B0BF-6E9C0A7F67E9}"/>
              </a:ext>
            </a:extLst>
          </p:cNvPr>
          <p:cNvSpPr/>
          <p:nvPr/>
        </p:nvSpPr>
        <p:spPr>
          <a:xfrm>
            <a:off x="1168138" y="2144804"/>
            <a:ext cx="2366913" cy="801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2x + 3y = 6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73888E-B8B2-421B-98CB-10A6C0680768}"/>
              </a:ext>
            </a:extLst>
          </p:cNvPr>
          <p:cNvSpPr/>
          <p:nvPr/>
        </p:nvSpPr>
        <p:spPr>
          <a:xfrm>
            <a:off x="1168138" y="4095499"/>
            <a:ext cx="5090474" cy="2575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1800"/>
              </a:spcBef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Знайдемо точку перетину графіка рівняння з осями координат.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 віссю О</a:t>
            </a:r>
            <a:r>
              <a:rPr lang="uk-UA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:    у = 0    2х = 6   х = 3 </a:t>
            </a:r>
          </a:p>
          <a:p>
            <a:pPr algn="just">
              <a:spcBef>
                <a:spcPts val="1800"/>
              </a:spcBef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віссю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Оу :   х = 0    3у = 6    у = 2</a:t>
            </a:r>
            <a:endParaRPr lang="uk-UA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685800" algn="just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793792B-E059-41F0-995F-8305BEC3B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786" y="15271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A39CE344-8231-468E-9680-BDA9F0E6E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856056"/>
              </p:ext>
            </p:extLst>
          </p:nvPr>
        </p:nvGraphicFramePr>
        <p:xfrm>
          <a:off x="4256127" y="2946082"/>
          <a:ext cx="1631624" cy="965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763">
                  <a:extLst>
                    <a:ext uri="{9D8B030D-6E8A-4147-A177-3AD203B41FA5}">
                      <a16:colId xmlns:a16="http://schemas.microsoft.com/office/drawing/2014/main" val="1085765687"/>
                    </a:ext>
                  </a:extLst>
                </a:gridCol>
                <a:gridCol w="504763">
                  <a:extLst>
                    <a:ext uri="{9D8B030D-6E8A-4147-A177-3AD203B41FA5}">
                      <a16:colId xmlns:a16="http://schemas.microsoft.com/office/drawing/2014/main" val="643959161"/>
                    </a:ext>
                  </a:extLst>
                </a:gridCol>
                <a:gridCol w="622098">
                  <a:extLst>
                    <a:ext uri="{9D8B030D-6E8A-4147-A177-3AD203B41FA5}">
                      <a16:colId xmlns:a16="http://schemas.microsoft.com/office/drawing/2014/main" val="4356063"/>
                    </a:ext>
                  </a:extLst>
                </a:gridCol>
              </a:tblGrid>
              <a:tr h="4467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408549"/>
                  </a:ext>
                </a:extLst>
              </a:tr>
              <a:tr h="4467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y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98048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906C19-EB60-45F2-AC72-63651F78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43" y="2139885"/>
            <a:ext cx="4484173" cy="452935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09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35076-8313-4E2B-A45D-ABA2D5D8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780" y="185360"/>
            <a:ext cx="3620678" cy="9357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Задача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D99DF5-EEF0-4110-84C5-72C56DA0C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70676-6B1B-4863-9D7C-1F01EB6A7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409BFE-4220-461D-9D88-7206F5370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5678D3-8AEE-4199-8C76-0BC50158B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23490"/>
            <a:ext cx="1650294" cy="546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796721-2D7D-4E1E-AB96-177D94D5167B}"/>
              </a:ext>
            </a:extLst>
          </p:cNvPr>
          <p:cNvSpPr txBox="1"/>
          <p:nvPr/>
        </p:nvSpPr>
        <p:spPr>
          <a:xfrm>
            <a:off x="4580055" y="3165728"/>
            <a:ext cx="6636469" cy="27186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Позначимо довжину прямокутника – х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дм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     а ширину – у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дм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 = 2(х + у) або 4дм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Маємо, 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2(х + у) = 4  </a:t>
            </a:r>
            <a:r>
              <a:rPr lang="ru-RU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|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:2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х + у = 2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67C101-4912-4CB6-BEA7-8DEE96E6BABC}"/>
              </a:ext>
            </a:extLst>
          </p:cNvPr>
          <p:cNvSpPr/>
          <p:nvPr/>
        </p:nvSpPr>
        <p:spPr>
          <a:xfrm>
            <a:off x="1126503" y="1201651"/>
            <a:ext cx="10090021" cy="16502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Із дроту завдовжки 4дм потрібно виготовити рамку прямокутної форми.  Які розміри може мати рамка?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Складіть рівняння з двома змінними, побудуйте його графік.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b)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Позначити ту частину графіка, яка є розв’язком задач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і.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F28CE29-3812-4F08-960A-69C5D203186D}"/>
              </a:ext>
            </a:extLst>
          </p:cNvPr>
          <p:cNvSpPr/>
          <p:nvPr/>
        </p:nvSpPr>
        <p:spPr>
          <a:xfrm>
            <a:off x="1126504" y="3480672"/>
            <a:ext cx="2366128" cy="1044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P=4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дм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85FF0-A48A-4AA0-99F6-620A10E6A616}"/>
              </a:ext>
            </a:extLst>
          </p:cNvPr>
          <p:cNvSpPr txBox="1"/>
          <p:nvPr/>
        </p:nvSpPr>
        <p:spPr>
          <a:xfrm>
            <a:off x="2007515" y="2967335"/>
            <a:ext cx="128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C34EE9-7D3A-48DB-816D-7B3AC7C635D7}"/>
              </a:ext>
            </a:extLst>
          </p:cNvPr>
          <p:cNvSpPr txBox="1"/>
          <p:nvPr/>
        </p:nvSpPr>
        <p:spPr>
          <a:xfrm>
            <a:off x="3567848" y="3724307"/>
            <a:ext cx="72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0037AAF-5E80-46A7-8D73-68CA0E45AFCC}"/>
              </a:ext>
            </a:extLst>
          </p:cNvPr>
          <p:cNvSpPr/>
          <p:nvPr/>
        </p:nvSpPr>
        <p:spPr>
          <a:xfrm>
            <a:off x="1126503" y="5978949"/>
            <a:ext cx="5293151" cy="600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Одержали рівняння з двома змінними.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8" grpId="0" animBg="1"/>
      <p:bldP spid="19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C33D35-2554-4C00-B2CE-0766B51D3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645" y="160254"/>
            <a:ext cx="6698709" cy="64102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Розв’яжемо його графічним способом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A10FE6-AB18-48B9-9D74-EE807C260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0C7867-5145-42D4-840F-A6178D135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0BA99D-ADAB-4140-89BB-F1FCF6665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CF6A95-74B9-415A-ABAC-E70CEE8C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6C4B3F-5AE4-40C1-9209-6D23E92F7463}"/>
              </a:ext>
            </a:extLst>
          </p:cNvPr>
          <p:cNvSpPr/>
          <p:nvPr/>
        </p:nvSpPr>
        <p:spPr>
          <a:xfrm>
            <a:off x="961534" y="1357460"/>
            <a:ext cx="2111604" cy="782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+ у = 2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88529D0-FBDB-4D77-AED4-E83672C34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22064"/>
              </p:ext>
            </p:extLst>
          </p:nvPr>
        </p:nvGraphicFramePr>
        <p:xfrm>
          <a:off x="961534" y="2494831"/>
          <a:ext cx="2111604" cy="1059074"/>
        </p:xfrm>
        <a:graphic>
          <a:graphicData uri="http://schemas.openxmlformats.org/drawingml/2006/table">
            <a:tbl>
              <a:tblPr firstRow="1" firstCol="1" bandRow="1"/>
              <a:tblGrid>
                <a:gridCol w="703868">
                  <a:extLst>
                    <a:ext uri="{9D8B030D-6E8A-4147-A177-3AD203B41FA5}">
                      <a16:colId xmlns:a16="http://schemas.microsoft.com/office/drawing/2014/main" val="2481765923"/>
                    </a:ext>
                  </a:extLst>
                </a:gridCol>
                <a:gridCol w="703868">
                  <a:extLst>
                    <a:ext uri="{9D8B030D-6E8A-4147-A177-3AD203B41FA5}">
                      <a16:colId xmlns:a16="http://schemas.microsoft.com/office/drawing/2014/main" val="4092505026"/>
                    </a:ext>
                  </a:extLst>
                </a:gridCol>
                <a:gridCol w="703868">
                  <a:extLst>
                    <a:ext uri="{9D8B030D-6E8A-4147-A177-3AD203B41FA5}">
                      <a16:colId xmlns:a16="http://schemas.microsoft.com/office/drawing/2014/main" val="4192000044"/>
                    </a:ext>
                  </a:extLst>
                </a:gridCol>
              </a:tblGrid>
              <a:tr h="5295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х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868194"/>
                  </a:ext>
                </a:extLst>
              </a:tr>
              <a:tr h="5295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296529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1D489D-ADF1-459A-A2BF-4DAAE922F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12" y="1357460"/>
            <a:ext cx="5280953" cy="52521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E7331D9-2DEB-45EC-9059-9C7FC23F6F56}"/>
              </a:ext>
            </a:extLst>
          </p:cNvPr>
          <p:cNvSpPr/>
          <p:nvPr/>
        </p:nvSpPr>
        <p:spPr>
          <a:xfrm>
            <a:off x="961534" y="3808429"/>
            <a:ext cx="4600280" cy="1960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Оскільки розміри рамки можуть вимірюватися тільки додатними числами, то рамка може бути 1дм×1дм; 0,5дм×1,5дм,…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4D935-A0CF-4328-8EE4-FE0C804C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60" y="225294"/>
            <a:ext cx="2018122" cy="8697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14F09-AFF2-4831-A593-099EA2E5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A7582-B655-409E-8F09-166B92600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FD7442-7366-45BE-A9F9-FC55FEAD9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CC26F0-BE7D-4C83-ADC4-4057656E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8FA824D0-FA01-4B62-8E06-3419C3345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87" l="15755" r="53019">
                        <a14:foregroundMark x1="47453" y1="29340" x2="50094" y2="24811"/>
                        <a14:foregroundMark x1="16698" y1="40377" x2="15849" y2="44245"/>
                        <a14:foregroundMark x1="30377" y1="27547" x2="30849" y2="16604"/>
                        <a14:foregroundMark x1="30849" y1="16604" x2="31226" y2="16132"/>
                        <a14:foregroundMark x1="45943" y1="26321" x2="50472" y2="26038"/>
                        <a14:foregroundMark x1="50472" y1="26038" x2="50943" y2="22830"/>
                        <a14:foregroundMark x1="26415" y1="50377" x2="21038" y2="81038"/>
                        <a14:foregroundMark x1="21038" y1="81038" x2="22547" y2="91887"/>
                        <a14:foregroundMark x1="34057" y1="41038" x2="39434" y2="89340"/>
                        <a14:foregroundMark x1="35094" y1="71981" x2="35755" y2="82358"/>
                        <a14:foregroundMark x1="32453" y1="18208" x2="33113" y2="20000"/>
                        <a14:foregroundMark x1="32830" y1="20283" x2="32925" y2="22170"/>
                        <a14:foregroundMark x1="48396" y1="22453" x2="48962" y2="21415"/>
                        <a14:foregroundMark x1="51321" y1="21887" x2="51509" y2="24717"/>
                        <a14:foregroundMark x1="51509" y1="24717" x2="51981" y2="21415"/>
                        <a14:foregroundMark x1="50660" y1="22170" x2="51415" y2="21226"/>
                        <a14:foregroundMark x1="52642" y1="23208" x2="53019" y2="22736"/>
                        <a14:foregroundMark x1="22170" y1="50943" x2="22642" y2="82642"/>
                        <a14:foregroundMark x1="30472" y1="53396" x2="40283" y2="87830"/>
                        <a14:foregroundMark x1="30943" y1="61792" x2="32736" y2="72736"/>
                        <a14:foregroundMark x1="28679" y1="18491" x2="28868" y2="27830"/>
                        <a14:foregroundMark x1="26509" y1="21132" x2="26698" y2="21321"/>
                        <a14:foregroundMark x1="26038" y1="21981" x2="25283" y2="20755"/>
                        <a14:foregroundMark x1="25283" y1="20660" x2="25943" y2="21792"/>
                        <a14:foregroundMark x1="25943" y1="21698" x2="25000" y2="20377"/>
                        <a14:foregroundMark x1="25283" y1="21321" x2="25283" y2="21321"/>
                        <a14:foregroundMark x1="25283" y1="21321" x2="25283" y2="21321"/>
                        <a14:foregroundMark x1="24623" y1="21132" x2="24623" y2="21132"/>
                        <a14:foregroundMark x1="24811" y1="21226" x2="24811" y2="21226"/>
                        <a14:foregroundMark x1="25000" y1="21415" x2="25000" y2="21415"/>
                        <a14:foregroundMark x1="25377" y1="21792" x2="25377" y2="21792"/>
                        <a14:foregroundMark x1="40472" y1="78491" x2="40472" y2="78491"/>
                        <a14:foregroundMark x1="40849" y1="74717" x2="42453" y2="79717"/>
                        <a14:foregroundMark x1="17642" y1="81887" x2="18868" y2="72264"/>
                        <a14:foregroundMark x1="18491" y1="73396" x2="17642" y2="73585"/>
                        <a14:backgroundMark x1="41415" y1="54151" x2="43868" y2="61321"/>
                        <a14:backgroundMark x1="45943" y1="19528" x2="51887" y2="19528"/>
                      </a14:backgroundRemoval>
                    </a14:imgEffect>
                  </a14:imgLayer>
                </a14:imgProps>
              </a:ext>
            </a:extLst>
          </a:blip>
          <a:srcRect l="12810" t="217" r="44728" b="7204"/>
          <a:stretch/>
        </p:blipFill>
        <p:spPr>
          <a:xfrm>
            <a:off x="546756" y="545494"/>
            <a:ext cx="2895260" cy="6312505"/>
          </a:xfrm>
        </p:spPr>
      </p:pic>
      <p:sp>
        <p:nvSpPr>
          <p:cNvPr id="20" name="Облачко с текстом: прямоугольное 19">
            <a:extLst>
              <a:ext uri="{FF2B5EF4-FFF2-40B4-BE49-F238E27FC236}">
                <a16:creationId xmlns:a16="http://schemas.microsoft.com/office/drawing/2014/main" id="{4B358F2E-4994-4E4D-979C-A13FB66D46F3}"/>
              </a:ext>
            </a:extLst>
          </p:cNvPr>
          <p:cNvSpPr/>
          <p:nvPr/>
        </p:nvSpPr>
        <p:spPr>
          <a:xfrm>
            <a:off x="3914773" y="434391"/>
            <a:ext cx="7730469" cy="2431805"/>
          </a:xfrm>
          <a:prstGeom prst="wedgeRectCallout">
            <a:avLst>
              <a:gd name="adj1" fmla="val -61362"/>
              <a:gd name="adj2" fmla="val -2639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Графік лінійного рівняння з двома змінними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ax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by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є прямою, якщо або  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≠ 0,  або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≠ 0;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є всією площиною, якщо а = 0,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0 і с = 0;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 містить жодної точки координатної площини, якщо а = 0,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0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 с ≠ 0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1" name="Облачко с текстом: прямоугольное 20">
            <a:extLst>
              <a:ext uri="{FF2B5EF4-FFF2-40B4-BE49-F238E27FC236}">
                <a16:creationId xmlns:a16="http://schemas.microsoft.com/office/drawing/2014/main" id="{A2890626-9B3E-4391-BA33-E5902ADCD54A}"/>
              </a:ext>
            </a:extLst>
          </p:cNvPr>
          <p:cNvSpPr/>
          <p:nvPr/>
        </p:nvSpPr>
        <p:spPr>
          <a:xfrm>
            <a:off x="3914773" y="3067667"/>
            <a:ext cx="7172325" cy="3355942"/>
          </a:xfrm>
          <a:prstGeom prst="wedgeRectCallout">
            <a:avLst>
              <a:gd name="adj1" fmla="val -63330"/>
              <a:gd name="adj2" fmla="val -35746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indent="450215" algn="ctr"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побудови графіка лінійного рівняння 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ax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by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з двома змінними: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 Взяти будь-які 2 значення х (х</a:t>
            </a:r>
            <a:r>
              <a:rPr lang="uk-UA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та х</a:t>
            </a:r>
            <a:r>
              <a:rPr lang="uk-UA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та знайти відповідні їм значення у (у</a:t>
            </a:r>
            <a:r>
              <a:rPr lang="uk-UA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та у</a:t>
            </a:r>
            <a:r>
              <a:rPr lang="uk-UA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). АБО взяти точки перетину з осями (х; 0); (0; у).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2. Побудувати в координатній площині точку А (х</a:t>
            </a:r>
            <a:r>
              <a:rPr lang="uk-UA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у</a:t>
            </a:r>
            <a:r>
              <a:rPr lang="uk-UA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та точну В (х</a:t>
            </a:r>
            <a:r>
              <a:rPr lang="uk-UA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у</a:t>
            </a:r>
            <a:r>
              <a:rPr lang="uk-UA" sz="24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3. Через точки провести пряму.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BE9EF-13D8-4656-B9FE-5D1137EB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2" y="279400"/>
            <a:ext cx="955357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Побачимось на наступному </a:t>
            </a:r>
            <a:r>
              <a:rPr lang="uk-U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4BE177-4DD9-4F19-9887-190F03A3E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47CA30-0BE3-4208-88C9-DAD88BA92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42D9B-46E2-4862-A015-83E08409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02" b="90108" l="2547" r="96038">
                        <a14:foregroundMark x1="11226" y1="20860" x2="10000" y2="36344"/>
                        <a14:foregroundMark x1="10000" y1="36344" x2="7264" y2="44516"/>
                        <a14:foregroundMark x1="7264" y1="44516" x2="4717" y2="78710"/>
                        <a14:foregroundMark x1="4717" y1="78710" x2="7075" y2="86882"/>
                        <a14:foregroundMark x1="7075" y1="86882" x2="10660" y2="78925"/>
                        <a14:foregroundMark x1="10660" y1="78925" x2="7642" y2="41075"/>
                        <a14:foregroundMark x1="7453" y1="36344" x2="3113" y2="37204"/>
                        <a14:foregroundMark x1="3113" y1="37204" x2="6226" y2="44731"/>
                        <a14:foregroundMark x1="6226" y1="44731" x2="6226" y2="44731"/>
                        <a14:foregroundMark x1="8868" y1="18925" x2="10849" y2="31613"/>
                        <a14:foregroundMark x1="10849" y1="31613" x2="19057" y2="30968"/>
                        <a14:foregroundMark x1="19057" y1="30968" x2="13113" y2="17849"/>
                        <a14:foregroundMark x1="13113" y1="17849" x2="8679" y2="19140"/>
                        <a14:foregroundMark x1="42075" y1="16774" x2="36321" y2="17849"/>
                        <a14:foregroundMark x1="36321" y1="17849" x2="30189" y2="28172"/>
                        <a14:foregroundMark x1="30189" y1="28172" x2="39623" y2="27957"/>
                        <a14:foregroundMark x1="39623" y1="27957" x2="43019" y2="21505"/>
                        <a14:foregroundMark x1="43019" y1="21505" x2="38491" y2="20000"/>
                        <a14:foregroundMark x1="33868" y1="18065" x2="35283" y2="14839"/>
                        <a14:foregroundMark x1="29623" y1="15699" x2="35755" y2="15484"/>
                        <a14:foregroundMark x1="35755" y1="15484" x2="44245" y2="17204"/>
                        <a14:foregroundMark x1="44245" y1="17204" x2="45094" y2="31613"/>
                        <a14:foregroundMark x1="45094" y1="31613" x2="24623" y2="37634"/>
                        <a14:foregroundMark x1="4245" y1="32473" x2="11981" y2="17419"/>
                        <a14:foregroundMark x1="11981" y1="17419" x2="18585" y2="18495"/>
                        <a14:foregroundMark x1="18585" y1="18495" x2="15000" y2="33548"/>
                        <a14:foregroundMark x1="15000" y1="33548" x2="3962" y2="42796"/>
                        <a14:foregroundMark x1="6698" y1="23011" x2="9811" y2="22581"/>
                        <a14:foregroundMark x1="8396" y1="20215" x2="6981" y2="17204"/>
                        <a14:foregroundMark x1="3962" y1="84301" x2="3774" y2="80645"/>
                        <a14:foregroundMark x1="59623" y1="20000" x2="63302" y2="32043"/>
                        <a14:foregroundMark x1="63302" y1="32043" x2="71887" y2="34409"/>
                        <a14:foregroundMark x1="71887" y1="34409" x2="76226" y2="23011"/>
                        <a14:foregroundMark x1="76226" y1="23011" x2="66132" y2="21505"/>
                        <a14:foregroundMark x1="66132" y1="21505" x2="60189" y2="30753"/>
                        <a14:foregroundMark x1="60189" y1="30753" x2="59434" y2="34624"/>
                        <a14:foregroundMark x1="81509" y1="33548" x2="87642" y2="33118"/>
                        <a14:foregroundMark x1="87642" y1="33118" x2="95660" y2="51183"/>
                        <a14:foregroundMark x1="95660" y1="51183" x2="95755" y2="76129"/>
                        <a14:foregroundMark x1="95755" y1="76129" x2="91981" y2="90108"/>
                        <a14:foregroundMark x1="91981" y1="90108" x2="86038" y2="65591"/>
                        <a14:foregroundMark x1="86038" y1="65591" x2="83396" y2="28387"/>
                        <a14:foregroundMark x1="83396" y1="28387" x2="82075" y2="23656"/>
                        <a14:foregroundMark x1="91132" y1="33333" x2="95000" y2="32043"/>
                        <a14:foregroundMark x1="95000" y1="32043" x2="96132" y2="44301"/>
                        <a14:foregroundMark x1="96132" y1="44301" x2="91981" y2="53548"/>
                        <a14:foregroundMark x1="51981" y1="42796" x2="50377" y2="33978"/>
                        <a14:foregroundMark x1="50377" y1="33978" x2="52075" y2="34839"/>
                        <a14:foregroundMark x1="52830" y1="33978" x2="56509" y2="30323"/>
                        <a14:foregroundMark x1="22925" y1="27742" x2="22264" y2="27312"/>
                        <a14:foregroundMark x1="4717" y1="35484" x2="2547" y2="54839"/>
                        <a14:foregroundMark x1="2547" y1="54839" x2="8208" y2="55699"/>
                        <a14:foregroundMark x1="8208" y1="55699" x2="12453" y2="49032"/>
                        <a14:foregroundMark x1="12453" y1="49032" x2="10094" y2="44516"/>
                        <a14:foregroundMark x1="87264" y1="33333" x2="85377" y2="24731"/>
                        <a14:foregroundMark x1="85377" y1="24731" x2="86698" y2="30323"/>
                        <a14:foregroundMark x1="84528" y1="54624" x2="83302" y2="70753"/>
                        <a14:foregroundMark x1="83302" y1="70753" x2="94057" y2="76344"/>
                        <a14:foregroundMark x1="94057" y1="76344" x2="93962" y2="71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57618"/>
            <a:ext cx="9429750" cy="41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1C2D82-3B3D-4B4D-92B3-FFD3B2220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1582F-FBF6-41A8-886D-2D8C31196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50A352-8642-4A31-8521-87FCED1B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F98F3D-1935-436C-9D96-50EED1B8B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59911BBE-DF71-4A4C-A709-DCB396420902}"/>
              </a:ext>
            </a:extLst>
          </p:cNvPr>
          <p:cNvSpPr/>
          <p:nvPr/>
        </p:nvSpPr>
        <p:spPr>
          <a:xfrm>
            <a:off x="862557" y="745105"/>
            <a:ext cx="7871381" cy="2236511"/>
          </a:xfrm>
          <a:prstGeom prst="wedgeRoundRectCallout">
            <a:avLst>
              <a:gd name="adj1" fmla="val 51841"/>
              <a:gd name="adj2" fmla="val 692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Кожну пару чисел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що є розв’язком рівняння з двома змінними х і у, </a:t>
            </a:r>
            <a:r>
              <a:rPr lang="uk-UA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можна позначити точкою на координатній площині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абсцисою якої є значення х, а ординатою - значення у. </a:t>
            </a:r>
            <a:r>
              <a:rPr lang="uk-UA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Усі такі точки утворюють графік рівняння з двома змінними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40848761-4276-444A-8FBF-3CCC455F163D}"/>
              </a:ext>
            </a:extLst>
          </p:cNvPr>
          <p:cNvSpPr/>
          <p:nvPr/>
        </p:nvSpPr>
        <p:spPr>
          <a:xfrm>
            <a:off x="928543" y="4560215"/>
            <a:ext cx="7871381" cy="1079371"/>
          </a:xfrm>
          <a:prstGeom prst="wedgeRoundRectCallout">
            <a:avLst>
              <a:gd name="adj1" fmla="val 51590"/>
              <a:gd name="adj2" fmla="val -1173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Що ж є графіком лінійного рівняння з двома змінними?</a:t>
            </a:r>
            <a:endParaRPr lang="ru-RU" sz="28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Вопросительный знак">
            <a:extLst>
              <a:ext uri="{FF2B5EF4-FFF2-40B4-BE49-F238E27FC236}">
                <a16:creationId xmlns:a16="http://schemas.microsoft.com/office/drawing/2014/main" id="{9C149F91-65E9-43E3-97BD-5DF4C8A8E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557" y="4654483"/>
            <a:ext cx="749428" cy="7494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5E3BE0-8B5B-4F41-8052-3C920A393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2" b="93258" l="73868" r="97642">
                        <a14:foregroundMark x1="73962" y1="15891" x2="75660" y2="21990"/>
                        <a14:foregroundMark x1="78868" y1="24398" x2="79340" y2="44944"/>
                        <a14:foregroundMark x1="79340" y1="44944" x2="82170" y2="56822"/>
                        <a14:foregroundMark x1="82170" y1="56822" x2="88302" y2="65811"/>
                        <a14:foregroundMark x1="88302" y1="65811" x2="91509" y2="54093"/>
                        <a14:foregroundMark x1="91509" y1="54093" x2="83302" y2="24238"/>
                        <a14:foregroundMark x1="83302" y1="24238" x2="81415" y2="20225"/>
                        <a14:foregroundMark x1="80283" y1="23274" x2="83585" y2="18620"/>
                        <a14:foregroundMark x1="77453" y1="40610" x2="84434" y2="48796"/>
                        <a14:foregroundMark x1="84434" y1="48796" x2="84528" y2="47833"/>
                        <a14:foregroundMark x1="76509" y1="49117" x2="88679" y2="51364"/>
                        <a14:foregroundMark x1="88679" y1="51364" x2="89340" y2="51043"/>
                        <a14:foregroundMark x1="95472" y1="54896" x2="83019" y2="63563"/>
                        <a14:foregroundMark x1="83019" y1="63563" x2="86321" y2="75120"/>
                        <a14:foregroundMark x1="86321" y1="75120" x2="93208" y2="64526"/>
                        <a14:foregroundMark x1="93208" y1="64526" x2="94151" y2="55377"/>
                        <a14:foregroundMark x1="73679" y1="14286" x2="89623" y2="18780"/>
                        <a14:foregroundMark x1="89623" y1="18780" x2="94717" y2="30337"/>
                        <a14:foregroundMark x1="94717" y1="30337" x2="97642" y2="59872"/>
                        <a14:foregroundMark x1="97642" y1="59872" x2="95094" y2="84591"/>
                        <a14:foregroundMark x1="95094" y1="84591" x2="86226" y2="86517"/>
                        <a14:foregroundMark x1="86226" y1="86517" x2="75283" y2="38202"/>
                        <a14:foregroundMark x1="75283" y1="38202" x2="75283" y2="37239"/>
                        <a14:foregroundMark x1="87264" y1="20225" x2="93774" y2="32424"/>
                        <a14:foregroundMark x1="93774" y1="32424" x2="94434" y2="46709"/>
                        <a14:foregroundMark x1="94434" y1="46709" x2="86415" y2="39647"/>
                        <a14:foregroundMark x1="86415" y1="39647" x2="85377" y2="23917"/>
                        <a14:foregroundMark x1="85377" y1="23917" x2="86415" y2="19422"/>
                        <a14:foregroundMark x1="77453" y1="53612" x2="79434" y2="65490"/>
                        <a14:foregroundMark x1="79434" y1="65490" x2="80849" y2="66934"/>
                        <a14:foregroundMark x1="89717" y1="86677" x2="84528" y2="86677"/>
                        <a14:foregroundMark x1="84528" y1="86677" x2="93396" y2="88604"/>
                        <a14:foregroundMark x1="93396" y1="88604" x2="93019" y2="86677"/>
                        <a14:foregroundMark x1="93585" y1="86677" x2="83396" y2="93258"/>
                        <a14:foregroundMark x1="83396" y1="93258" x2="92453" y2="86035"/>
                        <a14:foregroundMark x1="92453" y1="86035" x2="93491" y2="86517"/>
                        <a14:foregroundMark x1="83585" y1="91011" x2="77830" y2="88764"/>
                        <a14:foregroundMark x1="77830" y1="88764" x2="83113" y2="86517"/>
                        <a14:foregroundMark x1="90660" y1="90690" x2="96981" y2="89727"/>
                        <a14:foregroundMark x1="96981" y1="89727" x2="92453" y2="87480"/>
                        <a14:foregroundMark x1="77358" y1="89085" x2="79245" y2="88122"/>
                        <a14:foregroundMark x1="74811" y1="23114" x2="75943" y2="23274"/>
                      </a14:backgroundRemoval>
                    </a14:imgEffect>
                  </a14:imgLayer>
                </a14:imgProps>
              </a:ext>
            </a:extLst>
          </a:blip>
          <a:srcRect l="73050" t="11608" r="1921" b="8941"/>
          <a:stretch/>
        </p:blipFill>
        <p:spPr>
          <a:xfrm>
            <a:off x="9294829" y="334223"/>
            <a:ext cx="2897167" cy="63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C2EDEE-29A4-4D17-9A80-A7DB78F32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ACE14-C27D-49B8-BF64-F556264B2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AB2462-0623-4EB4-BF78-FB7D88500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EDDCA7-C5A9-495B-B354-F119C2222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FE9FAC-B7AC-4014-A0D8-219D6BCBCA1E}"/>
              </a:ext>
            </a:extLst>
          </p:cNvPr>
          <p:cNvSpPr/>
          <p:nvPr/>
        </p:nvSpPr>
        <p:spPr>
          <a:xfrm>
            <a:off x="2232928" y="52361"/>
            <a:ext cx="7335278" cy="95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Розглянемо лінійне рівняння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ax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+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by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=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,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≠ 0,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b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≠ 0, тобто рівняння І </a:t>
            </a:r>
            <a:r>
              <a:rPr lang="uk-UA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степеня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2BC34F8-9B49-447D-BB2A-03FB2D109EC0}"/>
                  </a:ext>
                </a:extLst>
              </p:cNvPr>
              <p:cNvSpPr/>
              <p:nvPr/>
            </p:nvSpPr>
            <p:spPr>
              <a:xfrm>
                <a:off x="6479971" y="1192445"/>
                <a:ext cx="3828442" cy="1841871"/>
              </a:xfrm>
              <a:prstGeom prst="rect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indent="450215" algn="just"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by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= –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ax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| ÷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(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≠ 0)</a:t>
                </a:r>
                <a:endParaRPr lang="ru-RU" sz="2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ax</m:t>
                        </m:r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y =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, b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0</a:t>
                </a:r>
                <a:endParaRPr lang="ru-RU" sz="2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2BC34F8-9B49-447D-BB2A-03FB2D109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971" y="1192445"/>
                <a:ext cx="3828442" cy="1841871"/>
              </a:xfrm>
              <a:prstGeom prst="rect">
                <a:avLst/>
              </a:prstGeom>
              <a:blipFill>
                <a:blip r:embed="rId3"/>
                <a:stretch>
                  <a:fillRect t="-2280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9C86C9-1A78-4076-A2A5-8A36E4404A19}"/>
              </a:ext>
            </a:extLst>
          </p:cNvPr>
          <p:cNvSpPr/>
          <p:nvPr/>
        </p:nvSpPr>
        <p:spPr>
          <a:xfrm>
            <a:off x="868348" y="1230151"/>
            <a:ext cx="4851701" cy="841921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Виразимо змінну у через змінну х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1CA5AD-0C50-4B74-954D-D6416D752975}"/>
              </a:ext>
            </a:extLst>
          </p:cNvPr>
          <p:cNvSpPr/>
          <p:nvPr/>
        </p:nvSpPr>
        <p:spPr>
          <a:xfrm>
            <a:off x="2232928" y="3182905"/>
            <a:ext cx="7335278" cy="8419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Ми одержали </a:t>
            </a:r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лінійну функцію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графіком якої є пряма.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9D6DB8-507A-476F-903E-BB6AB73EDECD}"/>
              </a:ext>
            </a:extLst>
          </p:cNvPr>
          <p:cNvSpPr/>
          <p:nvPr/>
        </p:nvSpPr>
        <p:spPr>
          <a:xfrm>
            <a:off x="2220359" y="4182855"/>
            <a:ext cx="7335278" cy="7226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Отже, графіком рівняння 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ax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+ 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by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≠ 0, 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≠ 0 є пряма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817913-43BC-458F-A32A-4E394D8155F0}"/>
              </a:ext>
            </a:extLst>
          </p:cNvPr>
          <p:cNvSpPr/>
          <p:nvPr/>
        </p:nvSpPr>
        <p:spPr>
          <a:xfrm>
            <a:off x="2232928" y="5063558"/>
            <a:ext cx="7335278" cy="1620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Оскільки пряма однозначно задається двома своїми точками, то для побудови прямої, яка є графіком лінійної функції, достатньо знайти координати двох точок графіка.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" name="Рисунок 9" descr="Восклицательный знак">
            <a:extLst>
              <a:ext uri="{FF2B5EF4-FFF2-40B4-BE49-F238E27FC236}">
                <a16:creationId xmlns:a16="http://schemas.microsoft.com/office/drawing/2014/main" id="{3A922877-AE8A-4487-83C9-494BA4C38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3493" y="5170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2" grpId="0" animBg="1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37430-4304-49C8-83E0-DB46A1BB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400" y="0"/>
            <a:ext cx="8228481" cy="1013381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Щ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об побудувати графік лінійного рівняння </a:t>
            </a:r>
            <a:r>
              <a:rPr lang="en-US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ax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by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= </a:t>
            </a:r>
            <a:r>
              <a:rPr lang="en-US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з двома змінними треба: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974A0-F405-4B5F-BFB4-AA0B47EB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685" y="1019702"/>
            <a:ext cx="7644745" cy="2114341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Взяти будь-які 2 значення х (х</a:t>
            </a:r>
            <a:r>
              <a:rPr lang="uk-UA" sz="2400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та х</a:t>
            </a:r>
            <a:r>
              <a:rPr lang="uk-UA" sz="2400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та знайти відповідні їм значення у (у</a:t>
            </a:r>
            <a:r>
              <a:rPr lang="uk-UA" sz="2400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та у</a:t>
            </a:r>
            <a:r>
              <a:rPr lang="uk-UA" sz="2400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АБО взяти точки перетину з осями (х; 0); (0; у).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Побудувати в координатній площині точку А (х</a:t>
            </a:r>
            <a:r>
              <a:rPr lang="uk-UA" sz="2400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у</a:t>
            </a:r>
            <a:r>
              <a:rPr lang="uk-UA" sz="2400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та точку      В (х</a:t>
            </a:r>
            <a:r>
              <a:rPr lang="uk-UA" sz="2400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у</a:t>
            </a:r>
            <a:r>
              <a:rPr lang="uk-UA" sz="2400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);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3. Через точки провести пряму.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C189B9-D06F-43D8-8111-69E422FB7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2F52C9-F5EB-4159-AE96-E1604D7DD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35EBEB-C64D-4C77-9293-ACD0EAA33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809492-DECB-40E4-96A8-6DEE2980B3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0B490F-45D2-4A3D-8730-87E0772B4D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393" y1="55031" x2="37642" y2="58843"/>
                        <a14:foregroundMark x1="37642" y1="58843" x2="35472" y2="55372"/>
                        <a14:foregroundMark x1="36038" y1="30579" x2="36465" y2="30844"/>
                        <a14:foregroundMark x1="41249" y1="30075" x2="42736" y2="23636"/>
                        <a14:foregroundMark x1="42736" y1="23636" x2="46617" y2="21712"/>
                        <a14:foregroundMark x1="47201" y1="24993" x2="46698" y2="28595"/>
                        <a14:foregroundMark x1="46698" y1="28595" x2="45215" y2="29798"/>
                        <a14:foregroundMark x1="49906" y1="32231" x2="54528" y2="29752"/>
                        <a14:foregroundMark x1="50495" y1="23470" x2="50283" y2="23140"/>
                        <a14:foregroundMark x1="54528" y1="29752" x2="51192" y2="24555"/>
                        <a14:foregroundMark x1="50283" y1="23140" x2="49151" y2="30248"/>
                        <a14:foregroundMark x1="49151" y1="30248" x2="50000" y2="30083"/>
                        <a14:foregroundMark x1="58805" y1="29577" x2="57170" y2="24628"/>
                        <a14:foregroundMark x1="57170" y1="24628" x2="60535" y2="23329"/>
                        <a14:foregroundMark x1="60996" y1="26928" x2="60610" y2="27915"/>
                        <a14:foregroundMark x1="68226" y1="68588" x2="68095" y2="67442"/>
                        <a14:foregroundMark x1="40189" y1="47934" x2="36321" y2="45289"/>
                        <a14:foregroundMark x1="36321" y1="45289" x2="41132" y2="41322"/>
                        <a14:foregroundMark x1="41132" y1="41322" x2="36604" y2="42810"/>
                        <a14:foregroundMark x1="36604" y1="42810" x2="38962" y2="44628"/>
                        <a14:backgroundMark x1="33113" y1="49752" x2="38962" y2="49587"/>
                        <a14:backgroundMark x1="39528" y1="51074" x2="40660" y2="53388"/>
                        <a14:backgroundMark x1="39528" y1="52066" x2="38302" y2="51736"/>
                        <a14:backgroundMark x1="35566" y1="52562" x2="35094" y2="55372"/>
                        <a14:backgroundMark x1="46792" y1="21322" x2="48585" y2="22314"/>
                        <a14:backgroundMark x1="50189" y1="23967" x2="50943" y2="24959"/>
                        <a14:backgroundMark x1="61132" y1="22479" x2="61132" y2="22645"/>
                        <a14:backgroundMark x1="61415" y1="22810" x2="61604" y2="23140"/>
                        <a14:backgroundMark x1="60943" y1="22645" x2="65094" y2="27769"/>
                        <a14:backgroundMark x1="65094" y1="27769" x2="64528" y2="23306"/>
                        <a14:backgroundMark x1="67830" y1="69587" x2="73585" y2="70909"/>
                        <a14:backgroundMark x1="73585" y1="70909" x2="70755" y2="75868"/>
                        <a14:backgroundMark x1="70755" y1="75868" x2="67736" y2="70083"/>
                        <a14:backgroundMark x1="69623" y1="59339" x2="72264" y2="58182"/>
                        <a14:backgroundMark x1="58208" y1="31405" x2="60849" y2="30579"/>
                        <a14:backgroundMark x1="36321" y1="30909" x2="38302" y2="35207"/>
                        <a14:backgroundMark x1="45755" y1="30909" x2="41038" y2="34380"/>
                        <a14:backgroundMark x1="41038" y1="34380" x2="41038" y2="34215"/>
                        <a14:backgroundMark x1="37075" y1="33719" x2="37642" y2="25950"/>
                        <a14:backgroundMark x1="38208" y1="27273" x2="40849" y2="36529"/>
                        <a14:backgroundMark x1="40849" y1="36529" x2="36981" y2="32727"/>
                        <a14:backgroundMark x1="36981" y1="32727" x2="38208" y2="28760"/>
                        <a14:backgroundMark x1="68113" y1="72562" x2="70566" y2="76198"/>
                        <a14:backgroundMark x1="62642" y1="36364" x2="70000" y2="49091"/>
                        <a14:backgroundMark x1="70000" y1="49091" x2="70094" y2="66281"/>
                        <a14:backgroundMark x1="70094" y1="66281" x2="69434" y2="50248"/>
                        <a14:backgroundMark x1="69434" y1="50248" x2="65660" y2="38512"/>
                        <a14:backgroundMark x1="67830" y1="36033" x2="70377" y2="36529"/>
                        <a14:backgroundMark x1="67358" y1="61983" x2="72358" y2="67603"/>
                        <a14:backgroundMark x1="72358" y1="67603" x2="70472" y2="61818"/>
                        <a14:backgroundMark x1="65755" y1="71901" x2="65000" y2="80000"/>
                        <a14:backgroundMark x1="65000" y1="80000" x2="71038" y2="79835"/>
                        <a14:backgroundMark x1="71038" y1="79835" x2="68208" y2="74711"/>
                        <a14:backgroundMark x1="68208" y1="74711" x2="64906" y2="73223"/>
                        <a14:backgroundMark x1="71792" y1="51570" x2="75660" y2="67438"/>
                        <a14:backgroundMark x1="75660" y1="67438" x2="71981" y2="73719"/>
                        <a14:backgroundMark x1="71981" y1="73719" x2="70189" y2="62810"/>
                        <a14:backgroundMark x1="70189" y1="62810" x2="70472" y2="48595"/>
                        <a14:backgroundMark x1="70472" y1="48595" x2="70943" y2="48595"/>
                        <a14:backgroundMark x1="68679" y1="67934" x2="71509" y2="61157"/>
                        <a14:backgroundMark x1="71509" y1="61157" x2="71226" y2="68099"/>
                        <a14:backgroundMark x1="71226" y1="68099" x2="70943" y2="68760"/>
                        <a14:backgroundMark x1="67830" y1="69256" x2="68019" y2="68264"/>
                        <a14:backgroundMark x1="68019" y1="68264" x2="68019" y2="65950"/>
                        <a14:backgroundMark x1="68113" y1="69752" x2="68396" y2="68430"/>
                      </a14:backgroundRemoval>
                    </a14:imgEffect>
                  </a14:imgLayer>
                </a14:imgProps>
              </a:ext>
            </a:extLst>
          </a:blip>
          <a:srcRect l="31803" t="18269" r="25753" b="12452"/>
          <a:stretch/>
        </p:blipFill>
        <p:spPr>
          <a:xfrm>
            <a:off x="648064" y="400237"/>
            <a:ext cx="2894028" cy="2696099"/>
          </a:xfrm>
          <a:prstGeom prst="rect">
            <a:avLst/>
          </a:prstGeom>
        </p:spPr>
      </p:pic>
      <p:pic>
        <p:nvPicPr>
          <p:cNvPr id="12" name="Рисунок 11" descr="Восклицательный знак">
            <a:extLst>
              <a:ext uri="{FF2B5EF4-FFF2-40B4-BE49-F238E27FC236}">
                <a16:creationId xmlns:a16="http://schemas.microsoft.com/office/drawing/2014/main" id="{233A1E52-0BA6-4581-8E84-26BEDEE95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7775" y="63438"/>
            <a:ext cx="949943" cy="9499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28524D-C0CB-4EB5-8F17-19147D05B7C2}"/>
              </a:ext>
            </a:extLst>
          </p:cNvPr>
          <p:cNvSpPr/>
          <p:nvPr/>
        </p:nvSpPr>
        <p:spPr>
          <a:xfrm>
            <a:off x="1022892" y="4795660"/>
            <a:ext cx="3147306" cy="147058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5х + 2у = 10                            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2у = 10 – 5х 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|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÷ 2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 = 5 – 2,5у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496126FD-1E79-48F9-A68D-317778ED6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14006"/>
              </p:ext>
            </p:extLst>
          </p:nvPr>
        </p:nvGraphicFramePr>
        <p:xfrm>
          <a:off x="4420092" y="4795660"/>
          <a:ext cx="2227506" cy="103398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89107">
                  <a:extLst>
                    <a:ext uri="{9D8B030D-6E8A-4147-A177-3AD203B41FA5}">
                      <a16:colId xmlns:a16="http://schemas.microsoft.com/office/drawing/2014/main" val="356819725"/>
                    </a:ext>
                  </a:extLst>
                </a:gridCol>
                <a:gridCol w="689107">
                  <a:extLst>
                    <a:ext uri="{9D8B030D-6E8A-4147-A177-3AD203B41FA5}">
                      <a16:colId xmlns:a16="http://schemas.microsoft.com/office/drawing/2014/main" val="1269328409"/>
                    </a:ext>
                  </a:extLst>
                </a:gridCol>
                <a:gridCol w="849292">
                  <a:extLst>
                    <a:ext uri="{9D8B030D-6E8A-4147-A177-3AD203B41FA5}">
                      <a16:colId xmlns:a16="http://schemas.microsoft.com/office/drawing/2014/main" val="3491636226"/>
                    </a:ext>
                  </a:extLst>
                </a:gridCol>
              </a:tblGrid>
              <a:tr h="5169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 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565128"/>
                  </a:ext>
                </a:extLst>
              </a:tr>
              <a:tr h="5169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 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73673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37D2AEF-2ECB-4871-9E21-3741DDADFF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66" y="3237525"/>
            <a:ext cx="2607002" cy="352230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0D0FAC6-E4EA-4469-989A-C69AECC81789}"/>
              </a:ext>
            </a:extLst>
          </p:cNvPr>
          <p:cNvSpPr/>
          <p:nvPr/>
        </p:nvSpPr>
        <p:spPr>
          <a:xfrm>
            <a:off x="1027494" y="3372133"/>
            <a:ext cx="5708382" cy="127164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Наприклад. Побудувати графік рівняння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5х + 2у = 10                            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37430-4304-49C8-83E0-DB46A1BB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76" y="169646"/>
            <a:ext cx="8228481" cy="1013381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АБО! Щ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об побудувати графік лінійного рівняння </a:t>
            </a:r>
            <a:r>
              <a:rPr lang="en-US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ax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+</a:t>
            </a:r>
            <a:r>
              <a:rPr lang="en-US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by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= </a:t>
            </a:r>
            <a:r>
              <a:rPr lang="en-US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з двома змінними треба: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974A0-F405-4B5F-BFB4-AA0B47EB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978" y="1300881"/>
            <a:ext cx="7644745" cy="1835085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Знай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ти точки перетину графіка з осями координат: 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(х; 0) – точка перетину з віссю абсцис.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(0; у) – точка перетину з віссю ординат.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C189B9-D06F-43D8-8111-69E422FB7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2F52C9-F5EB-4159-AE96-E1604D7DD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35EBEB-C64D-4C77-9293-ACD0EAA33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809492-DECB-40E4-96A8-6DEE2980B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591B837-A189-4481-9157-4845523B407C}"/>
              </a:ext>
            </a:extLst>
          </p:cNvPr>
          <p:cNvSpPr/>
          <p:nvPr/>
        </p:nvSpPr>
        <p:spPr>
          <a:xfrm>
            <a:off x="1309787" y="3253820"/>
            <a:ext cx="5708382" cy="66775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Наприклад. Побудувати графік рівняння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Восклицательный знак">
            <a:extLst>
              <a:ext uri="{FF2B5EF4-FFF2-40B4-BE49-F238E27FC236}">
                <a16:creationId xmlns:a16="http://schemas.microsoft.com/office/drawing/2014/main" id="{233A1E52-0BA6-4581-8E84-26BEDEE95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0306" y="169646"/>
            <a:ext cx="949943" cy="9499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28524D-C0CB-4EB5-8F17-19147D05B7C2}"/>
              </a:ext>
            </a:extLst>
          </p:cNvPr>
          <p:cNvSpPr/>
          <p:nvPr/>
        </p:nvSpPr>
        <p:spPr>
          <a:xfrm>
            <a:off x="714056" y="4197325"/>
            <a:ext cx="4706618" cy="193716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5х + 2у = 10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Знайдемо точку перетину з осями:</a:t>
            </a:r>
          </a:p>
          <a:p>
            <a:pPr algn="ct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 віссю О</a:t>
            </a:r>
            <a:r>
              <a:rPr lang="uk-UA" sz="2400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 у = 0, х = 2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 віссю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</a:t>
            </a:r>
            <a:r>
              <a:rPr lang="uk-UA" sz="2400" baseline="-25000" dirty="0" err="1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</a:t>
            </a:r>
            <a:r>
              <a:rPr lang="uk-UA" sz="2400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:  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х = 0 ,у = 5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496126FD-1E79-48F9-A68D-317778ED6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72928"/>
              </p:ext>
            </p:extLst>
          </p:nvPr>
        </p:nvGraphicFramePr>
        <p:xfrm>
          <a:off x="5587974" y="4209071"/>
          <a:ext cx="2227506" cy="103398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89107">
                  <a:extLst>
                    <a:ext uri="{9D8B030D-6E8A-4147-A177-3AD203B41FA5}">
                      <a16:colId xmlns:a16="http://schemas.microsoft.com/office/drawing/2014/main" val="356819725"/>
                    </a:ext>
                  </a:extLst>
                </a:gridCol>
                <a:gridCol w="689107">
                  <a:extLst>
                    <a:ext uri="{9D8B030D-6E8A-4147-A177-3AD203B41FA5}">
                      <a16:colId xmlns:a16="http://schemas.microsoft.com/office/drawing/2014/main" val="1269328409"/>
                    </a:ext>
                  </a:extLst>
                </a:gridCol>
                <a:gridCol w="849292">
                  <a:extLst>
                    <a:ext uri="{9D8B030D-6E8A-4147-A177-3AD203B41FA5}">
                      <a16:colId xmlns:a16="http://schemas.microsoft.com/office/drawing/2014/main" val="3491636226"/>
                    </a:ext>
                  </a:extLst>
                </a:gridCol>
              </a:tblGrid>
              <a:tr h="5169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565128"/>
                  </a:ext>
                </a:extLst>
              </a:tr>
              <a:tr h="5169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73673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986D68-3EB8-4BB4-B06D-05E036A708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480" b="88235" l="28302" r="68585">
                        <a14:foregroundMark x1="50660" y1="27602" x2="53868" y2="43288"/>
                        <a14:foregroundMark x1="53868" y1="43288" x2="57264" y2="51131"/>
                        <a14:foregroundMark x1="57264" y1="51131" x2="57547" y2="54299"/>
                        <a14:foregroundMark x1="53774" y1="37858" x2="63396" y2="42232"/>
                        <a14:foregroundMark x1="63396" y1="42232" x2="65377" y2="55354"/>
                        <a14:foregroundMark x1="65377" y1="55354" x2="62642" y2="60784"/>
                        <a14:foregroundMark x1="62642" y1="60784" x2="56792" y2="62142"/>
                        <a14:foregroundMark x1="56792" y1="62142" x2="53113" y2="60181"/>
                        <a14:foregroundMark x1="56698" y1="36953" x2="60094" y2="43137"/>
                        <a14:foregroundMark x1="60094" y1="43137" x2="59906" y2="51885"/>
                        <a14:foregroundMark x1="59906" y1="51885" x2="54623" y2="45249"/>
                        <a14:foregroundMark x1="54623" y1="45249" x2="60094" y2="44796"/>
                        <a14:foregroundMark x1="60094" y1="44796" x2="57925" y2="53092"/>
                        <a14:foregroundMark x1="57925" y1="53092" x2="54811" y2="44646"/>
                        <a14:foregroundMark x1="54811" y1="44646" x2="56887" y2="53695"/>
                        <a14:foregroundMark x1="56887" y1="53695" x2="56509" y2="51282"/>
                        <a14:foregroundMark x1="59528" y1="51282" x2="53113" y2="54299"/>
                        <a14:foregroundMark x1="55472" y1="54902" x2="60472" y2="54902"/>
                        <a14:foregroundMark x1="60472" y1="54902" x2="60472" y2="55354"/>
                        <a14:foregroundMark x1="53302" y1="43137" x2="50472" y2="32881"/>
                        <a14:foregroundMark x1="50472" y1="32881" x2="49811" y2="40724"/>
                        <a14:foregroundMark x1="49811" y1="40724" x2="53019" y2="38160"/>
                        <a14:foregroundMark x1="51226" y1="26546" x2="53868" y2="32278"/>
                        <a14:foregroundMark x1="53868" y1="32278" x2="52731" y2="24681"/>
                        <a14:foregroundMark x1="50989" y1="25141" x2="50660" y2="39668"/>
                        <a14:foregroundMark x1="51156" y1="17688" x2="51114" y2="19580"/>
                        <a14:foregroundMark x1="30472" y1="46154" x2="30000" y2="39668"/>
                        <a14:foregroundMark x1="28491" y1="50226" x2="30660" y2="50377"/>
                        <a14:foregroundMark x1="28868" y1="82655" x2="28396" y2="87179"/>
                        <a14:foregroundMark x1="47358" y1="78582" x2="46321" y2="84465"/>
                        <a14:foregroundMark x1="60849" y1="39970" x2="65283" y2="38914"/>
                        <a14:foregroundMark x1="65283" y1="38914" x2="65755" y2="58220"/>
                        <a14:foregroundMark x1="65755" y1="58220" x2="51981" y2="64555"/>
                        <a14:foregroundMark x1="56415" y1="63801" x2="63302" y2="62443"/>
                        <a14:foregroundMark x1="63302" y1="62443" x2="66321" y2="63650"/>
                        <a14:foregroundMark x1="67358" y1="37557" x2="68585" y2="44344"/>
                        <a14:foregroundMark x1="68585" y1="44344" x2="66981" y2="47360"/>
                        <a14:foregroundMark x1="55000" y1="67421" x2="54340" y2="82353"/>
                        <a14:foregroundMark x1="54340" y1="82353" x2="54340" y2="82655"/>
                        <a14:foregroundMark x1="53868" y1="82805" x2="53113" y2="87632"/>
                        <a14:foregroundMark x1="67301" y1="82051" x2="67642" y2="86124"/>
                        <a14:foregroundMark x1="67257" y1="81527" x2="67288" y2="81900"/>
                        <a14:foregroundMark x1="65849" y1="64706" x2="66542" y2="72990"/>
                        <a14:foregroundMark x1="66792" y1="83258" x2="67642" y2="87632"/>
                        <a14:foregroundMark x1="65566" y1="67572" x2="65708" y2="73322"/>
                        <a14:foregroundMark x1="66550" y1="81809" x2="67830" y2="86878"/>
                        <a14:foregroundMark x1="67264" y1="84766" x2="67264" y2="88235"/>
                        <a14:foregroundMark x1="66132" y1="73454" x2="67075" y2="80995"/>
                        <a14:foregroundMark x1="67075" y1="80995" x2="66792" y2="81750"/>
                        <a14:backgroundMark x1="50000" y1="20362" x2="49340" y2="23982"/>
                        <a14:backgroundMark x1="51509" y1="18854" x2="53868" y2="14932"/>
                        <a14:backgroundMark x1="51509" y1="17345" x2="52547" y2="18250"/>
                        <a14:backgroundMark x1="50094" y1="19155" x2="53868" y2="7994"/>
                        <a14:backgroundMark x1="53868" y1="7994" x2="51698" y2="1357"/>
                        <a14:backgroundMark x1="51698" y1="1357" x2="53302" y2="9201"/>
                        <a14:backgroundMark x1="53302" y1="9201" x2="52736" y2="17949"/>
                        <a14:backgroundMark x1="52736" y1="17949" x2="52642" y2="18401"/>
                        <a14:backgroundMark x1="49245" y1="22172" x2="53585" y2="22624"/>
                        <a14:backgroundMark x1="53585" y1="22624" x2="52830" y2="18552"/>
                        <a14:backgroundMark x1="50849" y1="19608" x2="51698" y2="18100"/>
                        <a14:backgroundMark x1="66220" y1="81265" x2="66321" y2="81900"/>
                        <a14:backgroundMark x1="66321" y1="81900" x2="66321" y2="82051"/>
                      </a14:backgroundRemoval>
                    </a14:imgEffect>
                  </a14:imgLayer>
                </a14:imgProps>
              </a:ext>
            </a:extLst>
          </a:blip>
          <a:srcRect l="26386" t="22131" r="29337" b="10241"/>
          <a:stretch/>
        </p:blipFill>
        <p:spPr>
          <a:xfrm>
            <a:off x="851601" y="294866"/>
            <a:ext cx="2894975" cy="27656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7ED1720-DDBD-4C9A-9F89-C40CB46679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611" y="3253820"/>
            <a:ext cx="3645111" cy="345944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043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1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7BD381-F4EF-4895-A2C9-0739AD4C5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45918-5089-49E1-A0A3-69865444D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88DC64-9EAE-4352-AE11-070A69685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F034EF-733F-4D6D-9235-3420DBB26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6865CA-1835-41F0-9FBC-C78E4AD040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99" b="96196" l="37170" r="65755">
                        <a14:foregroundMark x1="45849" y1="9816" x2="53491" y2="5644"/>
                        <a14:foregroundMark x1="53491" y1="5644" x2="57642" y2="11656"/>
                        <a14:foregroundMark x1="57642" y1="11656" x2="53113" y2="19509"/>
                        <a14:foregroundMark x1="53113" y1="19509" x2="46226" y2="14110"/>
                        <a14:foregroundMark x1="46226" y1="14110" x2="45566" y2="10061"/>
                        <a14:foregroundMark x1="50755" y1="35337" x2="52642" y2="53497"/>
                        <a14:foregroundMark x1="41887" y1="26135" x2="38774" y2="32270"/>
                        <a14:foregroundMark x1="38774" y1="32270" x2="37358" y2="44294"/>
                        <a14:foregroundMark x1="37358" y1="44294" x2="43113" y2="65890"/>
                        <a14:foregroundMark x1="43113" y1="65890" x2="45660" y2="69080"/>
                        <a14:foregroundMark x1="62830" y1="37914" x2="64968" y2="42330"/>
                        <a14:foregroundMark x1="65849" y1="51656" x2="62358" y2="61350"/>
                        <a14:foregroundMark x1="62358" y1="61350" x2="61981" y2="61840"/>
                        <a14:foregroundMark x1="47075" y1="23804" x2="53019" y2="23804"/>
                        <a14:foregroundMark x1="53019" y1="23804" x2="53868" y2="23804"/>
                        <a14:foregroundMark x1="37170" y1="94356" x2="54906" y2="95215"/>
                        <a14:foregroundMark x1="54906" y1="95215" x2="60472" y2="94110"/>
                        <a14:foregroundMark x1="60472" y1="94110" x2="41038" y2="94110"/>
                        <a14:foregroundMark x1="60755" y1="94969" x2="60943" y2="92761"/>
                        <a14:foregroundMark x1="55755" y1="90429" x2="55755" y2="87239"/>
                        <a14:foregroundMark x1="44717" y1="91902" x2="46132" y2="87362"/>
                        <a14:foregroundMark x1="60189" y1="93252" x2="61132" y2="95583"/>
                        <a14:foregroundMark x1="61132" y1="95583" x2="59434" y2="93374"/>
                        <a14:foregroundMark x1="59717" y1="93374" x2="59906" y2="96196"/>
                        <a14:foregroundMark x1="59906" y1="96196" x2="59057" y2="94847"/>
                        <a14:foregroundMark x1="59057" y1="94847" x2="64057" y2="93865"/>
                        <a14:foregroundMark x1="44528" y1="95092" x2="44717" y2="96074"/>
                        <a14:foregroundMark x1="42925" y1="95215" x2="44151" y2="95215"/>
                        <a14:backgroundMark x1="66132" y1="44294" x2="66698" y2="54479"/>
                        <a14:backgroundMark x1="65660" y1="42086" x2="66604" y2="46503"/>
                      </a14:backgroundRemoval>
                    </a14:imgEffect>
                  </a14:imgLayer>
                </a14:imgProps>
              </a:ext>
            </a:extLst>
          </a:blip>
          <a:srcRect l="34922" t="21848" r="33795"/>
          <a:stretch/>
        </p:blipFill>
        <p:spPr>
          <a:xfrm>
            <a:off x="617916" y="124366"/>
            <a:ext cx="1565737" cy="3007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C8856F-778A-4E77-BAF8-8EC5CB5A7B2F}"/>
              </a:ext>
            </a:extLst>
          </p:cNvPr>
          <p:cNvSpPr txBox="1"/>
          <p:nvPr/>
        </p:nvSpPr>
        <p:spPr>
          <a:xfrm>
            <a:off x="2592371" y="124366"/>
            <a:ext cx="8412863" cy="57996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кремі випадки лінійного рівняння з двома змінними.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A3AD9F2D-6F5A-474A-A811-74E88FBDD948}"/>
                  </a:ext>
                </a:extLst>
              </p:cNvPr>
              <p:cNvSpPr/>
              <p:nvPr/>
            </p:nvSpPr>
            <p:spPr>
              <a:xfrm>
                <a:off x="2592371" y="968725"/>
                <a:ext cx="4308050" cy="19260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342900" lvl="0" indent="-342900" algn="just"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Якщо лінійне рівняння 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ax 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+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by 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c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= 0, 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≠ 0, то рівняння має вигляд</a:t>
                </a:r>
                <a:endParaRPr lang="ru-RU" sz="20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by=c | ÷ b</a:t>
                </a:r>
                <a:endParaRPr lang="ru-RU" sz="20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00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ru-RU" sz="18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A3AD9F2D-6F5A-474A-A811-74E88FBDD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71" y="968725"/>
                <a:ext cx="4308050" cy="1926080"/>
              </a:xfrm>
              <a:prstGeom prst="rect">
                <a:avLst/>
              </a:prstGeom>
              <a:blipFill>
                <a:blip r:embed="rId5"/>
                <a:stretch>
                  <a:fillRect l="-987" t="-1572" r="-141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9682450-8D85-4351-9DC3-02F16BFE6E6D}"/>
                  </a:ext>
                </a:extLst>
              </p:cNvPr>
              <p:cNvSpPr/>
              <p:nvPr/>
            </p:nvSpPr>
            <p:spPr>
              <a:xfrm>
                <a:off x="7054614" y="968725"/>
                <a:ext cx="4053525" cy="19260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ts val="34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Графіком рівняння </a:t>
                </a:r>
                <a:r>
                  <a:rPr lang="en-US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ax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+</a:t>
                </a:r>
                <a:r>
                  <a:rPr lang="en-US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by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=</a:t>
                </a:r>
                <a:r>
                  <a:rPr lang="en-US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     </a:t>
                </a:r>
                <a:r>
                  <a:rPr lang="en-US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= 0, </a:t>
                </a:r>
                <a:r>
                  <a:rPr lang="en-US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 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≠ 0 є пряма паралельна осі О</a:t>
                </a:r>
                <a:r>
                  <a:rPr lang="uk-UA" sz="2200" baseline="-25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х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що проходить через точку    ( 0;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uk-UA" sz="22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)</a:t>
                </a: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9682450-8D85-4351-9DC3-02F16BFE6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614" y="968725"/>
                <a:ext cx="4053525" cy="1926080"/>
              </a:xfrm>
              <a:prstGeom prst="rect">
                <a:avLst/>
              </a:prstGeom>
              <a:blipFill>
                <a:blip r:embed="rId6"/>
                <a:stretch>
                  <a:fillRect r="-56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BFC6AB-3254-401E-97C3-068AA5CC6D53}"/>
              </a:ext>
            </a:extLst>
          </p:cNvPr>
          <p:cNvSpPr/>
          <p:nvPr/>
        </p:nvSpPr>
        <p:spPr>
          <a:xfrm>
            <a:off x="4622387" y="3007151"/>
            <a:ext cx="4732256" cy="42184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Наприклад.</a:t>
            </a: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Побудуйте графік рівняння </a:t>
            </a:r>
            <a:endParaRPr lang="ru-RU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039513F-C221-4C39-980C-85D01D441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10" y="3591348"/>
            <a:ext cx="1687397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a) 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4у = 8  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</a:t>
            </a:r>
            <a:r>
              <a:rPr lang="en-US" altLang="ko-KR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 </a:t>
            </a:r>
            <a:r>
              <a:rPr kumimoji="0" lang="uk-UA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2</a:t>
            </a:r>
            <a:r>
              <a:rPr kumimoji="0" lang="ru-RU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                               </a:t>
            </a:r>
            <a:endParaRPr kumimoji="0" lang="uk-UA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3">
            <a:extLst>
              <a:ext uri="{FF2B5EF4-FFF2-40B4-BE49-F238E27FC236}">
                <a16:creationId xmlns:a16="http://schemas.microsoft.com/office/drawing/2014/main" id="{3E8574BD-C156-49B1-9991-6BC0A27AB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03" y="3591348"/>
            <a:ext cx="3160897" cy="3184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D37CC258-8C78-4D94-9F33-AD9EE65D3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311"/>
            <a:ext cx="18473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8646ED5-1335-484F-B4DA-D702F4DDACF9}"/>
              </a:ext>
            </a:extLst>
          </p:cNvPr>
          <p:cNvSpPr/>
          <p:nvPr/>
        </p:nvSpPr>
        <p:spPr>
          <a:xfrm>
            <a:off x="6429079" y="3572230"/>
            <a:ext cx="1630837" cy="707275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b</a:t>
            </a:r>
            <a:r>
              <a:rPr lang="ru-RU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)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у = –3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B69C60-BEBE-4D43-8B19-A44948160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55" y="3541346"/>
            <a:ext cx="3160897" cy="321235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954899D0-B866-47C7-976D-A63898C96B7C}"/>
                  </a:ext>
                </a:extLst>
              </p:cNvPr>
              <p:cNvSpPr/>
              <p:nvPr/>
            </p:nvSpPr>
            <p:spPr>
              <a:xfrm>
                <a:off x="2592371" y="968725"/>
                <a:ext cx="4308050" cy="19115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 algn="dist">
                  <a:spcAft>
                    <a:spcPts val="800"/>
                  </a:spcAft>
                </a:pP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2. 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Якщо лінійне рівняння  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ax 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+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by 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c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 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≠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0, 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= 0, то рівняння має вигляд </a:t>
                </a:r>
                <a:endParaRPr lang="ru-RU" sz="20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ax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| ÷ 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</a:t>
                </a:r>
                <a:endParaRPr lang="ru-RU" sz="20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uk-UA" sz="2000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, </a:t>
                </a:r>
                <a:r>
                  <a:rPr lang="en-US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</a:t>
                </a:r>
                <a:r>
                  <a:rPr lang="uk-UA" sz="20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≠ 0. </a:t>
                </a:r>
                <a:endParaRPr lang="ru-RU" sz="20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954899D0-B866-47C7-976D-A63898C96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71" y="968725"/>
                <a:ext cx="4308050" cy="1911596"/>
              </a:xfrm>
              <a:prstGeom prst="rect">
                <a:avLst/>
              </a:prstGeom>
              <a:blipFill>
                <a:blip r:embed="rId9"/>
                <a:stretch>
                  <a:fillRect l="-1269" t="-1587" r="-141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45B84AA-B30F-49A1-BC2D-DEDA81BEF25E}"/>
                  </a:ext>
                </a:extLst>
              </p:cNvPr>
              <p:cNvSpPr/>
              <p:nvPr/>
            </p:nvSpPr>
            <p:spPr>
              <a:xfrm>
                <a:off x="7054614" y="968725"/>
                <a:ext cx="4053525" cy="19115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4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Графіком рівняння </a:t>
                </a:r>
                <a:r>
                  <a:rPr lang="en-US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ax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by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= </a:t>
                </a:r>
                <a:r>
                  <a:rPr lang="en-US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 </a:t>
                </a:r>
                <a:r>
                  <a:rPr lang="en-US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 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≠ 0, </a:t>
                </a:r>
                <a:r>
                  <a:rPr lang="en-US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= 0, є пряма паралельна осі </a:t>
                </a:r>
                <a:r>
                  <a:rPr lang="uk-UA" sz="2200" dirty="0" err="1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О</a:t>
                </a:r>
                <a:r>
                  <a:rPr lang="uk-UA" sz="2200" baseline="-25000" dirty="0" err="1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у</a:t>
                </a:r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що проходить через точку </a:t>
                </a:r>
                <a14:m>
                  <m:oMath xmlns:m="http://schemas.openxmlformats.org/officeDocument/2006/math">
                    <m:r>
                      <a:rPr lang="uk-UA" sz="22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ru-RU" sz="2200" i="1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uk-UA" sz="2200"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uk-UA" sz="2200" i="1">
                        <a:solidFill>
                          <a:sysClr val="windowText" lastClr="000000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uk-UA" sz="2200" dirty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ru-RU" sz="2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45B84AA-B30F-49A1-BC2D-DEDA81BEF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614" y="968725"/>
                <a:ext cx="4053525" cy="1911596"/>
              </a:xfrm>
              <a:prstGeom prst="rect">
                <a:avLst/>
              </a:prstGeom>
              <a:blipFill>
                <a:blip r:embed="rId10"/>
                <a:stretch>
                  <a:fillRect l="-300" r="-1649" b="-31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EF51108-B288-4FF0-8C72-BF47FF4E0857}"/>
              </a:ext>
            </a:extLst>
          </p:cNvPr>
          <p:cNvSpPr/>
          <p:nvPr/>
        </p:nvSpPr>
        <p:spPr>
          <a:xfrm>
            <a:off x="697810" y="3592298"/>
            <a:ext cx="1687397" cy="83004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а) 3х = 9</a:t>
            </a:r>
          </a:p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х = 3</a:t>
            </a:r>
            <a:endParaRPr lang="ru-RU" sz="2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ADC26DB-6F66-4F90-B9DB-A470F1F9288D}"/>
              </a:ext>
            </a:extLst>
          </p:cNvPr>
          <p:cNvSpPr/>
          <p:nvPr/>
        </p:nvSpPr>
        <p:spPr>
          <a:xfrm>
            <a:off x="697810" y="0"/>
            <a:ext cx="563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D3EC5E0-E515-4725-927A-3F8E5E2CC117}"/>
              </a:ext>
            </a:extLst>
          </p:cNvPr>
          <p:cNvSpPr/>
          <p:nvPr/>
        </p:nvSpPr>
        <p:spPr>
          <a:xfrm>
            <a:off x="6429078" y="3572229"/>
            <a:ext cx="1630837" cy="70727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b</a:t>
            </a:r>
            <a:r>
              <a:rPr lang="ru-RU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)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х = – 5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E22183-4066-4D01-BF4C-2AC34748BB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03" y="3572229"/>
            <a:ext cx="3288457" cy="320330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A24CFEC-22AE-43F4-BAF7-3529C76A14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54" y="3555830"/>
            <a:ext cx="3205320" cy="31978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133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8" grpId="0" animBg="1"/>
      <p:bldP spid="12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174215-1021-4480-8F6C-EAD0DD87E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84D2C8-FF2A-4D41-B9B5-87A52C033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7A2618-953E-4F5E-943C-081FB314B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9E6992-BC22-43BD-B4D4-703C9BDE2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88AEAFA-19A4-4C7D-8F31-4028DE37E75E}"/>
              </a:ext>
            </a:extLst>
          </p:cNvPr>
          <p:cNvSpPr txBox="1"/>
          <p:nvPr/>
        </p:nvSpPr>
        <p:spPr>
          <a:xfrm>
            <a:off x="2620652" y="239101"/>
            <a:ext cx="8412863" cy="57996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кремі випадки лінійного рівняння з двома змінними.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C7586056-627F-4C86-A748-5D0B94542994}"/>
              </a:ext>
            </a:extLst>
          </p:cNvPr>
          <p:cNvSpPr/>
          <p:nvPr/>
        </p:nvSpPr>
        <p:spPr>
          <a:xfrm>
            <a:off x="1001275" y="1149877"/>
            <a:ext cx="3730979" cy="1894980"/>
          </a:xfrm>
          <a:prstGeom prst="wedgeRectCallout">
            <a:avLst>
              <a:gd name="adj1" fmla="val 64912"/>
              <a:gd name="adj2" fmla="val -27189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lvl="0" algn="just">
              <a:lnSpc>
                <a:spcPts val="3400"/>
              </a:lnSpc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 Якщо лінійне рівняння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ax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by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0,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0, с = 0, то рівняння має вигляд 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0" algn="just">
              <a:lnSpc>
                <a:spcPts val="3400"/>
              </a:lnSpc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0х + 0у = 0, 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1F91DFD3-B064-4FFC-9D1C-3132549923F0}"/>
              </a:ext>
            </a:extLst>
          </p:cNvPr>
          <p:cNvSpPr/>
          <p:nvPr/>
        </p:nvSpPr>
        <p:spPr>
          <a:xfrm>
            <a:off x="1001275" y="3902697"/>
            <a:ext cx="3730979" cy="1758096"/>
          </a:xfrm>
          <a:prstGeom prst="wedgeRectCallout">
            <a:avLst>
              <a:gd name="adj1" fmla="val 56806"/>
              <a:gd name="adj2" fmla="val -844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тобто будь-яка пара чисел є розв’язком цього рівняння, а його графіком є вся координатна площина.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1A7F6435-4BE7-4828-A612-38C1A7AF9EBC}"/>
              </a:ext>
            </a:extLst>
          </p:cNvPr>
          <p:cNvSpPr/>
          <p:nvPr/>
        </p:nvSpPr>
        <p:spPr>
          <a:xfrm rot="10800000" flipH="1" flipV="1">
            <a:off x="8080807" y="1149876"/>
            <a:ext cx="3730979" cy="1894979"/>
          </a:xfrm>
          <a:prstGeom prst="wedgeRectCallout">
            <a:avLst>
              <a:gd name="adj1" fmla="val -72063"/>
              <a:gd name="adj2" fmla="val -1432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4. 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Якщо лінійне рівнянні 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457200" algn="just"/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ax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by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0, 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0, с ≠ 0, 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0х + 0у = с,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Облачко с текстом: прямоугольное 12">
            <a:extLst>
              <a:ext uri="{FF2B5EF4-FFF2-40B4-BE49-F238E27FC236}">
                <a16:creationId xmlns:a16="http://schemas.microsoft.com/office/drawing/2014/main" id="{167A9D96-A8CB-4E7C-99A3-9A6F2F8A8C1A}"/>
              </a:ext>
            </a:extLst>
          </p:cNvPr>
          <p:cNvSpPr/>
          <p:nvPr/>
        </p:nvSpPr>
        <p:spPr>
          <a:xfrm>
            <a:off x="8080807" y="3902697"/>
            <a:ext cx="3469064" cy="1932495"/>
          </a:xfrm>
          <a:prstGeom prst="wedgeRectCallout">
            <a:avLst>
              <a:gd name="adj1" fmla="val -52355"/>
              <a:gd name="adj2" fmla="val -848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тобто воно не має розв’язків, отже його графік не містить жодної точки.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05EDA7D-61E9-43F6-9CFD-D746A23B78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3" b="91926" l="10000" r="90000">
                        <a14:foregroundMark x1="51698" y1="17705" x2="50849" y2="38102"/>
                        <a14:foregroundMark x1="50849" y1="38102" x2="51887" y2="45184"/>
                        <a14:foregroundMark x1="51887" y1="45184" x2="51698" y2="48867"/>
                        <a14:foregroundMark x1="40377" y1="32011" x2="44717" y2="47025"/>
                        <a14:foregroundMark x1="46887" y1="91501" x2="46981" y2="84136"/>
                        <a14:foregroundMark x1="55660" y1="81870" x2="57519" y2="88103"/>
                        <a14:foregroundMark x1="58679" y1="88810" x2="59528" y2="90085"/>
                        <a14:foregroundMark x1="40566" y1="32153" x2="39906" y2="30595"/>
                        <a14:foregroundMark x1="40000" y1="30312" x2="39623" y2="29887"/>
                        <a14:backgroundMark x1="36604" y1="16856" x2="42453" y2="21955"/>
                        <a14:backgroundMark x1="42453" y1="21955" x2="43113" y2="23796"/>
                        <a14:backgroundMark x1="47075" y1="16856" x2="47642" y2="24221"/>
                        <a14:backgroundMark x1="47642" y1="24221" x2="40000" y2="27195"/>
                        <a14:backgroundMark x1="40000" y1="27195" x2="33868" y2="25637"/>
                        <a14:backgroundMark x1="57736" y1="26487" x2="60472" y2="32295"/>
                        <a14:backgroundMark x1="60472" y1="32295" x2="63019" y2="56799"/>
                        <a14:backgroundMark x1="39340" y1="16856" x2="39811" y2="14873"/>
                        <a14:backgroundMark x1="39811" y1="14873" x2="39811" y2="14873"/>
                        <a14:backgroundMark x1="39811" y1="14873" x2="40000" y2="15014"/>
                        <a14:backgroundMark x1="61981" y1="88810" x2="65000" y2="97875"/>
                        <a14:backgroundMark x1="61604" y1="87252" x2="57264" y2="92068"/>
                      </a14:backgroundRemoval>
                    </a14:imgEffect>
                  </a14:imgLayer>
                </a14:imgProps>
              </a:ext>
            </a:extLst>
          </a:blip>
          <a:srcRect l="38312" t="14846" r="37793" b="8866"/>
          <a:stretch/>
        </p:blipFill>
        <p:spPr>
          <a:xfrm flipH="1">
            <a:off x="4948586" y="970961"/>
            <a:ext cx="2915889" cy="58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0D05D-18B0-4382-BA75-EFA22CB8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6" y="1657200"/>
            <a:ext cx="5203595" cy="2415179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Розв’яжемо разом</a:t>
            </a:r>
            <a:endParaRPr lang="ru-RU" sz="13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9CA6B41-0855-4B3C-80EF-B38C656DD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887" r="95283">
                        <a14:foregroundMark x1="38491" y1="48491" x2="39717" y2="59434"/>
                        <a14:foregroundMark x1="39717" y1="59434" x2="48208" y2="63962"/>
                        <a14:foregroundMark x1="48208" y1="63962" x2="52170" y2="53019"/>
                        <a14:foregroundMark x1="52170" y1="53019" x2="42075" y2="48774"/>
                        <a14:foregroundMark x1="42075" y1="48774" x2="40189" y2="48868"/>
                        <a14:foregroundMark x1="26132" y1="25566" x2="12547" y2="29623"/>
                        <a14:foregroundMark x1="12547" y1="29623" x2="3679" y2="46132"/>
                        <a14:foregroundMark x1="3679" y1="46132" x2="7075" y2="72358"/>
                        <a14:foregroundMark x1="7075" y1="72358" x2="47358" y2="81415"/>
                        <a14:foregroundMark x1="47358" y1="81415" x2="68019" y2="80566"/>
                        <a14:foregroundMark x1="68019" y1="80566" x2="79151" y2="67358"/>
                        <a14:foregroundMark x1="79151" y1="67358" x2="87736" y2="42358"/>
                        <a14:foregroundMark x1="87736" y1="42358" x2="82925" y2="23113"/>
                        <a14:foregroundMark x1="82925" y1="23113" x2="66792" y2="19906"/>
                        <a14:foregroundMark x1="66792" y1="19906" x2="24057" y2="22642"/>
                        <a14:foregroundMark x1="42925" y1="28302" x2="20377" y2="35755"/>
                        <a14:foregroundMark x1="20377" y1="35755" x2="39811" y2="28679"/>
                        <a14:foregroundMark x1="32925" y1="25943" x2="22547" y2="27642"/>
                        <a14:foregroundMark x1="22547" y1="27642" x2="10755" y2="34151"/>
                        <a14:foregroundMark x1="10755" y1="34151" x2="15472" y2="54434"/>
                        <a14:foregroundMark x1="15472" y1="54434" x2="36321" y2="57830"/>
                        <a14:foregroundMark x1="36321" y1="57830" x2="49906" y2="43019"/>
                        <a14:foregroundMark x1="49906" y1="43019" x2="35943" y2="34717"/>
                        <a14:foregroundMark x1="35943" y1="34717" x2="23491" y2="36132"/>
                        <a14:foregroundMark x1="23491" y1="36132" x2="21792" y2="37453"/>
                        <a14:foregroundMark x1="75849" y1="45000" x2="67830" y2="31981"/>
                        <a14:foregroundMark x1="67830" y1="31981" x2="36792" y2="39151"/>
                        <a14:foregroundMark x1="36792" y1="39151" x2="70755" y2="51604"/>
                        <a14:foregroundMark x1="70755" y1="51604" x2="63396" y2="41038"/>
                        <a14:foregroundMark x1="63396" y1="41038" x2="57547" y2="54623"/>
                        <a14:foregroundMark x1="57547" y1="54623" x2="57736" y2="55755"/>
                        <a14:foregroundMark x1="57736" y1="55755" x2="59906" y2="75755"/>
                        <a14:foregroundMark x1="59906" y1="75755" x2="38113" y2="73302"/>
                        <a14:foregroundMark x1="38113" y1="73302" x2="28396" y2="55283"/>
                        <a14:foregroundMark x1="28396" y1="55283" x2="42642" y2="49151"/>
                        <a14:foregroundMark x1="42642" y1="49151" x2="46604" y2="50189"/>
                        <a14:foregroundMark x1="62925" y1="48679" x2="37453" y2="68679"/>
                        <a14:foregroundMark x1="37453" y1="68679" x2="60943" y2="63679"/>
                        <a14:foregroundMark x1="60943" y1="63679" x2="63019" y2="51698"/>
                        <a14:foregroundMark x1="63019" y1="51698" x2="52925" y2="52547"/>
                        <a14:foregroundMark x1="52925" y1="52547" x2="52925" y2="52736"/>
                        <a14:foregroundMark x1="65472" y1="32264" x2="75755" y2="32264"/>
                        <a14:foregroundMark x1="75755" y1="32264" x2="83302" y2="40000"/>
                        <a14:foregroundMark x1="83302" y1="40000" x2="80566" y2="61981"/>
                        <a14:foregroundMark x1="80566" y1="61981" x2="69151" y2="72642"/>
                        <a14:foregroundMark x1="69151" y1="72642" x2="61604" y2="20566"/>
                        <a14:foregroundMark x1="61604" y1="20566" x2="61792" y2="21321"/>
                        <a14:foregroundMark x1="85094" y1="14623" x2="93679" y2="21509"/>
                        <a14:foregroundMark x1="93679" y1="21509" x2="91226" y2="34245"/>
                        <a14:foregroundMark x1="91226" y1="34245" x2="75660" y2="47547"/>
                        <a14:foregroundMark x1="90283" y1="24623" x2="90849" y2="57170"/>
                        <a14:foregroundMark x1="90849" y1="57170" x2="83208" y2="72925"/>
                        <a14:foregroundMark x1="83208" y1="72925" x2="78491" y2="78302"/>
                        <a14:foregroundMark x1="93585" y1="19434" x2="95283" y2="32170"/>
                        <a14:foregroundMark x1="95283" y1="32170" x2="93774" y2="36132"/>
                        <a14:foregroundMark x1="56981" y1="32075" x2="23491" y2="27642"/>
                        <a14:foregroundMark x1="23491" y1="27642" x2="17453" y2="38962"/>
                        <a14:foregroundMark x1="17453" y1="38962" x2="53679" y2="47547"/>
                        <a14:foregroundMark x1="23491" y1="47358" x2="27075" y2="82264"/>
                        <a14:foregroundMark x1="27075" y1="82264" x2="48491" y2="78491"/>
                        <a14:foregroundMark x1="48491" y1="78491" x2="52170" y2="75566"/>
                        <a14:foregroundMark x1="14245" y1="74623" x2="24151" y2="82547"/>
                        <a14:foregroundMark x1="24151" y1="82547" x2="44151" y2="86509"/>
                        <a14:foregroundMark x1="44151" y1="86509" x2="68491" y2="83019"/>
                        <a14:foregroundMark x1="68491" y1="83019" x2="83113" y2="75755"/>
                        <a14:foregroundMark x1="83113" y1="75755" x2="86887" y2="53962"/>
                        <a14:foregroundMark x1="86887" y1="53962" x2="77453" y2="38396"/>
                        <a14:foregroundMark x1="77453" y1="38396" x2="61887" y2="32642"/>
                        <a14:foregroundMark x1="61887" y1="32642" x2="51792" y2="33019"/>
                        <a14:foregroundMark x1="63396" y1="23585" x2="46226" y2="31415"/>
                        <a14:foregroundMark x1="46226" y1="31415" x2="46226" y2="31415"/>
                        <a14:foregroundMark x1="69717" y1="54151" x2="76981" y2="62830"/>
                        <a14:foregroundMark x1="76981" y1="62830" x2="77453" y2="64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5254" y="5065"/>
            <a:ext cx="5891752" cy="589175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1A692-46DE-42EC-BA67-8F65CF9ADC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70741"/>
            <a:ext cx="4766035" cy="14821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BE85D-31E1-4ABB-AA82-456841805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7425965" y="5370741"/>
            <a:ext cx="4766035" cy="1482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B55B4D-6B6A-4EF9-91AC-38D566EE11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70742"/>
            <a:ext cx="4489079" cy="14872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F14DD3-E74F-4737-B8AA-6F890B8D4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99021"/>
            <a:ext cx="4766035" cy="14821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F7A0B5-6409-4240-B8C7-E62AAC006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99022"/>
            <a:ext cx="4489079" cy="14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7F6AC-4FC5-4187-BEAC-810969B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33" y="197962"/>
            <a:ext cx="5110113" cy="7095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Завдання 1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632C1-356A-499D-ADDB-8A791804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8EFC4-DC4C-4D0B-A4E6-1A32083B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5E4978-2C2B-4326-BA53-959E50202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5DDC69-2ECC-440B-9373-6066AB15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8F7118-6028-4DA1-8DD9-7C8EB7C64A38}"/>
              </a:ext>
            </a:extLst>
          </p:cNvPr>
          <p:cNvSpPr txBox="1"/>
          <p:nvPr/>
        </p:nvSpPr>
        <p:spPr>
          <a:xfrm>
            <a:off x="1128070" y="3927293"/>
            <a:ext cx="5110113" cy="14055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Маємо  7*7+5(–4) = 25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28600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49 – 20 = 25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28600" algn="just"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29 ≠ 25 – не істинне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89BE9-F70F-481B-B3E2-E607020F7A85}"/>
              </a:ext>
            </a:extLst>
          </p:cNvPr>
          <p:cNvSpPr txBox="1"/>
          <p:nvPr/>
        </p:nvSpPr>
        <p:spPr>
          <a:xfrm>
            <a:off x="1128070" y="2982257"/>
            <a:ext cx="511011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Підставимо координати точки в рівняння А (7; –4)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31D08-13D9-4289-AEDC-7318B4D82850}"/>
              </a:ext>
            </a:extLst>
          </p:cNvPr>
          <p:cNvSpPr txBox="1"/>
          <p:nvPr/>
        </p:nvSpPr>
        <p:spPr>
          <a:xfrm>
            <a:off x="6454215" y="3927293"/>
            <a:ext cx="532614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Маємо   7*5 + 5(–2) = 25</a:t>
            </a:r>
            <a:endParaRPr lang="ru-RU" dirty="0"/>
          </a:p>
          <a:p>
            <a:r>
              <a:rPr lang="uk-UA" dirty="0"/>
              <a:t>                     35 – 10 = 25</a:t>
            </a:r>
            <a:endParaRPr lang="ru-RU" dirty="0"/>
          </a:p>
          <a:p>
            <a:r>
              <a:rPr lang="uk-UA" dirty="0"/>
              <a:t>                             25 = 25 - істинне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168371-F02B-4284-BECB-14399DFBE8E8}"/>
              </a:ext>
            </a:extLst>
          </p:cNvPr>
          <p:cNvSpPr/>
          <p:nvPr/>
        </p:nvSpPr>
        <p:spPr>
          <a:xfrm>
            <a:off x="1128071" y="1059136"/>
            <a:ext cx="10652289" cy="7095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Які з точок А (7; –4), В (5; – 2) належать графіку рівняння 7х + 5у = 25?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C71595-64CD-40E3-9288-9FBE922346AB}"/>
              </a:ext>
            </a:extLst>
          </p:cNvPr>
          <p:cNvSpPr/>
          <p:nvPr/>
        </p:nvSpPr>
        <p:spPr>
          <a:xfrm>
            <a:off x="1575845" y="1867119"/>
            <a:ext cx="8393001" cy="9049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Точка належить графіку рівняння якщо координати цієї точки є розв’язком даного рівняння. 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11CA529-DE57-42E7-B014-98B551F270B2}"/>
              </a:ext>
            </a:extLst>
          </p:cNvPr>
          <p:cNvSpPr/>
          <p:nvPr/>
        </p:nvSpPr>
        <p:spPr>
          <a:xfrm>
            <a:off x="1128071" y="5536113"/>
            <a:ext cx="511011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Отже, точка А (7; –4) не належить графіку рівняння.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013BC-90C5-405D-BC9A-A7505A718DC1}"/>
              </a:ext>
            </a:extLst>
          </p:cNvPr>
          <p:cNvSpPr txBox="1"/>
          <p:nvPr/>
        </p:nvSpPr>
        <p:spPr>
          <a:xfrm>
            <a:off x="6454215" y="2982257"/>
            <a:ext cx="532614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Підставимо координати точки в рівняння В (5; – 2)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210339-C5B2-4735-98B3-CE3DCFECBF4F}"/>
              </a:ext>
            </a:extLst>
          </p:cNvPr>
          <p:cNvSpPr/>
          <p:nvPr/>
        </p:nvSpPr>
        <p:spPr>
          <a:xfrm>
            <a:off x="6454215" y="5542961"/>
            <a:ext cx="5395278" cy="824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Отже, точка  В (5; – 2) належить графіку рівняння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1158</Words>
  <Application>Microsoft Office PowerPoint</Application>
  <PresentationFormat>Широкоэкранный</PresentationFormat>
  <Paragraphs>128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Урок 2. Графік лінійних рівнянь з двома змінними</vt:lpstr>
      <vt:lpstr>Презентация PowerPoint</vt:lpstr>
      <vt:lpstr>Презентация PowerPoint</vt:lpstr>
      <vt:lpstr>Щоб побудувати графік лінійного рівняння ax+by = c з двома змінними треба:</vt:lpstr>
      <vt:lpstr>АБО! Щоб побудувати графік лінійного рівняння ax+by = c з двома змінними треба:</vt:lpstr>
      <vt:lpstr>Презентация PowerPoint</vt:lpstr>
      <vt:lpstr>Презентация PowerPoint</vt:lpstr>
      <vt:lpstr>Розв’яжемо разом</vt:lpstr>
      <vt:lpstr>Завдання 1</vt:lpstr>
      <vt:lpstr>Завдання 2</vt:lpstr>
      <vt:lpstr>Задача</vt:lpstr>
      <vt:lpstr>Презентация PowerPoint</vt:lpstr>
      <vt:lpstr>Отже:</vt:lpstr>
      <vt:lpstr>Побачимось на наступному уроці!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1. Лінійні рівняння з двома змінними</dc:title>
  <dc:creator>admin</dc:creator>
  <cp:lastModifiedBy>admin</cp:lastModifiedBy>
  <cp:revision>9</cp:revision>
  <dcterms:created xsi:type="dcterms:W3CDTF">2022-09-24T23:39:37Z</dcterms:created>
  <dcterms:modified xsi:type="dcterms:W3CDTF">2022-11-13T09:33:50Z</dcterms:modified>
</cp:coreProperties>
</file>