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34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8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6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0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67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2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9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6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8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8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993256-2A42-4B7C-A0C7-54618C8A96C9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6BF72B-C5D0-4DA7-9B5F-DB5E99281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96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548359" cy="297180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Урок-</a:t>
            </a:r>
            <a:r>
              <a:rPr lang="ru-RU" dirty="0" err="1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феєрверк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Види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прийменників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за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будовою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(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прості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складні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складені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).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Непохідні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(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первинні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 і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похідні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(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вторинні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 </a:t>
            </a:r>
            <a:r>
              <a:rPr lang="ru-RU" sz="3200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прийменники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829" y="3843867"/>
            <a:ext cx="5538651" cy="1947333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Підготувала:</a:t>
            </a:r>
          </a:p>
          <a:p>
            <a:r>
              <a:rPr lang="uk-UA" sz="1800" b="1" dirty="0">
                <a:solidFill>
                  <a:srgbClr val="FFC000"/>
                </a:solidFill>
                <a:cs typeface="Aharoni" panose="02010803020104030203" pitchFamily="2" charset="-79"/>
              </a:rPr>
              <a:t>в</a:t>
            </a:r>
            <a:r>
              <a:rPr lang="uk-UA" sz="18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читель української мови та літератури</a:t>
            </a:r>
          </a:p>
          <a:p>
            <a:r>
              <a:rPr lang="uk-UA" sz="18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ХЗОШ № 118</a:t>
            </a:r>
          </a:p>
          <a:p>
            <a:r>
              <a:rPr lang="uk-UA" sz="1800" b="1" dirty="0" err="1" smtClean="0">
                <a:solidFill>
                  <a:srgbClr val="FFC000"/>
                </a:solidFill>
                <a:cs typeface="Aharoni" panose="02010803020104030203" pitchFamily="2" charset="-79"/>
              </a:rPr>
              <a:t>Тертична</a:t>
            </a:r>
            <a:r>
              <a:rPr lang="uk-UA" sz="18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 Яна Михайлівна </a:t>
            </a:r>
            <a:endParaRPr lang="ru-RU" sz="1800" b="1" dirty="0">
              <a:solidFill>
                <a:srgbClr val="FFC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30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74469"/>
            <a:ext cx="10610806" cy="39137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І, </a:t>
            </a:r>
            <a:r>
              <a:rPr lang="ru-RU" dirty="0" err="1">
                <a:solidFill>
                  <a:srgbClr val="FFFF00"/>
                </a:solidFill>
              </a:rPr>
              <a:t>нарешті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останній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постріл</a:t>
            </a:r>
            <a:r>
              <a:rPr lang="ru-RU" dirty="0">
                <a:solidFill>
                  <a:srgbClr val="FFFF00"/>
                </a:solidFill>
              </a:rPr>
              <a:t> – </a:t>
            </a:r>
            <a:r>
              <a:rPr lang="ru-RU" dirty="0" err="1">
                <a:solidFill>
                  <a:srgbClr val="FFFF00"/>
                </a:solidFill>
              </a:rPr>
              <a:t>феєрверк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«</a:t>
            </a:r>
            <a:r>
              <a:rPr lang="ru-RU" b="1" dirty="0" err="1">
                <a:solidFill>
                  <a:srgbClr val="FFFF00"/>
                </a:solidFill>
              </a:rPr>
              <a:t>Кольорові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парасольки</a:t>
            </a:r>
            <a:r>
              <a:rPr lang="ru-RU" b="1" dirty="0">
                <a:solidFill>
                  <a:srgbClr val="FFFF00"/>
                </a:solidFill>
              </a:rPr>
              <a:t>».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побачиш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виконаєш</a:t>
            </a:r>
            <a:r>
              <a:rPr lang="ru-RU" dirty="0"/>
              <a:t> </a:t>
            </a:r>
            <a:r>
              <a:rPr lang="ru-RU" dirty="0" err="1"/>
              <a:t>тестову</a:t>
            </a:r>
            <a:r>
              <a:rPr lang="ru-RU" dirty="0"/>
              <a:t> роботу на </a:t>
            </a:r>
            <a:r>
              <a:rPr lang="ru-RU" dirty="0" err="1"/>
              <a:t>закріплення</a:t>
            </a:r>
            <a:r>
              <a:rPr lang="ru-RU" dirty="0"/>
              <a:t> </a:t>
            </a:r>
            <a:r>
              <a:rPr lang="ru-RU" dirty="0" err="1"/>
              <a:t>вивченого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Готовий</a:t>
            </a:r>
            <a:r>
              <a:rPr lang="ru-RU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бажаємо</a:t>
            </a:r>
            <a:r>
              <a:rPr lang="ru-RU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успіху</a:t>
            </a:r>
            <a:r>
              <a:rPr lang="ru-RU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9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61258"/>
            <a:ext cx="10880772" cy="81860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 робота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одну правильну відповідь на кожне завдання):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280160"/>
            <a:ext cx="10784978" cy="529481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1.   </a:t>
            </a:r>
            <a:r>
              <a:rPr lang="ru-RU" b="1" dirty="0" err="1">
                <a:solidFill>
                  <a:schemeClr val="tx1"/>
                </a:solidFill>
              </a:rPr>
              <a:t>Укажіть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правильне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прийменника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А. </a:t>
            </a:r>
            <a:r>
              <a:rPr lang="ru-RU" b="1" dirty="0" err="1">
                <a:solidFill>
                  <a:schemeClr val="tx1"/>
                </a:solidFill>
              </a:rPr>
              <a:t>Прийменник</a:t>
            </a: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 err="1">
                <a:solidFill>
                  <a:schemeClr val="tx1"/>
                </a:solidFill>
              </a:rPr>
              <a:t>незмінна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службова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частина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реченню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окремим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його</a:t>
            </a:r>
            <a:r>
              <a:rPr lang="ru-RU" b="1" dirty="0">
                <a:solidFill>
                  <a:schemeClr val="tx1"/>
                </a:solidFill>
              </a:rPr>
              <a:t> членам </a:t>
            </a:r>
            <a:r>
              <a:rPr lang="ru-RU" b="1" dirty="0" err="1">
                <a:solidFill>
                  <a:schemeClr val="tx1"/>
                </a:solidFill>
              </a:rPr>
              <a:t>певних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відтінків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значення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служить для </a:t>
            </a:r>
            <a:r>
              <a:rPr lang="ru-RU" b="1" dirty="0" err="1">
                <a:solidFill>
                  <a:schemeClr val="tx1"/>
                </a:solidFill>
              </a:rPr>
              <a:t>утворення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окремих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граматичних</a:t>
            </a:r>
            <a:r>
              <a:rPr lang="ru-RU" b="1" dirty="0">
                <a:solidFill>
                  <a:schemeClr val="tx1"/>
                </a:solidFill>
              </a:rPr>
              <a:t> форм.</a:t>
            </a:r>
          </a:p>
          <a:p>
            <a:r>
              <a:rPr lang="ru-RU" b="1" dirty="0">
                <a:solidFill>
                  <a:schemeClr val="tx1"/>
                </a:solidFill>
              </a:rPr>
              <a:t>Б. </a:t>
            </a:r>
            <a:r>
              <a:rPr lang="ru-RU" b="1" dirty="0" err="1">
                <a:solidFill>
                  <a:schemeClr val="tx1"/>
                </a:solidFill>
              </a:rPr>
              <a:t>Прийменник</a:t>
            </a: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 err="1">
                <a:solidFill>
                  <a:schemeClr val="tx1"/>
                </a:solidFill>
              </a:rPr>
              <a:t>незмінна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повнозначна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частина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вживається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зв’язку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однорідних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членів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речення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В. </a:t>
            </a:r>
            <a:r>
              <a:rPr lang="ru-RU" b="1" dirty="0" err="1">
                <a:solidFill>
                  <a:schemeClr val="tx1"/>
                </a:solidFill>
              </a:rPr>
              <a:t>Прийменник</a:t>
            </a: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 err="1">
                <a:solidFill>
                  <a:schemeClr val="tx1"/>
                </a:solidFill>
              </a:rPr>
              <a:t>незмінна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службова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частина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вживається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зв’язку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частин</a:t>
            </a:r>
            <a:r>
              <a:rPr lang="ru-RU" b="1" dirty="0">
                <a:solidFill>
                  <a:schemeClr val="tx1"/>
                </a:solidFill>
              </a:rPr>
              <a:t> складного </a:t>
            </a:r>
            <a:r>
              <a:rPr lang="ru-RU" b="1" dirty="0" err="1">
                <a:solidFill>
                  <a:schemeClr val="tx1"/>
                </a:solidFill>
              </a:rPr>
              <a:t>речення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Г. </a:t>
            </a:r>
            <a:r>
              <a:rPr lang="ru-RU" b="1" dirty="0" err="1">
                <a:solidFill>
                  <a:schemeClr val="tx1"/>
                </a:solidFill>
              </a:rPr>
              <a:t>Прийменник</a:t>
            </a:r>
            <a:r>
              <a:rPr lang="ru-RU" b="1" dirty="0">
                <a:solidFill>
                  <a:schemeClr val="tx1"/>
                </a:solidFill>
              </a:rPr>
              <a:t> — </a:t>
            </a:r>
            <a:r>
              <a:rPr lang="ru-RU" b="1" dirty="0" err="1">
                <a:solidFill>
                  <a:schemeClr val="tx1"/>
                </a:solidFill>
              </a:rPr>
              <a:t>незмінна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службова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частина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мови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виражає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залежність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іменника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числівника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займенника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інших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слів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словосполученні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реченні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dirty="0" err="1">
                <a:solidFill>
                  <a:schemeClr val="tx1"/>
                </a:solidFill>
              </a:rPr>
              <a:t>Прийменником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виділене</a:t>
            </a:r>
            <a:r>
              <a:rPr lang="ru-RU" b="1" dirty="0">
                <a:solidFill>
                  <a:schemeClr val="tx1"/>
                </a:solidFill>
              </a:rPr>
              <a:t> слово в </a:t>
            </a:r>
            <a:r>
              <a:rPr lang="ru-RU" b="1" dirty="0" err="1">
                <a:solidFill>
                  <a:schemeClr val="tx1"/>
                </a:solidFill>
              </a:rPr>
              <a:t>реченні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r>
              <a:rPr lang="ru-RU" b="1" dirty="0">
                <a:solidFill>
                  <a:schemeClr val="tx1"/>
                </a:solidFill>
              </a:rPr>
              <a:t>А.  Я люблю </a:t>
            </a:r>
            <a:r>
              <a:rPr lang="ru-RU" b="1" dirty="0" err="1">
                <a:solidFill>
                  <a:schemeClr val="tx1"/>
                </a:solidFill>
              </a:rPr>
              <a:t>свій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рідний</a:t>
            </a:r>
            <a:r>
              <a:rPr lang="ru-RU" b="1" dirty="0">
                <a:solidFill>
                  <a:schemeClr val="tx1"/>
                </a:solidFill>
              </a:rPr>
              <a:t> край.</a:t>
            </a:r>
          </a:p>
          <a:p>
            <a:r>
              <a:rPr lang="ru-RU" b="1" dirty="0">
                <a:solidFill>
                  <a:schemeClr val="tx1"/>
                </a:solidFill>
              </a:rPr>
              <a:t>Б.  </a:t>
            </a:r>
            <a:r>
              <a:rPr lang="ru-RU" b="1" dirty="0" err="1">
                <a:solidFill>
                  <a:schemeClr val="tx1"/>
                </a:solidFill>
              </a:rPr>
              <a:t>Пісне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серця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мого</a:t>
            </a:r>
            <a:r>
              <a:rPr lang="ru-RU" b="1" dirty="0">
                <a:solidFill>
                  <a:schemeClr val="tx1"/>
                </a:solidFill>
              </a:rPr>
              <a:t> не край!</a:t>
            </a:r>
          </a:p>
          <a:p>
            <a:r>
              <a:rPr lang="ru-RU" b="1" dirty="0">
                <a:solidFill>
                  <a:schemeClr val="tx1"/>
                </a:solidFill>
              </a:rPr>
              <a:t>В.  Посадила край дороги тополю.</a:t>
            </a:r>
          </a:p>
          <a:p>
            <a:r>
              <a:rPr lang="ru-RU" b="1" dirty="0">
                <a:solidFill>
                  <a:schemeClr val="tx1"/>
                </a:solidFill>
              </a:rPr>
              <a:t>Г.  </a:t>
            </a:r>
            <a:r>
              <a:rPr lang="ru-RU" b="1" dirty="0" err="1">
                <a:solidFill>
                  <a:schemeClr val="tx1"/>
                </a:solidFill>
              </a:rPr>
              <a:t>Мій</a:t>
            </a:r>
            <a:r>
              <a:rPr lang="ru-RU" b="1" dirty="0">
                <a:solidFill>
                  <a:schemeClr val="tx1"/>
                </a:solidFill>
              </a:rPr>
              <a:t> край — земля </a:t>
            </a:r>
            <a:r>
              <a:rPr lang="ru-RU" b="1" dirty="0" err="1">
                <a:solidFill>
                  <a:schemeClr val="tx1"/>
                </a:solidFill>
              </a:rPr>
              <a:t>моїх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предків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3. </a:t>
            </a:r>
            <a:r>
              <a:rPr lang="ru-RU" b="1" dirty="0" err="1">
                <a:solidFill>
                  <a:schemeClr val="tx1"/>
                </a:solidFill>
              </a:rPr>
              <a:t>Укажіть</a:t>
            </a:r>
            <a:r>
              <a:rPr lang="ru-RU" b="1" dirty="0">
                <a:solidFill>
                  <a:schemeClr val="tx1"/>
                </a:solidFill>
              </a:rPr>
              <a:t> рядок, у </a:t>
            </a:r>
            <a:r>
              <a:rPr lang="ru-RU" b="1" dirty="0" err="1">
                <a:solidFill>
                  <a:schemeClr val="tx1"/>
                </a:solidFill>
              </a:rPr>
              <a:t>якому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прийменники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прості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А. Через, </a:t>
            </a:r>
            <a:r>
              <a:rPr lang="ru-RU" b="1" dirty="0" err="1">
                <a:solidFill>
                  <a:schemeClr val="tx1"/>
                </a:solidFill>
              </a:rPr>
              <a:t>заради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поміж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Б. Край, поперед, з-</a:t>
            </a:r>
            <a:r>
              <a:rPr lang="ru-RU" b="1" dirty="0" err="1">
                <a:solidFill>
                  <a:schemeClr val="tx1"/>
                </a:solidFill>
              </a:rPr>
              <a:t>попід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В. На, до, </a:t>
            </a:r>
            <a:r>
              <a:rPr lang="ru-RU" b="1" dirty="0" err="1">
                <a:solidFill>
                  <a:schemeClr val="tx1"/>
                </a:solidFill>
              </a:rPr>
              <a:t>під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Г.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, у </a:t>
            </a:r>
            <a:r>
              <a:rPr lang="ru-RU" b="1" dirty="0" err="1">
                <a:solidFill>
                  <a:schemeClr val="tx1"/>
                </a:solidFill>
              </a:rPr>
              <a:t>разі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кінець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2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243840"/>
            <a:ext cx="8001000" cy="1132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513806"/>
            <a:ext cx="10706599" cy="5860867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4. Укажіть рядок, у якому всі прийменники складені.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До, заради, поміж.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Край, поперед, з-попід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На, через, уздовж.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На відміну від, у разі, під кінець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5. Укажіть рядок, у якому всі прийменники складні.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На відміну від, у разі, під кінець.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Задля, поперед, з-попід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На, через, уздовж.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До, заради, поміж.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6. Укажіть рядок, у якому всі прийменники непохідні.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Без, од, над, посеред.  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На, від, із, за.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Поміж, обабіч, щодо.    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Близько, до, по.</a:t>
            </a:r>
            <a:endParaRPr lang="ru-RU" b="1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39338"/>
            <a:ext cx="8534401" cy="1828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35726"/>
            <a:ext cx="10689181" cy="535867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7. Укажіть рядок, у якому всі прийменники похідні.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Без, од, над, посеред.  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Без, кінець, із-за, на.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Поміж, обабіч, щодо.         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Попід, близько, до, по.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8. Визначте  рядок ,  у  якому   НЕ   всі  прийменники  похідні.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Близько,  вглиб, через, протягом.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Навколо, край, вздовж , кінець.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Посеред, коло, назустріч, поміж.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Поряд, попід, наперекір.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9. Визначте  рядок ,  у  якому  похідні  прийменники  утворені  від  іменників.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Коло, край, кінець, протягом.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Углиб, уздовж, навпроти, поруч.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Наперед, навколо, крізь, назустріч.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Углиб, посеред, задля, відповідно до.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4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09006"/>
            <a:ext cx="8534401" cy="1567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566057"/>
            <a:ext cx="10610804" cy="579990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10. Визначити рядок, у якому всі похідні прийменники утворилися шляхом поєднання двох і більше непохідних прийменників.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Задля, попід, із-за;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Углиб, з-поміж, зсередини;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Поряд з, попід, попри;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Зверху, з-за, збоку, від.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11. Визначити рядок, у якому похідні прийменники утворені від прислівників.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Близько, вглиб, край, посеред;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Навколо, навкруги, уздовж, упоперек;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Напередодні, окрім, замість, проміж;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Назустріч, протягом, кінець, наперекір.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12. Укажіть речення, в якому непохідний прийменник вживається з </a:t>
            </a:r>
            <a:r>
              <a:rPr lang="uk-UA" b="1" dirty="0" err="1">
                <a:solidFill>
                  <a:schemeClr val="tx1"/>
                </a:solidFill>
              </a:rPr>
              <a:t>Р.в</a:t>
            </a:r>
            <a:r>
              <a:rPr lang="uk-UA" b="1" dirty="0">
                <a:solidFill>
                  <a:schemeClr val="tx1"/>
                </a:solidFill>
              </a:rPr>
              <a:t>.: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А. Під лежачий  камінь вода не тече.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Б.  У лінивого і піч не пече.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В. Його робота не лізе ні в які ворота.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Г. Сонце на ялині – а ми ще в перині.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65760"/>
            <a:ext cx="10575972" cy="80118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Уважно передивись, чи всі 12 відповідей ти маєш.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846217"/>
            <a:ext cx="10306004" cy="4148183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C000"/>
                </a:solidFill>
              </a:rPr>
              <a:t>Якщо так, тоді наступний слайд дасть тобі можливість перевірити й оцінити рівень твоїх знань із теми.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1 правильна відповідь = 1 бал</a:t>
            </a:r>
          </a:p>
          <a:p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Тож </a:t>
            </a:r>
            <a:r>
              <a:rPr lang="uk-UA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перевір</a:t>
            </a:r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 постав собі оцінку.</a:t>
            </a:r>
          </a:p>
          <a:p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Переходь до наступного слайду!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2411" y="840920"/>
            <a:ext cx="9196252" cy="558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Ключі: </a:t>
            </a:r>
            <a:endParaRPr lang="ru-RU" sz="2000" b="1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Г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Г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Б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А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А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А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Б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Б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6122125"/>
            <a:ext cx="11011399" cy="452845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cs typeface="Aharoni" panose="02010803020104030203" pitchFamily="2" charset="-79"/>
              </a:rPr>
              <a:t>                    Твій бонус – феєрверк </a:t>
            </a:r>
            <a:r>
              <a:rPr lang="uk-UA" sz="24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«Кольорові парасольки»</a:t>
            </a:r>
            <a:endParaRPr lang="ru-RU" sz="2400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2" y="243840"/>
            <a:ext cx="10448995" cy="5877560"/>
          </a:xfrm>
        </p:spPr>
      </p:pic>
    </p:spTree>
    <p:extLst>
      <p:ext uri="{BB962C8B-B14F-4D97-AF65-F5344CB8AC3E}">
        <p14:creationId xmlns:p14="http://schemas.microsoft.com/office/powerpoint/2010/main" val="285019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705394"/>
            <a:ext cx="10323423" cy="4110446"/>
          </a:xfrm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сподіваємось, тобі сподобався створений тобою феєрверк!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</a:t>
            </a:r>
            <a:r>
              <a:rPr lang="uk-UA" b="1" dirty="0" smtClean="0">
                <a:solidFill>
                  <a:srgbClr val="FFFF00"/>
                </a:solidFill>
              </a:rPr>
              <a:t>Дякуємо за участь!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6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65760"/>
            <a:ext cx="10358258" cy="261257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Добрий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день!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Чи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знаєш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ти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що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таке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Arial Black" panose="020B0A04020102020204" pitchFamily="34" charset="0"/>
              </a:rPr>
              <a:t>феєрверк</a:t>
            </a:r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? 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516777"/>
            <a:ext cx="6744198" cy="3788229"/>
          </a:xfrm>
        </p:spPr>
        <p:txBody>
          <a:bodyPr>
            <a:normAutofit fontScale="85000" lnSpcReduction="10000"/>
          </a:bodyPr>
          <a:lstStyle/>
          <a:p>
            <a:r>
              <a:rPr lang="ru-RU" sz="35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Феєрверк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–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це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публічне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видовище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, яке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створюється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засобами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піротехніки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феєрверковими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виробами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),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супроводжується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різноманітними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світловими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декоративне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полум'я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паперові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стрічки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) та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звуковими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постріли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, свист)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ефектами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Які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емоції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в тебе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виникають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, коли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ти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чуєш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 слово «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феєрверк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»? </a:t>
            </a:r>
            <a:endParaRPr lang="ru-RU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Звичайно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приємні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радісні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Arial Black" panose="020B0A04020102020204" pitchFamily="34" charset="0"/>
              </a:rPr>
              <a:t>святкові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210" y="2640057"/>
            <a:ext cx="4916426" cy="30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05097"/>
            <a:ext cx="8599126" cy="2786743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Уяви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собі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що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сьогодні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ми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створимо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власний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феєрверк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, але не за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допомогою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засобів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піротехніки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, а за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допомогою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знань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які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ти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можеш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отримати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якщо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докладеш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трішки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зусиль</a:t>
            </a:r>
            <a: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br>
              <a:rPr lang="ru-RU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Отже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, давай разом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створимо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феєрверк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знань</a:t>
            </a:r>
            <a: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  <a:br>
              <a:rPr lang="ru-RU" sz="20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ru-RU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3378926"/>
            <a:ext cx="10175376" cy="2615474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І перший вид </a:t>
            </a:r>
            <a:r>
              <a:rPr lang="ru-RU" sz="2000" b="1" dirty="0" err="1">
                <a:solidFill>
                  <a:srgbClr val="FFFF00"/>
                </a:solidFill>
              </a:rPr>
              <a:t>феєрверку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що</a:t>
            </a:r>
            <a:r>
              <a:rPr lang="ru-RU" sz="2000" b="1" dirty="0">
                <a:solidFill>
                  <a:srgbClr val="FFFF00"/>
                </a:solidFill>
              </a:rPr>
              <a:t> ми </a:t>
            </a:r>
            <a:r>
              <a:rPr lang="ru-RU" sz="2000" b="1" dirty="0" err="1">
                <a:solidFill>
                  <a:srgbClr val="FFFF00"/>
                </a:solidFill>
              </a:rPr>
              <a:t>запустимо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має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назву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«</a:t>
            </a:r>
            <a:r>
              <a:rPr lang="ru-RU" sz="2000" b="1" dirty="0" err="1">
                <a:solidFill>
                  <a:srgbClr val="00B0F0"/>
                </a:solidFill>
              </a:rPr>
              <a:t>Вогняна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спіраль</a:t>
            </a:r>
            <a:r>
              <a:rPr lang="ru-RU" sz="2000" b="1" dirty="0">
                <a:solidFill>
                  <a:srgbClr val="00B0F0"/>
                </a:solidFill>
              </a:rPr>
              <a:t>».</a:t>
            </a: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 err="1">
                <a:solidFill>
                  <a:srgbClr val="FFFF00"/>
                </a:solidFill>
              </a:rPr>
              <a:t>Її</a:t>
            </a:r>
            <a:r>
              <a:rPr lang="ru-RU" sz="2000" b="1" dirty="0">
                <a:solidFill>
                  <a:srgbClr val="FFFF00"/>
                </a:solidFill>
              </a:rPr>
              <a:t> ми </a:t>
            </a:r>
            <a:r>
              <a:rPr lang="ru-RU" sz="2000" b="1" dirty="0" err="1">
                <a:solidFill>
                  <a:srgbClr val="FFFF00"/>
                </a:solidFill>
              </a:rPr>
              <a:t>створимо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якщо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ти</a:t>
            </a:r>
            <a:r>
              <a:rPr lang="ru-RU" sz="2000" b="1" dirty="0">
                <a:solidFill>
                  <a:srgbClr val="FFFF00"/>
                </a:solidFill>
              </a:rPr>
              <a:t> правильно </a:t>
            </a:r>
            <a:r>
              <a:rPr lang="ru-RU" sz="2000" b="1" dirty="0" err="1">
                <a:solidFill>
                  <a:srgbClr val="FFFF00"/>
                </a:solidFill>
              </a:rPr>
              <a:t>даси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відповіді</a:t>
            </a:r>
            <a:r>
              <a:rPr lang="ru-RU" sz="2000" b="1" dirty="0">
                <a:solidFill>
                  <a:srgbClr val="FFFF00"/>
                </a:solidFill>
              </a:rPr>
              <a:t> на </a:t>
            </a:r>
            <a:r>
              <a:rPr lang="ru-RU" sz="2000" b="1" dirty="0" err="1">
                <a:solidFill>
                  <a:srgbClr val="FFFF00"/>
                </a:solidFill>
              </a:rPr>
              <a:t>запитання</a:t>
            </a:r>
            <a:r>
              <a:rPr lang="ru-RU" sz="20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	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таке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прийменник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b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2.	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Чому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прийменник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належить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службових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частин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мови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b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	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якими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відмінками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можуть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вживатися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прийменники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b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4.	На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смислові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відношення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можуть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вказувати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прийменники</a:t>
            </a:r>
            <a:r>
              <a:rPr lang="ru-R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якесь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якесь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запитання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тобі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вдалося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дати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відповідь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, не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засмучуйся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обов’язково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повтори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матеріал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>
                <a:solidFill>
                  <a:schemeClr val="accent6">
                    <a:lumMod val="75000"/>
                  </a:schemeClr>
                </a:solidFill>
              </a:rPr>
              <a:t>попереднього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 уроку.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ж на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запитання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знаєш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відповіді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тоді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хутчіш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дивися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наступний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 слайд і </a:t>
            </a: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</a:rPr>
              <a:t>феєрверк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113417"/>
            <a:ext cx="8534400" cy="4789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                                  «</a:t>
            </a:r>
            <a:r>
              <a:rPr lang="ru-RU" sz="2000" b="1" dirty="0" err="1"/>
              <a:t>Вогняна</a:t>
            </a:r>
            <a:r>
              <a:rPr lang="ru-RU" sz="2000" b="1" dirty="0"/>
              <a:t> </a:t>
            </a:r>
            <a:r>
              <a:rPr lang="ru-RU" sz="2000" b="1" dirty="0" err="1"/>
              <a:t>спіраль</a:t>
            </a:r>
            <a:r>
              <a:rPr lang="ru-RU" sz="2000" b="1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0" y="383177"/>
            <a:ext cx="9509761" cy="5826486"/>
          </a:xfrm>
        </p:spPr>
      </p:pic>
    </p:spTree>
    <p:extLst>
      <p:ext uri="{BB962C8B-B14F-4D97-AF65-F5344CB8AC3E}">
        <p14:creationId xmlns:p14="http://schemas.microsoft.com/office/powerpoint/2010/main" val="2494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87383"/>
            <a:ext cx="10697892" cy="1384663"/>
          </a:xfrm>
        </p:spPr>
        <p:txBody>
          <a:bodyPr>
            <a:normAutofit fontScale="90000"/>
          </a:bodyPr>
          <a:lstStyle/>
          <a:p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Наступний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вид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феєрверку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має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назву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Вогняний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дощ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».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Щоб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його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запустити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потрібно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опрацювати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поданий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нижче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теоретичний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матеріал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про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види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прийменників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за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будовою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21993"/>
              </p:ext>
            </p:extLst>
          </p:nvPr>
        </p:nvGraphicFramePr>
        <p:xfrm>
          <a:off x="684212" y="1808321"/>
          <a:ext cx="10262461" cy="3826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3498"/>
                <a:gridCol w="3835465"/>
                <a:gridCol w="3213498"/>
              </a:tblGrid>
              <a:tr h="62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err="1">
                          <a:effectLst/>
                        </a:rPr>
                        <a:t>Прості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err="1">
                          <a:effectLst/>
                        </a:rPr>
                        <a:t>Складні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err="1">
                          <a:effectLst/>
                        </a:rPr>
                        <a:t>Складені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275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Прийменники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що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мають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одну основу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Утворюються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кількох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частин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і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пишуться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разом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або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через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дефіс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Утворюються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кількох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частин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і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пишуться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окремо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29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Від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, при, за, кругом, на, шляхом,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біля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, перед, в, через, до, з,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під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, коло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7030A0"/>
                          </a:solidFill>
                          <a:effectLst/>
                        </a:rPr>
                        <a:t>Попід, задля, з-за, посеред, із- за, заради, поміж, з-поза, поперед, з-попід</a:t>
                      </a:r>
                      <a:endParaRPr lang="ru-RU" sz="2000" b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Під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 час,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згідно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 з,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відповідно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 до, на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відміну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від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, у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разі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під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effectLst/>
                        </a:rPr>
                        <a:t>кінець</a:t>
                      </a:r>
                      <a:endParaRPr lang="ru-RU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3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69966"/>
            <a:ext cx="10245046" cy="653143"/>
          </a:xfrm>
        </p:spPr>
        <p:txBody>
          <a:bodyPr>
            <a:normAutofit/>
          </a:bodyPr>
          <a:lstStyle/>
          <a:p>
            <a:r>
              <a:rPr lang="ru-RU" sz="1600" dirty="0" err="1">
                <a:latin typeface="Arial Black" panose="020B0A04020102020204" pitchFamily="34" charset="0"/>
              </a:rPr>
              <a:t>Якщо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матеріал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таблиці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тобі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зрозумілий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</a:rPr>
              <a:t>тоді</a:t>
            </a:r>
            <a:r>
              <a:rPr lang="ru-RU" sz="1600" dirty="0">
                <a:latin typeface="Arial Black" panose="020B0A04020102020204" pitchFamily="34" charset="0"/>
              </a:rPr>
              <a:t> дозволь тебе </a:t>
            </a:r>
            <a:r>
              <a:rPr lang="ru-RU" sz="1600" dirty="0" err="1">
                <a:latin typeface="Arial Black" panose="020B0A04020102020204" pitchFamily="34" charset="0"/>
              </a:rPr>
              <a:t>привітати</a:t>
            </a:r>
            <a:r>
              <a:rPr lang="ru-RU" sz="1600" dirty="0">
                <a:latin typeface="Arial Black" panose="020B0A04020102020204" pitchFamily="34" charset="0"/>
              </a:rPr>
              <a:t>! </a:t>
            </a:r>
            <a:r>
              <a:rPr lang="ru-RU" sz="1600" dirty="0" err="1">
                <a:latin typeface="Arial Black" panose="020B0A04020102020204" pitchFamily="34" charset="0"/>
              </a:rPr>
              <a:t>Ти</a:t>
            </a:r>
            <a:r>
              <a:rPr lang="ru-RU" sz="1600" dirty="0">
                <a:latin typeface="Arial Black" panose="020B0A04020102020204" pitchFamily="34" charset="0"/>
              </a:rPr>
              <a:t> запустив </a:t>
            </a:r>
            <a:r>
              <a:rPr lang="ru-RU" sz="1600" dirty="0" err="1">
                <a:latin typeface="Arial Black" panose="020B0A04020102020204" pitchFamily="34" charset="0"/>
              </a:rPr>
              <a:t>другий</a:t>
            </a:r>
            <a:r>
              <a:rPr lang="ru-RU" sz="1600" dirty="0">
                <a:latin typeface="Arial Black" panose="020B0A04020102020204" pitchFamily="34" charset="0"/>
              </a:rPr>
              <a:t> вид </a:t>
            </a:r>
            <a:r>
              <a:rPr lang="ru-RU" sz="1600" dirty="0" err="1" smtClean="0">
                <a:latin typeface="Arial Black" panose="020B0A04020102020204" pitchFamily="34" charset="0"/>
              </a:rPr>
              <a:t>феєрверку</a:t>
            </a:r>
            <a:r>
              <a:rPr lang="ru-RU" sz="1600" dirty="0">
                <a:latin typeface="Arial Black" panose="020B0A04020102020204" pitchFamily="34" charset="0"/>
              </a:rPr>
              <a:t> -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Вогняний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дощ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0347" y="972435"/>
            <a:ext cx="8347312" cy="56954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84" y="947771"/>
            <a:ext cx="8512774" cy="57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43840"/>
            <a:ext cx="10497595" cy="219456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FF00"/>
                </a:solidFill>
                <a:cs typeface="EucrosiaUPC" panose="02020603050405020304" pitchFamily="18" charset="-34"/>
              </a:rPr>
              <a:t>Молодець</a:t>
            </a:r>
            <a:r>
              <a:rPr lang="ru-RU" sz="2400" b="1" dirty="0" smtClean="0">
                <a:solidFill>
                  <a:srgbClr val="FFFF00"/>
                </a:solidFill>
                <a:cs typeface="EucrosiaUPC" panose="02020603050405020304" pitchFamily="18" charset="-34"/>
              </a:rPr>
              <a:t>!</a:t>
            </a:r>
            <a:r>
              <a:rPr lang="en-US" sz="1800" b="1" dirty="0" smtClean="0">
                <a:solidFill>
                  <a:srgbClr val="FFFF00"/>
                </a:solidFill>
                <a:cs typeface="EucrosiaUPC" panose="02020603050405020304" pitchFamily="18" charset="-34"/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cs typeface="EucrosiaUPC" panose="02020603050405020304" pitchFamily="18" charset="-34"/>
              </a:rPr>
            </a:b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/>
            </a:r>
            <a:b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</a:b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>Переходимо до </a:t>
            </a:r>
            <a:r>
              <a:rPr lang="ru-RU" sz="1800" b="1" dirty="0" err="1">
                <a:solidFill>
                  <a:srgbClr val="FFFF00"/>
                </a:solidFill>
                <a:cs typeface="EucrosiaUPC" panose="02020603050405020304" pitchFamily="18" charset="-34"/>
              </a:rPr>
              <a:t>наступного</a:t>
            </a: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>. </a:t>
            </a:r>
            <a:r>
              <a:rPr lang="ru-RU" sz="1800" b="1" dirty="0" err="1">
                <a:solidFill>
                  <a:srgbClr val="FFFF00"/>
                </a:solidFill>
                <a:cs typeface="EucrosiaUPC" panose="02020603050405020304" pitchFamily="18" charset="-34"/>
              </a:rPr>
              <a:t>Він</a:t>
            </a: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cs typeface="EucrosiaUPC" panose="02020603050405020304" pitchFamily="18" charset="-34"/>
              </a:rPr>
              <a:t>матиме</a:t>
            </a: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cs typeface="EucrosiaUPC" panose="02020603050405020304" pitchFamily="18" charset="-34"/>
              </a:rPr>
              <a:t>назву</a:t>
            </a: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> «</a:t>
            </a:r>
            <a:r>
              <a:rPr lang="ru-RU" sz="1800" b="1" dirty="0" err="1">
                <a:solidFill>
                  <a:srgbClr val="FFFF00"/>
                </a:solidFill>
                <a:cs typeface="EucrosiaUPC" panose="02020603050405020304" pitchFamily="18" charset="-34"/>
              </a:rPr>
              <a:t>Вогняні</a:t>
            </a: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cs typeface="EucrosiaUPC" panose="02020603050405020304" pitchFamily="18" charset="-34"/>
              </a:rPr>
              <a:t>гейзери</a:t>
            </a:r>
            <a: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  <a:t>».</a:t>
            </a:r>
            <a:br>
              <a:rPr lang="ru-RU" sz="1800" b="1" dirty="0">
                <a:solidFill>
                  <a:srgbClr val="FFFF00"/>
                </a:solidFill>
                <a:cs typeface="EucrosiaUPC" panose="02020603050405020304" pitchFamily="18" charset="-34"/>
              </a:rPr>
            </a:b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Щоб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його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запустити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, 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потрібно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опрацювати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матеріал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 з теми «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Непохідні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 (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первинні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) і 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похідні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 (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вторинні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) </a:t>
            </a:r>
            <a:r>
              <a:rPr lang="ru-RU" sz="1800" b="1" dirty="0" err="1">
                <a:solidFill>
                  <a:srgbClr val="FFC000"/>
                </a:solidFill>
                <a:cs typeface="EucrosiaUPC" panose="02020603050405020304" pitchFamily="18" charset="-34"/>
              </a:rPr>
              <a:t>прийменники</a:t>
            </a:r>
            <a:r>
              <a:rPr lang="ru-RU" sz="1800" b="1" dirty="0">
                <a:solidFill>
                  <a:srgbClr val="FFC000"/>
                </a:solidFill>
                <a:cs typeface="EucrosiaUPC" panose="02020603050405020304" pitchFamily="18" charset="-34"/>
              </a:rPr>
              <a:t>)».</a:t>
            </a:r>
            <a:r>
              <a:rPr lang="ru-RU" sz="1200" dirty="0">
                <a:solidFill>
                  <a:srgbClr val="FFC000"/>
                </a:solidFill>
              </a:rPr>
              <a:t/>
            </a:r>
            <a:br>
              <a:rPr lang="ru-RU" sz="1200" dirty="0">
                <a:solidFill>
                  <a:srgbClr val="FFC000"/>
                </a:solidFill>
              </a:rPr>
            </a:br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2368731"/>
            <a:ext cx="11133320" cy="409302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За </a:t>
            </a:r>
            <a:r>
              <a:rPr lang="ru-RU" sz="2000" dirty="0" err="1">
                <a:solidFill>
                  <a:schemeClr val="tx1"/>
                </a:solidFill>
              </a:rPr>
              <a:t>походженням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прийменники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поділяються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дві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основні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rgbClr val="00B0F0"/>
                </a:solidFill>
              </a:rPr>
              <a:t>непохідні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первинні</a:t>
            </a:r>
            <a:r>
              <a:rPr lang="ru-RU" sz="2000" dirty="0">
                <a:solidFill>
                  <a:schemeClr val="tx1"/>
                </a:solidFill>
              </a:rPr>
              <a:t>) та </a:t>
            </a:r>
            <a:r>
              <a:rPr lang="ru-RU" sz="2000" b="1" dirty="0" err="1">
                <a:solidFill>
                  <a:srgbClr val="00B0F0"/>
                </a:solidFill>
              </a:rPr>
              <a:t>похідні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вторинні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B0F0"/>
                </a:solidFill>
              </a:rPr>
              <a:t>До </a:t>
            </a:r>
            <a:r>
              <a:rPr lang="ru-RU" sz="2000" dirty="0" err="1">
                <a:solidFill>
                  <a:srgbClr val="00B0F0"/>
                </a:solidFill>
              </a:rPr>
              <a:t>непохідних</a:t>
            </a:r>
            <a:r>
              <a:rPr lang="ru-RU" sz="2000" dirty="0">
                <a:solidFill>
                  <a:srgbClr val="00B0F0"/>
                </a:solidFill>
              </a:rPr>
              <a:t> належать </a:t>
            </a:r>
            <a:r>
              <a:rPr lang="ru-RU" sz="2000" dirty="0" err="1">
                <a:solidFill>
                  <a:schemeClr val="tx1"/>
                </a:solidFill>
              </a:rPr>
              <a:t>давні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прийменники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спосіб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творення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визначити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важко</a:t>
            </a:r>
            <a:r>
              <a:rPr lang="ru-RU" sz="2000" dirty="0">
                <a:solidFill>
                  <a:schemeClr val="tx1"/>
                </a:solidFill>
              </a:rPr>
              <a:t>, а то й </a:t>
            </a:r>
            <a:r>
              <a:rPr lang="ru-RU" sz="2000" dirty="0" err="1">
                <a:solidFill>
                  <a:schemeClr val="tx1"/>
                </a:solidFill>
              </a:rPr>
              <a:t>неможливо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прийменники</a:t>
            </a:r>
            <a:r>
              <a:rPr lang="ru-RU" sz="2000" dirty="0">
                <a:solidFill>
                  <a:schemeClr val="tx1"/>
                </a:solidFill>
              </a:rPr>
              <a:t>, як без, до,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(од), з (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зо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ізо</a:t>
            </a:r>
            <a:r>
              <a:rPr lang="ru-RU" sz="2000" dirty="0">
                <a:solidFill>
                  <a:schemeClr val="tx1"/>
                </a:solidFill>
              </a:rPr>
              <a:t>), за, на, над (</a:t>
            </a:r>
            <a:r>
              <a:rPr lang="ru-RU" sz="2000" dirty="0" err="1">
                <a:solidFill>
                  <a:schemeClr val="tx1"/>
                </a:solidFill>
              </a:rPr>
              <a:t>наді</a:t>
            </a:r>
            <a:r>
              <a:rPr lang="ru-RU" sz="2000" dirty="0">
                <a:solidFill>
                  <a:schemeClr val="tx1"/>
                </a:solidFill>
              </a:rPr>
              <a:t>, надо), о (об),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піді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підо</a:t>
            </a:r>
            <a:r>
              <a:rPr lang="ru-RU" sz="2000" dirty="0">
                <a:solidFill>
                  <a:schemeClr val="tx1"/>
                </a:solidFill>
              </a:rPr>
              <a:t>), у (в), по, при, про та </a:t>
            </a:r>
            <a:r>
              <a:rPr lang="ru-RU" sz="2000" dirty="0" err="1">
                <a:solidFill>
                  <a:schemeClr val="tx1"/>
                </a:solidFill>
              </a:rPr>
              <a:t>ін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</a:rPr>
              <a:t>Непохідні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прийменники</a:t>
            </a:r>
            <a:r>
              <a:rPr lang="ru-RU" sz="2000" dirty="0">
                <a:solidFill>
                  <a:schemeClr val="tx1"/>
                </a:solidFill>
              </a:rPr>
              <a:t> часто </a:t>
            </a:r>
            <a:r>
              <a:rPr lang="ru-RU" sz="2000" dirty="0" err="1">
                <a:solidFill>
                  <a:schemeClr val="tx1"/>
                </a:solidFill>
              </a:rPr>
              <a:t>вживаються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кількома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відмінковими</a:t>
            </a:r>
            <a:r>
              <a:rPr lang="ru-RU" sz="2000" dirty="0">
                <a:solidFill>
                  <a:schemeClr val="tx1"/>
                </a:solidFill>
              </a:rPr>
              <a:t> формами (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дерево,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деревом., на дерево, на </a:t>
            </a:r>
            <a:r>
              <a:rPr lang="ru-RU" sz="2000" dirty="0" err="1">
                <a:solidFill>
                  <a:schemeClr val="tx1"/>
                </a:solidFill>
              </a:rPr>
              <a:t>дереві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</a:t>
            </a:r>
            <a:r>
              <a:rPr lang="ru-RU" sz="2000" dirty="0" smtClean="0">
                <a:solidFill>
                  <a:schemeClr val="tx1"/>
                </a:solidFill>
              </a:rPr>
              <a:t>.).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До </a:t>
            </a:r>
            <a:r>
              <a:rPr lang="ru-RU" sz="2000" dirty="0" err="1">
                <a:solidFill>
                  <a:srgbClr val="00B0F0"/>
                </a:solidFill>
              </a:rPr>
              <a:t>похідних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прийменників</a:t>
            </a:r>
            <a:r>
              <a:rPr lang="ru-RU" sz="2000" dirty="0">
                <a:solidFill>
                  <a:srgbClr val="00B0F0"/>
                </a:solidFill>
              </a:rPr>
              <a:t> належать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а) </a:t>
            </a:r>
            <a:r>
              <a:rPr lang="ru-RU" sz="2000" dirty="0" err="1">
                <a:solidFill>
                  <a:schemeClr val="tx1"/>
                </a:solidFill>
              </a:rPr>
              <a:t>утворені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сполученням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непохідних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прийменників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попід</a:t>
            </a:r>
            <a:r>
              <a:rPr lang="ru-RU" sz="2000" dirty="0">
                <a:solidFill>
                  <a:schemeClr val="tx1"/>
                </a:solidFill>
              </a:rPr>
              <a:t>, поза, </a:t>
            </a:r>
            <a:r>
              <a:rPr lang="ru-RU" sz="2000" dirty="0" err="1">
                <a:solidFill>
                  <a:schemeClr val="tx1"/>
                </a:solidFill>
              </a:rPr>
              <a:t>задля</a:t>
            </a:r>
            <a:r>
              <a:rPr lang="ru-RU" sz="2000" dirty="0">
                <a:solidFill>
                  <a:schemeClr val="tx1"/>
                </a:solidFill>
              </a:rPr>
              <a:t>, з-за, з-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інші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б) </a:t>
            </a:r>
            <a:r>
              <a:rPr lang="ru-RU" sz="2000" dirty="0" err="1">
                <a:solidFill>
                  <a:schemeClr val="tx1"/>
                </a:solidFill>
              </a:rPr>
              <a:t>утворені</a:t>
            </a:r>
            <a:r>
              <a:rPr lang="ru-RU" sz="2000" dirty="0">
                <a:solidFill>
                  <a:schemeClr val="tx1"/>
                </a:solidFill>
              </a:rPr>
              <a:t> шляхом переходу з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частин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мови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іменників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сполучників</a:t>
            </a:r>
            <a:r>
              <a:rPr lang="ru-RU" sz="2000" dirty="0">
                <a:solidFill>
                  <a:schemeClr val="tx1"/>
                </a:solidFill>
              </a:rPr>
              <a:t>): край, коло, </a:t>
            </a:r>
            <a:r>
              <a:rPr lang="ru-RU" sz="2000" dirty="0" err="1">
                <a:solidFill>
                  <a:schemeClr val="tx1"/>
                </a:solidFill>
              </a:rPr>
              <a:t>назустріч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близько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вздовж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довкола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навкруги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8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08" y="273593"/>
            <a:ext cx="10845937" cy="4733835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повнозначними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Порівняймо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навкруги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мертво (М.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галяви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навкругийого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панує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мертва,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тиша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навкруги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другому —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якимось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- Р.В.),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Ор.в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5538650"/>
            <a:ext cx="10741433" cy="45574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Все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зрозуміло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?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Молодець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отже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твій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приз –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феєрверк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Вогняні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гейзери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8549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287589"/>
            <a:ext cx="8534400" cy="461554"/>
          </a:xfrm>
        </p:spPr>
        <p:txBody>
          <a:bodyPr/>
          <a:lstStyle/>
          <a:p>
            <a:r>
              <a:rPr lang="ru-RU" sz="2000" cap="none" dirty="0" smtClean="0">
                <a:ln>
                  <a:noFill/>
                </a:ln>
                <a:solidFill>
                  <a:srgbClr val="FFFF00"/>
                </a:solidFill>
                <a:ea typeface="+mn-ea"/>
                <a:cs typeface="+mn-cs"/>
              </a:rPr>
              <a:t>                                                           «</a:t>
            </a:r>
            <a:r>
              <a:rPr lang="ru-RU" sz="2000" cap="none" dirty="0" err="1">
                <a:ln>
                  <a:noFill/>
                </a:ln>
                <a:solidFill>
                  <a:srgbClr val="FFFF00"/>
                </a:solidFill>
                <a:ea typeface="+mn-ea"/>
                <a:cs typeface="+mn-cs"/>
              </a:rPr>
              <a:t>Вогняні</a:t>
            </a:r>
            <a:r>
              <a:rPr lang="ru-RU" sz="2000" cap="none" dirty="0">
                <a:ln>
                  <a:noFill/>
                </a:ln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ru-RU" sz="2000" cap="none" dirty="0" err="1">
                <a:ln>
                  <a:noFill/>
                </a:ln>
                <a:solidFill>
                  <a:srgbClr val="FFFF00"/>
                </a:solidFill>
                <a:ea typeface="+mn-ea"/>
                <a:cs typeface="+mn-cs"/>
              </a:rPr>
              <a:t>гейзери</a:t>
            </a:r>
            <a:r>
              <a:rPr lang="ru-RU" sz="2000" cap="none" dirty="0" smtClean="0">
                <a:ln>
                  <a:noFill/>
                </a:ln>
                <a:solidFill>
                  <a:srgbClr val="FFFF00"/>
                </a:solidFill>
                <a:ea typeface="+mn-ea"/>
                <a:cs typeface="+mn-cs"/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28" y="192469"/>
            <a:ext cx="9428100" cy="6095120"/>
          </a:xfrm>
        </p:spPr>
      </p:pic>
    </p:spTree>
    <p:extLst>
      <p:ext uri="{BB962C8B-B14F-4D97-AF65-F5344CB8AC3E}">
        <p14:creationId xmlns:p14="http://schemas.microsoft.com/office/powerpoint/2010/main" val="50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</TotalTime>
  <Words>762</Words>
  <Application>Microsoft Office PowerPoint</Application>
  <PresentationFormat>Широкоэкранный</PresentationFormat>
  <Paragraphs>125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Century Gothic</vt:lpstr>
      <vt:lpstr>EucrosiaUPC</vt:lpstr>
      <vt:lpstr>Times New Roman</vt:lpstr>
      <vt:lpstr>Wingdings 3</vt:lpstr>
      <vt:lpstr>Сектор</vt:lpstr>
      <vt:lpstr>Урок-феєрверк  «Види прийменників за будовою (прості, складні, складені). Непохідні (первинні) і похідні (вторинні) прийменники)»</vt:lpstr>
      <vt:lpstr>Добрий день! Чи знаєш ти, що таке феєрверк?  </vt:lpstr>
      <vt:lpstr>Уяви собі, що сьогодні ми створимо власний феєрверк, але не за допомогою засобів піротехніки, а за допомогою знань, які ти можеш отримати, якщо докладеш трішки зусиль.  Отже, давай разом створимо феєрверк знань! </vt:lpstr>
      <vt:lpstr>                                                             «Вогняна спіраль»</vt:lpstr>
      <vt:lpstr>Наступний вид феєрверку має назву «Вогняний дощ». Щоб його запустити, потрібно опрацювати поданий нижче теоретичний матеріал про види прийменників за будовою. </vt:lpstr>
      <vt:lpstr>Якщо матеріал таблиці тобі зрозумілий, тоді дозволь тебе привітати! Ти запустив другий вид феєрверку - «Вогняний дощ»</vt:lpstr>
      <vt:lpstr>Молодець!  Переходимо до наступного. Він матиме назву «Вогняні гейзери». Щоб його запустити, потрібно опрацювати матеріал з теми «Непохідні (первинні) і похідні (вторинні) прийменники)». </vt:lpstr>
      <vt:lpstr>ці прийменники пізнішого походження,  найчастіше вони співвідносяться з повнозначними словами, від яких утворилися.  Окремі з цих прийменників у реченні можуть виступати то як прислівники чи іменники, то як прийменники.  Порівняймо речення: Тихо навкруги, мертво (М. Коцюбинський) і  Хо сидить посеред галяви, а навкругийого панує мертва, прикра  тиша (М. Коцюбинський).  У першому реченні слово навкруги — прислівник, у другому — прийменник. Похідні прийменники вживаються переважно з якимось одним відмінком: навколо (чого? - Р.В.), поміж (чим? - Ор.в.) та ін.  </vt:lpstr>
      <vt:lpstr>                                                           «Вогняні гейзери»</vt:lpstr>
      <vt:lpstr>І, нарешті, останній постріл – феєрверк «Кольорові парасольки».   Його ти побачиш тоді, коли виконаєш тестову роботу на закріплення вивченого сьогодні матеріалу!  </vt:lpstr>
      <vt:lpstr>Тестова робота  (обери одну правильну відповідь на кожне завдання):</vt:lpstr>
      <vt:lpstr>Презентация PowerPoint</vt:lpstr>
      <vt:lpstr>Презентация PowerPoint</vt:lpstr>
      <vt:lpstr>Презентация PowerPoint</vt:lpstr>
      <vt:lpstr>Уважно передивись, чи всі 12 відповідей ти маєш.</vt:lpstr>
      <vt:lpstr>Презентация PowerPoint</vt:lpstr>
      <vt:lpstr>                    Твій бонус – феєрверк «Кольорові парасольки»</vt:lpstr>
      <vt:lpstr>сподіваємось, тобі сподобався створений тобою феєрверк!                       Дякуємо за участь!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Урок-феєрверк  «Види прийменників за будовою (прості, складні, складені). Непохідні (первинні) і похідні (вторинні) прийменники)»</dc:title>
  <dc:creator>Vitaliy</dc:creator>
  <cp:lastModifiedBy>Vitaliy</cp:lastModifiedBy>
  <cp:revision>24</cp:revision>
  <dcterms:created xsi:type="dcterms:W3CDTF">2018-08-26T19:31:22Z</dcterms:created>
  <dcterms:modified xsi:type="dcterms:W3CDTF">2018-08-28T07:05:22Z</dcterms:modified>
</cp:coreProperties>
</file>