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314" r:id="rId3"/>
    <p:sldId id="258" r:id="rId4"/>
    <p:sldId id="270" r:id="rId5"/>
    <p:sldId id="341" r:id="rId6"/>
    <p:sldId id="342" r:id="rId7"/>
    <p:sldId id="272" r:id="rId8"/>
    <p:sldId id="271" r:id="rId9"/>
    <p:sldId id="274" r:id="rId10"/>
    <p:sldId id="273" r:id="rId11"/>
    <p:sldId id="330" r:id="rId12"/>
    <p:sldId id="34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AD18C-F9E7-4A6C-80C6-7AB80EDD7F2E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B13A2-7F5F-4D89-BE5F-C0DACBF0B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9358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034F9-EB06-450F-A763-B3E52F3AAD4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560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5B91-CBA5-46CB-B5E3-EAFA11CE3C1F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D2DD-CFD1-4A1C-866D-C3D36AACE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5B91-CBA5-46CB-B5E3-EAFA11CE3C1F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D2DD-CFD1-4A1C-866D-C3D36AACE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5B91-CBA5-46CB-B5E3-EAFA11CE3C1F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D2DD-CFD1-4A1C-866D-C3D36AACE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5B91-CBA5-46CB-B5E3-EAFA11CE3C1F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D2DD-CFD1-4A1C-866D-C3D36AACE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5B91-CBA5-46CB-B5E3-EAFA11CE3C1F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D2DD-CFD1-4A1C-866D-C3D36AACE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5B91-CBA5-46CB-B5E3-EAFA11CE3C1F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D2DD-CFD1-4A1C-866D-C3D36AACE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5B91-CBA5-46CB-B5E3-EAFA11CE3C1F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D2DD-CFD1-4A1C-866D-C3D36AACE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5B91-CBA5-46CB-B5E3-EAFA11CE3C1F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D2DD-CFD1-4A1C-866D-C3D36AACE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5B91-CBA5-46CB-B5E3-EAFA11CE3C1F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D2DD-CFD1-4A1C-866D-C3D36AACE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5B91-CBA5-46CB-B5E3-EAFA11CE3C1F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D2DD-CFD1-4A1C-866D-C3D36AACE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5B91-CBA5-46CB-B5E3-EAFA11CE3C1F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BD2DD-CFD1-4A1C-866D-C3D36AACE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75B91-CBA5-46CB-B5E3-EAFA11CE3C1F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BD2DD-CFD1-4A1C-866D-C3D36AACE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1%80%D0%B8%D1%81&amp;img_url=http://ves-v-norme.com/wp-content/uploads/2012/08/ochizenie-organizma-risom.jpg&amp;pos=1&amp;uinfo=sw-1903-sh-985-fw-0-fh-598-pd-1&amp;rpt=simage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6;&#1072;&#1073;&#1086;&#1090;&#1072;\Food\Learn%20Food%20Vocabulary%20-%20Talking%20Flashcards.mp4" TargetMode="Externa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Картинки по запросу шаблон на тему еда и напитк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688632"/>
          </a:xfrm>
        </p:spPr>
        <p:txBody>
          <a:bodyPr>
            <a:normAutofit fontScale="55000" lnSpcReduction="20000"/>
          </a:bodyPr>
          <a:lstStyle/>
          <a:p>
            <a:r>
              <a:rPr lang="en-US" sz="4200" dirty="0">
                <a:solidFill>
                  <a:srgbClr val="C00000"/>
                </a:solidFill>
                <a:latin typeface="Britannic Bold" pitchFamily="34" charset="0"/>
              </a:rPr>
              <a:t>ALL AROUND THE WORLD                                </a:t>
            </a:r>
            <a:endParaRPr lang="ru-RU" sz="4200" dirty="0">
              <a:solidFill>
                <a:srgbClr val="C00000"/>
              </a:solidFill>
            </a:endParaRPr>
          </a:p>
          <a:p>
            <a:r>
              <a:rPr lang="en-US" sz="4200" dirty="0">
                <a:solidFill>
                  <a:srgbClr val="C00000"/>
                </a:solidFill>
              </a:rPr>
              <a:t> </a:t>
            </a:r>
            <a:endParaRPr lang="ru-RU" sz="4200" dirty="0">
              <a:solidFill>
                <a:srgbClr val="C00000"/>
              </a:solidFill>
            </a:endParaRPr>
          </a:p>
          <a:p>
            <a:r>
              <a:rPr lang="en-US" sz="4200" dirty="0">
                <a:latin typeface="Britannic Bold" pitchFamily="34" charset="0"/>
              </a:rPr>
              <a:t>All around the </a:t>
            </a:r>
            <a:r>
              <a:rPr lang="en-US" sz="4200" dirty="0" smtClean="0">
                <a:latin typeface="Britannic Bold" pitchFamily="34" charset="0"/>
              </a:rPr>
              <a:t>world                 </a:t>
            </a:r>
            <a:endParaRPr lang="ru-RU" sz="4200" dirty="0"/>
          </a:p>
          <a:p>
            <a:r>
              <a:rPr lang="en-US" sz="4200" dirty="0" smtClean="0">
                <a:latin typeface="Britannic Bold" pitchFamily="34" charset="0"/>
              </a:rPr>
              <a:t>People love to eat.</a:t>
            </a:r>
            <a:endParaRPr lang="ru-RU" sz="4200" dirty="0" smtClean="0"/>
          </a:p>
          <a:p>
            <a:r>
              <a:rPr lang="en-US" sz="4200" dirty="0" smtClean="0">
                <a:latin typeface="Britannic Bold" pitchFamily="34" charset="0"/>
              </a:rPr>
              <a:t>All </a:t>
            </a:r>
            <a:r>
              <a:rPr lang="en-US" sz="4200" dirty="0">
                <a:latin typeface="Britannic Bold" pitchFamily="34" charset="0"/>
              </a:rPr>
              <a:t>around the world                    </a:t>
            </a:r>
            <a:r>
              <a:rPr lang="en-US" sz="4200" dirty="0" smtClean="0">
                <a:latin typeface="Britannic Bold" pitchFamily="34" charset="0"/>
              </a:rPr>
              <a:t>                                 </a:t>
            </a:r>
            <a:endParaRPr lang="ru-RU" sz="4200" dirty="0"/>
          </a:p>
          <a:p>
            <a:r>
              <a:rPr lang="en-US" sz="4200" dirty="0">
                <a:solidFill>
                  <a:srgbClr val="C00000"/>
                </a:solidFill>
                <a:latin typeface="Britannic Bold" pitchFamily="34" charset="0"/>
              </a:rPr>
              <a:t>Food</a:t>
            </a:r>
            <a:r>
              <a:rPr lang="en-US" sz="4200" dirty="0">
                <a:latin typeface="Britannic Bold" pitchFamily="34" charset="0"/>
              </a:rPr>
              <a:t> is such a treat.</a:t>
            </a:r>
            <a:endParaRPr lang="ru-RU" sz="4200" dirty="0"/>
          </a:p>
          <a:p>
            <a:r>
              <a:rPr lang="en-US" sz="4200" dirty="0">
                <a:latin typeface="Britannic Bold" pitchFamily="34" charset="0"/>
              </a:rPr>
              <a:t> </a:t>
            </a:r>
            <a:endParaRPr lang="ru-RU" sz="4200" dirty="0"/>
          </a:p>
          <a:p>
            <a:r>
              <a:rPr lang="en-US" sz="4200" dirty="0">
                <a:solidFill>
                  <a:srgbClr val="C00000"/>
                </a:solidFill>
                <a:latin typeface="Britannic Bold" pitchFamily="34" charset="0"/>
              </a:rPr>
              <a:t>Fish and chips </a:t>
            </a:r>
            <a:r>
              <a:rPr lang="en-US" sz="4200" dirty="0">
                <a:latin typeface="Britannic Bold" pitchFamily="34" charset="0"/>
              </a:rPr>
              <a:t>is English, </a:t>
            </a:r>
            <a:endParaRPr lang="ru-RU" sz="4200" dirty="0"/>
          </a:p>
          <a:p>
            <a:r>
              <a:rPr lang="en-US" sz="4200" dirty="0">
                <a:solidFill>
                  <a:srgbClr val="C00000"/>
                </a:solidFill>
                <a:latin typeface="Britannic Bold" pitchFamily="34" charset="0"/>
              </a:rPr>
              <a:t>Sushi</a:t>
            </a:r>
            <a:r>
              <a:rPr lang="en-US" sz="4200" dirty="0">
                <a:latin typeface="Britannic Bold" pitchFamily="34" charset="0"/>
              </a:rPr>
              <a:t>’s Japanese.</a:t>
            </a:r>
            <a:endParaRPr lang="ru-RU" sz="4200" dirty="0"/>
          </a:p>
          <a:p>
            <a:r>
              <a:rPr lang="en-US" sz="4200" dirty="0">
                <a:solidFill>
                  <a:srgbClr val="C00000"/>
                </a:solidFill>
                <a:latin typeface="Britannic Bold" pitchFamily="34" charset="0"/>
              </a:rPr>
              <a:t>Pizza </a:t>
            </a:r>
            <a:r>
              <a:rPr lang="en-US" sz="4200" dirty="0">
                <a:latin typeface="Britannic Bold" pitchFamily="34" charset="0"/>
              </a:rPr>
              <a:t>is Italian, </a:t>
            </a:r>
            <a:endParaRPr lang="ru-RU" sz="4200" dirty="0"/>
          </a:p>
          <a:p>
            <a:r>
              <a:rPr lang="en-US" sz="4200" dirty="0">
                <a:latin typeface="Britannic Bold" pitchFamily="34" charset="0"/>
              </a:rPr>
              <a:t>So is </a:t>
            </a:r>
            <a:r>
              <a:rPr lang="en-US" sz="4200" dirty="0">
                <a:solidFill>
                  <a:srgbClr val="C00000"/>
                </a:solidFill>
                <a:latin typeface="Britannic Bold" pitchFamily="34" charset="0"/>
              </a:rPr>
              <a:t>mozzarella cheese!</a:t>
            </a:r>
            <a:endParaRPr lang="ru-RU" sz="4200" dirty="0">
              <a:solidFill>
                <a:srgbClr val="C00000"/>
              </a:solidFill>
            </a:endParaRPr>
          </a:p>
          <a:p>
            <a:r>
              <a:rPr lang="en-US" sz="4200" dirty="0">
                <a:latin typeface="Britannic Bold" pitchFamily="34" charset="0"/>
              </a:rPr>
              <a:t> </a:t>
            </a:r>
            <a:endParaRPr lang="ru-RU" sz="4200" dirty="0"/>
          </a:p>
          <a:p>
            <a:r>
              <a:rPr lang="en-US" sz="4200" dirty="0">
                <a:latin typeface="Britannic Bold" pitchFamily="34" charset="0"/>
              </a:rPr>
              <a:t>In Spain they eat </a:t>
            </a:r>
            <a:r>
              <a:rPr lang="en-US" sz="4200" dirty="0">
                <a:solidFill>
                  <a:srgbClr val="C00000"/>
                </a:solidFill>
                <a:latin typeface="Britannic Bold" pitchFamily="34" charset="0"/>
              </a:rPr>
              <a:t>paella,</a:t>
            </a:r>
            <a:endParaRPr lang="ru-RU" sz="4200" dirty="0">
              <a:solidFill>
                <a:srgbClr val="C00000"/>
              </a:solidFill>
            </a:endParaRPr>
          </a:p>
          <a:p>
            <a:r>
              <a:rPr lang="en-US" sz="4200" dirty="0">
                <a:latin typeface="Britannic Bold" pitchFamily="34" charset="0"/>
              </a:rPr>
              <a:t>In China they eat </a:t>
            </a:r>
            <a:r>
              <a:rPr lang="en-US" sz="4200" dirty="0">
                <a:solidFill>
                  <a:srgbClr val="C00000"/>
                </a:solidFill>
                <a:latin typeface="Britannic Bold" pitchFamily="34" charset="0"/>
              </a:rPr>
              <a:t>rice.</a:t>
            </a:r>
            <a:endParaRPr lang="ru-RU" sz="4200" dirty="0">
              <a:solidFill>
                <a:srgbClr val="C00000"/>
              </a:solidFill>
            </a:endParaRPr>
          </a:p>
          <a:p>
            <a:r>
              <a:rPr lang="en-US" sz="4200" dirty="0">
                <a:latin typeface="Britannic Bold" pitchFamily="34" charset="0"/>
              </a:rPr>
              <a:t>The Russians think </a:t>
            </a:r>
            <a:r>
              <a:rPr lang="en-US" sz="4200" dirty="0">
                <a:solidFill>
                  <a:srgbClr val="C00000"/>
                </a:solidFill>
                <a:latin typeface="Britannic Bold" pitchFamily="34" charset="0"/>
              </a:rPr>
              <a:t>potatoes</a:t>
            </a:r>
            <a:endParaRPr lang="ru-RU" sz="4200" dirty="0">
              <a:solidFill>
                <a:srgbClr val="C00000"/>
              </a:solidFill>
            </a:endParaRPr>
          </a:p>
          <a:p>
            <a:r>
              <a:rPr lang="en-US" sz="4200" dirty="0">
                <a:latin typeface="Britannic Bold" pitchFamily="34" charset="0"/>
              </a:rPr>
              <a:t>Are really, really nice.</a:t>
            </a:r>
            <a:endParaRPr lang="ru-RU" sz="4200" dirty="0"/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64" y="1388512"/>
            <a:ext cx="1093562" cy="89149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514" y="2501643"/>
            <a:ext cx="1415596" cy="104600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6" y="3751145"/>
            <a:ext cx="1225388" cy="91904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im0-tub-ru.yandex.net/i?id=22118117-64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868" y="3780724"/>
            <a:ext cx="1301401" cy="728396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45833"/>
            <a:ext cx="1547683" cy="12683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218" y="3009176"/>
            <a:ext cx="1584176" cy="11125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601" y="4509120"/>
            <a:ext cx="1549743" cy="12961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514" y="4797152"/>
            <a:ext cx="1806290" cy="15010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56792"/>
            <a:ext cx="1438132" cy="10740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31386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Картинки по запросу шаблон на тему еда и напитк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99100" y="1849898"/>
            <a:ext cx="1800200" cy="432048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Cola</a:t>
            </a:r>
            <a:endParaRPr lang="ru-RU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5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729678" y="1862367"/>
            <a:ext cx="1925960" cy="43204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Tea</a:t>
            </a:r>
            <a:endParaRPr lang="ru-RU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5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036833" y="1844824"/>
            <a:ext cx="1849386" cy="432048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Lemonade</a:t>
            </a:r>
            <a:endParaRPr lang="ru-RU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030234" y="1857293"/>
            <a:ext cx="1742299" cy="432048"/>
          </a:xfrm>
          <a:prstGeom prst="round2Diag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   </a:t>
            </a: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Sprite</a:t>
            </a:r>
            <a:endParaRPr lang="ru-RU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88740" y="6046244"/>
            <a:ext cx="1418456" cy="8367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OOPS!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926612" y="6075594"/>
            <a:ext cx="1512168" cy="84232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WELL DONE!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004048" y="6058114"/>
            <a:ext cx="1584176" cy="84232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WRONG!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948266" y="6075594"/>
            <a:ext cx="1634480" cy="80736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TRY AGAIN!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What is the odd word out?</a:t>
            </a:r>
            <a:r>
              <a:rPr lang="uk-UA" b="1" u="sng" dirty="0" smtClean="0"/>
              <a:t/>
            </a:r>
            <a:br>
              <a:rPr lang="uk-UA" b="1" u="sng" dirty="0" smtClean="0"/>
            </a:br>
            <a:r>
              <a:rPr lang="uk-UA" b="1" u="sng" dirty="0" smtClean="0"/>
              <a:t> (</a:t>
            </a:r>
            <a:r>
              <a:rPr lang="uk-UA" b="1" u="sng" dirty="0" err="1" smtClean="0"/>
              <a:t>Прибири</a:t>
            </a:r>
            <a:r>
              <a:rPr lang="uk-UA" b="1" u="sng" dirty="0" smtClean="0"/>
              <a:t> зайве)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15573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шаблон на тему еда и напитк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Рисунок 2" descr="Картинки по запросу корзина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620688"/>
            <a:ext cx="12241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Картинки по запросу корзина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5816" y="620688"/>
            <a:ext cx="12241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корзина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692696"/>
            <a:ext cx="12241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корзина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20272" y="692696"/>
            <a:ext cx="12241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116632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Fruits 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0"/>
            <a:ext cx="1835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Vegetables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056" y="188640"/>
            <a:ext cx="1155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Drinks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6296" y="188640"/>
            <a:ext cx="1250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Others </a:t>
            </a:r>
            <a:endParaRPr lang="ru-RU" sz="2800" dirty="0">
              <a:solidFill>
                <a:prstClr val="black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67544" y="2132856"/>
          <a:ext cx="8208912" cy="482893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176464"/>
                <a:gridCol w="4032448"/>
              </a:tblGrid>
              <a:tr h="451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/>
                        <a:t>cheese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/>
                        <a:t>fish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/>
                </a:tc>
              </a:tr>
              <a:tr h="451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/>
                        <a:t>honey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/>
                        <a:t>meat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/>
                </a:tc>
              </a:tr>
              <a:tr h="451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/>
                        <a:t>water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/>
                        <a:t>tea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/>
                </a:tc>
              </a:tr>
              <a:tr h="451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/>
                        <a:t>coffee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/>
                        <a:t>milk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/>
                </a:tc>
              </a:tr>
              <a:tr h="451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/>
                        <a:t>potatoes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/>
                        <a:t>juice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/>
                </a:tc>
              </a:tr>
              <a:tr h="451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/>
                        <a:t>apples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/>
                        <a:t>bananas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/>
                </a:tc>
              </a:tr>
              <a:tr h="451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/>
                        <a:t>cake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/>
                        <a:t>carrot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/>
                </a:tc>
              </a:tr>
              <a:tr h="903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/>
                        <a:t>tomatoes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/>
                        <a:t>onions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/>
                </a:tc>
              </a:tr>
            </a:tbl>
          </a:graphicData>
        </a:graphic>
      </p:graphicFrame>
      <p:cxnSp>
        <p:nvCxnSpPr>
          <p:cNvPr id="13" name="Прямая со стрелкой 12"/>
          <p:cNvCxnSpPr/>
          <p:nvPr/>
        </p:nvCxnSpPr>
        <p:spPr>
          <a:xfrm flipV="1">
            <a:off x="1763688" y="1700808"/>
            <a:ext cx="5616624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1187624" y="1916832"/>
            <a:ext cx="6336704" cy="36724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5436096" y="1340768"/>
            <a:ext cx="2304256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051720" y="1988840"/>
            <a:ext cx="5616624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5220072" y="1484784"/>
            <a:ext cx="360040" cy="26642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1331640" y="1700808"/>
            <a:ext cx="3816424" cy="2376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1547664" y="1124744"/>
            <a:ext cx="3816424" cy="2376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4932040" y="1412776"/>
            <a:ext cx="432048" cy="32403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1907704" y="1124744"/>
            <a:ext cx="1152128" cy="34563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1979712" y="980728"/>
            <a:ext cx="1584176" cy="51845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 flipV="1">
            <a:off x="3707904" y="1268760"/>
            <a:ext cx="1872208" cy="44644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 flipV="1">
            <a:off x="3635896" y="1484784"/>
            <a:ext cx="1224136" cy="46805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1115616" y="1052736"/>
            <a:ext cx="0" cy="41764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 flipV="1">
            <a:off x="1259632" y="980728"/>
            <a:ext cx="3456384" cy="41764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82471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85211201"/>
              </p:ext>
            </p:extLst>
          </p:nvPr>
        </p:nvGraphicFramePr>
        <p:xfrm>
          <a:off x="1857356" y="1214422"/>
          <a:ext cx="3786214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/>
              </a:tblGrid>
              <a:tr h="2739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64522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4000" b="1" dirty="0" smtClean="0"/>
                        <a:t>an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4000" b="1" dirty="0" smtClean="0"/>
                        <a:t>Some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4000" b="1" dirty="0" smtClean="0"/>
                        <a:t>any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4000" b="1" dirty="0" smtClean="0"/>
                        <a:t>A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4000" b="1" dirty="0" smtClean="0"/>
                        <a:t>Some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4000" b="1" dirty="0" smtClean="0"/>
                        <a:t>any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sz="4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71670" y="0"/>
            <a:ext cx="4857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Перевір себе!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3977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Картинки по запросу шаблон на тему еда и напитк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3" descr="C:\учебное пособие по финскому языку\в цвете\Копия (2) 1354107412_cartoon_emotions 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88640"/>
            <a:ext cx="1104900" cy="1152525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C:\учебное пособие по финскому языку\в цвете\Копия (2) 1354107412_cartoon_emotions 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556792"/>
            <a:ext cx="1104900" cy="1152525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3" descr="C:\учебное пособие по финскому языку\в цвете\Копия (2) 1354107412_cartoon_emotions 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852936"/>
            <a:ext cx="1104900" cy="1152525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3" descr="C:\учебное пособие по финскому языку\в цвете\Копия (2) 1354107412_cartoon_emotions 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4221088"/>
            <a:ext cx="1104900" cy="1152525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3" descr="C:\учебное пособие по финскому языку\в цвете\Копия (2) 1354107412_cartoon_emotions 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5517232"/>
            <a:ext cx="1104900" cy="1152525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Горизонтальный свиток 8"/>
          <p:cNvSpPr/>
          <p:nvPr/>
        </p:nvSpPr>
        <p:spPr>
          <a:xfrm>
            <a:off x="1763688" y="2852936"/>
            <a:ext cx="5976664" cy="936104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>
                  <a:solidFill>
                    <a:srgbClr val="92D050"/>
                  </a:solidFill>
                </a:ln>
              </a:rPr>
              <a:t>SOME /ANY/a /an</a:t>
            </a:r>
            <a:endParaRPr lang="ru-RU" sz="4000" dirty="0">
              <a:ln>
                <a:solidFill>
                  <a:srgbClr val="92D050"/>
                </a:solidFill>
              </a:ln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763688" y="4221088"/>
            <a:ext cx="5976664" cy="936104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>
                  <a:solidFill>
                    <a:srgbClr val="92D050"/>
                  </a:solidFill>
                </a:ln>
              </a:rPr>
              <a:t>MAKE UP THE DIALOGUES</a:t>
            </a:r>
            <a:endParaRPr lang="ru-RU" sz="4000" dirty="0">
              <a:ln>
                <a:solidFill>
                  <a:srgbClr val="92D050"/>
                </a:solidFill>
              </a:ln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1763688" y="5517232"/>
            <a:ext cx="5976664" cy="936104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>
                  <a:solidFill>
                    <a:srgbClr val="92D050"/>
                  </a:solidFill>
                </a:ln>
              </a:rPr>
              <a:t>DO SOME EXERCISES</a:t>
            </a:r>
            <a:endParaRPr lang="ru-RU" sz="4000" dirty="0">
              <a:ln>
                <a:solidFill>
                  <a:srgbClr val="92D050"/>
                </a:solidFill>
              </a:ln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1763688" y="0"/>
            <a:ext cx="5976664" cy="1296144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>
                  <a:solidFill>
                    <a:srgbClr val="92D050"/>
                  </a:solidFill>
                </a:ln>
              </a:rPr>
              <a:t>TODAY </a:t>
            </a:r>
            <a:r>
              <a:rPr lang="en-US" sz="4000" b="1" dirty="0" smtClean="0">
                <a:ln>
                  <a:solidFill>
                    <a:srgbClr val="92D050"/>
                  </a:solidFill>
                </a:ln>
              </a:rPr>
              <a:t>WE WILL </a:t>
            </a:r>
            <a:r>
              <a:rPr lang="en-US" sz="4000" dirty="0" smtClean="0">
                <a:ln>
                  <a:solidFill>
                    <a:srgbClr val="92D050"/>
                  </a:solidFill>
                </a:ln>
              </a:rPr>
              <a:t>TALK ABOUT </a:t>
            </a:r>
            <a:endParaRPr lang="ru-RU" sz="4000" dirty="0">
              <a:ln>
                <a:solidFill>
                  <a:srgbClr val="92D050"/>
                </a:solidFill>
              </a:ln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580112" y="620688"/>
            <a:ext cx="2016224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FOOD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1763688" y="1556792"/>
            <a:ext cx="5976664" cy="936104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>
                  <a:solidFill>
                    <a:srgbClr val="92D050"/>
                  </a:solidFill>
                </a:ln>
              </a:rPr>
              <a:t>REVISE THE FOOD-WORDS</a:t>
            </a:r>
            <a:endParaRPr lang="ru-RU" sz="4000" dirty="0">
              <a:ln>
                <a:solidFill>
                  <a:srgbClr val="92D05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шаблон на тему еда и напитк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91880" y="357166"/>
            <a:ext cx="5328592" cy="1143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70C0"/>
                </a:solidFill>
              </a:rPr>
              <a:t>Food and Drinks</a:t>
            </a:r>
            <a:endParaRPr lang="ru-RU" sz="6000" dirty="0">
              <a:solidFill>
                <a:srgbClr val="0070C0"/>
              </a:solidFill>
            </a:endParaRPr>
          </a:p>
        </p:txBody>
      </p:sp>
      <p:pic>
        <p:nvPicPr>
          <p:cNvPr id="6" name="Learn Food Vocabulary - Talking Flashcard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0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Картинки по запросу шаблон на тему еда и напитк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2400"/>
            <a:ext cx="8424936" cy="972344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effectLst/>
                <a:latin typeface="Times New Roman"/>
                <a:ea typeface="Times New Roman"/>
              </a:rPr>
              <a:t>Choose </a:t>
            </a:r>
            <a:r>
              <a:rPr lang="en-US" sz="3600" b="1" dirty="0">
                <a:effectLst/>
                <a:latin typeface="Times New Roman"/>
                <a:ea typeface="Times New Roman"/>
              </a:rPr>
              <a:t>items from the picture and act out </a:t>
            </a:r>
            <a:r>
              <a:rPr lang="en-US" sz="3600" b="1" dirty="0" smtClean="0">
                <a:latin typeface="Times New Roman"/>
                <a:ea typeface="Times New Roman"/>
              </a:rPr>
              <a:t>a dialogue</a:t>
            </a:r>
            <a:r>
              <a:rPr lang="uk-UA" sz="3600" b="1" dirty="0" smtClean="0">
                <a:latin typeface="Times New Roman"/>
                <a:ea typeface="Times New Roman"/>
              </a:rPr>
              <a:t> (вибери слова та зроби діалог)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268760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i="1" dirty="0" smtClean="0">
                <a:effectLst/>
                <a:latin typeface="Times New Roman"/>
                <a:ea typeface="Times New Roman"/>
              </a:rPr>
              <a:t>A: Do you like fish?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2800" i="1" dirty="0" smtClean="0">
                <a:effectLst/>
                <a:latin typeface="Times New Roman"/>
                <a:ea typeface="Times New Roman"/>
              </a:rPr>
              <a:t>B: Yes, it’s 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delicious</a:t>
            </a:r>
            <a:r>
              <a:rPr lang="en-US" sz="2800" i="1" dirty="0" smtClean="0">
                <a:effectLst/>
                <a:latin typeface="Times New Roman"/>
                <a:ea typeface="Times New Roman"/>
              </a:rPr>
              <a:t>. / No, it’s </a:t>
            </a:r>
            <a:r>
              <a:rPr lang="en-US" sz="2800" b="1" i="1" dirty="0" smtClean="0">
                <a:effectLst/>
                <a:latin typeface="Times New Roman"/>
                <a:ea typeface="Times New Roman"/>
              </a:rPr>
              <a:t>horrible</a:t>
            </a:r>
            <a:r>
              <a:rPr lang="en-US" sz="2800" i="1" dirty="0" smtClean="0">
                <a:effectLst/>
                <a:latin typeface="Times New Roman"/>
                <a:ea typeface="Times New Roman"/>
              </a:rPr>
              <a:t>.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17" y="2348880"/>
            <a:ext cx="14287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2026670" cy="14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726" y="2444648"/>
            <a:ext cx="1455787" cy="232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041" y="2314135"/>
            <a:ext cx="1613967" cy="129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176559"/>
            <a:ext cx="14097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301208"/>
            <a:ext cx="1861283" cy="119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79" y="4767712"/>
            <a:ext cx="2168537" cy="14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53013"/>
            <a:ext cx="14287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87750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28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332656"/>
            <a:ext cx="60117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C000"/>
                </a:solidFill>
              </a:rPr>
              <a:t>Some/any/a/an</a:t>
            </a:r>
            <a:endParaRPr lang="ru-RU" sz="72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12375"/>
            <a:ext cx="939436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prstClr val="black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a</a:t>
            </a:r>
            <a:r>
              <a:rPr lang="en-US" sz="4000" dirty="0" smtClean="0">
                <a:solidFill>
                  <a:prstClr val="black"/>
                </a:solidFill>
              </a:rPr>
              <a:t>-</a:t>
            </a:r>
            <a:r>
              <a:rPr lang="ru-RU" sz="4000" dirty="0" smtClean="0">
                <a:solidFill>
                  <a:prstClr val="black"/>
                </a:solidFill>
              </a:rPr>
              <a:t>перед  </a:t>
            </a:r>
            <a:r>
              <a:rPr lang="ru-RU" sz="4000" dirty="0" err="1" smtClean="0">
                <a:solidFill>
                  <a:prstClr val="black"/>
                </a:solidFill>
              </a:rPr>
              <a:t>приголосним</a:t>
            </a:r>
            <a:r>
              <a:rPr lang="ru-RU" sz="4000" dirty="0" smtClean="0">
                <a:solidFill>
                  <a:prstClr val="black"/>
                </a:solidFill>
              </a:rPr>
              <a:t> звуком( </a:t>
            </a:r>
            <a:r>
              <a:rPr lang="ru-RU" sz="4000" dirty="0" err="1" smtClean="0">
                <a:solidFill>
                  <a:prstClr val="black"/>
                </a:solidFill>
              </a:rPr>
              <a:t>однина</a:t>
            </a:r>
            <a:r>
              <a:rPr lang="ru-RU" sz="4000" dirty="0" smtClean="0">
                <a:solidFill>
                  <a:prstClr val="black"/>
                </a:solidFill>
              </a:rPr>
              <a:t>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prstClr val="black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an</a:t>
            </a:r>
            <a:r>
              <a:rPr lang="en-US" sz="4000" dirty="0" smtClean="0">
                <a:solidFill>
                  <a:prstClr val="black"/>
                </a:solidFill>
              </a:rPr>
              <a:t>- </a:t>
            </a:r>
            <a:r>
              <a:rPr lang="ru-RU" sz="4000" dirty="0" smtClean="0">
                <a:solidFill>
                  <a:prstClr val="black"/>
                </a:solidFill>
              </a:rPr>
              <a:t>перед </a:t>
            </a:r>
            <a:r>
              <a:rPr lang="ru-RU" sz="4000" dirty="0" err="1" smtClean="0">
                <a:solidFill>
                  <a:prstClr val="black"/>
                </a:solidFill>
              </a:rPr>
              <a:t>голосним</a:t>
            </a:r>
            <a:r>
              <a:rPr lang="ru-RU" sz="4000" dirty="0" smtClean="0">
                <a:solidFill>
                  <a:prstClr val="black"/>
                </a:solidFill>
              </a:rPr>
              <a:t> звуком(ед.ч)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prstClr val="black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some</a:t>
            </a:r>
            <a:r>
              <a:rPr lang="en-US" sz="4000" dirty="0" smtClean="0">
                <a:solidFill>
                  <a:prstClr val="black"/>
                </a:solidFill>
              </a:rPr>
              <a:t>-</a:t>
            </a:r>
            <a:endParaRPr lang="ru-RU" sz="400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prstClr val="black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any</a:t>
            </a:r>
            <a:r>
              <a:rPr lang="en-US" sz="4000" dirty="0" smtClean="0">
                <a:solidFill>
                  <a:prstClr val="black"/>
                </a:solidFill>
              </a:rPr>
              <a:t>-</a:t>
            </a:r>
            <a:endParaRPr lang="ru-RU" sz="4000" dirty="0">
              <a:solidFill>
                <a:prstClr val="black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835696" y="2852936"/>
            <a:ext cx="504056" cy="50405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+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607096" y="3501008"/>
            <a:ext cx="457200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-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48865" y="3536312"/>
            <a:ext cx="432048" cy="4218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3203848" y="2924944"/>
            <a:ext cx="371472" cy="109442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5425" y="3147065"/>
            <a:ext cx="222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>
                <a:solidFill>
                  <a:prstClr val="black"/>
                </a:solidFill>
              </a:rPr>
              <a:t>множина</a:t>
            </a:r>
            <a:endParaRPr lang="ru-RU" sz="4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1871" y="4221088"/>
            <a:ext cx="357219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I have 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b="1" u="sng" dirty="0" smtClean="0">
                <a:solidFill>
                  <a:srgbClr val="F79646"/>
                </a:solidFill>
              </a:rPr>
              <a:t>c</a:t>
            </a:r>
            <a:r>
              <a:rPr lang="en-US" sz="3200" dirty="0" smtClean="0">
                <a:solidFill>
                  <a:prstClr val="black"/>
                </a:solidFill>
              </a:rPr>
              <a:t>at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She has </a:t>
            </a:r>
            <a:r>
              <a:rPr lang="en-US" sz="3200" dirty="0" smtClean="0">
                <a:solidFill>
                  <a:srgbClr val="FF0000"/>
                </a:solidFill>
              </a:rPr>
              <a:t>an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b="1" u="sng" dirty="0" smtClean="0">
                <a:solidFill>
                  <a:srgbClr val="FFFF00"/>
                </a:solidFill>
              </a:rPr>
              <a:t>a</a:t>
            </a:r>
            <a:r>
              <a:rPr lang="en-US" sz="3200" dirty="0" smtClean="0">
                <a:solidFill>
                  <a:prstClr val="black"/>
                </a:solidFill>
              </a:rPr>
              <a:t>tlas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I have </a:t>
            </a:r>
            <a:r>
              <a:rPr lang="en-US" sz="3200" dirty="0" smtClean="0">
                <a:solidFill>
                  <a:srgbClr val="FF0000"/>
                </a:solidFill>
              </a:rPr>
              <a:t>some</a:t>
            </a:r>
            <a:r>
              <a:rPr lang="en-US" sz="3200" dirty="0" smtClean="0">
                <a:solidFill>
                  <a:prstClr val="black"/>
                </a:solidFill>
              </a:rPr>
              <a:t> fruit</a:t>
            </a:r>
            <a:r>
              <a:rPr lang="en-US" sz="3200" u="sng" dirty="0" smtClean="0">
                <a:solidFill>
                  <a:srgbClr val="FFC000"/>
                </a:solidFill>
              </a:rPr>
              <a:t>s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She </a:t>
            </a:r>
            <a:r>
              <a:rPr lang="en-US" sz="3200" b="1" u="sng" dirty="0" smtClean="0">
                <a:solidFill>
                  <a:srgbClr val="FFC000"/>
                </a:solidFill>
              </a:rPr>
              <a:t>hasn’t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any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u="sng" dirty="0" smtClean="0">
                <a:solidFill>
                  <a:srgbClr val="FFFF00"/>
                </a:solidFill>
              </a:rPr>
              <a:t>fruits</a:t>
            </a:r>
          </a:p>
        </p:txBody>
      </p:sp>
    </p:spTree>
    <p:extLst>
      <p:ext uri="{BB962C8B-B14F-4D97-AF65-F5344CB8AC3E}">
        <p14:creationId xmlns="" xmlns:p14="http://schemas.microsoft.com/office/powerpoint/2010/main" val="2409797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4624"/>
            <a:ext cx="896448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rgbClr val="000000"/>
                </a:solidFill>
                <a:latin typeface="Times New Roman"/>
              </a:rPr>
              <a:t>Complete using </a:t>
            </a:r>
            <a:r>
              <a:rPr lang="en-US" sz="2800" b="1" u="sng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b="1" u="sng" dirty="0" smtClean="0">
                <a:solidFill>
                  <a:srgbClr val="FFC000"/>
                </a:solidFill>
                <a:latin typeface="Times New Roman"/>
              </a:rPr>
              <a:t>some/any/a/an</a:t>
            </a:r>
            <a:r>
              <a:rPr lang="en-US" sz="2800" b="1" u="sng" dirty="0" smtClean="0">
                <a:solidFill>
                  <a:srgbClr val="000000"/>
                </a:solidFill>
                <a:latin typeface="Times New Roman"/>
              </a:rPr>
              <a:t>:</a:t>
            </a:r>
            <a:r>
              <a:rPr lang="uk-UA" sz="2800" b="1" u="sng" dirty="0" smtClean="0">
                <a:solidFill>
                  <a:srgbClr val="000000"/>
                </a:solidFill>
                <a:latin typeface="Times New Roman"/>
              </a:rPr>
              <a:t> ( доповни)</a:t>
            </a:r>
            <a:endParaRPr lang="en-US" sz="2800" b="1" u="sng" dirty="0">
              <a:solidFill>
                <a:srgbClr val="000000"/>
              </a:solidFill>
              <a:latin typeface="Times New Roman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Times New Roman"/>
              </a:rPr>
              <a:t> </a:t>
            </a:r>
          </a:p>
          <a:p>
            <a:r>
              <a:rPr lang="en-US" sz="3600" b="1" dirty="0">
                <a:solidFill>
                  <a:srgbClr val="000000"/>
                </a:solidFill>
                <a:latin typeface="Times New Roman"/>
              </a:rPr>
              <a:t>1. 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</a:rPr>
              <a:t>There's_______</a:t>
            </a:r>
            <a:r>
              <a:rPr lang="en-US" sz="3600" b="1" dirty="0">
                <a:solidFill>
                  <a:srgbClr val="000000"/>
                </a:solidFill>
                <a:latin typeface="Times New Roman"/>
              </a:rPr>
              <a:t>  airport next to the city.</a:t>
            </a:r>
          </a:p>
          <a:p>
            <a:r>
              <a:rPr lang="ru-RU" sz="3600" b="1" dirty="0" smtClean="0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en-US" sz="3600" b="1" dirty="0">
                <a:solidFill>
                  <a:srgbClr val="000000"/>
                </a:solidFill>
                <a:latin typeface="Times New Roman"/>
              </a:rPr>
              <a:t>There 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</a:rPr>
              <a:t>are_____</a:t>
            </a:r>
            <a:r>
              <a:rPr lang="en-US" sz="3600" b="1" dirty="0">
                <a:solidFill>
                  <a:srgbClr val="000000"/>
                </a:solidFill>
                <a:latin typeface="Times New Roman"/>
              </a:rPr>
              <a:t>  postcards on this table for you.</a:t>
            </a:r>
          </a:p>
          <a:p>
            <a:r>
              <a:rPr lang="ru-RU" sz="3600" b="1" dirty="0" smtClean="0">
                <a:solidFill>
                  <a:srgbClr val="000000"/>
                </a:solidFill>
                <a:latin typeface="Times New Roman"/>
              </a:rPr>
              <a:t>3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en-US" sz="3600" b="1" dirty="0">
                <a:solidFill>
                  <a:srgbClr val="000000"/>
                </a:solidFill>
                <a:latin typeface="Times New Roman"/>
              </a:rPr>
              <a:t>Are 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</a:rPr>
              <a:t>there_____</a:t>
            </a:r>
            <a:r>
              <a:rPr lang="en-US" sz="3600" b="1" dirty="0">
                <a:solidFill>
                  <a:srgbClr val="000000"/>
                </a:solidFill>
                <a:latin typeface="Times New Roman"/>
              </a:rPr>
              <a:t>  parents in that party?</a:t>
            </a:r>
          </a:p>
          <a:p>
            <a:r>
              <a:rPr lang="ru-RU" sz="3600" b="1" dirty="0" smtClean="0">
                <a:solidFill>
                  <a:srgbClr val="000000"/>
                </a:solidFill>
                <a:latin typeface="Times New Roman"/>
              </a:rPr>
              <a:t>4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en-US" sz="3600" b="1" dirty="0">
                <a:solidFill>
                  <a:srgbClr val="000000"/>
                </a:solidFill>
                <a:latin typeface="Times New Roman"/>
              </a:rPr>
              <a:t>There's____  house next to the river</a:t>
            </a:r>
            <a:endParaRPr lang="ru-RU" sz="3600" b="1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sz="3600" b="1" dirty="0" smtClean="0">
                <a:solidFill>
                  <a:srgbClr val="000000"/>
                </a:solidFill>
                <a:latin typeface="Times New Roman"/>
              </a:rPr>
              <a:t>5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en-US" sz="3600" b="1" dirty="0">
                <a:solidFill>
                  <a:srgbClr val="000000"/>
                </a:solidFill>
                <a:latin typeface="Times New Roman"/>
              </a:rPr>
              <a:t>There 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</a:rPr>
              <a:t>are_____</a:t>
            </a:r>
            <a:r>
              <a:rPr lang="en-US" sz="3600" b="1" dirty="0">
                <a:solidFill>
                  <a:srgbClr val="000000"/>
                </a:solidFill>
                <a:latin typeface="Times New Roman"/>
              </a:rPr>
              <a:t>  good books that you should read.</a:t>
            </a:r>
          </a:p>
          <a:p>
            <a:r>
              <a:rPr lang="ru-RU" sz="3600" b="1" dirty="0" smtClean="0">
                <a:solidFill>
                  <a:srgbClr val="000000"/>
                </a:solidFill>
                <a:latin typeface="Times New Roman"/>
              </a:rPr>
              <a:t>6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en-US" sz="3600" b="1" dirty="0">
                <a:solidFill>
                  <a:srgbClr val="000000"/>
                </a:solidFill>
                <a:latin typeface="Times New Roman"/>
              </a:rPr>
              <a:t>Are 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</a:rPr>
              <a:t>there_____</a:t>
            </a:r>
            <a:r>
              <a:rPr lang="en-US" sz="3600" b="1" dirty="0">
                <a:solidFill>
                  <a:srgbClr val="000000"/>
                </a:solidFill>
                <a:latin typeface="Times New Roman"/>
              </a:rPr>
              <a:t>  chocolates in the kitchen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</a:rPr>
              <a:t>?</a:t>
            </a:r>
            <a:endParaRPr lang="en-US" sz="3600" b="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0112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Картинки по запросу шаблон на тему еда и напитк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95536" y="2178445"/>
            <a:ext cx="1777778" cy="504056"/>
          </a:xfrm>
          <a:prstGeom prst="round2Diag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Main Courses </a:t>
            </a:r>
            <a:endParaRPr lang="ru-RU" sz="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447764" y="2178445"/>
            <a:ext cx="1961964" cy="504056"/>
          </a:xfrm>
          <a:prstGeom prst="round2Diag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Desserts </a:t>
            </a:r>
            <a:endParaRPr lang="ru-RU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810846" y="2132856"/>
            <a:ext cx="1794367" cy="504056"/>
          </a:xfrm>
          <a:prstGeom prst="round2Diag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Starters</a:t>
            </a:r>
            <a:endParaRPr lang="ru-RU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804248" y="2132856"/>
            <a:ext cx="1731639" cy="504056"/>
          </a:xfrm>
          <a:prstGeom prst="round2Diag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Restaurant</a:t>
            </a:r>
            <a:endParaRPr lang="ru-RU" sz="2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88740" y="6046244"/>
            <a:ext cx="1418456" cy="8367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OOPS!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926612" y="6075594"/>
            <a:ext cx="1512168" cy="84232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WELL DONE!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004048" y="6058114"/>
            <a:ext cx="1584176" cy="84232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WRONG!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948266" y="6075594"/>
            <a:ext cx="1634480" cy="80736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TRY AGAIN!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What is the odd word out?</a:t>
            </a:r>
            <a:r>
              <a:rPr lang="uk-UA" b="1" u="sng" dirty="0" smtClean="0"/>
              <a:t/>
            </a:r>
            <a:br>
              <a:rPr lang="uk-UA" b="1" u="sng" dirty="0" smtClean="0"/>
            </a:br>
            <a:r>
              <a:rPr lang="uk-UA" b="1" u="sng" dirty="0" smtClean="0"/>
              <a:t>(</a:t>
            </a:r>
            <a:r>
              <a:rPr lang="uk-UA" sz="3200" b="1" u="sng" dirty="0" err="1" smtClean="0"/>
              <a:t>Прибири</a:t>
            </a:r>
            <a:r>
              <a:rPr lang="uk-UA" sz="3200" b="1" u="sng" dirty="0" smtClean="0"/>
              <a:t> зайве)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25175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Картинки по запросу шаблон на тему еда и напитк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95536" y="2178445"/>
            <a:ext cx="1777778" cy="504056"/>
          </a:xfrm>
          <a:prstGeom prst="round2Diag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Main Courses </a:t>
            </a:r>
            <a:endParaRPr lang="ru-RU" sz="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447764" y="2178445"/>
            <a:ext cx="1961964" cy="504056"/>
          </a:xfrm>
          <a:prstGeom prst="round2Diag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Desserts </a:t>
            </a:r>
            <a:endParaRPr lang="ru-RU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810846" y="2132856"/>
            <a:ext cx="1794367" cy="504056"/>
          </a:xfrm>
          <a:prstGeom prst="round2Diag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Starters</a:t>
            </a:r>
            <a:endParaRPr lang="ru-RU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804248" y="2132856"/>
            <a:ext cx="1731639" cy="504056"/>
          </a:xfrm>
          <a:prstGeom prst="round2Diag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Restaurant</a:t>
            </a:r>
            <a:endParaRPr lang="ru-RU" sz="2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88740" y="6046244"/>
            <a:ext cx="1418456" cy="8367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OOPS!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926612" y="6075594"/>
            <a:ext cx="1512168" cy="84232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WELL DONE!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004048" y="6058114"/>
            <a:ext cx="1584176" cy="84232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WRONG!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948266" y="6075594"/>
            <a:ext cx="1634480" cy="80736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TRY AGAIN!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What is the odd word out?</a:t>
            </a:r>
            <a:r>
              <a:rPr lang="uk-UA" b="1" u="sng" dirty="0" smtClean="0"/>
              <a:t/>
            </a:r>
            <a:br>
              <a:rPr lang="uk-UA" b="1" u="sng" dirty="0" smtClean="0"/>
            </a:br>
            <a:r>
              <a:rPr lang="uk-UA" b="1" u="sng" dirty="0" smtClean="0"/>
              <a:t> (</a:t>
            </a:r>
            <a:r>
              <a:rPr lang="uk-UA" b="1" u="sng" dirty="0" err="1" smtClean="0"/>
              <a:t>Прибири</a:t>
            </a:r>
            <a:r>
              <a:rPr lang="uk-UA" b="1" u="sng" dirty="0" smtClean="0"/>
              <a:t> зайве)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5175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Картинки по запросу шаблон на тему еда и напитк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18186" y="2204865"/>
            <a:ext cx="1777778" cy="567654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Cola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706418" y="2204865"/>
            <a:ext cx="1925960" cy="567654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Orange Juice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010674" y="2204864"/>
            <a:ext cx="1728192" cy="567655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Milk Shake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963372" y="2204864"/>
            <a:ext cx="1731638" cy="567655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Apple Pie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88740" y="6046244"/>
            <a:ext cx="1418456" cy="8367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OOPS!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926612" y="6075594"/>
            <a:ext cx="1512168" cy="84232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WELL DONE!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004048" y="6058114"/>
            <a:ext cx="1584176" cy="84232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WRONG!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948266" y="6075594"/>
            <a:ext cx="1634480" cy="80736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TRY AGAIN!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What is the odd word out?</a:t>
            </a:r>
            <a:r>
              <a:rPr lang="uk-UA" b="1" u="sng" dirty="0" smtClean="0"/>
              <a:t/>
            </a:r>
            <a:br>
              <a:rPr lang="uk-UA" b="1" u="sng" dirty="0" smtClean="0"/>
            </a:br>
            <a:r>
              <a:rPr lang="uk-UA" b="1" u="sng" dirty="0" smtClean="0"/>
              <a:t> (</a:t>
            </a:r>
            <a:r>
              <a:rPr lang="uk-UA" b="1" u="sng" dirty="0" err="1" smtClean="0"/>
              <a:t>Прибири</a:t>
            </a:r>
            <a:r>
              <a:rPr lang="uk-UA" b="1" u="sng" dirty="0" smtClean="0"/>
              <a:t> зайве)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48797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231</Words>
  <Application>Microsoft Office PowerPoint</Application>
  <PresentationFormat>Экран (4:3)</PresentationFormat>
  <Paragraphs>111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Choose items from the picture and act out a dialogue (вибери слова та зроби діалог)</vt:lpstr>
      <vt:lpstr>Слайд 5</vt:lpstr>
      <vt:lpstr>Слайд 6</vt:lpstr>
      <vt:lpstr>What is the odd word out? (Прибири зайве) </vt:lpstr>
      <vt:lpstr>What is the odd word out?  (Прибири зайве)  </vt:lpstr>
      <vt:lpstr>What is the odd word out?  (Прибири зайве)  </vt:lpstr>
      <vt:lpstr>What is the odd word out?  (Прибири зайве)  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16th of March, Thursday</dc:title>
  <dc:creator>108 кабинет</dc:creator>
  <cp:lastModifiedBy>User</cp:lastModifiedBy>
  <cp:revision>55</cp:revision>
  <dcterms:created xsi:type="dcterms:W3CDTF">2017-03-11T04:05:19Z</dcterms:created>
  <dcterms:modified xsi:type="dcterms:W3CDTF">2020-08-21T07:17:29Z</dcterms:modified>
</cp:coreProperties>
</file>