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5"/>
  </p:handout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1" r:id="rId12"/>
    <p:sldId id="272" r:id="rId13"/>
    <p:sldId id="270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74"/>
    <a:srgbClr val="3A5896"/>
    <a:srgbClr val="385592"/>
    <a:srgbClr val="FFFFFF"/>
    <a:srgbClr val="173A8D"/>
    <a:srgbClr val="D6DEEA"/>
    <a:srgbClr val="9F9289"/>
    <a:srgbClr val="E2DEDB"/>
    <a:srgbClr val="F1F1F1"/>
    <a:srgbClr val="1D3C7A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-127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pPr/>
              <a:t>3/2/2019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3/2/2019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50845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3/2/2019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3/2/2019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3/2/2019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30094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3/2/2019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3/2/2019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3/2/2019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3/2/2019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3/2/2019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3/2/2019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3/2/2019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7790" t="50631" r="7437" b="16225"/>
          <a:stretch/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36254" b="16225"/>
          <a:stretch/>
        </p:blipFill>
        <p:spPr>
          <a:xfrm flipH="1">
            <a:off x="7334567" y="0"/>
            <a:ext cx="1809433" cy="1473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36254" b="16225"/>
          <a:stretch/>
        </p:blipFill>
        <p:spPr>
          <a:xfrm>
            <a:off x="0" y="0"/>
            <a:ext cx="1809433" cy="14732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59" y="1287254"/>
            <a:ext cx="7869890" cy="48897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pPr/>
              <a:t>3/2/2019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42532" y="144256"/>
            <a:ext cx="5884335" cy="99874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935" r="18321"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3409772" y="3749040"/>
            <a:ext cx="5007836" cy="244023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Серцево-судинні захворювання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8065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2532" y="144256"/>
            <a:ext cx="5884335" cy="1384098"/>
          </a:xfrm>
        </p:spPr>
        <p:txBody>
          <a:bodyPr>
            <a:noAutofit/>
          </a:bodyPr>
          <a:lstStyle/>
          <a:p>
            <a:pPr algn="ctr"/>
            <a:r>
              <a:rPr lang="uk-UA" sz="4400" b="1" i="1" dirty="0" smtClean="0">
                <a:latin typeface="Times New Roman" pitchFamily="18" charset="0"/>
                <a:cs typeface="Times New Roman" pitchFamily="18" charset="0"/>
              </a:rPr>
              <a:t>Варикозне розширення вен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Часто в людей, вид праці яких пов'язаний з постійним перебуванням на ногах, і тих, котрі мало рухаються, через постійний застій крові у венах та їх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перерозтягнення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стінки вен стають млявими, стулки венозних клапанів розходяться. Через це венозна кров не повністю повертається до  серця, а частково накопичується в нижніх  кінцівках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H:\ЕКОЛОГІЯ\!!!\varycoz_ukr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29150" y="2050869"/>
            <a:ext cx="4240530" cy="39057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2532" y="144255"/>
            <a:ext cx="5884335" cy="1397161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Профілактика </a:t>
            </a:r>
            <a:br>
              <a:rPr lang="uk-UA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серцево-судинних захворювань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uk-UA" sz="5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5400" dirty="0" smtClean="0">
                <a:latin typeface="Times New Roman" pitchFamily="18" charset="0"/>
                <a:cs typeface="Times New Roman" pitchFamily="18" charset="0"/>
              </a:rPr>
              <a:t>Раціональне харчування 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:\ЕКОЛОГІЯ\!!!\765-vegetable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29150" y="2155371"/>
            <a:ext cx="4331970" cy="36706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2532" y="144255"/>
            <a:ext cx="5884335" cy="1580041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Профілактика </a:t>
            </a:r>
            <a:br>
              <a:rPr lang="uk-UA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серцево-судинних захворювань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6000" dirty="0" smtClean="0">
                <a:latin typeface="Times New Roman" pitchFamily="18" charset="0"/>
                <a:cs typeface="Times New Roman" pitchFamily="18" charset="0"/>
              </a:rPr>
              <a:t>Активний спосіб життя 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:\ЕКОЛОГІЯ\!!!\6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1006" y="1802675"/>
            <a:ext cx="3997234" cy="40102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642532" y="144255"/>
            <a:ext cx="5884335" cy="2311561"/>
          </a:xfrm>
        </p:spPr>
        <p:txBody>
          <a:bodyPr>
            <a:normAutofit/>
          </a:bodyPr>
          <a:lstStyle/>
          <a:p>
            <a:pPr algn="ctr"/>
            <a:r>
              <a:rPr lang="uk-UA" sz="4400" dirty="0" smtClean="0">
                <a:latin typeface="Times New Roman" pitchFamily="18" charset="0"/>
                <a:cs typeface="Times New Roman" pitchFamily="18" charset="0"/>
              </a:rPr>
              <a:t>ДОБРОГО ВАМ ЗДОРОВ’Я 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H:\ЕКОЛОГІЯ\!!!\depositphotos_32108385-stock-photo-heart-in-heart-hands-warm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6549" y="2743200"/>
            <a:ext cx="5460274" cy="39057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2532" y="261256"/>
            <a:ext cx="5884335" cy="1841863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Серцево-судинні захворювання є найпоширенішими серед хвороб в усіх країнах світу</a:t>
            </a:r>
            <a:endParaRPr lang="en-US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0" name="Group 7"/>
          <p:cNvGrpSpPr>
            <a:grpSpLocks/>
          </p:cNvGrpSpPr>
          <p:nvPr/>
        </p:nvGrpSpPr>
        <p:grpSpPr bwMode="auto">
          <a:xfrm>
            <a:off x="2059672" y="1774639"/>
            <a:ext cx="1778000" cy="506413"/>
            <a:chOff x="1296" y="2044"/>
            <a:chExt cx="1120" cy="319"/>
          </a:xfrm>
        </p:grpSpPr>
        <p:sp>
          <p:nvSpPr>
            <p:cNvPr id="83" name="Text Box 10"/>
            <p:cNvSpPr txBox="1">
              <a:spLocks noChangeArrowheads="1"/>
            </p:cNvSpPr>
            <p:nvPr/>
          </p:nvSpPr>
          <p:spPr bwMode="gray">
            <a:xfrm>
              <a:off x="2256" y="2072"/>
              <a:ext cx="16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uk-UA" sz="2400" dirty="0" smtClean="0"/>
                <a:t> </a:t>
              </a:r>
              <a:endParaRPr lang="en-US" sz="2400" dirty="0"/>
            </a:p>
          </p:txBody>
        </p:sp>
        <p:sp>
          <p:nvSpPr>
            <p:cNvPr id="84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1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 sz="2400" b="1" dirty="0"/>
            </a:p>
          </p:txBody>
        </p:sp>
      </p:grpSp>
      <p:pic>
        <p:nvPicPr>
          <p:cNvPr id="1026" name="Picture 2" descr="H:\ЕКОЛОГІЯ\!!!\6360050053357192372120158407_712242365-health-problem_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4144" y="2640806"/>
            <a:ext cx="6353175" cy="3429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054564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4400" dirty="0" smtClean="0">
                <a:latin typeface="Times New Roman" pitchFamily="18" charset="0"/>
                <a:cs typeface="Times New Roman" pitchFamily="18" charset="0"/>
              </a:rPr>
              <a:t>Інфаркт міокарда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Інфаркт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міокарда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 –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часткове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змертвіння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серцевого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м'яза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внаслідок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порушення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кровопостачання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:\ЕКОЛОГІЯ\!!!\инфаркт миокарда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29149" y="1985554"/>
            <a:ext cx="4279719" cy="34730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642532" y="144256"/>
            <a:ext cx="5884335" cy="1501664"/>
          </a:xfrm>
        </p:spPr>
        <p:txBody>
          <a:bodyPr>
            <a:normAutofit/>
          </a:bodyPr>
          <a:lstStyle/>
          <a:p>
            <a:pPr algn="ctr"/>
            <a:r>
              <a:rPr lang="uk-UA" sz="4400" dirty="0" smtClean="0">
                <a:latin typeface="Times New Roman" pitchFamily="18" charset="0"/>
                <a:cs typeface="Times New Roman" pitchFamily="18" charset="0"/>
              </a:rPr>
              <a:t>Причини </a:t>
            </a:r>
            <a:r>
              <a:rPr lang="uk-UA" sz="4400" dirty="0" err="1" smtClean="0">
                <a:latin typeface="Times New Roman" pitchFamily="18" charset="0"/>
                <a:cs typeface="Times New Roman" pitchFamily="18" charset="0"/>
              </a:rPr>
              <a:t>інфаркта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Основними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причинами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виникнення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атеросклероз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судин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ревматичне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запалення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стінок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судин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тромбоз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судин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тощо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:\ЕКОЛОГІЯ\!!!\1455770993_6d8bfd5aeff3bb8b7a293d63effe289d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29150" y="2129246"/>
            <a:ext cx="4514850" cy="30697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4400" dirty="0" smtClean="0">
                <a:latin typeface="Times New Roman" pitchFamily="18" charset="0"/>
                <a:cs typeface="Times New Roman" pitchFamily="18" charset="0"/>
              </a:rPr>
              <a:t>Вади серця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uk-UA" sz="3600" b="1" i="1" dirty="0" smtClean="0">
                <a:latin typeface="Times New Roman" pitchFamily="18" charset="0"/>
                <a:cs typeface="Times New Roman" pitchFamily="18" charset="0"/>
              </a:rPr>
              <a:t>Вади серця</a:t>
            </a:r>
            <a:r>
              <a:rPr lang="uk-UA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найчастіше є наслідком ревматизму, хоча трапляються й вроджені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:\ЕКОЛОГІЯ\!!!\f79aa5d0e7d0161639c97e526a6a3abd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29149" y="2442755"/>
            <a:ext cx="4292781" cy="36053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4400" dirty="0" smtClean="0">
                <a:latin typeface="Times New Roman" pitchFamily="18" charset="0"/>
                <a:cs typeface="Times New Roman" pitchFamily="18" charset="0"/>
              </a:rPr>
              <a:t>Аритмія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uk-UA" sz="3500" b="1" dirty="0" smtClean="0">
                <a:latin typeface="Times New Roman" pitchFamily="18" charset="0"/>
                <a:cs typeface="Times New Roman" pitchFamily="18" charset="0"/>
              </a:rPr>
              <a:t>Аритмія</a:t>
            </a:r>
            <a:r>
              <a:rPr lang="uk-UA" sz="35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500" dirty="0" smtClean="0">
                <a:latin typeface="Times New Roman" pitchFamily="18" charset="0"/>
                <a:cs typeface="Times New Roman" pitchFamily="18" charset="0"/>
              </a:rPr>
              <a:t>– це порушення серцевого ритму: зміни частоти, сили скорочень серця, послідовності збудження і скорочення передсердь та шлуночків. </a:t>
            </a:r>
            <a:endParaRPr lang="ru-RU" sz="35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5123" name="Picture 3" descr="H:\ЕКОЛОГІЯ\!!!\e8ac4d4c-9d5d-4773-a519-b251c133657a_670x0_resize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29150" y="1815736"/>
            <a:ext cx="4358096" cy="39449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4400" dirty="0" smtClean="0">
                <a:latin typeface="Times New Roman" pitchFamily="18" charset="0"/>
                <a:cs typeface="Times New Roman" pitchFamily="18" charset="0"/>
              </a:rPr>
              <a:t>Атеросклероз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buNone/>
            </a:pP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Атеросклероз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– захворювання, що характеризується зміною стінок артерій унаслідок відкладання холестеринових бляшок з подальшим їх склерозом (розростання сполучної тканини) і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кальцинозом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(просякання кальцієм, через що судини набувають крихкості і твердості) судин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H:\ЕКОЛОГІЯ\!!!\727679fa-f99c-42ef-a561-ec4ff4a12d99_670x0_resize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29149" y="2142308"/>
            <a:ext cx="4279719" cy="36445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4400" dirty="0" smtClean="0">
                <a:latin typeface="Times New Roman" pitchFamily="18" charset="0"/>
                <a:cs typeface="Times New Roman" pitchFamily="18" charset="0"/>
              </a:rPr>
              <a:t>Гіпертонічна хвороба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100000"/>
              </a:lnSpc>
              <a:buNone/>
            </a:pP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Гіпертонічна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хвороба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захворювання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характеризується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підвищенням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артеріального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тиску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розладами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тонусу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судин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гіпертрофією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міокарда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склерозом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коронарних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судин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H:\ЕКОЛОГІЯ\!!!\Gipertoniya_010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29149" y="2116183"/>
            <a:ext cx="4136027" cy="38404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4400" dirty="0" smtClean="0">
                <a:latin typeface="Times New Roman" pitchFamily="18" charset="0"/>
                <a:cs typeface="Times New Roman" pitchFamily="18" charset="0"/>
              </a:rPr>
              <a:t>Інсульт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28650" y="1449977"/>
            <a:ext cx="3886200" cy="472698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Інсульт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мозку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 –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гостре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порушення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кровообігу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мозку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 У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більшості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випадків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інсульти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ускладненнями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гіпертонічної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хвороби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атеросклерозу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H:\ЕКОЛОГІЯ\!!!\f86f2551122ff2cacfaa054aee748d9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29149" y="1724297"/>
            <a:ext cx="4279719" cy="41278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527</TotalTime>
  <Words>149</Words>
  <Application>Microsoft Office PowerPoint</Application>
  <PresentationFormat>Экран (4:3)</PresentationFormat>
  <Paragraphs>26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Office Theme</vt:lpstr>
      <vt:lpstr>Слайд 1</vt:lpstr>
      <vt:lpstr>Серцево-судинні захворювання є найпоширенішими серед хвороб в усіх країнах світу</vt:lpstr>
      <vt:lpstr>Інфаркт міокарда</vt:lpstr>
      <vt:lpstr>Причини інфаркта</vt:lpstr>
      <vt:lpstr>Вади серця</vt:lpstr>
      <vt:lpstr>Аритмія</vt:lpstr>
      <vt:lpstr>Атеросклероз</vt:lpstr>
      <vt:lpstr>Гіпертонічна хвороба</vt:lpstr>
      <vt:lpstr>Інсульт</vt:lpstr>
      <vt:lpstr>Варикозне розширення вен</vt:lpstr>
      <vt:lpstr>Профілактика  серцево-судинних захворювань</vt:lpstr>
      <vt:lpstr>Профілактика  серцево-судинних захворювань</vt:lpstr>
      <vt:lpstr>ДОБРОГО ВАМ ЗДОРОВ’Я </vt:lpstr>
    </vt:vector>
  </TitlesOfParts>
  <Company>PJSC "New Engineering Technologies"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Galina</cp:lastModifiedBy>
  <cp:revision>125</cp:revision>
  <dcterms:created xsi:type="dcterms:W3CDTF">2016-11-18T14:12:19Z</dcterms:created>
  <dcterms:modified xsi:type="dcterms:W3CDTF">2019-03-02T14:09:03Z</dcterms:modified>
</cp:coreProperties>
</file>