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4" r:id="rId3"/>
    <p:sldId id="261" r:id="rId4"/>
    <p:sldId id="263" r:id="rId5"/>
    <p:sldId id="262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A8D"/>
    <a:srgbClr val="003374"/>
    <a:srgbClr val="3A5896"/>
    <a:srgbClr val="385592"/>
    <a:srgbClr val="FFFFFF"/>
    <a:srgbClr val="D6DEEA"/>
    <a:srgbClr val="9F9289"/>
    <a:srgbClr val="E2DEDB"/>
    <a:srgbClr val="F1F1F1"/>
    <a:srgbClr val="1D3C7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287254"/>
            <a:ext cx="7869890" cy="4889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4256"/>
            <a:ext cx="7869890" cy="998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5%D1%80%D1%86%D0%B5" TargetMode="External"/><Relationship Id="rId2" Type="http://schemas.openxmlformats.org/officeDocument/2006/relationships/hyperlink" Target="https://uk.wikipedia.org/wiki/%D0%9A%D1%80%D0%BE%D0%B2%D0%BE%D0%BE%D0%B1%D1%96%D0%B3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hyperlink" Target="https://uk.wikipedia.org/wiki/%D0%9C%27%D1%8F%D0%B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5%D1%80%D1%86%D0%B5" TargetMode="External"/><Relationship Id="rId3" Type="http://schemas.openxmlformats.org/officeDocument/2006/relationships/hyperlink" Target="https://uk.wikipedia.org/wiki/%D0%90%D1%80%D1%82%D0%B5%D1%80%D1%96%D1%8F" TargetMode="External"/><Relationship Id="rId7" Type="http://schemas.openxmlformats.org/officeDocument/2006/relationships/hyperlink" Target="https://uk.wikipedia.org/wiki/%D0%94%D1%96%D0%B0%D1%81%D1%82%D0%BE%D0%BB%D0%B0" TargetMode="External"/><Relationship Id="rId2" Type="http://schemas.openxmlformats.org/officeDocument/2006/relationships/hyperlink" Target="https://uk.wikipedia.org/wiki/%D0%9A%D1%80%D0%BE%D0%B2%27%D1%8F%D0%BD%D0%B8%D0%B9_%D1%82%D0%B8%D1%81%D0%B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uk.wikipedia.org/wiki/%D0%A1%D0%B8%D1%81%D1%82%D0%BE%D0%BB%D0%B0_%D1%81%D0%B5%D1%80%D1%86%D1%8F" TargetMode="External"/><Relationship Id="rId5" Type="http://schemas.openxmlformats.org/officeDocument/2006/relationships/hyperlink" Target="https://uk.wikipedia.org/wiki/%D0%9A%D1%80%D0%BE%D0%B2" TargetMode="External"/><Relationship Id="rId4" Type="http://schemas.openxmlformats.org/officeDocument/2006/relationships/hyperlink" Target="https://uk.wikipedia.org/wiki/%D0%A2%D0%B8%D1%81%D0%BA" TargetMode="External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025" y="-1518"/>
            <a:ext cx="9146024" cy="685951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418601" y="3350268"/>
            <a:ext cx="6601993" cy="14960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2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Кровоносні судини. </a:t>
            </a:r>
          </a:p>
          <a:p>
            <a:r>
              <a:rPr lang="uk-UA" sz="72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Рух крові по судинах</a:t>
            </a:r>
            <a:endParaRPr lang="en-US" sz="72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444136"/>
            <a:ext cx="7869890" cy="69886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Вільям </a:t>
            </a:r>
            <a:r>
              <a:rPr lang="uk-UA" sz="4900" dirty="0" err="1" smtClean="0">
                <a:latin typeface="Times New Roman" pitchFamily="18" charset="0"/>
                <a:cs typeface="Times New Roman" pitchFamily="18" charset="0"/>
              </a:rPr>
              <a:t>Гарвей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Гарвей створив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Кровообіг"/>
              </a:rPr>
              <a:t>кровообіг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hlinkClick r:id="rId3" tooltip="Серце"/>
              </a:rPr>
              <a:t>серце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173A8D"/>
                </a:solidFill>
                <a:latin typeface="Times New Roman" pitchFamily="18" charset="0"/>
                <a:cs typeface="Times New Roman" pitchFamily="18" charset="0"/>
                <a:hlinkClick r:id="rId4" tooltip="М'яз"/>
              </a:rPr>
              <a:t>м'язовим</a:t>
            </a:r>
            <a:r>
              <a:rPr lang="ru-RU" dirty="0" smtClean="0">
                <a:solidFill>
                  <a:srgbClr val="173A8D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173A8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осередком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кровообігу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замкненій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кровоносних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Описав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кровообігу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:\ЕКОЛОГІЯ\!!!\William_Harvey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84750" y="1848644"/>
            <a:ext cx="3175000" cy="430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6571"/>
            <a:ext cx="7869890" cy="966651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Артерії</a:t>
            </a:r>
            <a:endParaRPr lang="en-US" sz="4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одержимое 2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Артерії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— кровоносні судини, по яких кров рухається від серця до органів і тканин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:\ЕКОЛОГІЯ\!!!\kurenie1-mi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250" y="1867989"/>
            <a:ext cx="4019550" cy="39057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5456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Капіляри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Наближаючись до тканин, артерії розгалужуються на все дрібніші й дрібніші артерії – артеріоли, що потім переходять у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капіляри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:\ЕКОЛОГІЯ\!!!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3440" y="2024743"/>
            <a:ext cx="3905794" cy="37621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Вени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кровоносні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судини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кров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рухається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тканин до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серця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H:\ЕКОЛОГІЯ\!!!\veni_stroenie-_funkcii-_lecheni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0377" y="1724297"/>
            <a:ext cx="3553097" cy="3775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Артеріальний пульс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промацати велику артерію на периферії тіла, можна відчути, що вона ритмічно коливається у такт скороченням серця.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коливання називають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артеріальним пульсом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:\ЕКОЛОГІЯ\!!!\2-2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150" y="2364377"/>
            <a:ext cx="3886200" cy="28999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Артеріальний тиск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Артеріальний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Кров'яний тиск"/>
              </a:rPr>
              <a:t>кров'яний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tooltip="Кров'яний тиск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Кров'яний тиск"/>
              </a:rPr>
              <a:t>тиск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заміряється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Артерія"/>
              </a:rPr>
              <a:t>артеріях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силу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Тиск"/>
              </a:rPr>
              <a:t>тиску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5" tooltip="Кров"/>
              </a:rPr>
              <a:t>крові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стінках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Артерія"/>
              </a:rPr>
              <a:t>артерій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6" tooltip="Систола серця"/>
              </a:rPr>
              <a:t>систоли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та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7" tooltip="Діастола"/>
              </a:rPr>
              <a:t>діастоли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8" tooltip="Серце"/>
              </a:rPr>
              <a:t>серцевого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 tooltip="Серце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8" tooltip="Серце"/>
              </a:rPr>
              <a:t>м'язу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вимірюється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систолічний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верхній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діастолічний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нижній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:\ЕКОЛОГІЯ\!!!\tys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72446" y="1815737"/>
            <a:ext cx="3618411" cy="39711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:\ЕКОЛОГІЯ\!!!\img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98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Слайд 1</vt:lpstr>
      <vt:lpstr>Вільям Гарвей </vt:lpstr>
      <vt:lpstr>Артерії</vt:lpstr>
      <vt:lpstr>Капіляри</vt:lpstr>
      <vt:lpstr>Вени</vt:lpstr>
      <vt:lpstr>Артеріальний пульс</vt:lpstr>
      <vt:lpstr>Артеріальний тиск</vt:lpstr>
      <vt:lpstr>Слайд 8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Galina</cp:lastModifiedBy>
  <cp:revision>109</cp:revision>
  <dcterms:created xsi:type="dcterms:W3CDTF">2016-11-18T14:12:19Z</dcterms:created>
  <dcterms:modified xsi:type="dcterms:W3CDTF">2019-02-27T18:33:57Z</dcterms:modified>
</cp:coreProperties>
</file>