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98" r:id="rId4"/>
    <p:sldId id="299" r:id="rId5"/>
    <p:sldId id="300" r:id="rId6"/>
    <p:sldId id="301" r:id="rId7"/>
    <p:sldId id="317" r:id="rId8"/>
    <p:sldId id="258" r:id="rId9"/>
    <p:sldId id="302" r:id="rId10"/>
    <p:sldId id="260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303" r:id="rId19"/>
    <p:sldId id="277" r:id="rId20"/>
    <p:sldId id="313" r:id="rId21"/>
    <p:sldId id="314" r:id="rId22"/>
    <p:sldId id="315" r:id="rId23"/>
    <p:sldId id="316" r:id="rId24"/>
    <p:sldId id="294" r:id="rId25"/>
    <p:sldId id="292" r:id="rId26"/>
    <p:sldId id="29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d5tqaBJrKpB_G_ROSSEWn_3aUy-aQ80Zylzeriri5AqUWtrA/viewform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learningapps.org/display?v=p9w474an320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2</a:t>
            </a:r>
            <a:r>
              <a:rPr lang="en-US" sz="3600">
                <a:solidFill>
                  <a:srgbClr val="000099"/>
                </a:solidFill>
                <a:latin typeface="Arial Black" panose="020B0A04020102020204" pitchFamily="34" charset="0"/>
              </a:rPr>
              <a:t>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545625"/>
            <a:ext cx="5516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Перпендикуляр і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похила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її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властивості</a:t>
            </a:r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»</a:t>
            </a:r>
            <a:endParaRPr lang="ru-RU" sz="4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перпендикуляра,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79467"/>
              </p:ext>
            </p:extLst>
          </p:nvPr>
        </p:nvGraphicFramePr>
        <p:xfrm>
          <a:off x="1013253" y="1234615"/>
          <a:ext cx="10165493" cy="16321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632153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3055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Перпендикуляр, проведений з точки до прямої, менший від будь-якої похилої, проведеної із цієї точки до цієї прямої.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3841375" y="3006683"/>
            <a:ext cx="3842539" cy="26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64709" y="-1942430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перпендикуляра,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47496"/>
              </p:ext>
            </p:extLst>
          </p:nvPr>
        </p:nvGraphicFramePr>
        <p:xfrm>
          <a:off x="1013253" y="1234616"/>
          <a:ext cx="10165493" cy="11873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87307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63055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дві похилі, проведені з точки до прямої між, собою рівні, то рівні між собою і їх проекції.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3841375" y="2833685"/>
            <a:ext cx="3842539" cy="26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перпендикуляра,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07067"/>
              </p:ext>
            </p:extLst>
          </p:nvPr>
        </p:nvGraphicFramePr>
        <p:xfrm>
          <a:off x="1013253" y="1234615"/>
          <a:ext cx="10165493" cy="15990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599069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630555" algn="l"/>
                        </a:tabLst>
                      </a:pP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проекції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двох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похилих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проведених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точки до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собою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то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собою і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самі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похилі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1"/>
          <a:stretch/>
        </p:blipFill>
        <p:spPr>
          <a:xfrm>
            <a:off x="3866089" y="3123050"/>
            <a:ext cx="3842539" cy="26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2975144" y="-1972854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перпендикуляра,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93500"/>
              </p:ext>
            </p:extLst>
          </p:nvPr>
        </p:nvGraphicFramePr>
        <p:xfrm>
          <a:off x="1013253" y="1234615"/>
          <a:ext cx="10165493" cy="11008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00811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630555" algn="l"/>
                        </a:tabLst>
                      </a:pPr>
                      <a:r>
                        <a:rPr lang="uk-UA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двох похилих, проведених з точки до прямої, більшою є та, у якої більша проекція.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>
          <a:xfrm>
            <a:off x="3915740" y="2756437"/>
            <a:ext cx="3743238" cy="28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2975144" y="-1972854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47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перпендикуляра,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46064"/>
              </p:ext>
            </p:extLst>
          </p:nvPr>
        </p:nvGraphicFramePr>
        <p:xfrm>
          <a:off x="1013253" y="1234615"/>
          <a:ext cx="10165493" cy="110081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00811">
                <a:tc>
                  <a:txBody>
                    <a:bodyPr/>
                    <a:lstStyle/>
                    <a:p>
                      <a:pPr marL="514350" lvl="0" indent="-5143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630555" algn="l"/>
                        </a:tabLst>
                      </a:pP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двох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похилих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проведених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більша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похила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більшу</a:t>
                      </a:r>
                      <a:r>
                        <a:rPr lang="ru-RU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noProof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проекцію</a:t>
                      </a:r>
                      <a:r>
                        <a:rPr lang="uk-UA" sz="3200" noProof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3"/>
          <a:stretch/>
        </p:blipFill>
        <p:spPr>
          <a:xfrm>
            <a:off x="3915740" y="2756437"/>
            <a:ext cx="3743238" cy="280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84617" y="931170"/>
                <a:ext cx="10422763" cy="230832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Завдання 1.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точки до прямої проведено дві похилі. Довжина однієї з них дорівнює 10 см, а її проекції – 6 см. Знайдіть довжину другої похилої, якщо вона утворює з прямою кут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931170"/>
                <a:ext cx="10422763" cy="2308324"/>
              </a:xfrm>
              <a:prstGeom prst="rect">
                <a:avLst/>
              </a:prstGeom>
              <a:blipFill>
                <a:blip r:embed="rId4"/>
                <a:stretch>
                  <a:fillRect l="-1754" t="-4497" r="-1813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B80F50-A761-4F5B-BD64-4952E4E81090}"/>
                  </a:ext>
                </a:extLst>
              </p:cNvPr>
              <p:cNvSpPr txBox="1"/>
              <p:nvPr/>
            </p:nvSpPr>
            <p:spPr>
              <a:xfrm>
                <a:off x="1013254" y="3158875"/>
                <a:ext cx="10165492" cy="3347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</a:t>
                </a:r>
                <a:r>
                  <a:rPr lang="ru-RU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на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10 см,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HL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6 см, </a:t>
                </a:r>
                <a:r>
                  <a:rPr lang="uk-UA" sz="2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 </a:t>
                </a:r>
                <a:r>
                  <a:rPr lang="en-US" sz="2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AKH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30</a:t>
                </a:r>
                <a:r>
                  <a:rPr lang="uk-UA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 Δ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AHL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𝐴𝐿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𝐿𝐻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(см).</a:t>
                </a:r>
                <a:endParaRPr lang="ru-RU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 Δ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AHK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за властивістю катета, що лежить проти кута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матимемо: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𝐴𝐾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Тому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=2∙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=2∙8=16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DB80F50-A761-4F5B-BD64-4952E4E81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3158875"/>
                <a:ext cx="10165492" cy="3347070"/>
              </a:xfrm>
              <a:prstGeom prst="rect">
                <a:avLst/>
              </a:prstGeom>
              <a:blipFill>
                <a:blip r:embed="rId5"/>
                <a:stretch>
                  <a:fillRect l="-1199" t="-2004" r="-1259" b="-4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1A819A-EE84-4817-A423-09014C96157C}"/>
              </a:ext>
            </a:extLst>
          </p:cNvPr>
          <p:cNvPicPr/>
          <p:nvPr/>
        </p:nvPicPr>
        <p:blipFill rotWithShape="1">
          <a:blip r:embed="rId6"/>
          <a:srcRect l="38738" t="26040" r="37865" b="42478"/>
          <a:stretch/>
        </p:blipFill>
        <p:spPr bwMode="auto">
          <a:xfrm>
            <a:off x="8717899" y="3239495"/>
            <a:ext cx="2424150" cy="1783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45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2.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точки до прямої проведено дві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похи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-лі, проекції яких дорівнюють 30 см і 9 см. Знайдіть довжини похилих, якщо їх різниця дорівнює 9 см.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3CE486-BB3A-43CB-9163-C37BC7EB1445}"/>
                  </a:ext>
                </a:extLst>
              </p:cNvPr>
              <p:cNvSpPr txBox="1"/>
              <p:nvPr/>
            </p:nvSpPr>
            <p:spPr>
              <a:xfrm>
                <a:off x="884617" y="2592346"/>
                <a:ext cx="10551400" cy="393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5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</a:t>
                </a:r>
                <a:r>
                  <a:rPr lang="ru-RU" sz="25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25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 з а н </a:t>
                </a:r>
                <a:r>
                  <a:rPr lang="uk-UA" sz="25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5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</a:t>
                </a:r>
                <a:r>
                  <a:rPr lang="ru-RU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HL</a:t>
                </a:r>
                <a:r>
                  <a:rPr lang="ru-RU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властивістю 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4: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</a:t>
                </a:r>
                <a:r>
                  <a:rPr lang="ru-RU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</a:t>
                </a:r>
                <a:r>
                  <a:rPr lang="ru-RU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Позначимо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</a:t>
                </a:r>
                <a:r>
                  <a:rPr lang="ru-RU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см. Тоді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9) см.</a:t>
                </a:r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 Δ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AHL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LH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тому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  <m:sup>
                        <m:r>
                          <a:rPr lang="uk-UA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 Δ 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AHK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HK</a:t>
                </a:r>
                <a:r>
                  <a:rPr lang="uk-UA" sz="2500" i="1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тому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  <m:sup>
                        <m:r>
                          <a:rPr lang="uk-UA" sz="2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+9)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Ліві частини отриманих </a:t>
                </a:r>
                <a:r>
                  <a:rPr lang="uk-UA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рівностей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рівні, отже, рівні і </a:t>
                </a: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праві їх частини. Маємо рівняння: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+9)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звідки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41. </a:t>
                </a:r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Отже,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41 (см), </a:t>
                </a:r>
                <a:r>
                  <a:rPr lang="en-US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</a:t>
                </a:r>
                <a:r>
                  <a:rPr lang="uk-UA" sz="25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41 + 9 = 50 (см).</a:t>
                </a:r>
              </a:p>
              <a:p>
                <a:pPr marL="457200" algn="r">
                  <a:tabLst>
                    <a:tab pos="630555" algn="l"/>
                  </a:tabLst>
                </a:pPr>
                <a:r>
                  <a:rPr lang="uk-UA" sz="25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41 см, 50 см.</a:t>
                </a:r>
                <a:endParaRPr lang="ru-RU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3CE486-BB3A-43CB-9163-C37BC7EB1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2592346"/>
                <a:ext cx="10551400" cy="3939540"/>
              </a:xfrm>
              <a:prstGeom prst="rect">
                <a:avLst/>
              </a:prstGeom>
              <a:blipFill>
                <a:blip r:embed="rId4"/>
                <a:stretch>
                  <a:fillRect l="-924" t="-1391" r="-982" b="-24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7ABAC-28CB-479F-BA7E-8AFA71301B6B}"/>
              </a:ext>
            </a:extLst>
          </p:cNvPr>
          <p:cNvPicPr/>
          <p:nvPr/>
        </p:nvPicPr>
        <p:blipFill rotWithShape="1">
          <a:blip r:embed="rId5"/>
          <a:srcRect l="38738" t="26040" r="37865" b="42478"/>
          <a:stretch/>
        </p:blipFill>
        <p:spPr bwMode="auto">
          <a:xfrm>
            <a:off x="8754596" y="3843123"/>
            <a:ext cx="2424150" cy="1783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9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196036"/>
            <a:ext cx="10422763" cy="138499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4.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точки, що знаходиться на відстані 6 см від прямої, проведено дві рівні похилі до цієї прямої. Відстань між основами похилих дорівнює 16 см. Знайдіть довжину похилих.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84617" y="2853852"/>
                <a:ext cx="10422763" cy="1384995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Завдання 5.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Із точки до прямої проведено дві похилі, довжина однієї з них дорівнює 26 см, а довжина її проекції – 24 см. Знайдіть довжину другої похилої, якщо вона утворює з прямою кут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2853852"/>
                <a:ext cx="10422763" cy="1384995"/>
              </a:xfrm>
              <a:prstGeom prst="rect">
                <a:avLst/>
              </a:prstGeom>
              <a:blipFill>
                <a:blip r:embed="rId4"/>
                <a:stretch>
                  <a:fillRect l="-1170" t="-4405" r="-1228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F2FCE25-CCCF-4AA8-9FA7-DED0947F7BBD}"/>
              </a:ext>
            </a:extLst>
          </p:cNvPr>
          <p:cNvSpPr txBox="1"/>
          <p:nvPr/>
        </p:nvSpPr>
        <p:spPr>
          <a:xfrm>
            <a:off x="3048000" y="2577367"/>
            <a:ext cx="60960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27FED-A8FB-43A5-95D0-BCFE4F2B530C}"/>
              </a:ext>
            </a:extLst>
          </p:cNvPr>
          <p:cNvSpPr txBox="1"/>
          <p:nvPr/>
        </p:nvSpPr>
        <p:spPr>
          <a:xfrm>
            <a:off x="3028122" y="2305697"/>
            <a:ext cx="613575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E0BF7E-7100-4F5B-9BC7-BDCEF58107CF}"/>
              </a:ext>
            </a:extLst>
          </p:cNvPr>
          <p:cNvSpPr/>
          <p:nvPr/>
        </p:nvSpPr>
        <p:spPr>
          <a:xfrm>
            <a:off x="884617" y="4511668"/>
            <a:ext cx="10422763" cy="138499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6.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точки до прямої проведено дві похилі, довжини яких дорівнюють 5 см і 7 см, а різниця їх проекцій дорівнює 4 см. Знайдіть відстань між основами похилих.</a:t>
            </a:r>
          </a:p>
        </p:txBody>
      </p:sp>
    </p:spTree>
    <p:extLst>
      <p:ext uri="{BB962C8B-B14F-4D97-AF65-F5344CB8AC3E}">
        <p14:creationId xmlns:p14="http://schemas.microsoft.com/office/powerpoint/2010/main" val="127073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1196036"/>
            <a:ext cx="10422763" cy="196220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7.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точки до прямої проведено дві похилі, одна з яких на 3 см довша за іншу. Знайдіть довжини цих похилих, якщо довжини їх проекцій дорівнюють 5 см і 7 см.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617" y="3364831"/>
            <a:ext cx="10422763" cy="260019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8.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точки до прямої проведено дві похилі, довжини яких дорівнюють 12 см і 8 см. Знайдіть відстань від точки до прямої, якщо проекції цих похилих на цю пряму відносяться як 7:3.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FCE25-CCCF-4AA8-9FA7-DED0947F7BBD}"/>
              </a:ext>
            </a:extLst>
          </p:cNvPr>
          <p:cNvSpPr txBox="1"/>
          <p:nvPr/>
        </p:nvSpPr>
        <p:spPr>
          <a:xfrm>
            <a:off x="3048000" y="2577367"/>
            <a:ext cx="60960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27FED-A8FB-43A5-95D0-BCFE4F2B530C}"/>
              </a:ext>
            </a:extLst>
          </p:cNvPr>
          <p:cNvSpPr txBox="1"/>
          <p:nvPr/>
        </p:nvSpPr>
        <p:spPr>
          <a:xfrm>
            <a:off x="3028122" y="2305697"/>
            <a:ext cx="613575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37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3773-9A78-4841-9EE3-5C6B9E0CEB1C}"/>
              </a:ext>
            </a:extLst>
          </p:cNvPr>
          <p:cNvSpPr/>
          <p:nvPr/>
        </p:nvSpPr>
        <p:spPr>
          <a:xfrm>
            <a:off x="884618" y="1543542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 4.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см.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83EA69-ACDB-4E1D-8346-978AEAD82E3B}"/>
                  </a:ext>
                </a:extLst>
              </p:cNvPr>
              <p:cNvSpPr/>
              <p:nvPr/>
            </p:nvSpPr>
            <p:spPr>
              <a:xfrm>
                <a:off x="884618" y="2542611"/>
                <a:ext cx="10422763" cy="720582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5.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B683EA69-ACDB-4E1D-8346-978AEAD82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2542611"/>
                <a:ext cx="10422763" cy="720582"/>
              </a:xfrm>
              <a:prstGeom prst="rect">
                <a:avLst/>
              </a:prstGeom>
              <a:blipFill>
                <a:blip r:embed="rId4"/>
                <a:stretch>
                  <a:fillRect l="-1754" t="-6780" b="-27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8B4AD70-CBD8-437B-BB3F-876EE992FBE5}"/>
              </a:ext>
            </a:extLst>
          </p:cNvPr>
          <p:cNvSpPr/>
          <p:nvPr/>
        </p:nvSpPr>
        <p:spPr>
          <a:xfrm>
            <a:off x="884618" y="3541680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6.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см.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8" y="4540749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7.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 см та 5,5 см.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B16BBA96-5272-43A1-88F3-6A5F1454B917}"/>
                  </a:ext>
                </a:extLst>
              </p:cNvPr>
              <p:cNvSpPr/>
              <p:nvPr/>
            </p:nvSpPr>
            <p:spPr>
              <a:xfrm>
                <a:off x="884618" y="5539818"/>
                <a:ext cx="10422763" cy="700385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8.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uk-UA" sz="3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см.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B16BBA96-5272-43A1-88F3-6A5F1454B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5539818"/>
                <a:ext cx="10422763" cy="700385"/>
              </a:xfrm>
              <a:prstGeom prst="rect">
                <a:avLst/>
              </a:prstGeom>
              <a:blipFill>
                <a:blip r:embed="rId5"/>
                <a:stretch>
                  <a:fillRect l="-1754" t="-6957" b="-31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7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426652"/>
            <a:ext cx="106800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сформувати поняття перпендикуляра, похилої, проекції на пряму; домогтися засвоєння їх властивостей; сформувати вміння розв’язувати задачі, які передбачають застосування означення та властивостей перпендикуляра, похилої та їх проекцій;</a:t>
            </a:r>
          </a:p>
          <a:p>
            <a:pPr algn="just"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формувати вміння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абстрактно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мислити, виділяти головне в досліджуваному матеріалі; сприяти самовихованню вміння організовувати свою навчальну діяльність.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6FB3B-FCEA-465E-8813-3AC214BA9D04}"/>
              </a:ext>
            </a:extLst>
          </p:cNvPr>
          <p:cNvSpPr txBox="1"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6AAA0-F5C4-4FF7-9802-9DD60813AB70}"/>
              </a:ext>
            </a:extLst>
          </p:cNvPr>
          <p:cNvSpPr txBox="1"/>
          <p:nvPr/>
        </p:nvSpPr>
        <p:spPr>
          <a:xfrm>
            <a:off x="755981" y="1737398"/>
            <a:ext cx="10680035" cy="325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похилою, проведеної з точки до прямої?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основою похилої?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проекцією похилої?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прямі називають перпендикулярними?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властивості похилих та їх проекцій.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7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2435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похилою, проведеної з точки до прямої?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12449"/>
              </p:ext>
            </p:extLst>
          </p:nvPr>
        </p:nvGraphicFramePr>
        <p:xfrm>
          <a:off x="1013253" y="2017636"/>
          <a:ext cx="10165493" cy="12117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Будь-який відрізок, який сполучає точку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точкою прямої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не збігається з перпендикуляром, називають похилою до прямої 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E2DFCE-0A8C-4EF4-83C6-266646839449}"/>
              </a:ext>
            </a:extLst>
          </p:cNvPr>
          <p:cNvSpPr txBox="1"/>
          <p:nvPr/>
        </p:nvSpPr>
        <p:spPr>
          <a:xfrm>
            <a:off x="755981" y="3749885"/>
            <a:ext cx="10680035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основою похилої?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6628821-F62D-4C27-B2FB-DB03053A3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8464"/>
              </p:ext>
            </p:extLst>
          </p:nvPr>
        </p:nvGraphicFramePr>
        <p:xfrm>
          <a:off x="1013251" y="4419427"/>
          <a:ext cx="10165493" cy="12034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640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Кінець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похилої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лежить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прямій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до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якої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він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проведений,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називається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основою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похилої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2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2435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проекцією похилої?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60604"/>
              </p:ext>
            </p:extLst>
          </p:nvPr>
        </p:nvGraphicFramePr>
        <p:xfrm>
          <a:off x="1013253" y="2017636"/>
          <a:ext cx="10165493" cy="121170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Відрізок, що з'єднує основи перпендикуляра і похилої, </a:t>
                      </a:r>
                      <a:r>
                        <a:rPr lang="uk-UA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прове-дених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 однієї і тієї ж точки, називається проекцією похилої.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E2DFCE-0A8C-4EF4-83C6-266646839449}"/>
              </a:ext>
            </a:extLst>
          </p:cNvPr>
          <p:cNvSpPr txBox="1"/>
          <p:nvPr/>
        </p:nvSpPr>
        <p:spPr>
          <a:xfrm>
            <a:off x="755981" y="3749885"/>
            <a:ext cx="10680035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прямі називають перпендикулярними?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6628821-F62D-4C27-B2FB-DB03053A3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49637"/>
              </p:ext>
            </p:extLst>
          </p:nvPr>
        </p:nvGraphicFramePr>
        <p:xfrm>
          <a:off x="1013251" y="4419427"/>
          <a:ext cx="10165493" cy="12034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6404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Дві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прямі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називаються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перпендикулярними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вони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перетинаються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прямим кутом.</a:t>
                      </a:r>
                      <a:endParaRPr lang="uk-UA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1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2435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властивості похилих та їх проекцій.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51122"/>
              </p:ext>
            </p:extLst>
          </p:nvPr>
        </p:nvGraphicFramePr>
        <p:xfrm>
          <a:off x="1013253" y="1977327"/>
          <a:ext cx="10165493" cy="4267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Перпендикуляр, проведений з точки до прямої, менший від будь-якої похилої, проведеної із цієї точки до цієї прямої.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Якщо дві похилі, проведені з точки до прямої між, собою рівні, то рівні між собою і їх проекції.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Якщо проекції двох похилих, проведених з точки до прямої, між собою рівні, то рівні між собою і самі похилі.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З двох похилих, проведених з точки до прямої, більшою є та, у якої більша проекція.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З двох похилих, проведених до прямої, більша похила має більшу проекцію.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48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3880" y="48994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https://docs.google.com/forms/d/e/1FAIpQLSd5tqaBJrKpB_G_ROSSEWn_3aUy-aQ80Zylzeriri5AqUWtrA/viewform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6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625893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 Заняття № 2 » та § 13 п. 13.3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(сторінка 131 підручника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«Геометрія 8 клас» А.П. Єршова,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Голобородько, С. В. Єршов,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503596"/>
            <a:ext cx="106800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вважай себе великою людиною за величиною своєї тіні при заході сонця.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</a:p>
        </p:txBody>
      </p:sp>
    </p:spTree>
    <p:extLst>
      <p:ext uri="{BB962C8B-B14F-4D97-AF65-F5344CB8AC3E}">
        <p14:creationId xmlns:p14="http://schemas.microsoft.com/office/powerpoint/2010/main" val="338473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65D79-6FD6-49F2-8461-EB1C018DB42B}"/>
              </a:ext>
            </a:extLst>
          </p:cNvPr>
          <p:cNvSpPr txBox="1"/>
          <p:nvPr/>
        </p:nvSpPr>
        <p:spPr>
          <a:xfrm>
            <a:off x="755982" y="1584323"/>
            <a:ext cx="10680035" cy="408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прямі називають перпендикулярними?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 одного трикутника дорівнюють 5 см і 12 см, а другого – 12 см і 16 см. Гіпотенуза якого із трикутників більша? Чи можна дати відповідь на запитання, не виконуючи обчислень?</a:t>
            </a:r>
          </a:p>
          <a:p>
            <a:pPr lvl="0" algn="just">
              <a:lnSpc>
                <a:spcPct val="150000"/>
              </a:lnSpc>
              <a:tabLst>
                <a:tab pos="630555" algn="l"/>
              </a:tabLst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перпендикуляром, проведеним із точки до прямої?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65D79-6FD6-49F2-8461-EB1C018DB42B}"/>
              </a:ext>
            </a:extLst>
          </p:cNvPr>
          <p:cNvSpPr txBox="1"/>
          <p:nvPr/>
        </p:nvSpPr>
        <p:spPr>
          <a:xfrm>
            <a:off x="755982" y="1193255"/>
            <a:ext cx="10680035" cy="454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із наведених тверджень неправильне?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 відрізка є додатним числом?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прямокутному трикутнику довжина гіпотенузи більша за довжину будь-якого з катетів.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Відстань від точки до прямої – це довжина перпендикуляра, проведеного з точки до прямої.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прямої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провести безліч перпендикулярів.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10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2435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прямі називають перпендикулярними?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15218"/>
              </p:ext>
            </p:extLst>
          </p:nvPr>
        </p:nvGraphicFramePr>
        <p:xfrm>
          <a:off x="1013253" y="2017636"/>
          <a:ext cx="10165493" cy="9752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Дві прямі називаються перпендикулярними, якщо вони перетинаються під прямим кутом.</a:t>
                      </a: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E2DFCE-0A8C-4EF4-83C6-266646839449}"/>
              </a:ext>
            </a:extLst>
          </p:cNvPr>
          <p:cNvSpPr txBox="1"/>
          <p:nvPr/>
        </p:nvSpPr>
        <p:spPr>
          <a:xfrm>
            <a:off x="755981" y="3073201"/>
            <a:ext cx="106800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 одного трикутника дорівнюють 5 см і 12 см, а другого – 12 см і 16 см. Гіпотенуза якого із трикутників більша? Чи можна дати відповідь на запитання, не виконуючи обчислень?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6628821-F62D-4C27-B2FB-DB03053A3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03489"/>
              </p:ext>
            </p:extLst>
          </p:nvPr>
        </p:nvGraphicFramePr>
        <p:xfrm>
          <a:off x="1013253" y="4458196"/>
          <a:ext cx="10165493" cy="170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Гіпотенуза першого трикутника дорівнює 13 см, а другого –        20 см. Так, можна дати відповідь на питання без обчислень. Гіпотенуза другого трикутника більша, бо довжина катета          16 см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uk-UA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см.</a:t>
                      </a:r>
                      <a:endParaRPr lang="uk-UA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1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2435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називають перпендикуляром, проведеним із точки до прямої?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78286"/>
              </p:ext>
            </p:extLst>
          </p:nvPr>
        </p:nvGraphicFramePr>
        <p:xfrm>
          <a:off x="1013253" y="2017636"/>
          <a:ext cx="10165493" cy="2133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9752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Перпендикуляром до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проведеним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точки,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називають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відрізок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перпендикулярної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один з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кінців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дана точка, а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другий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точка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перетину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прямих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Довжину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цього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відрізка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називають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відстанню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точки до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FE2DFCE-0A8C-4EF4-83C6-266646839449}"/>
              </a:ext>
            </a:extLst>
          </p:cNvPr>
          <p:cNvSpPr txBox="1"/>
          <p:nvPr/>
        </p:nvSpPr>
        <p:spPr>
          <a:xfrm>
            <a:off x="755981" y="4353452"/>
            <a:ext cx="10680035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із наведених тверджень неправильне?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6628821-F62D-4C27-B2FB-DB03053A3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95525"/>
              </p:ext>
            </p:extLst>
          </p:nvPr>
        </p:nvGraphicFramePr>
        <p:xfrm>
          <a:off x="1013251" y="5022994"/>
          <a:ext cx="10165493" cy="6404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64045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точки A до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прямої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можна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провести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безліч</a:t>
                      </a: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перпендикулярів</a:t>
                      </a:r>
                      <a:endParaRPr lang="uk-UA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95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невідомі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використовуючи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теорему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Піфагора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9206" y="5719871"/>
            <a:ext cx="9573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learningapps.org/display?v=p9w474an320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197" y="1500797"/>
            <a:ext cx="7599600" cy="42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890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похилої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проведеної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з точки до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прямої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>
          <a:xfrm>
            <a:off x="4366499" y="4313786"/>
            <a:ext cx="3459001" cy="226245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0A376ED-CF47-44B7-9077-7F8372829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23659"/>
              </p:ext>
            </p:extLst>
          </p:nvPr>
        </p:nvGraphicFramePr>
        <p:xfrm>
          <a:off x="1013253" y="934788"/>
          <a:ext cx="10165493" cy="34384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34384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Нехай точка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лежить на прямій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перпендикуляр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 цієї прямої, точка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 перпендикуляра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Будь-який відрізок, який сполучає точку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точкою прямої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не збігається з перпендикуляром, називають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похилою до прямої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Відрізок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похила до прямої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а точка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основа похилої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ru-RU" sz="2800" dirty="0"/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6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98"/>
            <a:ext cx="12192000" cy="8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679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проекції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похилої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пряму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>
          <a:xfrm>
            <a:off x="3864157" y="3357541"/>
            <a:ext cx="4463684" cy="2919596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0A376ED-CF47-44B7-9077-7F8372829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8622"/>
              </p:ext>
            </p:extLst>
          </p:nvPr>
        </p:nvGraphicFramePr>
        <p:xfrm>
          <a:off x="1013253" y="1104429"/>
          <a:ext cx="10165493" cy="20893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0893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Відрізок прямої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обмежений основами перпендикуляра і похилої, називають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проекцією похилої на подану пряму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Відрізок 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BC 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проекція похилої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</a:t>
                      </a:r>
                      <a:r>
                        <a:rPr lang="uk-UA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на пряму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ru-RU" sz="2800" dirty="0"/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76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1365</Words>
  <Application>Microsoft Office PowerPoint</Application>
  <PresentationFormat>Широкоэкранный</PresentationFormat>
  <Paragraphs>125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35</cp:revision>
  <dcterms:created xsi:type="dcterms:W3CDTF">2020-09-18T16:35:27Z</dcterms:created>
  <dcterms:modified xsi:type="dcterms:W3CDTF">2020-10-03T21:22:25Z</dcterms:modified>
</cp:coreProperties>
</file>