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5" r:id="rId3"/>
    <p:sldId id="266" r:id="rId4"/>
    <p:sldId id="261" r:id="rId5"/>
    <p:sldId id="268" r:id="rId6"/>
    <p:sldId id="277" r:id="rId7"/>
    <p:sldId id="270" r:id="rId8"/>
    <p:sldId id="263" r:id="rId9"/>
    <p:sldId id="258" r:id="rId10"/>
    <p:sldId id="284" r:id="rId11"/>
    <p:sldId id="262" r:id="rId12"/>
    <p:sldId id="256" r:id="rId13"/>
    <p:sldId id="279" r:id="rId14"/>
    <p:sldId id="283" r:id="rId15"/>
    <p:sldId id="272" r:id="rId16"/>
    <p:sldId id="275" r:id="rId17"/>
    <p:sldId id="267" r:id="rId18"/>
    <p:sldId id="260" r:id="rId19"/>
    <p:sldId id="278" r:id="rId20"/>
    <p:sldId id="27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00FF"/>
    <a:srgbClr val="99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63" d="100"/>
          <a:sy n="63" d="100"/>
        </p:scale>
        <p:origin x="9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25A03-365A-4211-9B6D-2A50995ABDBB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9CB58-4A40-4113-A44E-609242710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89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932E7E-C6F4-4FF2-A7DA-BEA79DCFC33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2576-8E25-4AAF-A4EE-00D6EFB9E168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1290-8982-493E-8C31-16267A5F8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G87kg9s1H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yklas.com.ua/p/geografia/6/obolonki-zemli-37192/klimat-klimatichni-poiasi-zemli-38099/re-71736eaf-14da-4025-913b-b30692634f12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ordwall.net/ru/resource/13693789" TargetMode="Externa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google.com/maps/@35.2429287,7.0052225,19156175m/data=!3m1!1e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687" y="1714488"/>
            <a:ext cx="18923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1928826" cy="160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Заголовок 3"/>
          <p:cNvSpPr>
            <a:spLocks noGrp="1"/>
          </p:cNvSpPr>
          <p:nvPr>
            <p:ph type="ctrTitle"/>
          </p:nvPr>
        </p:nvSpPr>
        <p:spPr>
          <a:xfrm>
            <a:off x="611188" y="-100013"/>
            <a:ext cx="7772400" cy="147002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Подорож перша</a:t>
            </a:r>
            <a:endParaRPr lang="uk-UA" b="1" dirty="0" smtClean="0">
              <a:solidFill>
                <a:srgbClr val="FF0000"/>
              </a:solidFill>
              <a:latin typeface="Bankir-Retro" pitchFamily="2" charset="0"/>
            </a:endParaRPr>
          </a:p>
        </p:txBody>
      </p:sp>
      <p:pic>
        <p:nvPicPr>
          <p:cNvPr id="19462" name="Picture 6" descr="Презентація з природознавства «Євразія» (4 клас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5143489" cy="5643578"/>
          </a:xfrm>
          <a:prstGeom prst="rect">
            <a:avLst/>
          </a:prstGeom>
          <a:noFill/>
        </p:spPr>
      </p:pic>
      <p:pic>
        <p:nvPicPr>
          <p:cNvPr id="19464" name="Picture 8" descr="Самые красивые города Европы 2020 (Полный список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7822" y="4929198"/>
            <a:ext cx="3407574" cy="1928802"/>
          </a:xfrm>
          <a:prstGeom prst="rect">
            <a:avLst/>
          </a:prstGeom>
          <a:noFill/>
        </p:spPr>
      </p:pic>
      <p:pic>
        <p:nvPicPr>
          <p:cNvPr id="19466" name="Picture 10" descr="Тур по пяти странам Юго-Восточной Азии, цены на 2021-2021 го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6398" y="3286124"/>
            <a:ext cx="1927602" cy="1568550"/>
          </a:xfrm>
          <a:prstGeom prst="rect">
            <a:avLst/>
          </a:prstGeom>
          <a:noFill/>
        </p:spPr>
      </p:pic>
      <p:pic>
        <p:nvPicPr>
          <p:cNvPr id="19468" name="Picture 12" descr="ТОП-10 лучших городов Азии в 2018 год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14686"/>
            <a:ext cx="2000264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/>
        </p:nvSpPr>
        <p:spPr>
          <a:xfrm>
            <a:off x="304800" y="5181600"/>
            <a:ext cx="83820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ts val="1800"/>
            </a:pPr>
            <a:r>
              <a:rPr lang="uk-UA" sz="18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Євразія – </a:t>
            </a:r>
            <a:r>
              <a:rPr lang="uk-UA" sz="1800" b="1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найзаселеніший</a:t>
            </a:r>
            <a:r>
              <a:rPr lang="uk-UA" sz="18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материк Землі. Тут розташовані найбільша країна за площею (Росія) і найбільша країна за кількістю населення (Китай). У Євразії налічується величезна кількість держав, населення яких розмовляє різними </a:t>
            </a:r>
            <a:r>
              <a:rPr lang="uk-UA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мовами.</a:t>
            </a:r>
            <a:endParaRPr/>
          </a:p>
        </p:txBody>
      </p:sp>
      <p:pic>
        <p:nvPicPr>
          <p:cNvPr id="178" name="Google Shape;178;p21" descr="C:\Users\СВЕТЛАНА\Desktop\природа\r_46_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0"/>
            <a:ext cx="7991502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ДЗ / Відповіді до підручника Природознавство 4 клас § 17 Материки, океани  і частини світу на географічних картах Сторінки 43 – 46 2015 рік » Допомога  учням"/>
          <p:cNvPicPr>
            <a:picLocks noChangeAspect="1" noChangeArrowheads="1"/>
          </p:cNvPicPr>
          <p:nvPr/>
        </p:nvPicPr>
        <p:blipFill>
          <a:blip r:embed="rId2"/>
          <a:srcRect l="6950" t="1887" r="6671"/>
          <a:stretch>
            <a:fillRect/>
          </a:stretch>
        </p:blipFill>
        <p:spPr bwMode="auto">
          <a:xfrm>
            <a:off x="1643042" y="1428736"/>
            <a:ext cx="5572196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7030A0"/>
                </a:solidFill>
              </a:rPr>
              <a:t>Які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океани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омивають</a:t>
            </a:r>
            <a:r>
              <a:rPr lang="ru-RU" sz="2800" dirty="0">
                <a:solidFill>
                  <a:srgbClr val="7030A0"/>
                </a:solidFill>
              </a:rPr>
              <a:t> береги </a:t>
            </a:r>
            <a:r>
              <a:rPr lang="ru-RU" sz="2800" dirty="0" err="1">
                <a:solidFill>
                  <a:srgbClr val="7030A0"/>
                </a:solidFill>
              </a:rPr>
              <a:t>Євразії</a:t>
            </a:r>
            <a:r>
              <a:rPr lang="ru-RU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785794"/>
            <a:ext cx="342902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</a:rPr>
              <a:t>Материк </a:t>
            </a:r>
            <a:r>
              <a:rPr lang="ru-RU" sz="2000" dirty="0" err="1">
                <a:solidFill>
                  <a:srgbClr val="C00000"/>
                </a:solidFill>
              </a:rPr>
              <a:t>Євразію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омивають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чотири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океани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Землі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26" y="114298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 err="1" smtClean="0">
                <a:solidFill>
                  <a:srgbClr val="00B050"/>
                </a:solidFill>
              </a:rPr>
              <a:t>півночі</a:t>
            </a:r>
            <a:r>
              <a:rPr lang="ru-RU" b="1" dirty="0" smtClean="0">
                <a:solidFill>
                  <a:srgbClr val="00B050"/>
                </a:solidFill>
              </a:rPr>
              <a:t> — </a:t>
            </a:r>
            <a:r>
              <a:rPr lang="ru-RU" b="1" dirty="0" err="1" smtClean="0">
                <a:solidFill>
                  <a:srgbClr val="00B050"/>
                </a:solidFill>
              </a:rPr>
              <a:t>Північний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Льодовитий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6600FF"/>
                </a:solidFill>
              </a:rPr>
              <a:t>на </a:t>
            </a:r>
            <a:r>
              <a:rPr lang="ru-RU" b="1" dirty="0" err="1" smtClean="0">
                <a:solidFill>
                  <a:srgbClr val="6600FF"/>
                </a:solidFill>
              </a:rPr>
              <a:t>півдні</a:t>
            </a:r>
            <a:r>
              <a:rPr lang="ru-RU" b="1" dirty="0" smtClean="0">
                <a:solidFill>
                  <a:srgbClr val="6600FF"/>
                </a:solidFill>
              </a:rPr>
              <a:t> — </a:t>
            </a:r>
            <a:r>
              <a:rPr lang="ru-RU" b="1" dirty="0" err="1" smtClean="0">
                <a:solidFill>
                  <a:srgbClr val="6600FF"/>
                </a:solidFill>
              </a:rPr>
              <a:t>Індійський</a:t>
            </a:r>
            <a:r>
              <a:rPr lang="ru-RU" b="1" dirty="0" smtClean="0">
                <a:solidFill>
                  <a:srgbClr val="6600FF"/>
                </a:solidFill>
              </a:rPr>
              <a:t>,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50057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на </a:t>
            </a:r>
            <a:r>
              <a:rPr lang="ru-RU" b="1" dirty="0" err="1" smtClean="0">
                <a:solidFill>
                  <a:srgbClr val="FF00FF"/>
                </a:solidFill>
              </a:rPr>
              <a:t>заході</a:t>
            </a:r>
            <a:r>
              <a:rPr lang="ru-RU" b="1" dirty="0" smtClean="0">
                <a:solidFill>
                  <a:srgbClr val="FF00FF"/>
                </a:solidFill>
              </a:rPr>
              <a:t> — </a:t>
            </a:r>
            <a:r>
              <a:rPr lang="ru-RU" b="1" dirty="0" err="1" smtClean="0">
                <a:solidFill>
                  <a:srgbClr val="FF00FF"/>
                </a:solidFill>
              </a:rPr>
              <a:t>Атлантичний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285749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на </a:t>
            </a:r>
            <a:r>
              <a:rPr lang="ru-RU" b="1" dirty="0" err="1" smtClean="0">
                <a:solidFill>
                  <a:srgbClr val="00B0F0"/>
                </a:solidFill>
              </a:rPr>
              <a:t>сході</a:t>
            </a:r>
            <a:r>
              <a:rPr lang="ru-RU" b="1" dirty="0" smtClean="0">
                <a:solidFill>
                  <a:srgbClr val="00B0F0"/>
                </a:solidFill>
              </a:rPr>
              <a:t> — Тихий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170" name="AutoShape 2" descr="3. Географія античної доби | Загальна географія, 6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ChangeArrowheads="1"/>
          </p:cNvSpPr>
          <p:nvPr>
            <p:ph type="ctrTitle"/>
          </p:nvPr>
        </p:nvSpPr>
        <p:spPr bwMode="auto">
          <a:xfrm>
            <a:off x="642910" y="21429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/>
              <a:t>Євразію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— </a:t>
            </a:r>
            <a:r>
              <a:rPr lang="ru-RU" sz="2400" dirty="0" err="1"/>
              <a:t>Європу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Азію</a:t>
            </a:r>
            <a:r>
              <a:rPr lang="ru-RU" sz="2400" dirty="0"/>
              <a:t>.</a:t>
            </a:r>
            <a:endParaRPr lang="uk-UA" sz="2400" dirty="0">
              <a:latin typeface="Artemis cursive" pitchFamily="2" charset="0"/>
            </a:endParaRPr>
          </a:p>
        </p:txBody>
      </p:sp>
      <p:sp>
        <p:nvSpPr>
          <p:cNvPr id="4098" name="AutoShape 2" descr="Евразия — урок. Окружающий мир, 2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Евразия — урок. Окружающий мир, 2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7215238" cy="429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4429132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4/5 </a:t>
            </a:r>
            <a:r>
              <a:rPr lang="ru-RU" dirty="0" err="1"/>
              <a:t>площі</a:t>
            </a:r>
            <a:r>
              <a:rPr lang="ru-RU" dirty="0"/>
              <a:t> материка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Азію</a:t>
            </a:r>
            <a:r>
              <a:rPr lang="ru-RU" dirty="0"/>
              <a:t>, а </a:t>
            </a:r>
            <a:r>
              <a:rPr lang="ru-RU" dirty="0" err="1"/>
              <a:t>решта</a:t>
            </a:r>
            <a:r>
              <a:rPr lang="ru-RU" dirty="0"/>
              <a:t> — на </a:t>
            </a:r>
            <a:r>
              <a:rPr lang="ru-RU" dirty="0" err="1"/>
              <a:t>Європу</a:t>
            </a:r>
            <a:r>
              <a:rPr lang="ru-RU" dirty="0"/>
              <a:t>. Межу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Уральських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,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узбережжю</a:t>
            </a:r>
            <a:r>
              <a:rPr lang="ru-RU" dirty="0"/>
              <a:t> </a:t>
            </a:r>
            <a:r>
              <a:rPr lang="ru-RU" dirty="0" err="1"/>
              <a:t>Каспійського</a:t>
            </a:r>
            <a:r>
              <a:rPr lang="ru-RU" dirty="0"/>
              <a:t> моря, по Чорному морю </a:t>
            </a:r>
            <a:r>
              <a:rPr lang="ru-RU" dirty="0" err="1"/>
              <a:t>й</a:t>
            </a:r>
            <a:r>
              <a:rPr lang="ru-RU" dirty="0"/>
              <a:t> протоках, </a:t>
            </a:r>
            <a:r>
              <a:rPr lang="ru-RU" dirty="0" err="1"/>
              <a:t>щ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/>
              <a:t>сполучають</a:t>
            </a:r>
            <a:r>
              <a:rPr lang="ru-RU" dirty="0"/>
              <a:t> </a:t>
            </a:r>
            <a:r>
              <a:rPr lang="ru-RU" dirty="0" err="1"/>
              <a:t>Чорне</a:t>
            </a:r>
            <a:r>
              <a:rPr lang="ru-RU" dirty="0"/>
              <a:t> море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Середземним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802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9999"/>
                </a:solidFill>
              </a:rPr>
              <a:t>Трішки відпочинь.</a:t>
            </a:r>
          </a:p>
          <a:p>
            <a:pPr algn="ctr"/>
            <a:r>
              <a:rPr lang="uk-UA" sz="2800" b="1" dirty="0">
                <a:solidFill>
                  <a:srgbClr val="009999"/>
                </a:solidFill>
              </a:rPr>
              <a:t>В</a:t>
            </a:r>
            <a:r>
              <a:rPr lang="uk-UA" sz="2800" b="1" dirty="0" smtClean="0">
                <a:solidFill>
                  <a:srgbClr val="009999"/>
                </a:solidFill>
              </a:rPr>
              <a:t>иконай </a:t>
            </a:r>
            <a:r>
              <a:rPr lang="uk-UA" sz="2800" b="1" dirty="0" smtClean="0">
                <a:solidFill>
                  <a:srgbClr val="009999"/>
                </a:solidFill>
              </a:rPr>
              <a:t>вправи для очей</a:t>
            </a:r>
            <a:r>
              <a:rPr lang="uk-UA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Фізкультхвилинка &quot;Розімнись&quot;.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32856"/>
            <a:ext cx="7620053" cy="4286280"/>
          </a:xfrm>
          <a:prstGeom prst="rect">
            <a:avLst/>
          </a:prstGeom>
          <a:noFill/>
        </p:spPr>
      </p:pic>
      <p:pic>
        <p:nvPicPr>
          <p:cNvPr id="3074" name="Picture 2" descr="кнопка иконки. Скачать бесплатно иконки кноп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32656"/>
            <a:ext cx="1509956" cy="15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люсовые&quot; зимы и снег как аномалия: в России стремительно меняется климат |  ОБЪЕК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5357818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Клімат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900105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rgbClr val="6600FF"/>
                </a:solidFill>
              </a:rPr>
              <a:t>Що ж таке клімат?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928802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9999"/>
                </a:solidFill>
              </a:rPr>
              <a:t>Клімат </a:t>
            </a:r>
            <a:r>
              <a:rPr lang="uk-UA" sz="3600" dirty="0" smtClean="0"/>
              <a:t>– це багаторічний  режим погоди властивий для даної місцевості.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571876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Перейди за посиланням і переглянь кліматичні  пояси на материку Євразія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кнопка иконки. Скачать бесплатно иконки кноп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33" y="5010003"/>
            <a:ext cx="1847997" cy="18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Клімат</a:t>
            </a:r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4800600" cy="2895600"/>
          </a:xfrm>
        </p:spPr>
        <p:txBody>
          <a:bodyPr/>
          <a:lstStyle/>
          <a:p>
            <a:r>
              <a:rPr lang="uk-UA" sz="2400" dirty="0"/>
              <a:t>На південному сході материка великий вплив на клімат мають Індійський та Тихий океани, з яких приходить літній мусон із сильними опадами, а нерідко і з руйнівними тайфунами</a:t>
            </a:r>
          </a:p>
        </p:txBody>
      </p:sp>
      <p:pic>
        <p:nvPicPr>
          <p:cNvPr id="68616" name="Picture 8" descr="twister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3810000" cy="2857500"/>
          </a:xfrm>
          <a:noFill/>
          <a:ln/>
        </p:spPr>
      </p:pic>
      <p:sp>
        <p:nvSpPr>
          <p:cNvPr id="6862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990600"/>
            <a:ext cx="5105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Клімат Євразії дуже різноманітний, що зумовлено великою протяжністю материка з півночі на південь і зі сходу на захід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В Євразії присутні всі кліматичні пояси від арктичного до екваторіального</a:t>
            </a:r>
          </a:p>
        </p:txBody>
      </p:sp>
      <p:pic>
        <p:nvPicPr>
          <p:cNvPr id="68630" name="Picture 22" descr="тайфун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922713"/>
            <a:ext cx="4343400" cy="2935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Клімат</a:t>
            </a:r>
          </a:p>
        </p:txBody>
      </p:sp>
      <p:sp>
        <p:nvSpPr>
          <p:cNvPr id="7068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67200"/>
            <a:ext cx="48006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/>
              <a:t>Континентальний клімат характерний для півночі та центральної частини материка, тільки в Арктиці він постійно холодний, а в Центральній Азії влітку дуже жарко і сухо, взимку сильні морози і майже без опадів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066800"/>
            <a:ext cx="46482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/>
              <a:t>Для західної частини Євразії характерними є циклони, які зароджуються в </a:t>
            </a:r>
            <a:r>
              <a:rPr lang="uk-UA" sz="2400" dirty="0" smtClean="0"/>
              <a:t>районі             </a:t>
            </a:r>
            <a:r>
              <a:rPr lang="uk-UA" sz="2400" dirty="0"/>
              <a:t>о. Ісландія (Ісландський мінімум) і мандрують на схід аж до Уральських гір, а найпотужніші – до Середньосибірського плоскогір'я</a:t>
            </a:r>
          </a:p>
        </p:txBody>
      </p:sp>
      <p:pic>
        <p:nvPicPr>
          <p:cNvPr id="70670" name="Picture 14" descr="циклон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4343400" cy="3124200"/>
          </a:xfrm>
          <a:noFill/>
          <a:ln/>
        </p:spPr>
      </p:pic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3">
            <a:lum bright="-8000" contrast="10000"/>
          </a:blip>
          <a:srcRect/>
          <a:stretch>
            <a:fillRect/>
          </a:stretch>
        </p:blipFill>
        <p:spPr bwMode="auto">
          <a:xfrm>
            <a:off x="4762500" y="422910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ima\Desktop\дистанц. курс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8903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70C0"/>
                </a:solidFill>
              </a:rPr>
              <a:t>Розглянь природні зони Євразії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Создать мем &quot;природные зоны, карта природных зон евразии, евразия  физическая карта&quot; - Картинки - Meme-arsenal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29652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9900CC"/>
                </a:solidFill>
              </a:rPr>
              <a:t>Дай відповідь так чи ні</a:t>
            </a:r>
            <a:endParaRPr lang="uk-UA" b="1" dirty="0">
              <a:solidFill>
                <a:srgbClr val="99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6851104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Євразія – найбільший материк Землі.</a:t>
            </a:r>
          </a:p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Євразія складається з двох частин: Європи та Азії.</a:t>
            </a: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Євразія розташована в північній та південній півкулях.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Євразія омивається 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uk-UA" b="1" dirty="0" smtClean="0">
                <a:solidFill>
                  <a:srgbClr val="FF0000"/>
                </a:solidFill>
              </a:rPr>
              <a:t> океанами.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На материку Євразія знаходиться наша країна Україна.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В Євразії представлені  всі природні зони  північної півкулі.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928670"/>
            <a:ext cx="913331" cy="912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1643050"/>
            <a:ext cx="913331" cy="912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4000504"/>
            <a:ext cx="913331" cy="912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2571744"/>
            <a:ext cx="913331" cy="72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42852"/>
            <a:ext cx="1348433" cy="1143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3357562"/>
            <a:ext cx="913331" cy="729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71" y="4818964"/>
            <a:ext cx="913331" cy="9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3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илый мальчик-путешественник |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2643206" cy="2643206"/>
          </a:xfrm>
          <a:prstGeom prst="rect">
            <a:avLst/>
          </a:prstGeom>
          <a:noFill/>
        </p:spPr>
      </p:pic>
      <p:pic>
        <p:nvPicPr>
          <p:cNvPr id="11266" name="Picture 2" descr="Стокові фотографії Євразія та роялті-фрі зображення Євразія |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2786050" cy="30703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102" y="1000108"/>
            <a:ext cx="6157898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Тема блоку занять: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«</a:t>
            </a:r>
            <a:r>
              <a:rPr lang="uk-UA" sz="2700" dirty="0" smtClean="0">
                <a:solidFill>
                  <a:srgbClr val="C00000"/>
                </a:solidFill>
              </a:rPr>
              <a:t>Євразія – найбільший материк на планеті Земля</a:t>
            </a:r>
            <a:r>
              <a:rPr lang="ru-RU" sz="2700" dirty="0" smtClean="0">
                <a:solidFill>
                  <a:srgbClr val="C00000"/>
                </a:solidFill>
              </a:rPr>
              <a:t>»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71612"/>
            <a:ext cx="5143536" cy="264320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Сьогодні</a:t>
            </a:r>
            <a:r>
              <a:rPr lang="ru-RU" dirty="0" smtClean="0">
                <a:solidFill>
                  <a:srgbClr val="00B050"/>
                </a:solidFill>
              </a:rPr>
              <a:t> у нас </a:t>
            </a:r>
            <a:r>
              <a:rPr lang="ru-RU" dirty="0" err="1" smtClean="0">
                <a:solidFill>
                  <a:srgbClr val="00B050"/>
                </a:solidFill>
              </a:rPr>
              <a:t>незвичайний</a:t>
            </a:r>
            <a:r>
              <a:rPr lang="ru-RU" dirty="0" smtClean="0">
                <a:solidFill>
                  <a:srgbClr val="00B050"/>
                </a:solidFill>
              </a:rPr>
              <a:t> урок,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Сьогодні</a:t>
            </a:r>
            <a:r>
              <a:rPr lang="ru-RU" dirty="0" smtClean="0">
                <a:solidFill>
                  <a:srgbClr val="0070C0"/>
                </a:solidFill>
              </a:rPr>
              <a:t> ми </a:t>
            </a:r>
            <a:r>
              <a:rPr lang="ru-RU" dirty="0" err="1" smtClean="0">
                <a:solidFill>
                  <a:srgbClr val="0070C0"/>
                </a:solidFill>
              </a:rPr>
              <a:t>зробимо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ще</a:t>
            </a:r>
            <a:r>
              <a:rPr lang="ru-RU" dirty="0" smtClean="0">
                <a:solidFill>
                  <a:srgbClr val="0070C0"/>
                </a:solidFill>
              </a:rPr>
              <a:t> один </a:t>
            </a:r>
            <a:r>
              <a:rPr lang="ru-RU" dirty="0" err="1" smtClean="0">
                <a:solidFill>
                  <a:srgbClr val="0070C0"/>
                </a:solidFill>
              </a:rPr>
              <a:t>крок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FF"/>
                </a:solidFill>
              </a:rPr>
              <a:t>В </a:t>
            </a:r>
            <a:r>
              <a:rPr lang="ru-RU" dirty="0" err="1" smtClean="0">
                <a:solidFill>
                  <a:srgbClr val="FF00FF"/>
                </a:solidFill>
              </a:rPr>
              <a:t>країну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природи</a:t>
            </a:r>
            <a:r>
              <a:rPr lang="ru-RU" dirty="0" smtClean="0">
                <a:solidFill>
                  <a:srgbClr val="FF00FF"/>
                </a:solidFill>
              </a:rPr>
              <a:t>, </a:t>
            </a:r>
            <a:r>
              <a:rPr lang="ru-RU" dirty="0" err="1" smtClean="0">
                <a:solidFill>
                  <a:srgbClr val="FF00FF"/>
                </a:solidFill>
              </a:rPr>
              <a:t>в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країну</a:t>
            </a:r>
            <a:r>
              <a:rPr lang="ru-RU" dirty="0" smtClean="0">
                <a:solidFill>
                  <a:srgbClr val="FF00FF"/>
                </a:solidFill>
              </a:rPr>
              <a:t> погоди,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err="1" smtClean="0">
                <a:solidFill>
                  <a:srgbClr val="7030A0"/>
                </a:solidFill>
              </a:rPr>
              <a:t>країну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чудової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пригоди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068" y="5000636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6600FF"/>
                </a:solidFill>
              </a:rPr>
              <a:t>Тема заняття “ Подорож перша – загальні відомості про материк </a:t>
            </a:r>
            <a:r>
              <a:rPr lang="uk-UA" sz="3200" b="1" dirty="0" err="1" smtClean="0">
                <a:solidFill>
                  <a:srgbClr val="6600FF"/>
                </a:solidFill>
              </a:rPr>
              <a:t>Євразія”</a:t>
            </a:r>
            <a:r>
              <a:rPr lang="uk-UA" sz="3200" b="1" dirty="0" smtClean="0">
                <a:solidFill>
                  <a:srgbClr val="6600FF"/>
                </a:solidFill>
              </a:rPr>
              <a:t> </a:t>
            </a:r>
            <a:endParaRPr lang="ru-RU" sz="32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4615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Робота з контурною картою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28601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Запам’ятайте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6600FF"/>
                </a:solidFill>
              </a:rPr>
              <a:t>Всі</a:t>
            </a:r>
            <a:r>
              <a:rPr lang="ru-RU" dirty="0" smtClean="0">
                <a:solidFill>
                  <a:srgbClr val="6600FF"/>
                </a:solidFill>
              </a:rPr>
              <a:t> </a:t>
            </a:r>
            <a:r>
              <a:rPr lang="ru-RU" b="1" i="1" dirty="0" err="1" smtClean="0">
                <a:solidFill>
                  <a:srgbClr val="6600FF"/>
                </a:solidFill>
              </a:rPr>
              <a:t>підписи</a:t>
            </a:r>
            <a:r>
              <a:rPr lang="ru-RU" b="1" i="1" dirty="0" smtClean="0">
                <a:solidFill>
                  <a:srgbClr val="6600FF"/>
                </a:solidFill>
              </a:rPr>
              <a:t> н</a:t>
            </a:r>
            <a:r>
              <a:rPr lang="ru-RU" dirty="0" smtClean="0">
                <a:solidFill>
                  <a:srgbClr val="6600FF"/>
                </a:solidFill>
              </a:rPr>
              <a:t>а </a:t>
            </a:r>
            <a:r>
              <a:rPr lang="ru-RU" dirty="0" err="1" smtClean="0">
                <a:solidFill>
                  <a:srgbClr val="6600FF"/>
                </a:solidFill>
              </a:rPr>
              <a:t>контурній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карті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виконуються</a:t>
            </a:r>
            <a:r>
              <a:rPr lang="ru-RU" dirty="0" smtClean="0">
                <a:solidFill>
                  <a:srgbClr val="6600FF"/>
                </a:solidFill>
              </a:rPr>
              <a:t> </a:t>
            </a:r>
            <a:r>
              <a:rPr lang="ru-RU" b="1" i="1" dirty="0" err="1" smtClean="0">
                <a:solidFill>
                  <a:srgbClr val="6600FF"/>
                </a:solidFill>
              </a:rPr>
              <a:t>друкованими</a:t>
            </a:r>
            <a:r>
              <a:rPr lang="ru-RU" b="1" i="1" dirty="0" smtClean="0">
                <a:solidFill>
                  <a:srgbClr val="6600FF"/>
                </a:solidFill>
              </a:rPr>
              <a:t> </a:t>
            </a:r>
            <a:r>
              <a:rPr lang="ru-RU" b="1" i="1" dirty="0" err="1" smtClean="0">
                <a:solidFill>
                  <a:srgbClr val="6600FF"/>
                </a:solidFill>
              </a:rPr>
              <a:t>літерами</a:t>
            </a:r>
            <a:r>
              <a:rPr lang="ru-RU" b="1" i="1" dirty="0" smtClean="0">
                <a:solidFill>
                  <a:srgbClr val="6600FF"/>
                </a:solidFill>
              </a:rPr>
              <a:t>,</a:t>
            </a:r>
            <a:r>
              <a:rPr lang="ru-RU" dirty="0" smtClean="0">
                <a:solidFill>
                  <a:srgbClr val="6600FF"/>
                </a:solidFill>
              </a:rPr>
              <a:t> </a:t>
            </a:r>
            <a:r>
              <a:rPr lang="ru-RU" dirty="0" err="1" smtClean="0">
                <a:solidFill>
                  <a:srgbClr val="6600FF"/>
                </a:solidFill>
              </a:rPr>
              <a:t>чітко</a:t>
            </a:r>
            <a:r>
              <a:rPr lang="ru-RU" dirty="0" smtClean="0">
                <a:solidFill>
                  <a:srgbClr val="6600FF"/>
                </a:solidFill>
              </a:rPr>
              <a:t>, </a:t>
            </a:r>
            <a:r>
              <a:rPr lang="ru-RU" dirty="0" err="1" smtClean="0">
                <a:solidFill>
                  <a:srgbClr val="6600FF"/>
                </a:solidFill>
              </a:rPr>
              <a:t>акуратно</a:t>
            </a:r>
            <a:r>
              <a:rPr lang="ru-RU" dirty="0" smtClean="0">
                <a:solidFill>
                  <a:srgbClr val="6600FF"/>
                </a:solidFill>
              </a:rPr>
              <a:t>, так, як на </a:t>
            </a:r>
            <a:r>
              <a:rPr lang="ru-RU" dirty="0" err="1" smtClean="0">
                <a:solidFill>
                  <a:srgbClr val="6600FF"/>
                </a:solidFill>
              </a:rPr>
              <a:t>фізичній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карті</a:t>
            </a:r>
            <a:r>
              <a:rPr lang="ru-RU" dirty="0" smtClean="0">
                <a:solidFill>
                  <a:srgbClr val="6600FF"/>
                </a:solidFill>
              </a:rPr>
              <a:t> атласу.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876"/>
            <a:ext cx="7929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/>
              <a:t>Знайди і познач на контурній карті частини світу Євразії, межу їх кордонів.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Підпиши океани, які омивають берега Євразії.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00FF"/>
                </a:solidFill>
              </a:rPr>
              <a:t>Рефлексія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Доповни речення:</a:t>
            </a:r>
          </a:p>
          <a:p>
            <a:pPr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Я запам'ятав(</a:t>
            </a:r>
            <a:r>
              <a:rPr lang="uk-UA" sz="4000" dirty="0" err="1" smtClean="0">
                <a:solidFill>
                  <a:srgbClr val="0070C0"/>
                </a:solidFill>
              </a:rPr>
              <a:t>ла</a:t>
            </a:r>
            <a:r>
              <a:rPr lang="uk-UA" sz="4000" dirty="0" smtClean="0">
                <a:solidFill>
                  <a:srgbClr val="0070C0"/>
                </a:solidFill>
              </a:rPr>
              <a:t>) що …</a:t>
            </a:r>
          </a:p>
          <a:p>
            <a:pPr>
              <a:buNone/>
            </a:pPr>
            <a:r>
              <a:rPr lang="uk-UA" sz="4000" dirty="0" smtClean="0">
                <a:solidFill>
                  <a:srgbClr val="009999"/>
                </a:solidFill>
              </a:rPr>
              <a:t>Мені цікаво було …</a:t>
            </a:r>
          </a:p>
          <a:p>
            <a:pPr>
              <a:buNone/>
            </a:pPr>
            <a:r>
              <a:rPr lang="uk-UA" sz="4000" dirty="0" smtClean="0">
                <a:solidFill>
                  <a:srgbClr val="6600FF"/>
                </a:solidFill>
              </a:rPr>
              <a:t>Мені вдалося …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5842" name="Picture 2" descr="Встановлення цілей (Метью Хільгер) | POKER.ORG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4" y="4089777"/>
            <a:ext cx="4429156" cy="2768223"/>
          </a:xfrm>
          <a:prstGeom prst="rect">
            <a:avLst/>
          </a:prstGeom>
          <a:noFill/>
        </p:spPr>
      </p:pic>
      <p:pic>
        <p:nvPicPr>
          <p:cNvPr id="35844" name="Picture 4" descr="Смайл гифки, анимированные GIF изображения смайл - скачать гиф картинки на 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1905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кола гифки, анимированные GIF изображения школа - скачать гиф картинки на 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905000" cy="1209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657964" cy="8461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Спостереження за погодою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286280" cy="29289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6600FF"/>
                </a:solidFill>
              </a:rPr>
              <a:t>Познач у зошиті</a:t>
            </a:r>
          </a:p>
          <a:p>
            <a:r>
              <a:rPr lang="uk-UA" sz="2400" dirty="0" smtClean="0"/>
              <a:t>Яке сьогодні число,  день тижня, місяць?</a:t>
            </a:r>
          </a:p>
          <a:p>
            <a:r>
              <a:rPr lang="uk-UA" sz="2400" dirty="0" smtClean="0"/>
              <a:t>Яке небо?</a:t>
            </a:r>
          </a:p>
          <a:p>
            <a:r>
              <a:rPr lang="uk-UA" sz="2400" dirty="0" smtClean="0"/>
              <a:t>Чи є опади? </a:t>
            </a:r>
          </a:p>
          <a:p>
            <a:r>
              <a:rPr lang="uk-UA" sz="2400" dirty="0" smtClean="0"/>
              <a:t>Познач напрям вітру.</a:t>
            </a:r>
          </a:p>
          <a:p>
            <a:r>
              <a:rPr lang="uk-UA" sz="2400" dirty="0" smtClean="0"/>
              <a:t>Запиши температуру повітря</a:t>
            </a:r>
          </a:p>
          <a:p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42" name="Picture 2" descr="Стенд «Куточок природи і погоди» - stend-ukraine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325" y="1285860"/>
            <a:ext cx="4580675" cy="5000636"/>
          </a:xfrm>
          <a:prstGeom prst="rect">
            <a:avLst/>
          </a:prstGeom>
          <a:noFill/>
        </p:spPr>
      </p:pic>
      <p:sp>
        <p:nvSpPr>
          <p:cNvPr id="10244" name="AutoShape 4" descr="Методика проведення спостережень учнів за змінами в природі (стр. 4 из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Методика проведення спостережень учнів за змінами в природі (стр. 4 из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png;base64,iVBORw0KGgoAAAANSUhEUgAAAdgAAAFlCAYAAABIjfkyAAAAAXNSR0ICQMB9xQAAAAlwSFlzAAAOxAAADsQBlSsOGwAAABl0RVh0U29mdHdhcmUATWljcm9zb2Z0IE9mZmljZX/tNXEAAP+QSURBVHja7N0FuHVdV9B9FXkBEVEUBQSxxS5sQQzswO5uJAURLJBSWl+lEURExMAgREUMDBSxMDGwu7vP9/325f9hvPNda9c59znnvp8zr2tde++115o55ugx5le4eSpP5ak8lafyVJ7z8n/+z/85fH7RF33Rzfu///vf/It/8S8etD+/5bf8lu/zFZ6W5ak8lafyVJ7Ki1D+1//6Xze/83f+zpsP/MAPvPm///f/3vzv//2/H6wvTwT2qTyVp/JUnsoLU/7H//gfN+/3fu9388pXvvJAYP/rf/2vD9aXJwL7VJ7KU3kqT+WFKf/m3/ybm7d/+7e/+cIv/MLD7//5P//ng/XlicA+lafyVJ7KU3lhyl/8i3/x5r3f+71v/vt//+8HCfYhy60I7Ow8PXcG5orf897eYNOT97/PUxPTM/O5c97belYf1/cuqes2Zbbjc53D5nbaEdZ3tups7uf//b5mXOta7rV5ao3PWccVXq5dh616j7V3V+u5zv2lcLm3L84Z313B4rrW7FoTfq7Ze1vvHJuDYzCxwrPvwdd9IdUJ07fBRXvj28ID67qcmsNj3y+Bha12r9mfl87JMfqxh4+ohn/X7/pdh+f/03/6T8+nBKvzNl3fcQv9nhOwEoYVCfXc5DauJbDzP3r3JtbnFrFxX599biHic5iD2yKytZ3mzHw0d2wK69yuzM1/+2//7dXWZkXObdBLxlJ/ViJ/ajNsjbl59tmabL3T2tTeikiv6W/zN2H2WRVtuPaI1R6Mt2at+SkCO+fmruByr776O8d1Tf2Xlq25a1+v8HEfiLQ1CXbt03l/7tNjeGx99px5DRbs9fbSHpFbccopYnis7faizxVP77Vd+xOGgy+wbQzuh9vUu7V+cz/0Pbw993ntee57fa/vdfNP/+k/fQkv/uf//J8fTJK9tYp4LmRIoUmM6zVI18r9zg3bNRfjmuu//Jf/8hLR3COqLcpWe2t/7vvSR30wfwFd/fLbPM4+NsYAzvhXrv4ux6QPX/qlX3rzT/7JP3kVRmCdw/Vq7ttc3qvvvrsfzDT+dV5auzZ5787fwZt5cP+f//N/fvOv/tW/uvnX//pfH+5hvNa5Xq89GNx7fm9tJkPjYhv6S3/pL918wRd8wc3v+B2/4+a3/bbfdvNH/sgfufkH/+Af3PzH//gfD33VRwjhX/7Lf3n4ba5/82/+zTd/7+/9vVeD64nUuzfX/NLL+1/yJV9y86mf+qkH+9Wf+lN/6jB3//gf/+ObT/qkTzqEPJjH3/f7ft9h/bUFkblICvrd/O3VH25oHCHL1nyOrbV1Wbfm/5/9s39287f/9t+++Q//4T8c1IF/4S/8hcN8TcKjD/7/9//+378aLG3tj3Ov+jwJXLDme/CtbZ+NtavfxmPOmi/fq2MLHr3nmfbOCgdzTJPhaOyTod2Doa29OfeD9yaMz7ZO4bT1uYmn5pj73jvmybNzHAlz9X3iIHuGBGu/2FMT7z83BLZNMgnsP/pH/+jml/2yX3bzrb/1t7757t/9u998z+/5PW++03f6Tjff5bt8l5u3fuu3vvlm3+ybHe7/iB/xI25+3s/7eTe/8lf+ypuf83N+zs2P/bE/9uYX/IJfcPPu7/7uN7/wF/7Cm5/6U3/q4f4v/sW/+OaX/tJfevMe7/EeL12/5Jf8kpv3eq/3OujXeYl9wAd8wCHW6X3e530Obf+KX/Erbj7kQz7kcN/77/RO73Tz637drztswL/8l//yzUd+5Ece6v9pP+2nHep4h3d4h5sP/uAPPrTz43/8jz/U9ZN+0k+6+ck/+SffvOu7vuuhLW2+27u9280v/+W//OY93/M9X6U/11zq01d1q1fb6tXXH/2jf/Rhzn7CT/gJNz/35/7cmx/3437czVu+5VvefLfv9t1ufsAP+AGHvv/gH/yDb97iLd7iMM/m+Bt9o290eO/X/Jpfc+jz9/2+3/cwp+bgQz/0Q29+42/8jTe//tf/+ptf+2t/7c0v+kW/6NAH7bve5V3e5TBPv/pX/+rD8/rkt//cM5/v/M7vfLjv3g/5IT/k0L9v9a2+1aFt62p9v+t3/a6HtdVPl+9bl7H80B/6Qw/9BAPW/Uf+yB9588N+2A+7+eE//IfffL/v9/0OY9FP6/MbfsNvOMy7sdk0H/RBH3TzUR/1UYfv/tcv4zLGj/iIjzjU9T2+x/e4eau3equbH/SDftDNj/pRP+rQn+/4Hb/joa+14fupvm79t/e8Nl3aMRc4aJ/f/tt/+5vv/J2/8+GZ7/N9vs9h7qzdd/gO3+Hwn3k0J9//+3//w7yYX5/6qP8/8Af+wMN+edM3fdObt3mbtznMucv/9Ue72qpvxq4tzx8b33qpQ93GoF/aULc++M8982ds3+JbfIvDmum3/r/t277tS3Ndn7bmzpg8ax7Uqa+++6/50r45891cfdtv+20P6wru1WN+9Ombf/NvfpjH8E3r3Pzrgzq+3bf7dgcYXft0av23Ln0Fu8I/4Ct71x623+AN+MRl/7Z25sW8dem/efBpT+uXdfesufF7q1/GEKzAFXCGvQknwHlwm31hr/yqX/WrDpe90T6Cd973fd/35hM/8RMPfTVH1ru5MG9gxt4wTv/rl3l3T7twrnrBl3vGan/CM/AsXPphH/Zhh764B6f0Xdv2aPsZroWXzCGcQ6Vrb/tunqy5T30zN8b7M37Gz7j53t/7ex/GAhcYl/rV83Ef93GHOo3j/ydqLzEkCHTE+bkhsFPdl9j+x//4H7/5ul/36x4mwYR+9Ed/9EuXhTdhAAsC/ek//acfJvKn/JSfcgAyi/h2b/d2hwn1HXACQPdM7rwmsM7Lf4DiG3yDb3Dzbb7Ntzm0BQmoxwbQL5sDANgc7qnfAgNUzyIoiLs+qdMz7rdZtvpzzaWe6vX9x/yYH3MYN4IDYGwCUguAjIAA4N/6W3/rYS4RIP3kKWfMxorJAHDG9o7v+I4HAATw3nNhaGz2NnNIyzhtUgTdxjNf+mON3HcvxI8B+piP+ZiX+vi7f/fvvvn4j//4A3Drr+/6unV97Md+7KF/3ie5qePTP/3TD+/YWG1E41Pfp33ap9188id/8mFDu/8pn/IpN7/pN/2mwxyQpjAHP/Nn/szD5nLP+DFGNqJ3MVSkrM/93M891Ecq+4N/8A8e4uP8/oRP+ITD51Zfway2tK9ubRuvMWw9r//qMr7et3YQknGZ/w//8A8/3DNmUixpkERLIsR1kwJJi5jBP/Nn/sxBcv27f/fv3vzNv/k3b37/7//9N5/92Z996ItxmHd9cZl37WlHH377b//thzEbp7ncW4951UcI8ff+3t97kBCTVvXrT/yJP3HzZV/2ZTf/9t/+24NU+4f/8B8+/P8H/sAfOEizf+Nv/I3DpX/WQ31b7Vg3620eggWf4QkwC/nG7MEPP/tn/+zDHtA/72rvT/7JP3mYc+/ri35YH3OsHeMO+bo8aw1d5suz1l99e33dutTpPXChHp+QeffVa32snzUlVbeuLr9pK774i7/4sK5g1BhoMTxvXM3JVtvm1jzUlvbBgHHpR5/u2fveQ9hc9oq9Aa6t8ed8zucc9qFnzY/513drWHvmR3+CfXMFvqyj797xXPPgeX3TD+/pr/98tzbqgG/tVYTWJxwDB8JPcBfmwWXPg2d9M2b1qwv+bg30331rod+EAkwDwp82LM3pKdPSo1QRNwCF2ouUCogequjLn/7Tf/rmr/21v3aUOThH3f0Yy225sIf2qHsq+3AX7E3V122dvG5TUhNWqH+3bNqPAa5IKg+ZTGCrzPnZcv58bP19UQrmDLEluf67f/fvXoLd55LATkeSz//8z7/5ht/wGx64FLrv9OepkldksuU0cyngzY2dfWrWNR0HptPM+i4df+OZ9qD7UC1kQ8iO0BwUHD1tf41h2kD0PeCZ/08EnS1mbw73xjrna9qtZ196Z2s9twjEXONpK1qdIrK1zPXtmTlPrVdjnM9l2+39rnVse2UPTveeXW2v3Z+2sGMwHtyt9iiM40QQ8/0tuJ7OUueWHHa0H+whXNMJxZVdKw3WtOkp0xnlGBxM29/WfE1b7nRmqe657uZHn+d+zxloSjCro9y1ezv4nONe+z7t4o1vXZdpU5ywvdW3nl3t2dOeOn1fJvxOvBiMrc5z8/7q3LnC9orL556be2H93mdwNvf+1nhX/4KtaIppq/VJoqYhqp1w5HOnIp4eYAoJlj3wsz7rs17FPntpLNJtPBRPuZLv1b333l1IjKuhfzrQTCQZMEzv4dXTuY0Qwp3At44nAJ4bsjULqCdCPeXVGiKfm9kFCfebY8dK6CPgW57SkzCHxKckF4FdPc7n1bzkfBHCbYyTAZnMxDGvzZBS/Z7OJmv7q1PJnJ/mfyK0yRis8DfXfXVymaV2Ys6CkYmI136sSHFKycFU46u+xj/7N2FgetBOArsSzckEzLGvzNXWvpkEdTIaq9PMlufqZDQnsm5cK1yuMDD36zqfk/GtjhyEViI+13315M8hb/Yz+Jv1NE/B0txj/T8J+3S+m46fq4f7uibX4Ofb4Mlr8Wy4rLkzZg5v7NGc8oKR6Vz73BDY6enaBmB34HDAu2+LcLycy/SAXYn+nMO5MSZBC6DavBHGU5siLj6vu+mRODf75HBXCWxqIervlJIm4plhUTOUYiUm00U/RBKiWaWL2d+5udo4eWQqVEHNUXM9ialPz+4xFJOxmIxhiG3O27wmEVwl9FW6SjsxpfOtkKK5b9bwmMY1PXG3pKVVslgJfHMfoqrPeQO3/mtIyCSiW1qPqTWY36cn7dbc7SHf5n/2a2+frZqYuU7TS3l6qp/atysjtQczc71WT9ctmFk1bpNwznXv/+AcTNEkzCiNNUzIZ8SnNXR5b4tRvstwr/sqc+9Hg/g4TNwx4f65IbATaOo4RwMqYkb8AOJ5XLS7LHvqxSl5zo05kc+KUNvsE+lPJL2WXO4rSTor15u0t/avfkxEPl3qAfZWnO4MK4roxWhFtAprqI5ZV8R3S604+5/ax/dscNOdf1W5r3WtqrOtNSpUqr7uIcsp5cz5nPOypdafEliMzAzzacxTBTYJ6Qz7aExTUzKRypRcpmYjojSZgIl0VyLRms71nhL1ShhX1f2EmRletYdnerYxIhB7uWUnI7KqUrek7mPEOthf+zfDdKYauzkIfuea78HMZFzW8K41iUVM9Qo/0/ywEu4ZH2/egrMJo41tJfjPA26dDJzyD//hPzw4wXHOa2wP6UF8NYFdAVrhnfbVv/pXv/n7f//vv7Rg60Z5uZWt7C5TtT7tMm2GKS3OTdBmC9mfKqttbo1Fm0gh6WyVduqDDV0M3jGmaXLZW3NRHxo/RD2RWJu//s/4tpiBLSI5GZKJ4LZgr3ZOIfaI/iXqpVMIqljYqZrdKlOi3EIs5yDCKU1t2X23MjJpV9zolILXvXysTN+FPem2NT9n3qYEOU0np+Iuq3PVzMz5OIV8pzp2MoCXEIBT78S8bdnXrX9OOutcRZinlmXOaf2davv5/ouAj6cAMueamlj0wJyXhxT0rpZgV2cRojkJVjzsBOjVCeLlVFZJtPlY05BNZNDGn/O8ZsmanPhemXWcuvaSgGwhroikzS8ZAY9tyQn+3J/7cwcirPytv/W3DiEHnA189/+UuNYEDHsJQ6ZkP5Gl0Ic//+f//IFTncSgzSRkRPgGxzshLfomNEKICS53OlvswXdp1oT84Iq1ZxzG1PVX/spfOVz+E3LRO/4zN/4rBvsP/aE/dAjNmEkUFPPoGZe5ZD9K9eU//Xa/0A7j46nvefW7/2f/7J89jNFzTDTTdr0yHAppRuhPIVzGZ9+uElG/g+O//tf/+gGB6YdP47a+Lu9P5K2O/jOmqTpmq5cIwLyoa4+AqyuHSc9g3v/oH/2jhz7PUBbfheYIC+EDkiPW6n8hVEbolJjuEmPsEcGSP0y7vvkFW8Zu3s3H3/k7f+cwButhPoRWeU7d1tC6BCfGCza8O4nAqjGYBBGMC7sSJjXV2nnGgpHwhO+uKSELufI/uA83R4TtB3BqHMYwNV7PI56d2pvVXn8uk/goCGydVloUcVEk2AzME3BerhLsqjq1OT/jMz7jpdhKRGBy5gC+4HT/KdNW5jkbVKIMiRpyKtorkJu4M3GtYnrFvkqoISbuJ/7En3hIZCHuUL28v93znPvilWfA98/6WT/rEOvcukLKbO6SAXzTb/pND4kIxPMpYtrEIwvbkpRAXDIEk1QDAYndFZAvvrZ+abe4OAirEpNirvRBoPs3+Sbf5ED8IpQTWYqV+5pf82vevOEbvuHN67zO6xySEri+3tf7eodgfWMWx3lMevGfZyQ9ANeYR3W8+Zu/+eH6+l//6x/GyLHPb32GwMQSGvM3/sbf+DA3/u9ZiRGMU1B9SBTyFBzvefNlXUm5injF+q4eSQggSkhREgXzrg2JKIzNM9bE+pq/VcrxnSlH7PRrv/Zr33zFr/gVD9drvuZrHhIOiJ3t2TQR9RMCFg/dmLVp3MGA2PHgA1IXdy7xg7YkMGAfUzAAYEsCCHBhbPbEXkmSF34n2cLX/tpf+9Dnr/AVvsKrXN3TF/HOk0gr4NX8eearfbWvdmC+jhV7LlWj4gBvSQ/Ub53Ag7mwBr67rKH5sIfFtf7Vv/pXD3PlP5+eBwtv/MZvfBi/WG4xxqsjVOpnhFgcsLkWIzzV8Yi/T/kEtGfvmGfwBQerT9w/eHfPWoh7R+RbB/tIn7/lt/yWh3H9nt/ze54rXD19JWImw6czreRz5+Q0jcYRWAG/EBEEsAL3y7VEFJPGxGi9/uu//s1X+Spf5YDgIJoAAUcP0EMYEHbIPqCRdAGC6ZnP/MzP3JznkCKOHfL27Ff+yl/55k3e5E1uXuu1XutVEJM6tCE7yrxvLT0veQgi5R6imNpK0gEIp+chr+zvCK2N238IPI49O6PvNrf/jAeinv1CGDEjjSUHL8gIkuo5iQj0Zzp6KNIQvu7rvu7hGeMn9SCqEF3vSqCxF7rUmqgb4egdRAzzUFYu89N/kpToA6QKeXZfQhHvCICPCJhb+0W/IXHMQs9LEJAEisC/wRu8wUv/QZQYCReE3X3ETCC/Oa0NiBzxnkyDAH5te0ZiEZIYCQtT0/j0Ky2KdjBxmQlk72nNrMPsG9ilWajfEHr/vdmbvdlBSlI8Y076743e6I0O2o49RifNBQZev60rgjLnDFGTRCGYkzgmxjathsQGzc1X+kpf6eRh3NP+nIc8Yleb6jCuiGp7xGW99Zu6HeHrPoYCDrC36wuYRPyn2SYCH0PgAocz3K6+WePJcNijMSXWcv5nv9i3MS4Sx/S/ef28z/u85w6/bplCVjPSNWWaYprrLTPVMyGwAeBU+7LBfo2v8TVeRQ3xci+rLQuibyMCbNlUKrKi2LRJFaS75jmbocwmE0nY8G3G6RE8bW7qfcUrXnFArgpO2LshtwgmqenrfJ2vc7iPAaB2DJAgYhIOwkFVVSF9ev41XuM1DgRmcpSTyJA+FFy39jwjxRwpM69z2ad63sYPuKc3pj7i0j2DIENOiPVEiArpDUf+Vb/qVz1ku6qQoiOyxrqHUELKNhNCXHuzLsyL9HEhJ6ro+mvtuk813BpJP9j6kWZDhFLTNXbhbhWECqEMXhCJyiRgSY4QOiJYG5PQqBcj4z5JpnlTSKcRS9Jd8wIZT6c47yGu1MsKeCT9Yt5k4amYA9nG6p+1nsiJ1NV/5uoYwrIWVOLGpR0ZfsABYjEJmjowYBgP85zqtP5QK2Nqwb56aGSOaYC2YmWpoNs7tC76Uf7byTREvBXtth72a5oR37tvr6hjDSGbcAEOrG99qn5MECY4nGDN+49KHUPvP2OX+Wi+K0tSfYjZfypfvv5rqF4hiZeUOzlNR5H+zCI+EdhXXaS5IBDW1/paX+sA0JB/GxRgI1aQF+RDzYgYNM+pPCA+EkhIAoGEfKbtIQ63zQLpQJoRByoiSDEik92U3Ur76n+913u9l5zVKuyPVG+Q0kS4EVhqz1km960PE1lRIcq7CqlHsBHVngdLE8E2FvYuqmjPNIbUixM5UEdSw/mfihfyqpiH2hEzd6wYawRWX6VnawwQeFI4JBazZD5D/uYFg9N8sROmTSDNhMT1sT79sT/2xw73vINIIewuiFBquS0CO9WdiID63YegwdwcByaYxDSJobkjHVcfAhVMgYuYJs9gitgaFYSzcfo+YztJyCF9fcqZT8pHUl/MJGnulBcxnMJsQrqPUCPMjZNNtWdJ5LQyadYwMZihqUEAO6T1aYbYK1MiogWJwEpV2n0EM6bqGIGluu++OSQBpxGwhnnn+2TLjSHyPiYZQ7OG5yGwVMitAy1XbVAVY5ZjnDDNEyeBzfomzehTprcvL2ltfJrjGLbJuD0zArsG+CtsipDQVBE/lVcNWaAeg+AisDEjpDiSLSK7IvgZEhHiTspVFzXQbGcuvrWRpxPRJGEqCFrEaUqw2kKUIHMElso6NaF32P1Wuxx1VEiF84jnrD/kwA7Zf6lDc9KgFqXysvkjsFOClbQ7IlNYwkQIpNOQqzlb4z31NfUtxDEdpGY7cpfuwXehQCT/CAUE2/xC2g5WiMByrlHMUetkTRt7hL+2qTm1Yd4R25UZkf815Ai5pobeIrDZvvUN8Uw9bo70U52tOZshW/9k3hSMSvWRiKxRarEyOpHS/AeO/YewJR1R4Vand+Syzr6LkVEHuJCsPaTuE+E8ZguPMCfhRTgQzGBA3uJV3Rvj4H2mC3sAc4aw1v5kNI7huvrHtt+7Edj6RE3f/Mmd3DuYxd75+T//57+0R/lHOMhgEtj2oWI/gTlMcHDAnk2KzckpRm+aKqigJ2NiL8dYTQc/ZUqwpzQJL7cyhRVqeH4o9tGliZOuJrDZiSKwDOQ4qScC++oLFYGEJNgXATUCy+GEVCbJPyBPzTazuOQ1SI2XvYfkGMJk41ltD9O5BaLWVkQL4QxhI6htaAg1ux5kxAFD3S5tuqiKlQhe9smp9u4K+bmo4+ZRYmCEqpeaLaKdHXBKsMEYpEKiRrTZ+jhkGVP2WmNqrtXPDsoRxf/G0bxwrkJgEISQ0bGifY4iESseqxVSeBKsviRJe4ezWCpijkqtib5MhqT7k8BypkEQSDfmKHhxcVirUDFvaQg4wIU0OULpD5v0tJXmADUZD0wJCciVRL4miqF1oKqN6OkPONQeIhduIPVy1vIfImHeEPWcuTAX2dyPSbDVt8I3+OHw1JgisIWwZcuMeZT8HczrB1gM/jn0nfKcne06mWZV92qHBGtu5tr2Dq2Fd8wrZq37ND71A4HlvNieN3+0CGDA+xjhbNkcn5QI7JRgXcY4CWwqYgS2PPGt+5Rg7b8nAvvqa289MIZU9HNdnymBbTPPT0gRon1SEX95WVMZUtdBmKl4ETSI0uajDsoe2VFLfVdIAakQqcDanByNIPs1524bkGbBJnMCRgQ2CWeqiNWR+lrfbFoETd9sQv+lGgwpOQ0omy0CjGB1hCBkEGHggDMBE8HEjUNw9XPa7DzfWFYJi8oNIo3A6B8V5OwXNSFbq/+0gwOlmiR1ND6ENo/KLaQe8koaNWe0AY2Dej8b7CSw+jDtg+bCPeo9iNJ8mFcSTOOb9mqnldAMkDyo5BHE1mDaYCeBZVvDKJGwYjw8zy9CYbfsWV672p4nYilMEubFhTAaa2vgGTZbjkXWvHc4eiGU2WBnSM9UEetHDjekJt7KMTkkg2NIqzjU4NR3BHaaIDg4zbNBZ5IUsIaRBA8IoRNf9Fm/ELa9w0nWM4EVKvqVwOoXWGDDjDll4qkgeBFYjoRgCzOT86H/YgIjfBgm9ZB43atu8zzVz4XmpGpWV3ZWBVOabd1nXtG1Y980HpqE5vip3LxK+lB4m8aIluZeCexUywCkJxvsq5Y1KxHVGkBPwgvJJFm02Us0MCVfUqvnIX0STs4vEGqen3ksz0Lag2BSh0HCiLM+QPiFhCAQqZMgWGFC1hLH7D8MlM08k2EgBNmkIuAV0lNjg1ACWgWCh0DYi7o3bbBUbCG5iF3SHwQC4KdTCYloZsYhDZifGBmI1JU9E3LLUWerTFd/qs7mBKFoLa0BYuU/zEce3dSX2ja/qfhIfdlR9btk5DFgqXv9TzKzpubbeDBezTEbZAhySnDWkbq6Nqw3JgWs6K/jynqWZG9tc4aLISNR9Yz3qbMnceEkZSz6mqSFsNVvbcxsRuyN+g1mSeIkKPNl3kiUtXVMRbxmlWqNEdhpt6Y6n3mN5yEP7OZggGobo0GCtZYxqCHN9QCFGb+eJmVLRZwneP4I5mh6b4vRTVUOLmgrYrSsM+2V/R2zBUeQJv1vfyB60yGKZJuzU3Gw0waLQZtndLen2c5py2amqPqWmWOGab3cS+YxBb7h5EnivxcC2ybqu0YhBBtqxsG+3EtxWHGG7GEISxwlFXFqWdI/G9/MlpSKjnMCBEXqMs/OQ6yewmBmBiUbNtUvScQGzAkJBxzChgz0SSGdVidkgNvfIjqluFNmCEsSXAA4JazCMNr4vKndJ81UUpPP+4U3UWmmJptq6JADAjc9ghG7PCsh9c4bpQVgyliToWytmwKR5fxjTsx7hbo8TYD2c06i4g15k+xJedom4WFCV4nJGq+OW9TSpbZsHK7a1781RArssClrgz1v2qRJVM0VAktdG3xRR4I579a+/pS/NoaNNE37gqjG/JCop5q2EBD1WU/EdWpLtOu/VOsu6vRj6zATCEzV52Qw9GMmuJiHFFCZe4adkqRn37mS9NnwZ7L9aZop3WjE2hyvEqxC+s+empal/8CcdzA/5o/jGfU5Zs2+aH5zeEQEC6WyHvqaqj1v9mBNsc/Zlf3vkvAnptU8VZd6cupKnY75bjwYhCfc/eVlmvYwMQjsvUuwMyUajhl32yZ7Kl9OmFooyDU1LM7SxqRCbGPiMrPZzZAXatfUTxAkdayNGkJEfFN3qpNER1JyD0GxAW08hWSS0wRJJTsVRIuIJVmzOwRoNj+ES03oittPRepKLZYUOQlsoSchMMjchp+IYhLYVMSTedMv6l5qOqo2n+ahd0gXlTmn1Gxr2YqX2yrGXRwjopnKVUEsaoOHZgwGNT8nrNZrhsNMJiMJ2X4pfpMEYl1z/PLujCdGPEP208kJAzbLPH5RoXJM4wHuStAxc9KS7CLyPK0LD+v/4kiz94LPGTuNiehZ7/UfWNImSVLBuElYMeO9j63DPFWpQgqeEmw22Jx/Yv71FUyDd1Ilxo5tmTnCXCf9r/A504lijmufZiWChHBPbUZqfnBdyJZC69A75ng9xm2m5Px/CPnwvL1lXOYRbLd+K0PhfTHJxgNGS+ihTirimGbMRbg5uEiCBb++P0mv2yUCCw/dG4Fd009xAGCjSeX4VG5eLSF+KuKQL8clNlGSaZsHQk/qDQHbQAgzIobwCZnx7kycAMGFCGe4ANUrpElaVqjXUk1TP4aMrBtpyUbFJU9VfwgAxztjKKcXcRJyADhVxHPTkwqNl0qc3bcyVcRidRVzgEOnYoQ8pgSpTNVZcYnKtDlCpvWrTC/HjimbRHB6BBcmUUHUagOD0/gRkOKJvcPmpxiHa6YfDMFO6SdVfl7MMRHGaT2Dpzm/0yt4HqBQ2jzfOSQ1VzypJ6IwzxFyiJwKX0lFRgWKYSLZzuQcmJyIaLHOMVkk0xzdEKNUrtpiez+XwE6YmqrPt3qrt3o1FXFSR/snxzkevrMNfc2bP3jbymuburk9MkNuwFXv2ItpFOyhvLqVJFj/sUt7x56eRznO75k+qGtnMcbqsVaF8VnbvIhJsJljFPurcVIBt9/C2zltYVayYz+VV4c78E/rQrN2bwR2qgwVwd4QfvaBp/Llp+MUoEyCTdWJqy7zEaIYB+qTQ04FB+z54linrShbjY3FrggxFoaCqOKCMT2capIs1Z0HJ2QaUfKZs4S+UYFCLDYlxkB6R89DAMaEWOSo4ZoxotTOSXERX/+pEzLLaxHgqh/CmXGEwj+Swqi487SUUGE655DO85I0b+yq+lz4iIu0lLp7TeB/arMgUNM7lDTR/GNYuk8NGoHFAMXAIDAxPqkc7Y+p1aBSntKJea5v5iV4sWakfIU6PyI+w6A6YNw4k+RSs4O1YkERAe2Yf/eLDS7DUURFH0mBvF+9h7niQKZ9RJ3d1xj9B0GXA1h74ER91mWGjtgLNCz1HWN07Fze9axcBcM2mUt1ZBJpnqm0U9XzxO0/hWQ3HcsQ62k2WM8eToIFuxE5Y4gBoXFI7W0+MKJJ02lAzAOYX08Umqpve5Ma2f4rbKe2ecaX3lJdMQX2bfBjvCRR98AZRoLpyfNU4qT4tAz2nb0BTyDCRSM8lVcnsPA2R7NrbNRXp0psoULQDPIWcebvfLmXEESbBBGaKdVSOVLfprZ1IYokJOnlQiSktexyHV02CUmqI85GqY67QszeITF038YTxqP4jMBD5pCnGFJEemaUKRaz8IMuRJz9SOHOPv8T+8hZKqcgiBeSd58tjQ0RoZzp40gd7KokJ/c5h+R8EhNnrLMd9SAc6pz3p1dn63LqPF0Ehqpv1kNysCbgn6PO/M/6qJeUMu9zSolYzQO6Q/act+bzEHU2e8kb5n/mT9sI/bxPu2HfFRQfkQEnCGwJ8zlXWdPeQ1jMdb/t4Un8EdHse6vte70wGQgdpI5pmO9QZ5cq0Vrk5OPiHzAzms0yHZySIjEdUxoPjrPBl45TneZL2xzjJsLko1A8bl7QU+rcSrtH80ObMMccU8WsM8fElFHazHInN9ZyjM8Y32LD9dVziL+Qsph0z7GfFhLV2mHm4I7ss9maeXrzj+DfEUH2DPOSvalvxgsXVR+N0pOD6nbBjNjfMfj3QmAnl6uQYC3wVPu93Et2rE53ICkA5lK2IXaeEacYsGdrhNxKNuBCPOOY44CpHyOI3sWRQh6y9uQpDMEX96gIi8AIeceGLhwDYdC2+727XhNBkOB4UlL3GQeVWTHQiBxuvUMDSDAf8zEf8xKX7R0qRBIRJxN95E2q39ThIU/IANfosxjhmdmJNCXzlTYgd/PLzgbh6QNbI+mu8Kct5mevgG9EQT3Wh3cmggu+vcdup26OD2xz5kWdkC5bqf6SykkUU7JbA9URJARA/fprXiO+pLD5n35og+2apoIUxU7nGYzuPAc0JmGVABFcqm7rQ8UPHhByczYlK0UYB7gEFxgeKlJrzkPYJ2cdjj++J7V7BqNFigMTGBFwHPNFSlMXWLXm7JKlk9zDNfPoRdoI/QdzvLOpZq1/avLm2Ts0OmBya51J4eZUf8zrxFsR2JnAhErWeoIz8KvvHSpAra8/4JfNHxNhDqmOzW0+EfZYDn/T6107PWsscOnMpNZJRtrldKc+cG9fm2dOjhgzDKb5wDTBL/YX8wrmpz2FUcVo8c/QVzCgTUxbfhdP5dUJLEZ49XV4ZgR2IqmQRba/JwJ782obvU9cKQRsU1NvQpT+w5UjdBAlpEDFmkr5S7/0Sw/v5X2aGjAiICm+dzpKzHs4Ue8gQDP2TVsIMILjUmcMADWwumw8n9q16btsSvfyqpxhQalz5yHbmAHjKAsQ5ANRQ8jG6x1EAfHp6DDfIeIcboR+TIK3Hm4eDFLlquOhtSeTcBqfuZ6xptckC9/ac4p1ywM8orgejXismC91mPOZcGL2N9UwJiJNlfdKIZfTjLXBQHkWop5zML3b5/mya5ayvVL6wDmH3tUfMAvfzMPi73r/BmfqB1+u4nLzPramtCrrYfCp+vUXY5Amax7dOEOB1MGTVxvNy+xDc+Z/banHHnY/cwuY4CPBTwP8+R/hpO2ijcDg5kjZXKpzPRLzqbyqihiziKm+Nwl2ntWpPEmwr17ywgxJbJW9M0m3TnqZG2APoWy918HOW4dATzv6OSU74no+bX2aDkTTOYX6EZGdCdZnaEVMQ8nQOdSwGU5kN2M3U5dvIUX1Tengrm1LZQpaD3Y/dYh7KsFrCEHrNMd2DnLYur/131RZVkijpLYk8BV2OjFGgcxpH0juE9Zbt4kzun8urjl33p6FDXG2v5YZxrQFg3vzPJnUvfUIb+yt63pu9DFYrSCsJFuamNVx7Kls74dgG+6iXbq3ONgApEWGQBHYjqx6Kq+6GaZn4lRzTu/HuSkizpN4zcQV82irPGR7LqmxZ+bRglsEdpUkVmQ7YwNnn+YB3Vt5YEv7VhsxX6lJg53JAIScqWNI+NVb0oT18Po5Z83RnJdnJdlMpD8dV9ZntgjXtW3O743tUqljIvVph54Ipbqz9c+TjfpsntVBmsQ4cYhKi9DYk9rnXHXvlDf32u95alTMXIzWXZ/5OU0I82SVPtf9st6bXsl7hHJrLwYrE25rf4YsdTZs/ZyhRTPhx2SqEQomjw5hv2YdXk64uzkxb7Rq7Pz3GqYz1Re5kc+TS57Kq6p026BzDiNAEck2TZss4jMJ7USErcF09S9BRW1Mglfdc/0mt93GC2lFPJOgqmMSmJmmrn70TIiwTT4JfvWZg06pWAE4ghvi1kaquRURnoPY7mrT7RGu9RjHrTzR50ige2XGR8+TltaTm47t22m2mIRwrr02UrtPpN6z2uys2MKfVmK4MjfrmtT/vTldQwEn/G6t9yWamHPXeoWtSfSao5nPeBK4Ofa0D6mHJ1Owt3btqVV6n4R2TZIx7ccxHzN5zaz73HV4uZbmBU3jZ8Cz+94I7DyQVpE8QGzesTMWX25lErGtDdAmmJuu7xGSqaKaqte5SadE45028vRYzdY6n52J3FeENfu/IryZiq7+rlJVyKFnZn/Wc2uzB+Yh7Tn2vZCXthDhGIGteZ0IZJV27gpxrFLHFnFvPraI3sqUXrPnVmS7RQjOGUeEYB4qHkKeEtlMURih6P0kyNbalcfyJCqzzfo/ifupVIlbY55EdWpa7rqscz6Z0bkHpyliMj4rIzphdZU6VyZ43eOTuW6d1vmbTDmtz1y3YutneNA56/Byxt/mi8TPue3ewnRqfEojVMS80bbsYi/nBVoPRZiIYTrqTOQ2F7fvPTcRz4rY53mcIcktaeoY4l2Ry4q4T6k6J1JY38nrPFVwiGSqgVeVIqSQI062wC3EO5FN/83PrbXZYi4mopxS+F4dU5KcEs5Esuv8rwj3nCvkudZ3DbGe70QkV+ks6bR56PvUlEztRmu2Zx+fjMc65/OaKuC51uv/ezA7GYV5r373ea0Ne8sWPPMgT0K3MjErzGzVs7eeK7M4me75zoS5aYaZ+zOmaGsdnsqr4zpmTypioU33ZoNdQwKoiMVmnTr+6am8vAF22qDb1JOgTqLbvaSpkO78f0rMU309bVlbRDKkmKfrlNZWQj3th7O+Wf8eYVwlmy0J5pxrqoK3kOIW0l4Jf5fxUv1iaKa0tDJ9Ja1YmcS1jfX+VJPuSd1bzEi4ZV2H+d66lrOOKTlP7Uyx03PdZjatp/JU1jJNIXwMhDTdu5NTwKvwIpYR5ClV4lPZKhOhzlCVLSek1FslDQgprnbX9comRvpa7bRT5bmlYlylgFUNvdXeSgzWd7JTrkznNTbYVLLrGFZG4JQ9diKOlZBNNe4kvJeWToMqm9Q6P2tfV4IXgd5yHCpEZsupbJWQ5/hygMsJsAxXTwT2qWyV6XdCghXPPWOtzy23SvY/OUlxsEIrns4UfCpbZUqX/V6dkE6F1Gx5Xq5tbG2UrXrW73etMttyiLlLJ5JL+rY13vX3XXg6n0JYx2ytx5yUZianY/N8qszQmPr05NjzVE7tm+KIr0nEcSsCO6UE6cvEzD1xhE/lWCkB/TwYvvR+0wkqb2jOToWLJNnsqVGz33onJymftCq+J91SF9ZuyRb0q6Pb8obOzjilxr1rldDWMJ4ZZiHOt8QE5149P8cwx9T3bNb9b3xzzB064H7OMKvq1AEUJSooAcglV57z2jH/7tVuY6if9b3EI0maJV5Ikshu6LkSLai7ZAolTLCO+i7pvYQp/nPPlWrcPWtQ6NdTeSpbJQEAbMnENc+DPrdcnWhitQkhsNLePTk5PZVjcJMj0wzvesu3fMtDukQp9KQAlEGIzUM6OsdESauHeXP4ufR8sqrIrzwvaRIFg8tdLK+x9JKOSXMEoN/Sxfl0ipFPaR/lj/Up17I8s1JUapOznlN0SvXo04kw2nbqj6t2+y5XKUcIffSuSzpCfTWed37ndz64+ktlJ/1gh7+7/JZq0Hf9ZmpxOUas+9JbGot7Pe+353w3JjmJPee7+/I9y58sgbzLYQ6e8d1BDeZW6jz71vxJ5SeHrT4IuZP1R93rpT97311yQZtT7Zv35t6n+ZefVx9877f5lysXIpMK0DxK42fuqefMsTUAJw46mHOmnz6tt3o7gEAaUfNgzD6919prr6P3nspTWcvUtmHGpKL8lE/5lPu3wdYgL2K5L58I7FPZKmvojEKSgPQQDYTRCTwQvuPsIEDHuLknEbnDBHz633f35+Udx24h0oixDeHyrJzLkLVcrQ5SkATep6TqPrWtPfW4539ZieR0lTDdb33xjO/ue5ZJxPfq9Gz3EQvEzX3fPeM/hycgZPrp0yUBPwKNAMsrayzqRagQbc8giAiWMclJi5lAdPyHmEvw7hmEyRzpv/nSb+27mrfOFHZJn9fJSpwUO+QBg6M/+lXfZh5il7Z86mPP+S5frjoQQ0n1XUL4jF3b2jLncgn7bY7MuzHrs3vl1PWcfnunuTV3CK92hE/ok7YjwOYwhgvTJN+yetXn/c5I7WjAp/JU1jIJrPzR4Pfekv1PpDlzEeOEn/JZPpW9str55EMm1Uj8z5FAzmO5iOU99inHsmvmRD52SeBeSV3oPjVi6mJtyqlMfeioNt/7LX9z7crt7F51uz/b8mzP+awOz2nDM9Xtu3tyRZ86zpEKlIpTnTNpC/Wp5O57Pg5UqB22oB/lqNZ28+hiR/KfflMFO3UG4SZpa+MuE8WkDjbv+oEp16ZTZsqFbX4kttef5tLcek42L881z57tVJ69Ys1nMSdwlE8J+/UDIUZgHW/4VJ7KVpm0DWElCHzmZ37m/RHY1dX+icA+lXNhJgkWMaLSRGDvqv6tT2UrBvicmN7b9GO2M0NI1noLE5pl/i7+tzLTQfZ+ZS+39V4fMTOkQ2rs+d/M7rTGWc9xzcQyM4xq7e9dlq361tjXdY5mMVYE1ik6T+WpnNojGDOaHXvl0vJEYJ/KvQLshBlHtbGXRWARn2Izt2JiT10KpEoKIxV1qkhEoIPvSTHanukX1/6tXsAzf++MLZ0nC20d6N5Fcg3hO/GE2olES6KMkOm3Texe4W6+G4c+Oh2JNNfzpDxSbVmumsM1reU6R57v6EPH7LFFU+lWJrFaw6ncJ1WSMgu3wigZS3WSwnH9JE5ZcGaMq/Vw0TasKTqtmXppFub8mhd1mAf1OnBdf9jGOgHKmKaX+YzpnelKFTZdBJZE8lSeyjF8pdC4MDF1Ru8l5YnAPpV7A9aQdohP6jGILuS+Zhg6NyFDxXFS1H/sd+yubK5sJ5wTInzOOGUT5C/AntlZpI74c5QexyR2TTY9Z24iJtSSbI1+IxqIAxvlB3/wBx8I4YynRBw4Pnk+hy1HEabaFazOucixbhgLNtIOHPccWy17KsKEoLI7sjkiyOyROOnOt33P93zPg/SZs85Mt3ksW1Re1YqzZqnp2VPXvV2dc08jauaHnRRxxrywebNxOotXQXDZc9k7m19E1XPs0my/bMQSz6vbf+aMjdYJSpzeeGw6/QVOYUvVZ/PNWcl86J/jHbXL9u1giPo+CfqacxfzwHYN7jow/ak8lWMFEwsufV5a7ozASjTxRGCfyjF4mYkflE/4hE84ILqpIp4xipekEVQgZfUhRI7k4o3qt0PPIdsP//APv3nN13zNmw/5kA85SIIQNc9aEhGCw0nK887q5THs+3u8x3scCLfviAKC0+Hx4H1NpE7i5L3Kw9W7HI58VwfkzhEJUSStIT68Xnnckvo+67M+61Av5kB9+sej1wHuCAznJv8jPP7XX4wCyU6JGCbB7s1V4UmtAS9ch8bPtZlrNlXQpG/OSfohcgB3zwvYb/1XSJOYBF69JFt9wpzw7NWOg8o5I/Egx9hYJ8eoIaCck9SFYXd6CYJqjcyz+fAfQqxv1k2dmBLSfKWY4zVRSOOrjc5FfSpPZQ9nKVTE4JWm5NJyKwI7JQ5Aa6Ocsmsdy7d5FxMyYxLXfLiPKah8zav6conHm+tP4kF8SChzjfbO0jxVOM0I30Aclfd5n/c5IFISLAQtrIX01EHlMrN4HqHU3tu+7dsentEHUiqkz1O1755DPDynXkylMjMLOTCbV7Rn1Em69CxPXxKq75/xGZ/xUp/V7565IBF6l9T9/2/Mg2et/KcVTjkICoaERIvAUnVXymR1bO7KhhQjjNnQfgR2TV84DzDw/cu+7MsOEqZ3jBGx1CfzmNOQ+XUPIdaWMZg/UkD2ZITVmpAiPYvJUP8rX/nKQ92f/umfftAWcC7hVe0/BNl/8IzfHJqYGEjKn/RJn3RYp6245Hkus7HQPrycCOyMw97Lg7yX53wrIczEtdfk1N5L57mHB69pY+9dZR5wsFdm4pMv/uIvPnijM0dcWm7lRTwnn7oK533qNJ1pF5r5X297rSerbOWTDVGQFqYDxLnZYO6in1N9N+NBXy7hTSvjw/5HZVrih9R418wHSU7YiThHEirknTQE6SNYVJs2ijWgziVhkiKpXT1HwoWAqYshfnGw1LVUtdS57/qu73pA+AgGSYp9sNy3ERdhJzxzSakkaX1QJ/W07+///u//0hwgbCRe0pmNrA3PJDFTtwajvHERZM/rjzAe9y4t4D+b5Kd+6qcemBzq22Nwn42TNy4Ca26EvYhRNq+c1d7t3d7tJXszFTHiiOtHYD1vbLzFZ4J660QyF8dK00DqN3Z1kdoRaVIsYhsxj3AbOxWxe643eIM3ODBXn/3Zn/3SqVLt9ZCqy0Hynie9v8hlJm7pBKw1v/U8XnKeyzzzSc8jMGcdl+bUrq6ZyGXm9g7OS5W6p4U51caKb2bq0sa4hgxuzR3YUZiIMnfc63F1pUtUcK9URZDWMWI8j08qQ89dE9iVcKbmmgu7lxd1PVx5PbHlLvvaPK4ncbxcCKzvb/zGb3xA1ByPjp00ck6BcBEdiNamQDQha8kjwCW7qN+kvzh2zgvuIQKf+7mfeyCwCDSiT6pyT0ktiriyW2IM2BOpQNuQCkKkPWpXDCeigoCTUKlTk4RJ2/qA2CMgVFBglI0VwaMWRUipTSd3rz390xeS/zXzFGLLiQgxfPM3f/OjdaUmxkCYF4xHquGP/MiPPEjdb/Imb3JYR8gxT13jpr41B34nZc44Q8Q+Sb4YVZoGz5H8/UY02VnZizFJCLO+s90ilh//8R9/88mf/MmH75gmmoQSm6wHBESoP+IjPuKF32vriU7rEYXNS9mzJl6PoIYLZ5id/67xDp+5rlepejoqThi9Ztyr70D3EwDPybWd8yAYsi8xyPdGYNeYRo0DfoC9VyyKjZqKanJPd3FtnaASQZsHSs8Nt3W25qomm3XdlfQacJfQ/lSe3ReRwBovYgG55wJ/yeHhW0SAgxM1K7sJeyjkzHEJN0pCgljZUNXPixjBJCkiHDjUpE2ON2yAFUQF8W2TkVARFASkxPFJCqQo7ZB22SU5BvkPA/A2b/M2hzYQSvVkA0VIFQwCgkvlKcECiRyzQB3KaYpELLECgoVIX1qm6gv8kUiT7I/lCu4/sakIPxUuRoFqmKZArlYZk/yvRDDNKYn27d7u7Q6/MT3qom1gE++0HmukXvZzzIt5cJ90Sw3MEYzNFfPBqcmcmmuMCYaKtsA98+596zf7nuSiYLA8x4b8Iptm1hCrecbsPCt6SnilqpwpP7eEoWuZ4Pn+xNnKPDw++Lz2OMb57jyusFOiilY4Nnf1BVzZ/xjJe42D1YFc81PtUKcdG3QLPAHg5X41P6kkXm4ElhQbYo75uuYoMRuHfQ7yRIhCpDkRUecicKQkBIE3MaLAqSkYzsY5+6ukikRQtVM6Q/bd1LSeRUyoW+0FUlX32UbBPcKEqJMaqaTVIfMQQof4INza4RRFSvRddiR9RMz0l3THJBMSugbp9h6vZo5UJNA9+9cM+/nYj/3YQ5/YkfUBIcRU8yxG/MSWImTm1nMYBcW8YXxI3Rgd0j0VMsaBNzDmHLFke7Y++kPa8Jy5fL/3e7+bj/7oj34ptSTiTCuBOTIntBMcvmgI3vu93/ulPid5T+1REuzHfdzHvfB7rTJVvuvxiceOPFwlvLtgSLbOmF4PeniWwkY0yz7eS9yS8BPhZwr5qI/6qPs9D1YnErlx9jZYHo1r8XzP+k71ZmPZgK5P/MRPPAC8Dex793H47rl4iXa/d/rfJ2T3aZ/2aYdNDpGxL/W/3+/7vu97cMyAhDnAyLvqNzWhy3f32H9+9a/+1QcHEB6cNraL5FNf+g6J6re++d7/vtd//zUmn5CI+/qkz1Rf13Jrz/Om950UiKiQOIONa7ljG4ckBImXVQkyh4xzbEIMwAXJCIFj96x80Ad90EG9a/3mYRbshqRHdlLp9UjGVKDCiyZjoCAuH/ZhH3YgJiTYkHy2J+OjRmXjBW/6lySqnQ/8wA88SFYkekyCFKTgUL/BjLR/PHKN5zaOezkbmSfq6ByJ9ohykgy1Kobgi77oiw5hC6RX/wu5wRDYf57zKTuUUCP73j0SaHmapTqEAzh2yQ8sZIoDFactBJNnMCJuDtm/sq2DF0QVgSQdY4qsmT1tTaj6SRytRef9tj76+vmf//mH9190J6fpSNln9k3MnPHDU/CQwxEwQdYTPuMASMNjX9LkWCtMYL4SHaAwD5k4dXXgA9u6OjCjmNPU0S4Cmt/qBuOeu6SNDsWY9fueeVD79qB2OgBib+6S2hWwxXZ/bxLslEQtHscNKp49AmuDRWB5ELJfUY3loOAqGfu85yop+HrfhWOFzNa6jl2epVbyrstvV7/VR7IoGTwJqwTlvExdfvssqXyelJCD/0qYfurCnbP3UXG9HMp6ZJ05ZoPtKKjUeHsHi+/dy7mmg8TXol4br7ZtvLXOHDk65Wee+ANRg1//d8ZrjhgzLCTbkX1QjGzII1XxTD6hTCePVKYdRN/YKv6vb9O7d4+J2UIc08NWXbx7qV23HFfqXxKGPoek+69+5jwV0mq+phOY/kKEvUNVjoEoRWPIj3Rq/mbiELZc/2E+xO16d87vRJZTGzTPhFVyuno55CKejkSYe5oB+I0mYMWj87f/4bf13jyogkDl997V/3Ah3K5dDBLmqZzjcB+TBy0NrY5nmBM40nXYxLE21qt+dciECw7nC4ERo1nBLNOMEPBOMagJk7RamOF7zUU8N38u9Hsq4qnKsnEQTIMncQj8FnjPeUTyARw8O5jQH4SbROq+7+5TR7Fz4eTZrkwU/bj/Ou1kXp61iFRHODQbjE1n7+JQwXbmku2ly32b0kW15jPnCuoy3zl7qYM6gdqKpGJujMlv/XGyCu7e2BFv83aNC/jzVKZTGULX0XKAnwRFqptwMjPxbB3IHsJPStkiNlO9NVXO3jmmFrt2D+wxAltjuCZefAsZNJaYgzX065hJQiGB24tJsOsB8ntntJ7q59aaPZYidArBQHBe9ILpsM+sI5s5QspkQvvSKUVwEZyKyM3TouBNOLWTo/zugIpj13pIBG0F3whEVXw0Io+hQ+zgZYQPUeULIEacPwBNzbntrW13AAUtFZOQehFsxJyWhbYDIYaXj2lt2iMkaSFxD0pgxQQeI7Bzc1OFkfp0+lTy8+etXBpe4jQQ8xaBeVHLtLOk/bD5cbOcnKgS1xCCY276Wx6GEZopBa6hBdPZAWF+KLt7nu3T5txn8awYkQjolGqTpue4Gvex83K3LgQWcZX1qnup0QpVaL3mlU3P/o0ZSrJPFWcsxpGEmdSfNOk9Y4yo98z0Zp3rtuZGnj4ds0/r99T02WGppTmsvehhOhMX0RoibPYb9e99FxodQoQ+6QvzQmab4LdneIjflbkMfNGGMLGgOwoNSAdc7BHMmQUMLGMMco68pNwbgZ0qZaoyAI6zYHcJAU9v4PTf044wN+aUDKbh/thEbcXFXuutPD2UJ4LIzjZj0OZGn4kU3MPB4SpfdAlWWe3M5gGggxs28Hd/93e/eZd3eZeD3Y3tkY0Ul0k7QMPhf79pCnyydbLZiZHkFMQeh2uVLlEd3sFFs6mry1mjVEX+B6/qowXxf5d77C2dMYvL7zxXfZvPnnOp37v6Ykw4axw6MwInHyqzTBDZF80J9RyTRMfwQQbGR53LyYnTFVvoe73Xex36abwkFITSd/fXsc0xesYcsofai9ozzyQW7bF5usfkwZyyXv7Tb5+kEWMyHheNBGnF/jaGjqFzT9+p50gqHKTyIvdp3F1+G6uxdQSh8Vo7fhLa3erXXl8z6eizmN0ctV7kMjUJGBsSo7nPHGM/zjzWd1lm3OvMorVqbtJk7dGMSwntDC/aM52wNYNL++AcgokWkcJpKh8tgW2CFcZlIrrN1hFbk/uedU/OtXuTsG1lbVr7txWDekkqvq0g5rmQEdRsQHH+xRlmH5r2rSQOiNC8XZOG63kksFMiMUcQZ2esIiZs85AvQsMeAxnaDDhv97LHMy+wk2/ZtSFzHCeVEOTvKhwH8vYpHITzDOTu97y0775P72q7M13XZ09d3svTNQ9gDj3i6iA7RIZ6jEqMGs2z2kEo3cMwCHlBbBAofTYuxMslwwymwWUO9Vk95rR5XK8chtQlFKjxtQa0KlRpCJr2fa6X/yXa8N0aeo6dKhWg/7SPWPcdYfSs+qWMRDg9i+hZl9bJZ0S29XDpH/jw7lafjl36SxWpnxgRHssODnjRCWyqeWa5zliezPwMG7yrkKVCYSZhzXdAKbZ0JpeYnurTP+BSb+LqWXMYTD8CTqWYWWa7c0w1JG0OiRj7R01gk2BLaccWUKaaOUFJglt2nBxKZjzVucC2Hl92zE39nDRc6xxMgjo5x4K1Z7sBPo8988ab9UX2Io4BmUehKeBFnCdvRUyGEyvEMJoPNm8XlZb/qZV4NLJ/u3iRsqPxYOftze4tnIUzjPmlcpLcQX0+qYbUwTmG0wxO3j11b12d/OJd/fK59+zWpW4StnH5tLHV0zzQ5HSij0KdylSgbytXb5Prr/1C62OMmFPqKyo19fPs9X6n7Gh3a0zumwOfEj/0HDX9JZqUvf2gX5zI1GevG0sOSRWqZe9T22nb3BpH57+2XvprzlzgxPiuyV61hTTXYwBftBIuVahlmeUwdTmiJrzcdQRDiSumtm/igYjgdH6bBDbJ9a4JbP0gwXK6os05h8DaoxhZkST3SmAn0Trl5BRhjMBabIbnVMQlIM+lehLUeULI5HIm5zWBZLV1TWK6F2O5Z9PbytmZnSlJNPXvdDLJsaC+Z2srKcFMMWneIJTHGvR+W+52qvGbI+VZqKaexzK1H1swed9pNJMu1qP5tq7gu/6u696embDUc7dxfLrG7p39equPd1Huqq67lCSL8yTBUpfT7pRtb9UA3tW1Zmub9Uf02/urma11WvH7JW2vaXPbRzFUmD1akmMq4ml2NIcILCb+XlMlzjghNi4ZV/ayy0ypDveIwFJXdAqGRWcXEqtqE+DU2VsQ7ojsVMmunAlO3kRADtPe2/cZy5cjRS7s0xljcl1xYRHP3kmd3bO1mZNH441D9HwJ4atTMU7hBhHYx1pCtOcggL18oNMO/iyQW+1s2V1mf2Y/JkHYO1T8tohyPdv2nJCjY3tuMqrB9zzo/NQYzmlntnFMgph7ZB3HGuazZkibyH0eLzcdvVbEuxeWdClRXsdwVzA5xzHTAF7ax7s8kaz2meWYW6ZZ7qHKbb32ry0xG7QiTCjCdfb6MVXK8Dqzzr1KsKvoLwSG3eqY+mYuttgo9h8qH4Bp0XEV7CUKpw4OE7iMdWGm7n5y0dROq2fofHcavqfDUgdHT8/SNnbEdMZFTu+yaYPVPgk+TilV8EzZNX9TPZRCjvrrMZct57I979iJlNff99HP6Ryx5pnu3nRCm2NaU4DeRYmxmpl0Ls30lUptqthjFqcmYIX7SbTO6eeUlqfGZUtS6NmJjFanlQkTk+Bsna5SZrhVE1W9Wwd03EUWtQknl5iL9rKxTU/wa+taT9u6bYnAsuNTF7/cykxFy5TCps/x8Jz0oHA6nwnmqHshsFthEjIj6fQegZ2IjA2AM4pYrIAIoeV0IW6U9MpWIOMOG41nZBIhoiNE2marESclhZpAdVyJerjgy4bDIO19m5JNh20OkIln9QzCyf5p0hBKHqk8UdUh45JFgDT8j/iLnZWRycYR5yrzyUyEbWzu6zevVvYn2aC0wUVcvdQ0MQQhKV6qvDgfqxfxRB5rkvBjKppzndDuukyCsqqqpqQ3TQt7iP8u5m49teM2YT2rc99WEvcVmVwS57u+N80pW+s8z/edDMuEk7Ufcy62TD3TCXHa0fZUgHel0pxS9jVttD5wzEyIf+mar4eQ3EWc9hOBfVX649hIOPdYHOxkNiU64Vj4IE5OFU5OVMSlKVvL5EARTaEp1KN1WBo1HoI8IHlW8vaLK0YceVUKs5DtA4DIJ8qmIAyDNyUvQc4hvANJxv7ziSBLlccjFeGTrxRhxmnyeuSpSZLk6YhYI7wYBS7ZfvO4FCsojR6PR8QSERXekMRbPxH2zh/lwEXdzYsyqXw9RQRh9x9mAxPwGMt6iMI8hWKLkMa9T1v6Xau9jvV1EtRs5RNZ99+Ucp8VE7Ae4JB0N4nRuVfjm/b/1cdgjmsPKR+zOa1zMiXmvT5NlW2xpnP+2xsz3rd7aXjSIgUv89St6aiTFurSuTt2zePTVri5pJ55wMhkoC/t74xOmLbtLafPJwJ7fpn7nzAF5wqbO7YfggH0Ab6XROi58CKe9gBETyExIkZ03Qgjo3Ju3dzp6ctl6KA7Z+flNYkQa490yb1fjlGeh7I++Q8RJlF/6Id+6OG3/KhCPjpc2kSrT7iAjB8ySZVdSHJn4QAlgpdNChcjPtLiIOzzeCWFN6txGQtp1wJiGMQ+KgXtp0LTNwTevDUPz0O5jSruWfdrq397BGbrOKv7KLeRwPbKqga/pmxJvZccbH3s3WPEfY8ROOYE9awP37hWEk5NfO2Zqc9q/7zcCew0VUkwAoczax6b20x6hEbSLq3kpeXWKuKQFGJyjMBOTp6TExssAkvVq/DsEudGCkQ8SbMf8AEfcGhDMmoOT1JhkVYRJieleEZ7HKXE0nlPkTrRczlckWDlvBWDh2iWwcUnuzHVM4mTxKog8oLlxeAJB6kOuTERVqptEvbqDUnKNQf6o4/Uwxy5SNVl5ZkE1jyQyr1zrQQ7HUnyws7Za+tzvSADV0m8573ew8HpvzFRgzP2U6N3iEEXqd88UY1Tw1DRO9hAykmahNrc6kt96P9j30v/Vo7g0iX6TdVOgyDriratAQaNt7owGbDEnGA8hb1Uv/Gxo9fObHvt9zoG9c3fveu+Ohuj9vQB7Jkzc9iBEB0GMQ+G6Ls0bRIj6DtzivkE39oQkmO8Qphy9mOO8AnGIFT7xH/rGPptTvVPnZhKa6yfc51nX/2GcKjP7DuJ431KRQoOvA8GfNc34UDWRv36Yd97V/vWhdlGP62T/iAI+oFZ9Yx5o/lyHyOdeWe96u8Km/V/Hhjiu4MdwIm+SrfqvvAvOGQ9qGOvXpcxWiOaOH2jEZOYBCzO99e1Xde7OXZ4gu9wkzqYry7RSKwFbIsdh3OPEdg9ZmjLp+VSpvfUu6cYsS3mcc1Zvt5f7ewK2ERg4ftTqRI7WhHOZ6a8NxtsA8jt/RSBnWeyWmwJmalci8myWSUQoDZWEFrJKGwA0izCSEomgVIFi4sTS0tqpPJFFG0+yJZNFiDlOGQi9c1GpmJGABT2T+8Zg0B+DlXqoCKGKBB1faIWFuxPBY54kjqpmucZs/VZOyRlz4gvFHhPui7eN+5WMVcR2Gsk2GnvwmFpRwB1BxNgOjAKYr5cmAz/dfntf+P1nqt7VOMlAPDdf+7z/tbfSy7zhnuWaEE/OhCBGt/8+ix7Udl2erZ+lvWohARv8RZvcUg0IUkCzYL/SkCx1b77Pv0GeyUf17a56vi5sv+U0EJ/fPpPn3z3vP747p7/5mEQfvvPM2VpasxgtkMeXPPQh3mxEc3+972E6y5roS3fe8646kOHZxinqz7pR2PzW98wmvrvv2MHU2Ay67c57aCNtc/r5ZkOxvBO3/WxMTWHJZloLNa/tfG/d2fdx/p7zXMOLVnXxtxuPbteHfzRZU70V539XhPte4/JbLY9++J5jPo8/CHkv5WxaBWEFETVepFgy+S0J6nnbFassrZm5MT0c5jmoqnyn6lKlTJGdUpNOLPnyyqlFN3RM2kGMGbTDFUEB3qS6SGHuw6KUOc831bBtJj3c3MRYwQJVhjYSzVEtzoPdjYmntMCzsD5WfJ6jLBAuFTBxWThXBFQBFVB1KSnwhWSImVh8RsR9B+7KMCV2s17OEcFUOAEEdUcrnCECB0O+JWvfOVBl644DgynaAGcD9pRZJJdI6S4RgSQehgXKeuS/zETuNQ8QyvaQdglSSh5NcKtTYCwhoIAGKro20iwSa9s0G1KiAgRagNjThAhm9ScQ6YQaxt+DwH5b71H0mcPV59sSOzR60XVj3nSHhV59/0W+2yOXN6nuleXTEJ+I+azXv2FZCHokJSr50JokLAxu0fd710xf9pz6Y/L/323Pt5DYNzvMl8+my+fpfnznz4j8Oo1H66yKXVP/Z5B+Jkh/NYf2YyYGdRBs1FScvW63DO/6jCPPnkwzuxNXfXLd+PVhj5yFvSf32V/8rv6qtt/GE5r1Ckn3tE/6jOpFqVntOfsPcyoS//0dW1bG82v+z5bx+be/HjXvvAZvHgXIbHO6ykuMWHWF+E1RvPhPfOFmeXLgAm2D2i67GFSZH118bnAwEv27khD4/KOFIL+V18Xpt6Y1W2tyh4Fj/huzqrX/y4aOEyC960rk5bx2W9lujLP4E2/1QdPqAuc0ciZN++DYXOGobA3wdJMVrOGzu3h6J4J56qzmHt4lVBA8+YgFRcclr8MbUPEMII3k+bURlo5n1OAmHbl9TzwiHBOovMovYh4YaDTro1gwpszREw/I7iZ4VbmYUq1tA3gythPZQBUCIHoDAHtUl+NW9lgZ6iOOFgIZC87yuQgqINwbPLPFlozA+2nU02Tssb/qQPwngpvUQcdOtXaXiznPN4sbifJXL/WAwlKUD6lV/0j/VKDpYJDaDuGbs7VDFey0a5N9j8JNgYHcrIGUsGRzqk1IInUtpgXmyh7NmTh/87EZcjH1XkGl4exsK6QFpd2mU+o05xghCEBoNT48/IuhsL/3nF+qJRkvMxdHL+oziBw5yu6x3O8M3sxMf6nWqT6pA5kG6cVcGGeePOxr9MQUJtqz2/qRM/qB6ZLP427do3NePyHAasv5sN373ne5X+MFCIDAbHXe7fcwtR3GDLv0ph41jvG0YlKmDcIS79oXKgeqQKtjbnxad3UrW+QvTrMi/rMC84ZYjZf63yba33Tvt/GoO/zUx2+q7+5sB7+g2jUaUzu6Su1PqKKyBpneZjVD4483/z4zzr7T7312fxaR23q9+yTZ/lEqMv6GEN9A3/8IawJ4khLhAiZAzmJ3Re+Zz4QavsfobaHMKqIFTimeVLPW7/1W79EMBHkefYzgmcP+B5DiLjF3CGc+qDuGBNEN4ZxZdRiBjF+fssx7sK0kMidnGWv+Y4IY2zsU+17t1SVMXmYAGtiHjEe/i9k6lw17cRPiJB6MEUEFPjKuBB1a2q/Y3LgohxVV7XwdOiceDCps5IkueLzidO3JO8I7tYB7BHQaZfPzLHWgQAT3MAonAVGZ36GCKx9t5fsZjqjmg/71T6+tFytIl6z8dhApCKi+akC8VhIg28BOkljhr5EmDvHc2Z1gkhxlwjn5Hqm9+r0apx9jQPyf7GsJrGkEEncTbD2YxymI0jc2OpcsoYwxW3FZNQPBJZ0YrGn2uYSFXF1QViYFpwuVbF6bXCcug2ECLErQSwQD2SBSyZRQSLuIbiex+VDdpCCvLGe8WnTQ4oIACBly5CesMs9BBUChZRx8aQE70KSkLY2SRUAFnHRpj6lvWAnt67+1z7i7sIs6JfLuEJY7kOofuszJI8I61v9dDEl2FCIkbnyv/b9NiZzoG59DpkmsZGIJEEhFWnT//rsPukHQfJpbOoxT8YMeXo+KdV9fTQ37H0RdP1x+a3PkF191Kb3EC5akznf/reu+o/ARdR8p/lBMBFPsIBgIE5ggTYIsUGE3DdWSAhBQ6S8g3iaZ/2A6H1iKppHa6W/1lu/tOe7Pvn0jLHoX2ksPeN9/6vP/76bCwyV/nNA9KwxW3d9JD2YR7Cp3wijZ2IcwIr+dlCE/hqPefYJ0eqDeYFzrJfnjK9DHHoPTPjffQyQzw6dAGfWw//myDv+d+knBgkjAP7ZpI1VX82JI/IwiBgs8Kgd6+FdfdI37fjswAlEWL00Nwh1UmLS3Dxxag8/hM/KPWC/eZ9tHiE3/71vHqjq4TrpK5nJ4FnCTEIHDSV/mcIY4XvmPf+V9jSfCOGNnoNbO11p4k/fqV9pFjvBKUnWd8IJzSTzWupmFyHG1dnEaUD5AKjLu9q2nzEm1qWzyBXwBucSII4dEhP+R5yt0b05ORWeMrkowEGluJfJaQa7c3hAYG2M6ktCTUdfWrOZmSnnm4BmxsvF4cyUijMbTAdup2KIiM4QAG1OtW8Edx5yPVXe9af7EWV1RJDnZpjfFcCJS6Yyuu2B6zaKOaU+w0Ej2GWXqn/65bfxzCPEcII5x0wnJ2PI+cX/VO7TxjJDE+ZVOElB9zZ3jE/tqXcehND/2skpqD7px3QacqkbktCn6ag1D0KfYVHN/0xf2eHgrbN+1lYOT51d2/vBn7Znv+exaHPO5txNR7eZi3WF/7npq2s9yWnOdfCew9eMXw3J5hAVoprzPQ+Ub8638oDPzG1rHO5Mgdc+WNOUzmdn2ERrME9BWR3vWltr1LtbxGVVm57yRj4mROzVuVWS7taEGCsOnPjjGMPs2SRz+xqBTVqbbZzjXa6AP4QaA5UfDGYF09T7GGDmBPPMrwVBxoxhwpjIrAMizORB2oXH5RUgFSNoGAvMsX4yv3nPs5hmRLl+1yeEsxOwMDc5tGJIRINgaDBBCCXmxJww3WEY4ThMuTmD64wFE6YtKl316Lt1wczNk3AwegisNk4JMC6Mgz7QSt2bk9N69BBOESe85vqcC92GgJwsNi6wzRuCiZOZ2VBSOVS3/3BGJYyoTxPpzIOop3o2xO1+G3fGm03EMFMmTmBe4wOnXXUSg5n9aKq92/DqBRDUTHu263OYHX3AoduI1oDabKZDm8hwxv01R8cQyJru7pysQJNATIQ8Vf6TCEyuvLlekz+c41xwaQamuca3KbcJpTg3z/CpNdoK0dkK89hLNbgmR5/74djcXxJ6cy5B2xr3zOh0ak33wohWLdN6jOWK3/oe/jk1ppiZVLnF004GLYZoZo+b2ro+EUAEAwFCDNigmUuC1fl5zpmmmHkaLhK45/1GqEhzvU8jU24C7dJc+U7rgXFHEOEZvxFVRI/jD42ZthA8WhvvkO6p9zH+tGok4ol/FIQRUaetiPAj0swu+qGvcDRNDGJJEuZ9zkxF0qf2N9+kS86EJH8SOMKJwPOf4atDLU+z0DhpVczpqfS0wQiCrS7mk3uLg12TOlOhmIQ9ZDXthRbXAC3CVp0T+a9GZYTVglDHUQVucXJJEpUkpzU2bU2TOA90npt7zfyzVSKse8h2Jrmf7+BSEUWc+TXEtXmijkJgEVdqzQ4X3kIgkzHYyxO8Iumt9HWXwMjqaLBFjLeQYA4UMzkB+GFjoV6aiCYTgbkksWXfx9BhOKaEOg+O6H1qJnbfTpyZZoFgCiPUnEMQQoBsbCpcsDkdMzyjLQwdLth7+s7erj9pEtSjbQisU3g8w7OcZqM18hxnOP+x6frP2Jrfxu4ZpxBRgdkj1LlOJBJmEJOqTxDHPBKy8Bhzqy++N/e8UDulyL3Ud8w9fA1IKPVXG+a+9KHGavwxU0mqnmcPNCeeNbfa7mDuNFlJoXmEToLVWCBea0ddze4rNEz9xrBmiVrh+Nzj2o7B/tb7K8NyLPXhCvvmhIqcEAJX8qIW3z+TcYRXjqk5+28KNdoyz2y+5qv9z4xDYvQ/mI7YUuWzG4M7BBAxpHrla+BkGtJsBBZT4B1hT6RXRJZfCLgOz8ZEgxntMzUg9rXledJz0jXJkVnJni5Ei4OWPWceEFimF+rpYAeBZV8miQu3ZE5YJdhT2fOmkxMpm9r/XgnsBDgqYkb7UwQ24EEMyjMMuZgw3I6kEYrNZfNyaLBYITVtAAzchM1jM0McbDImHhIouT6A4AmchAzh4LoUk2VB9EVdPtXHTsmmBVkCBCkRcUEQGtsJhOCy6DgqgIOLA8AQHFWEfpCu/fY+IFS3/kNK6moeAA4Ce+0RXBEWth5AA1CpVvTneS+pkoMfhIc9DYdLJcRujAO2/h2mQDXEHsoGygSB0zW/mDIcMRVWiCrCYh1tQEgjWymtAmTBeSrTQX3xPA7fBsax4255kXIygxTj1qnV/IYAtG1dwK+wKNIEeFfch1B4eeoDBKZ93LjPzC7ZyHDrnWWrXbCPyJgjjlTu864mgbA/GRNvVE4u1Hr6D5Fqh50tpsAY2U71g/2xvQ0Z64ewGfPrOfPLJAR5kQ446vD+ta8hSe/aJyFY9cb8RoBJILy42V7dhxTVaQ4Q5GxyPo3LXCIC1jsEaJ9h7DkXsY1bO9KW+eV0VHTB81Ims2Rc7Wvex8HBmjP6FG5QzHdx/DGHPLL5zmS2oE2Db/2PEHMkgz/BCiJoDUiDCB+4h5fdM/eIFXsyuNCm/8AooqseOG9q++Bpe5iTHpUwdbL79jP7NNsz4ogIa9s8eB9sUSfbr9rLH0e7mEiMFYJoT9gHPH89NxP1Z4M9JcFOD2x+FPD8oyWwU0LCqdqIqYghIBvaYuOGSA/UAL5zWmHs54yCGxePBlmRYCEoC4C7s7nc56iBg8fNlpyCiiF1rP8RM5vPhrbxbUh9QlhtUABFCgTQAA6SwARAjIgxpCuWDzG14BALYs4xAdAgAIAOQQCMbKzGRNrBHAA+RT9InAjCNMJfUrJfsUkkwXKeuEYifkwlp4psyLyFC3cw/zaTuaV+Mr8YIvMA+XLesJY2m7kGO4gqGEOgcN6l7gMXEBkChyA2p6QyTjXgzQZWID3EyWaz/tMLEaxYexsXk2bzIoTq0J5NDsGBUf0CUxCJ98GwtUPQITSSGsQAGRoz2DEf9km+CwgH+LXn3AN7IWbzwWaHwFXMH1UeYkiiBIf6aj7UlbRT6k6w3TpAkurEvLG5td+NhzSg6KPEEJgefgXGZU/RbBkDiTptRKpTfTa/GFdFP8xZMe0RCeOy5p6NSVDUg8DrL+coexC8lEgArDzEcX93UcCgtUU4rC/ck4ftPBbznDjYtD7mDz70G3wjatSlflsr8FbyBeuGoQK/GCDrAV95H/xj3qw9IQXcuwePwdn2GvhAyKwJuAbPEa1srRhfOBFMpo7WHqYYjGIoEVp0gkYOTRCLz7ERjJDIOY3pl32F0TUG+F+kgfe9p31anOYJ8QUfhKxj5o8IbE5OhKVLy70S2ArpCoeJEwEg1FEQJqRIovMdwUS8FKpkdUOEiJ9JgQDExfEcs8BlcfIewmvDFyICKJTiYKkTLK6FtYCAANeD0OKaIC590U+f7A0Qtb7hZnBtEA5kpA59A8BUKoCDxIp70wdIzmIytCN8JAvjU7yDedD/1d38EkKkkEZyYrBJrq3vsZTssZAJlS0VFeYnZJmqE7K1scq4hamxyXNgmPCI0UIY89jWhvUybzhppWQlMUAIBsJUGBViDVFRQ1aKxwPHGDJZxsAJYln7kD6mq02KULusHwkREqX5mGpL/yPimEXPdeZymcjqL7gVg87LUT9IhWB1mkVcNDG0OL5DjIgWBA4RdfILGEbkmiOSBlUfzU8aI23YW6Ti5r0+20faae1IyMwg+SNoJxW6/Y3Qt1aQLaRuj+ewVd+pgO1txDqmBsKFR+znab7RJ5IwZtMaPk8EtvU3TxgVMG/NwU6mjTXO9FiJwMJl4HYyYnCT+zloIWpFVVgDeMnem+YZkjDYSO3vP/CLwcVUIl6IHqJU29ZOO9myO16U2QEjQboFj2DGd/ATfvRukjuVMKaaGUKbcDXC3niYBOor81HhSPbuZETUASdj+o7N3/QixgzH2D1KAjttFLglweNxSzYALp6ECjFQE+OGELIIrImkFsBNewfxgkgtAA4l+ymChXuByCAOBBYSARiewSEJ6cAxAV5E0iKTGkoKUSwVwKMKtLEBTnG3ECf1io2NeJOKS/sGwRZwDxDNByQNMdgk/psApL9c5/ecw85ZA4X0T6IwHkj5mvoeW4nQkf4gGUxOTifWLOSZrU4BO54Vo6pMRgNT5j8EMOJBzWt9kgZWdbBN7R3rr20qV0g96TC7eyED4GimokszoR6aFsh/dSSCAKwdjQsiiaAiojh1yCQ7m5hRfQGjEXYFLJPsjB1ipsaj0sUokipx6lR6wd0kOBxWvN++1SYCHWyR6sFnfW4+3cd4ILT6aF+Yo5K4NC+YStI05rY6zW12PnsCQ6qkjWpPzmchekwtCSaHQAQWokytGZGFpBFqKmW/t7yiH2sJT+ozXEU9WmKVGfEwvXH3yrT5JsHaS6svSQ6ZtY14ktjYW2fGvnkMYf2YfiqVmKi9owuno9PqKzP7PuckxncejehdeHfNbzDr2eojRtackuJPrUXE2nzcWxzsNQR2cuY6TDVVykLcEu4cgqC6xVnQuVNJ4bIRMIgCgrDZbWIchfg4C+geCcGmRyRNBEDyPwRC0qXihZjYfXxHyNXjXdIsYECYcY0F1kOO/kdELSqEAongZCBm/XTZCJ6F0LQPoUEqNrq+GB8pgKoD4qPLj9GA3Lni34YgApzU59aAOuRFILAKYmXexVhjquKAp+f5VANifhAhaxBiaKNQXflPTKJi/XlnYsQURDI1XHBMnUsawvlrH2OF4Up1DXHlLDVDZubJNDEJiEdrnx0N/GLEqKgRRmYMsI9AQAIdz2iMpSNNpapoC9NGMkeYjRcyRrDdB+fsd+pir1yPYyNZeMZezGHEGKm5wTpGsQMvJtIBYxHDsj1pI7NPNl1MKJsuzYo9y3xiP2B87QX7Qr+V1OyYb8SRhIKhUTfCr377KgRqvUjAcAn4b0z2t755575OcrrrYmyECtJg445YrdmRzvHkBmPqAeszGmKGjIHp6fQ5mUD9Cea3TjWa/VqzKs1nYwwwou2z6bQ2s0LN0Ll5GlPndAfL9Xlmd5onabWvg5tSJeYLc6qQ1O3feyWwDaLJLVD9GIGdWUWmkxOOwsbE5dvUJBMSArsKexNdft6MOGaGcBuUBKLQx7sHOcRBq4vUiDiS6KgPbMKQNCclyIVxntoszgjigOB4qwEoUo9nAQskRBVNdWe8CC3OGuLAoVswXBGkCwmSRnDZ+sJ2C/lTSXbAgecQZPN2G4JoDdggEALSur6t2aee14LpQgSp3IOjebzYjPdUEE+wFVGYSIYEjJDl3IApxJRgzlbEpYA50iU7HzuUOjtJqc26hi6V3CS1W+0zbyAEaWWmowp40GcElPSAQJDAMXcQY23ZC55jtigWl3aH9EqKSy1LyiOFsnthZsE8GDXu6S3fHOqbeknQsvtQ/ZobqueZZWym6iNhI9w+7SF1UyPnpNh+YoIxfx1wYD94zv5Qvz0a4tJXvhVsgxwcXQgMxjmbLy3SZE7sMQyqvmAuaaWMQb8R/+eVwMI9CGz2ZHO4SpAT/vfwQoVdEpwkwc6wxrWePW/oNEe9mxrf/c7BrY997//2yUwi5DNv87QVxp2NufvTP2UmG5rjXA8TqM01amQS2FMq397D5NPEpAG6FwK7DgzB46G5p7aYGYzYaSaBjWPbcvRBaGd+S/VALNmMICcEFhfc+7n8Q04WPkegPGuP2WRKztBCzfMtU0sq2i/GdtrtJoC6h/tJRVVcbyUv4tsQ2NaAFA5oSArU6Nc6TT2W0hzyyGV/5cwUYW0+S0JSuIuCgIEt0upKFEhaCCqCo5ScA/KeOVKn/YjECTHh/CEpBAHBL2PZPMmnMKFgcKrdMD6kKhqP4CdYQKD0AxGczAI7U6FC7iGsniNV2jskQFKvulN3aR+BpGHpgImJnNpLjdWe4LVLQ6AO6mL91C7Ch2lj415D3Nix2Go5T81S4pXWA2wjpFtEANPCeSf/Ce1xGEzKmsVcGBNCWuhN8weRI8zgnw3ZHpiq42OOQI+xpBnByNGqGYt1vjRhRpKeYs7AcTbYS4u5ngQvJie4L+nKxEuTaK9EcYbKtU8jqlvpdgkwCF149DZ2dbZ/c0o7eswGG34xdxiT1bzzTAns9FBTeGjaiHvc4uRucLtONCHNtRiz3tXzL4eXGb9Znew2uGQOEi3UFqc3c04W0lEdW1zgyhH1/MzHORMkrHGiU2UYdzZVKXdBYGe71OmQr1ypNuaLIsHaTNz82d94maYCCnGEPFsvmgfzQCvRXMc903L4L06UhIfgYtBKndk6Bd+0J97BtIAbmgImh5D8PBi8NQ9B1Ff3ES7EKsk6RkHJixgcYwynjW3arbLB6gOtCkkQUQx2yr6FwArfgZBmys8J12VGYpqBbGg9FH3IBqvQ5iCkMSUheVIlSdlnSGgrnpqPAQI+EW0wi+GhjjZ+hfSrL6TWiaQVzA1CDc5zeikmlzmAipy5xbh4OnNcS4J9nohrsIHxoUovpMQc7uXNPVZP3tjmTD3XEtikzxmLnKMUBnES34SQLfW1/9ncy+hWVin9C595hsYxbaHCCRFDNm22l5QJS2kFjkmwU/2O8cPEnqtSvjMCOzlDCze9PI8ViJKNSXKEdUBbBus1mUSpCCMiUy3R+z2TFJE9IPXdyghMlcTMQ7mmL5s2h/q29nNmCOo7YJpOCndBYGdBhCBf6r6IwfNemmdOacZWSEiSYmtE7ehSODBNG2xIXSEN+K+cojY2aYfU1GZzL64c/CDK1MrU+wrHDwSHirN1z4blN7NGObYnckfEEdjsv9MGBpEkSa+MHbspopzHs+cKoZnzNFOCkrB5vncUZHVBbGyrFVofamsq2Y6ZJPWZj+mQyE5aJpz2gnoQ8hiG9qBPZprgD3x7v301pTBMORtqKntjhfgwD+3JnofESbAk9zlHJBvaDRJ4zmvWXj3gJmbleSKyZXJCYFNnclK7NFPZlBDNacl9Lp2LNRUoBobfibln/mIn9z9/BWpt/6VRmX0A54QwfjbMIWCFxgkc8JdhFskTncTIHGA/uYepVO+1aznxdokmgpe951OH84OwFuGIez1NpwZxvgjsHpc1iVNu0jk5zRSCLeY8Y3Bd7AzYqRXKPztztU6EkyTQO/NAgb1MK/M8wt6dasA1j+rqGFC9Jb3o+2Qi7oLAtgYcWjAtGB2My7Wc3mMr5gpRgkA5F7HTTVsREwGJEgFQkmCzxU+bD2nLf3mtKtlVea1DajMbGLthoQ3ZdCAOxNJck4Cnsx+JUv1spysMuUdFVzxgMGp8MQXGgNjglF1U2IhdphTIkR2ShLfa0VLPQXqkOWp1YyN5CoPhf0C9zYzT+CAtYWMxDwoGzfvmtfrZfs2ROmq3hBSQVT4TECjmAkwnxZhXTmrtwQnnGAYOWbUvpEc7efJPJou6GyElxU7mlyOUd4RPVTBBHdNYBqnnrdA+YO7YrY2FXflStejMVAaWckK7dD6C1TzlMbOYHeuGQRWGZb0xNtaOuQrMTKYqD3wqfPsPrJetihbFHvOf50mv/HI6HMO7CK7vd6HuFzKZivicGGJe8tpPi3NJuZrATgMyIOadSyVzTEVcIaILdSjcYHqTRaiSMldv5fX0mlUFVL8mAayeqXJbPeDWdH5rSrXpWRpX3LsT8Ls3DwCOIUjqqh4AZt6u9SKeKkr2OJILRxWqxBeBwE6JR7IHEhOVIzsm+zo1MMm9ZBCexwnniFS4QGooSMp/uO6IG3WU+YK8IQaIyMYj/bAPQgqI1jyZxEbDFLEHUq1yjKO+YvZwIeTTiQmypOKbhGCmeNTG3mHgiBP1qPoQafescSrqGIhgi/qb4xwpgaSNQHfcGak2UwppubNWU31hThBczIw5aQ9yDmMDhEzdMx+IvQxNmA02Uxdiqc4keGq/ziXO9ty4tQlm/QeZKhFy9dob7TsXVam51d88qwthIXXPXN7WwnNsyTmVPW9EFgzCp2DLGKnSr7HBBoOcLKcX8aUEdmqMSKrMA3CXNSfd+c8eJHGCvXIeVzL1IM7dx5CBUQIBxpM9H0zTVnSyVIcAYAzMR1EB1+S6XjM5HfMKzrdDWxxZ7bkytD1zAjuJVHp5E4r73ZNg3Y/LNnEIbN6bezk7cUy4IioJ3C3vyhaLwRln0XtsFgh9ttpiydxPasw2NvMCe5aEBFkLsylnpgKRkEoAxQy2jsBCINqcCz6N+/MUlxiISdTZF4Ql3CbRRAXyJHlwhKEhWAnsuflWH0uZ8WytlXXC5QpZIJ1A3rL1ZG+19ggHiQ+8FPusIEikAQirzEUT7mwiyIHNEcETLkM9l/ZhekLWP4RHKAjCrR+IkkxSBesHA1RensU5Q06rbYrtEZGxH/TRJ3W2T0SvOUCk9N9+mCkk54EMYJbXr8t8qZvqDdJq/yhgXf08dbNpUoFBPiRqz8YMcjDyXwkvzCUmg6RBrYuIIZj6qr6cCcE3xE6dnp21Yu8as//MfetrfCTlaeIwduMQYQC2MRzehUMwQjmcta/8ry/meubkfl6YSgXeYbfPyQmMzUNH5gElx6Sw8Jb5UE+S5aWEemrt9I1qnzZHlAZJ2xoiuuCcGti9dQ8jxjQOxkgTJVcBphk9AFPlC+8oRriM+tjzpFf7Oqb7Gnv06kWcJmivtMcwyFTfqb2fuYq4BY5QmRTAQEd+zIs4IoKLp+qy+Y4VGxsHj0OiHqROMGiLBwkS2xm/IQNqCn3A5eN2IFYT6DnFPZJFjiAzCT01lnctPq4aAoZ0AIo2OFZAnuq0yOxPFos01SHVuDlIBMdFtXHs1Jk2EUR8GwI7kaswFmpB88G+kRfxJQc0P0Yiq0xtgbWzmamZyhc9YdK6Tebi1CkoazYcsIw4rR6R85k1RlC42HpM4zzSb5Zjx5k9lfOLPYjxDYGvccfPawlWMUAcazAbiAFcU7znhMFjTPPUcJGI0y5ce9JRzoVwnrAhpgdmPs5lmCO4Gv5ESGU6C/5jljBvaaEQLEQSEaUJ4hmvXnkLaJPsb7hW/fYkCVJiojQbl45hzlNexNo6Vk9zB9/A0adyF2+VW9lgA26cBwSfEXpvgBU2EsRg2sK2igHhiqgSEA5JIHClPGVJBd53z/90+KRdk2EBSbhU0FR57Ek4roLpZ0YQE0xFC5AhVQRZ/6gKqdUgTpw6tRU1BhULrtliI2T6gRsDVCQMsXik+WMc1lST8dgkLd3WKYkEyy7Ygd4z1KjP59GbMklz6zSiCVurCj/Cey5BW49f7N0tu3ptrsR72lzX55/XNXisJSZqnk/8osytcXBkYy/PBku9usLnOWkSg8cI9TU22KTG2utUG8IKfEvCg+/YZEmeBA0284jaNJXxjSDo0IDUNxoZmolOlvJMR34y7eT01RnGtzV/IermIrPS3ho0T8bDr+DU+bFb5U6cnHDwPL4Qiq0QmZBVhXqHTSf1116hkuKBSDSnNqCGQyRJnApbDM6HM4p0idmXEEncCVUGbohKAHeFKE4HidS3+k19p3DaYKOTerDEGYCFcwV1GGcuqkkcXM4ZAAhRw72Jx5NreG8eZqG649yiv9cQ2BmmU1IA0jNV56xvZlB5npDMTPqQDXQGq0/COgPap+fisXytqw1+Hsg+fQJ6Nqe6CdM5zE0TwKxv76zWp3J9mZmoIN6y9LwoczxTVGYvJCCkVZkOlOcm0aieayTYYH/1AtefPIvzIZman7l/i52tPmULR1Z/+0rJZFi6xmu1fdVHg2ouir/ee755QmdoE+6NwK4JGCBzXmGIy94pLhMxkTw5IRTvtvc8wkZ9QK/PtkUyRQC5rLPJUBEiLGxwCAtCSpqmfmDLMYE8HSUdkKKNdJk0ND2Nif9UENpDvHE4vlMbI6ocR0iIJpjaAqGXFMA7pXkjjXIoQXhJtJDrVsD0LDwvqb4xAdfYiqYKCJOAwLJRkqxL1t56PU/213WMM75ypkebKrM+59mxpwjbFvFbz+Wc58bOa5VmV2SUfXfa4mcbT+V2BGhdpxnb/iIU9kmmKepMOIx2asYib8HVMZxL+9YJQ9eYKNISzPjssjnNsLb8D2b44jwHGEPUgRGdrzy1VDlUTT+cnI3Uf5tEE81HzEbhb6fwDzxNaynU6V4STUzpIm6CPYQX60x0vtVZhWOQAXJIOdYGYgkgqB0QU6pXamMqXNIlQoKgsMFyNsHlIfSk2QzmPB9JtogsjjBjd+E9Foq0yzZQ7tPiJKk/cHykZn3wnsw+iDUiisiWLEPp5J2C7o8BQXNBqkYY16w7lxAgc4UrUw9bMRv1DKI+lbP0sSLR6Ug3iWz3tw7MnkhnJgJZ617ncE0VNzUcazKReVj99DKfzx8b1ynCsXrOP5XteUp6fd7iXE+NTaGGZQqD6xxFyYOapk7Jh2Qyn1tlamE4nDlxiaqZg9k1eGZKnhPWZzKdiG77cE3m30EaEUk21fBwZxojqvk0zHDM6SR6m/XuuLqcpo7Nn//1keAlYuDeMjk1sUkLjNq8WPcO+p4Ex8ZADEqyvlem5+5aSIy5TVsgHAb7I0m3AGKLCJgsGACjS68PU7WCMArRmMC0AtcWwJWDU0GUSbzUyxO49zZRYytT0DVZQibgR2DZqoWo8Bqdz0x1zfOCaLbmb3ryrkhpTdKwPsOUkXcp9T6YWKX7tAKrlDQRyTHEuEUk1ws8zjAuhXZEbKmYQIlCfApbWNvjgIXJA+P8DDiX8OLFeBa6s/aFiYXZggQ0Hce2NBsF+qtT3dpJcoIYp29Btm6whoklJRWcX+hQBcPrueJjZx2eI7HRSpmHyVzMuMeZ/3yG4z2PuYaPlYgUnIT5l5XL3uZRvKYIPSXJzRhWIVji5ad269r+TVzSGpXMZw/3tXdnpMdWBMaadrYwx565hrjOjGYRWHjyGIMSHBqXCJl7I7AzCLeJ5D0LEPYM0HNiEOF54Po1k7UuABUpCXQS5VMq2jYtImcCr032QI3MLlvM4trHrZLTDibDXEyCeE0pTy0CKzH1DMl4uRc2FFoN8Xli6WgkrJfQh6SCye375CBHKxJXXRrFvf0QfNu82hKP61N7HVDNmY5THrXfJFYIJs0HCYO0QmvD1OA3YtuhFhArjQdTBA93GhxhRTzYPV98b0nT/dau/2ldaH1oNzpsYp401Dzx2GdusZfE0zLRdHB5du6+M8MYGz8IoVM+jZcqLQbCVdysZ2h8IozGwx/DmPkvMJVwlhQRINxnSmlJMRHwF7kUmWE+4QdmJBm38vmY6TPPZZrLRQwWZszwy6WUW0HBDIr1Fi+9B0vTCVYRl8s8eW8SrMYnQYIIqFfPiU/qNB0q1mvKPI0htQGC0tmAM1PTXpkpEBFiSGzl0M8tpGQSPOk5++AxT7epboEk5U29hsBOTp/0Y04BAjV5SPmp3ByIKI7VhrJW4M9a8eBGmBCWac/mNQ7ZdwZthOiYx2HSLeLtPSFlYIIZhEc6iRTx8B+PybQYmDNEDHOqH6XUZPfxvn5b09RykKw+MwUgUJAl6ZD5BLErGxXmgEZJHSQWz7E5YSwQ5zQv03HFOBFkZhX/C+2QCACz0djbH5wAEXrMKe0LE4fwNntalh9esEk63oEfjD2Gxlg4IZKqEBBOPaRwfhNinPN4jemZUsyLZGvdIgTl9MWwi8yg1kUQskGuPgKnzA6K9cew8TfZ85N5kcs8HAKBFcXS4Rp7z2cGAoPicSXEuFcV8SRGbJS4471sI1NtQIJNB35NmekP52ZbVSbr4btbSHGeE5ix/poSN1k6sVNz18KR/OWova0E28HgqYivtem+iIVKGAFqjWfCk+ZswgU1LHv+ZAJP2dQrGD3vzdR9vUezIDmC/igkOzGEnFiocNfnIVSSHUaACrX6qfmoDmefwRNCl1RYxqqVYeQQiMhyFER41yQCJNiIoLAzGYRKjpFqDyGF8BHxLe93zoTC1qaXJi9984J5URBvdSCiq4rXXiC92RflTl4P736RCUFMOtigCZFRzFytudITJE458insiKRgWok9M96LXKbwVKKJYxJsc1ccL4b53iTYqSJuc0i2gMrvbYKZ59di22yygFxTJnGfdhhcXxsx8X6vP/Xd8xnl9/IfnyrzZJ6cqM4JuwHo1GET8VxbSDmQNzuNeb2tneVFKh1vOJ1hrBHkxZu9TFDBMqTO/kVtS7pC1FIT7yHF4LG8wtZDiZj7n8OcNSpBvjAtRIS3aPVM70yFGlZ9HWbAnoroqWs6VtV33yFk0k/nuHrG+PPexInrB0l6xg7rI+IYYWQTRdxjQLKBltqxU4lyUml/80fwf4nalTQsJHPPIfAkbNJU0jmbeP2RaEEdYkE7deXlkqAj8xbcAEYxYBxIS5kZrBaadAxf9bx55igFpo85or7Ic9pepC0pF/4pCbY5RGAR5nshsFOd1qdNiPs95tgz1RU2G47+mranum5NRdi99ZDdPeCLE+yg7GvUTwG7BQxRHTuPdaZKZBczF9luL52L+guZARoIGYF9kmC/vJTWsgxQCAfvc7lqSVZpHIIVsc68N3OGKCB9DzamVEFyRbyoTkNsEWBp6vwXQZdEwNpznghZTpuj7xyHPMPW6r4gfLmXMbM5Es1D3qm+mRxoMaYHZvCpkECpwDu9J3jkYEQdWVpDqmeerFTczZH/qKgxHp3Wkzap/YeBxjgI22O2UXLCI7laA8cPksQ7lFvfO3xbiUhTUQfLUxX/IhMCF7ghwcKRDmkgfWLM8sQ9N7a6Z9RHRSys0bq+3ErOhUp5mfMHOFbKV47htqfvTYJdYwg5UYhT3VOPzlMVIrBUyqfa2Rrw6gk5iXr/byHELW7vLjMdTXXN9EZdT/ipQESSpZuLaxJJT4/azgqlxoCMX44Eds8rtjMmmTEQTw5xbDBUpbxlp6lBek7hXIgxgpRDUdLr9KCcxKlc15yQEBdccs/nLWyPcDQp8b04cGvGPtvmn3mzvSfcyjP6oFDf+h1yWGMTI9oymwUjEa4OWycFC0tj65we7VTM1GYhYASUAxLpszllvyrBfk6E0xta8b4j/kjROVTJOVxGIoQVk4DhCIY7WjLioY+IirEkicfIvsgENhwB9uAGjCB1O01CTHiOXqfMFtNzHa7Ji5gWYcWl5+DArZjxS/H31n49NR9bYXWnvPnX3yWqUGKcMbbneBHbPzI5ee/ebLDrhEMSgqFLvL1HDCKwEE1OUTOecBLu+XvGG/Z7hlPsXbm0r/fXxAG3udaQh3U8E8nOseHueZVa7GsI7AQgiL0E1gjsy1FFvMJOcDc/KyQkkj4iS+oPNn3voG6qZV6X1MjlIV2zNc3jDZXObO0gi/qBMDhg3H/l4OY8lJ03OCphQiYGttkZ0haB7di7CVfeQ8gyvyBWJQJQX04yVLvUswhsREuhMsZ8FEpDhU16kmZPUV8EFuInFbnyiSizD7g2Z5B5Ui7C3ak6tF2+0950RGXmnNTBJGVEmtSV+eRFyTd8CqcaJxxJgsVYdZoOxmWN4DiloQsGwTIVsXjOSzIh3ed8X6tB3Ar3Wc05MylNuYjlRjjWXmNHYGlyOgP6mRPYaXOq8BKUu/dYaEyds+lsXJsH4HAoobKS71cdODb/k4h5V/rOQ5Lai3rKbyEWuGgXj0YOFyaBV66LdMwRBNfhNwlPOkN2DeEC2mSrUtdtL/2lMhOGAWmpm8eosBD9Zy8TpkCPj/hRnfkO4Vpoz67J4s8FrADEWFMRv1wl2LlRJ2KwQTpdaYZ5UBWbM+vUexAaqQ2RFbrFZoVgURNXVhf+yfljNKcNdqa1i8CyLypysJLSEKKIRynl6j/Yplbmzawk9Uak5yEIqZCNie0uojUPj1Z4+KqDND81S5wOMWoVxJBzDXV5iJ1kT6oH6xB13r2pehXPkOLVX90IbHHytAT2vd95/ueEYq30ibe0cZAc5mk5L3oCjnmMIuab1gMTaB3s6UlMjuXnXvEDcxSGhVnAWvltHfgX8KzHkLv8RshJuV3WCHyVPQ3TZr2Klti6yhtcroCOjuz9zHLqzUSQucN/1lxf2IvhRr8xHWiHCAl99l296gQ3nAY9U+pGY/SsufS+cXmu84KduHUsauTBCOy0hdQJ4QAQ0h5HFVJSfEIYuGwcFScP4QEcHwBVv10IonucHXC8/nO5Jz8kZEgVhUgJD0DsEGH/I2IIcQScRyaiDTkIRaiu215c3+uz7xZDPxBy43P5jqt3nz5f7mYMhb57J1XaNcREyYuYBCXpxssxTCctyZq1inNCyUd6DkFDCKyJtVCoIq2hrGE2NklOsgUEhTSxJjwI1qeKtMxcSbDT+QiRobkpnhESEHPqecQ2jUuhNmACEwpOUpNydip8aO7F4ACSsScQbRnTlBk25hP8QzAOx2g+PGuPSV5RkZQDA8kGW/YdiMpz+iCsqPdnejuMrPpJCor/4AaMAmlUn8GrZ3Icad2SNHh9+x/DsqalvPRc1OcNhmOM4A14ChMmd3vMSJni5v7fKjNHMMLD5wAexPhgHM2vdaSu99nFhs+xihmBDVw+eOpqsKo/8LDvmFC/18ta+88lFhweJggVG95v8dWedw/ud0+IoYRBnZ/sIghFJ8Bj/dZHXtHoAJyaQKMeGhae6ELgmHwwzvae5zu3GLPxKCXYSVhrEPJA1PY4gumANBM536aoExcDYeG+2Chm5hnF/35z4EB07iPrizFSQQo3yPkEMqJek7sYR6VfkKY+Q4oQ1556/dRaKJBgDjOlj3w5EtipKorwQAY2rDmfqntInqRFy6EgDLQLlc4w5lkLCSE+03t9xoYGV/aBdSi8ZG5IDis2eepdBVxCGphCRDNzA+mRvRKBRVTzhifBQg5srEl7pc5rj5G2IR8xlNk26y8p1ftUwXMv8ByGfJKSXDh83qvCfqbDoD2mfog2gthF7ZbkiUmJ6YH0zEuMJPik7cHcsP0mkbk487AXQuw9P5mml8PBCdYN8eHMhsAmwYb39vxMZik5vuesBaYLk2N9rCvzB+KDePlu/X2ul3VyeQ6jSVtHcEF0fM7Lf4QYBNP/3kf8wIM6OFlhGAk7vif4+B9xxByCCeZDwgLNIy2O70wpmANwp68dM4r4q1sd+qcf1dl/nvesvrmPWGNqH7WKeAI6TtPA94zuqQuI9PMg8ikJT+SY+mMe6p7jx0yTdqyPAddapjR9F2XlsNd+ZecKSYZIZjEv15wS0TiK6aSKhlifMjl9eXpDnCr1GGTCm9VcIYQkU1y2ZyByCMhGoloqObnCPIGrtzkxSnvSAzhAzCEwXHjmkuCNpsJ/xZlmFsCIIb4QTloaxAWikRWpAn4gXB64+l2idHAznZh85+zGkQuCYTYgUUN6kDXJIUeXiLz6zAdvdIgMcoeUEDrE3/6e46GKxhh4Dswh/PpGW0TCNZ/tc8wvxItJ4VTWPkGoaZ4gXPGw2qbVanw59cycti86cY1RMdcYO3NKle7CvKSqPZZGdsWDOc3RzNDIYPD4fIA/UjF1K5hfL//RbPik2gdvvUMocG29R1AAk571HolbPamcEXvMru/Utr6ryzPU1n4fc94ioKibpse4fOqT+oxFnerTtv86clS96m/Mp+jAgxHYFnbaikhONtse0YvYxYmWFGI1bE8j/iRW66kqeUe26ecJDz0/48Ti8EsyfSzk4hTAbm3ymeR9hlt0TU/iiO1dhB3EzZbTGKJij94jsHvOYPP/rXy21zAb15R5Cs1W345dzfGUdpKMbGp2UdIqNS7pVbhI8GIjktQQCvcgibQPbKbe85+NuZ6SM1XFbP+kYARCm/MYPEQdF02T0V5Ihec5iIBd2FryHp6hXjGokASEBYnU9vQojbFUEDmcP8KuX6Re3s0zjy0khHFA6BBhhFl2Ke9qiySN6GEM3A/mFO+S1PlGmE/vI6Az37f+mDP1mr/gsjkzDk5U1IbMQfwHeEI3L/Vzns4y9+7eftw6FOJaYrd3+MLqhDnx4bn7Zq1/HoFoXTArtCwkWERj5hWf9vO9uifOex6Zk2dpc19ThT4aAruVaIKUYCPvcQTzzMbVPfuSU0T2QjFyspgc/TwqKXXJtAOvx4ydQuARgJU4l5Yxw33EfFWf9f48FWIijmsC6atLyEMZhCDT6eQ0k3HsjXMyACGKxjrjPNexz/HM+bnkWo+3Wo+FW72/99anfkdk8mo9h6ivsDD7tweDq6f71rPH7tf2MZviXJutud/zvj9VUh0zZYhfz4t9i9kilZCkMCTB+7nzujX27p9C+CuTN2PbswnPeZlJOvSvBBbrep5zbUUbhEtmQpr537Qj5+E74+vntRLiWZf3SIuYMUdiMivwL5k5hNt3p8JqwoPTRLcKKjP2ejWhzfmIMcr/YNr/V2Fins+84r/2e89OGFnxwTVrtzffa3/PEaYehMDOxYnTlBVDJ/YyGE3ALCnEeoD1Vv3rJE2AmcgkcX9KrjNOtncCtEnw95xj9jb8BN7JbMwEAdPW3Djnplx/H5uLY/1pbjpxg5ptpkpckcQpZLhu+LwF51qsYUpr7PGl19xkM33lpce35Y0Y8mlOQ3hbhGmFr60xnCJcs545dyH5+hbcZyKYhHVNNHFOv44RqQnT80SgOT/zyLCtvTfXofXJc/jYWmwdIXcK+a0E65j02R4PSa97eBLePSJwDoHdY3bWs34bb3tlMtATH2wh/LUEI9SY7InMBvY1J8mSdkzCfKrMfZ/0XzgYDUlS3GQQVoZ8agfz8j01rxHrLfwcczRxxmSGVmb/Lq65VuvJWY+SwLZhAzhIHcd1LJ1cA5op3rY4uT1pZUtqaBHzwCyRdXF583zCiVz3AHVLRbmF4Kd6LsQTwsxOso5hfs/lPWnrtgnM2V07D5Y9bzpETKRwimCnvl7V3ZNpyDV+IsWptrqUs5xIfarJLkUmvWe9wcHc5FMCv5YZCPlNVXSbNg3JZPwmN15fzG/S4xYxWY8BCxkd69PWlefwSsD6v/orna06GZXGOlXQSS+nju5b9+w1kuTWfE/cMTVSjWemRp25ya9Z6/WKaZhS4Hw2LVrJO2KaLoGl7oFfZoac0hDYKbyccwTlFGYm8Q4mV7iYAsEcK3id+CDYOLaeW+r0mYN9EtA1t3yfcz/dBYFdpfpTOPHBCWzAjLhwzOCZeOzEkdQGewT15XptScjnljxd8yL2yR3+WTg5bZ15uoVUr52DqTadqqpzCexUfT3kOh7rV4kkVtX2s+zPKXXs9HM4p85zk7w8qzE9pj27t3dvW689jWnmUc35TCanKbxsmcq21jUCds7aHrvUIwrjLuZqPZQl57yYgEng7nLNZlKY6Wj7aAnszJLDOQGBPcbVxj2w5SACHBs4RvG83LvEVHnOp9+M/q75Hq9IsZ8lB+BwJS6Xww/nCkSHk4qUb+KshAx4Tn99qk+IEQ/OU/2pfe9p1z0xexxBJJSQ1EL93Mmpa4V+cDSR81Y/OHpwpuHJ6pNjiHjDqb6+VIsAYGXHETrhCDBer7w8EVmOKqQT6iBX3tjzspk55HBGKag8SRZwlaABV83jlGOL+EUHC8h9KzOQmErOKZIYCDc59+LgwjuSMw0HGU4vvE45dOiHNjn/5DWoLyWuj5MuSN3FlqgPLnMhxMXG8Jv3rk+wYN5lLjq3v9bNJych9conrD7nlroHEVpHXsZpMPSd+tW8GxMvR985C3lX+0JqzJ25NH9+mxP906aEEvpY+1t90gfv6ZNP/TFueX95TSZhF4yvLxyU9JN3pYxNPEx57TrkXXv6oH59U6d2jJEXqn67L4zHXPh/Xvqsfc81rtl/8OOaY/G8dvW99eu38ZkvzmbgxJ5uH9q39iDHNc5h7tl79j6zlf3IuWxda9+12fyBQX3S9/pnPo3ZpX19EdphvsCqMLuZ8IA3ePNo/xm7+ta167f21amt5k4omMsz8Ij5Fb8qdvMaT+qIo/6pyxyCLfgR/jN38CvcKTRGTKmYUZ+kZ/2jFeOAxiPdfc+yyYMRdbqaM9/NrTU3Z+bQvjAncAfc3+EbQsP4AIT7klbhHpnTgn2ft730yzrqAwc+eG5qNk8RWKE+5u1eCezsBDf+Y3GwU9VYJpmSefOQWy8hBi6BwrK++Owebs7vnvO/YGSxXS4OAeoVWsHlX+gAABWszaaBMxSKIMDZe+oQN9XRYH5v9Wn2oRNLtF0cY9mbtPNmb/Zmh9CEskYJRdC2uDDteN/GETYBIZyya+1xqG06DIswCMQD4RfrJSylDYEh4Pbf5sFIQEbu2TzuS0BAEyE8ROyaQ7dtQnXptzAPm0ycmSBuVzFlAFDcpk/jK9mBq7ndu4pf4zVpbfQjZkf/utw3Jv0QQuId7fDadflPeAwGw9g8wzbtgkg4jHi3fun/qb7Ny/PGaF2NU71+u3C4+mMurbXf5lS/jQMS0z/f7RWZt/SVcyAPXM9aI0jVPDRvzfWpPnlOn3zWJ+M3XvPLAVEb5rU+ac89zzXnxmSeZGbTN1lvMIeQbGdiurd3YWJ5a3vWeIMFc6ZPvtsz9mdjcE9Ykv1h7/r0Oxiyr+wh+89lf9mD9li/jZuJym/waB3MjT1arOVsryQvEi6omyMRXKFeEqP9ro/q878+2dvq0p5+6pe9Yn7V6x484J794tOYj62bT/3x2dqV0Q48ERzgSX1IYzgl+WNS7HSgw6DCOcKupEwsiUOX+Fj4ct57xStecZgTjPv6fLG0ErX435zBZ+r3Ge6GT+FH82cMfptzfRF65Bk4UlILbanHZ/OvHv+Fk70/7597eU+91lB71gkDcK4XMXxYPPgzJ7Crsd93mxJSO5VoQsGpIbDXnge71x9edhnucdq4RBwbrhLn5N5Mbn5X5ZjDD6mLlFBsZbYjnBtkZcNa9GuOkJopK3kOm1PImjRNkiv/rHkh3QGUEloUQ0aikVi9FGOkLFwnDhS3539xc5/3eZ93GEOpzrJ/JdlmL8m27F4S8gw92Lpy+Jmp15JIkwCzr5MSSGWkQP1C8EkT1pj0m2SWPSx70gypmRzzsX5dctV/8wWZYOAaQyngkrSnXXj1bpz9u01/WiPraW+SNrf6ko23uZ+2qWOq5mNq8amtmnMdfJCe5Faea08aFAdpX/gk8QS79oaczCQkzLnTgLaktDXcb87ptC0apzZISdoA7wgsRgK+0A6JljRPSiOt6wPJx9m4pGFSJmbWp+QxcFqSG4lNv89ZQ3uyOFPzYL3kYdY3EmWJ6SeBvUS7lc+L/Y7QIN40ahgh2gAhY6RU+5smikbKmEjg5oB0b37MhefMh0/3zJXftHFpLUh5/ke8ksqTbknlH/zBH3zAe9YfzqJlcCZ2mZ+SoNEGdbjU7VMf9Ets+J72ZO/yrratMS2mOVXXOQTTGlkLc3FviSamByQEiGvEpe+J3HPDdsalib2vMo3914bE3HVBMEgWuEdxj7ch8KTxDg8nzV6T7H9r7ea91ZZ3ThYU5VyGZgtpH3PkcJ8UlmPbYyjgiiYHo/MYCsQKYeG+H0sRSkZCXudtws197k8EhTR16ZGRpxwTT4XRHCuIKekVAUMMSIGXpoicghBG1RhpFYr8eLkWDJI5PUYwJy4i/dOOYBDuVUVcJ3CEpFdI/hTS9T8bCmIg+fldlq1wlOmx1u/bBJ9fUmZCi+nklas4zki6L+qL25zRqC7ZdJJgqXZDFrnjJ93jxH0WyjD7Necl6XQmiZ/S1vSqTCuwFb+qQPLn2I32pKKpGahvISFqTdz/Q5cZCoHArsn+77sEd+1NEotyH6lCj62vQj3ecXoRgblvZ9jNKklPRvnSMuMzJzxFxEjPCskeEZoEbT1/uj08w65WB51zPK23+uhd+5YJoZNfSLCXEtg0WO1B5iiqzsKy0nJU8sJOAJnOQNODe/5evfO3nj3mYTwjMdb/p4d2c5625VQbW2FDrWFzKgXjMYGw52kYmAEIhvea7L9FoDpEKI5JsBN5M/4/CwI7Y+BmaMRMyfgQicJXb7gKQGc7dFrGTF13yTpUH/uXOaV+S4I1Zr+pCKks2dSocWR6AmRr7Fkqpbl5ZtjMjFeLqM7j0ubnmiXl3PjiLQBvDuc6FhaBeHAy2Zvj+yawkDP76zyV5iHK7A8J9jEQ2NqmqqOmmwh5nus8Q0TWWN5zzhC9BMYUpiTZkjpofo3J3YK/SXAjtms89DmHom/ZUcskJqc4NaY0n2yVl+KuGcZEJU6CZdftEIjVg38vcUn/reFSkzjOkMuVMdpKttNnoWT1JyK6JsO4rQfxtEdz0ERg7dFzGCDCCT+FeyWwc6MiDhwsOGjsAdSUbInoiIHsQ3dV6tOM3Yu7XO1wt01PeCmiW7NGRbxIsGyInATYFm9TIrA8mRFU3o0K1T2nGSn42CwRXnaY7N9r8ow1f/P8XqD5RJbFxU6gnDGg8s2SMC9BiscI85Ri9ZXzEql8K/vUQxQSw2MgsBXqLXPENvjQJQLKBtfenxLpGgscUZuE7ZwMUHu4YS/9J1Xh1pnMa6rWmQxmjcWfY5yM5ik18ioBKvYTmKYi5mlLw8Wx6lICO8NhSLCcj+CCmPlj+QDW2P1L5nrFBVuM71rvmmhnTT6yxyCdGyaUcKBk18ZYnUNgmaDgUYLhvamI5xmTAAKhKHH6sQ67GMI7aPrasg6UCzZPRdw6hEINXfL8Ndn+TGW2OkYcA7Zr+7m+G8DgUtlgecVFEK9tg0oyAssg3yHVbC7WpQJY/C90pXeppz3fQdtx0JBzZz/6Xb/ZrBAQTlB+5zDDzseBoqPXxM3xpsSFh3wQWxucM9DMcsTJRX1Jozk4racwzewr+mm948gfskzkSA1HDfqQJaRvvSUe6Ri6x3CWKkeTVMSzv2vqzi2cc5t9WFkdopJo8oNYT+6ZKum5n6eNdeZLPqevezglzSDmW+gjYUR0wDU22AiXYi+T0jlApoVaVeB7zOxU429J6nPMx5ifVfKfZrs1V/KepuJaLdWEqdZ7nrq2BWszTzkbLCb10ravlmCnfRHSJEKTYPdUUDN5QDbYdZOd23ZZmloE3wEjtRMPU9KasJwQe6qHuGXAiyjwDuxMy3XhIPcyLj0rxJSKWMjEtZ7NbX6ZtMzpK1/5yoPtJicnBBbD0WZgfxWmQU1XyJTfvPeEFWSH4oSCUCC+iHe2G16HOGsEhFmA56F6eVd2/JQwIeNhBxbKIBZRQTyFTxQqAelTv4gVLozEOiJS2hEywmMUgLPv8zicY0b49f0aD+y7LBMZ6IvQhYe2wdYuiRo84L4furT/wVbzM+34ewTxWRd7BsJ1bF7I9Zy+3BUTvrWn7TuaKPtM34SVXOpFPOccXKqH5mpmbNuys84D3af24Fmtz32s9dRGdBYx7cCeQDgJLBwF19G83JsEuxqO2fcgyGNxsA0mGyxkemlJNTjtNBAtt/ZsIdStHE3YVEg3NhCpyYSxRXEvd1/s3xd+4RceLlw1osSlW0gAw7bEEJ5Tj/dyGLirgmAhXCTMaxw3JlfGbV0MmZhaaiDzoahboH31s5cjesbrnnhD7voKyVbcpPmUPIOtVhuC9vM+xBR5BpKktjK3CnVLyT0wOor5FBso4UEFceZcgKmgkmMLxpxheqyRNcEpAmpxitbGhtCm0IDJaesPxsCYHrLEiFkLYzAvkp08hmIeeVp3APxjKIhrNuHH4M2fRDOZ7YcuksRgOsV0d+j4NRJsOBdcqgczu0qS8No0sc0oi7R/z3uZEndOTkwDx+BvehHTxBEM7zXZ/3Q2IUFxODmVGaODroWmQPKXlkmoSxOYKpjaE0FBYMRYaYvqkxORmC5EUyA0YkBF6bu4L/0Qi0pNK9gboUCgqG4RCWpPdpC7VkWSzBBYEua1QJxTFxssW66TUd7xHd/xJakOwZrhUO4LuAYsCBYCi6FQSKEkf/F+1Pc2NWkUQVYv6RfR40SFETF3eT+bb+EXxtMB5rQJpFXP1bb6OAsIrDe3JNlU2DY6VQwumxQrIQHbPoKVCh3xn5yl8XXKyG3zOd+mlGPYZsREgLfHgKxplyTv6AD4hyypEKmsZTlrDz90eYwE1t7gNAr33IbARkjhu0lgI5wzR/zMO5399jHMxV3CnwL/mwvxyseSdASbBCF0AZzcWxzs9Oyj+pOdA2LZ08HP4HcqKxIsJH9NmafkBBTqRxgkTSCRQeAkJ5MDySMApC3tIg4Ajt2YmgCBxS2SWKli9Es9nFVksEFgSErrqSO3LaQ2KmKS/zXqn4kMAACmxRgEYHeYN6mU53CFXdQYqTtsYsHnkjSoh+Toee8iorhnjIagcNIsZgWjQVXr+dL/WXNEnaSPQKbKpXLDuABkUqZUdpxbcI6kVu/7RGDb2H4bA+YDo8TsoE1rmr035s5YrOFjILAKRs8hC/YB+HlIZD0dNCBVZpOHLoX0Ta/mx1AeI4ElLJgne1ffZK26Jg52hppMApv2cYYb5VcTA5s0+6KUBDF4KKe2U6e5KegbweLenJzmcVYKYgWRkmD3RO55Qgs1IukRobum7fXECoh2ivvlRkZU2fAQCjp06cek2xIwbNJItgzd1GdSlEHiiCoJi8ONlFq4f+7yCOFdqYinfUy/xHK2+JfW06HgUsoZjw1J/WpO1E9Fq/6ABQEAXJiKCBoiRprlKSfPqsL+ox7F+BEyz1MNI9DmCVNVZhvzw8GKM4Z5Jr2qs/hCc+w7hkVWLXZKGXA4RHlHv9lqEWiSrv/MP3U/CdzYEOocsRRtmL8I7EMdKD3t9zYtZzse2w+JrJsLTCETQbb1hyYeYBKsUNM95JrN8hgJLN8G+zJiwPP/Uml/2oUxuOrBLMfoHDtTeXpCvwhS7Ewrm8393MgNz4khvtdUifOC9EghCOcphwALJtsQVSSEeS3iUIrzIoFR5yKcNjB1GJUKAs67mOccQknNCSEjxggN4mNTUQmTYBUIngMQFd/rvu7rHqQsjgZUn8+KwLIvXlP3PNaJg5I4N+O0FjhWalZjZZ+dMcvmx5y5RwJFGM0Rp7A2MWaDJKkNCIjdNG8/mgHAJgSHBoCjkWfMv/aobUmxiA3iqE1EVX5a96ja1cdzWOFspj4ENslPKkRSNKnZGmmDQ5YSI9Wh1D7nmaUPgSRT1ZtP829uHkMBB9b3oSXqCq2NWEwalHU/P1SJwObkdO4c3fYkrK2SHfRLvuRLDo59qTPhqku1XNNfgVZqElhmIbZ5/hL2JbMOzaK9OOF5xifvjf3U3NwFrrzmnfk5Pcdbb3N7LG9D80dYkftYQpJ7dXKqwyQOKspTap8kX/ZCkuQ1aquZ5KKCwEPsJNU8YjkyeU7fSFnUl5ANm2GnilClmmBSG0KsID7c9REEnH+nPkDucUBTij4n1m0PAEgXMoTo8zUS7OQw9ZX6m+RJotxKH7i64k/kNs+anMzQnO8tZMjGt3rxQlTmb87LPOh4IpO9+YFMzElEvTNoJ9zh8knSZXLKH6Dcq/Nw6L0D7c895mrNULV6nQeP+kJzEoENQc3zN9fNP8/GPLbWcw/NuuZ782BrhdmE2j8Jdj17dishwry/Zvjam8N1jrbmV7GmmNmc40pWEozNTEEzwcH0aL3rgrgIhaG1mn3eis2MqS/T2TzkPckwp6FTB3isGaqmIw7hgwQbgSWQXKMinriGCSkhqHo5RRIoJP2Rj7lkClt9mzi3scWQz//ah5NWFF8/M8A1j/Pc15lspJS8nUGbmXGNn22d5rm83oez5Smn2iVQ9V5aAQLFMQavSBXMCTNhKuJnHqYzN5XC442zjEU6J2MPQowjuNYuVMKDNaYqR5MWtwXbUq3MYPYJCLOvM3HFfG9urNvk9STJUbPyeJ4E7tI10B/SHuclql/20IjOeojxGmu25chwDWfe3M35Oqeec8/WnO3UFoRIGspDvEMCttLhbRGqc89hPUWQZ2F6oFJ3sMQKUxMW1zNwV4S4Ba8Ru5kJZyZCCMlP5oVzGMeyJNieD7Znpp45x3uM2JpYYe3jOZmi2OFzhKvfxjYP9s7efio/9l0UznlOhrF2rdMqBSn1s7jv6eQ5527ih2Nlnfe5H0mwbPkI3rWpEo8RWMn9mZViKuBwWjDaLuORXB8BwsRGYAkmmGfSb4wswlUq1I7tawwIU2fIxhwF/5m25j6aB9Y3L0L9OtKOk6W24LY0YfoUcQXrsy7SeacXFU4YQ2VOCQHH8FvrR9PGgfTeUyVWSDAWB5K/DwI7gXPlQDrNZUUQ8/k1WLp3pv2hTQNgZm5Ul82V/fc2YQbmjW1FbOht1M95ZrNl2kA4X8A9M800/ml7mZlyLjm0eOZetUn0fZ7Nas7WrFrXpDtbMzOtlw0mnCi7bM9RGeufdVrf3/t+F4c5+6QZoZKl9VilxNluUrkrBBSCWfOotk7GNcPjzC2k0zjmOvYd0qHVoMGZ/V2l6plNaGbiSiIufrw8ua3/HNeUUNb6ptaHMx3t0Yxpn8/OnNfz3fb13Lu3uWqHNM1ujlgUVz8JaDA8pa/WqdN5cghKiu1kohi9rbbbS/N37YkDp8KNwCISt7HBrgSWhoXjTmYadkZ+DkxHLs92Zjbcom+dUcv5qpNomNdIwfANMxNpWP9pAhE49nbmIvWX3GLOGc2hCBS51BFva0xQw2BgAqitqcqZmsLJzAskSpoZYXzqor71LOFCX8C7/vPC5rUuKiI8wYPdnJYQ5xTzoy7zcSzz050T2NkQCQI3ZKJPZfK4LYGdbU8V7bq5twjqmjprIo++r8mqJ3GeadIiJHsS8jkFIHCuYoO91smp+QaggA53JkEDNbnN1NFU7nMsAagA3j2bAbCxtQJa//ucF+6eSt93zwuhYecVF4sxYG+l4vbbZqL+c3GeIjnpB0AH+Lyz1/qPXZ0xSir3rk8xlDY1GzkOlDqWnRaX65gsR1sZI6cqnpjGxLbLOctc2GiNiS8A5LrXvnkxT543Tz63ntOGZ82xes2/uaeK8ptjFzt+88d5jO2dU5l5Eo4BkfHU7pzZ9eKoZh71gb26U5PUY261757+dpkDc0GzAT7YnvTXc77rtzlxPi2buN+QqfWlemffJo3zP0CAfKqXJ6o+kbDERYuBNz7/6Yd6zKs1ax0QVffNAVyhDfeMx33vsgUiJJzoJC2BzPWN3bCzcsUXQ+R783TJ1Rmy5tYciXXsvFxaJWtibVzm2lx4Xn/8ZmsHW8ZgrZlm7C1Mn3fMoT2hnb0++F9b4MCYeM7TyiB2zEfmCDHw/6WS+ykCyxkxRx8aDuFwiBz/CxI9B1CmNmuCENs7jn0zB+qBexwswrkVQRS5Yb3hRPACphA+4XbqSgszD1IAS9ZarmXhfMYIPmSKM38k6hwHI4jaNsdC/BB6dISNGuzqq73uPePFLIBTCXDKDaBf5tQzewRzxv8am7ru7bi6KRUq1AAIBTvgs5Zg1yTTU7VS4ujVbjJtOvOd4mgjwkmmU42RVLzatuJep1ruEsAP6G0oCPdaVXN9hOh43bITIDoIkQ1PUrAp2Jl9h5xxYggRG0XnO7qHQ51X7+NG1eseotaZldSgbNokK7Y+wC47E84TUvUeogPZamerjVOXd3gY66vNi9DhSBFbxMvGsVH8h3jYBJCd8VJzed9/1WEc+mVcx9psbiA4UoQ6jWlvnjxnHj0LudrEtYmAWB8bvRhQz+kLIuT96jFX+mve5qV+/3nHd31TdwTXHNQ3zn2trznCeEE+9df/5gYx5LeAwcMcq5P3fSn6ILQIY8yXedMHvyOgnjVW42/MXdbDpT+8yvWVpkW7+mxe/Qcp2geYM/2BxDFt5hIhw8iRnCBzxE096xxdemEyrIO+QNAYj+DF2MyVsWpLH43Tf+bNGiICiK79ZhzGjtEw58buNwKlrrVta6l9/yNo6gdfOQqSzuBUDBJi4PMaPLNHYNkmEcQcu/QjT2pOjPk2+F+YHJuwPmM+mAMxGXAipghM09xgwPi7qN/cYBTAVTHvU00cDge/6tUe+HDPe5gS65/fi/asv99gBRxiSOxzcOc/MIlxQ6iNx3jBsrUFR5nNrJ+xwlOnzjSeEuy9Hlc3bQwQLu4PAJ5DWADgbVTExxI6rzbTNdH3lhS8Hq+2VffWPXp9m+HagjCZN4kmAqRLmZyYAYAu9AlhBQh3ZafaOh7sMXh+KkKwbLLp0NW4p7bhPgtEBinjemc/nnXZGycGCFHCyd9F2XMWO7d0nN/Mhf3QBZJH0K/RIm3tl7vYH5gg0jTiA7nr320kWOp99ZQqESOAUEZgEaw8qREeRIkJBk4nKWK0SJkYEgxP3sgkWExGObgx8+5jGJgNEV8ME1NG8JNpA0HEdCLKiDCmz7va8x6NTs5JCCftB2mW1oBQR9LFDGDqaTcQ0NpBYNlNMT5UzPBjc4FRNNb26F4J75kTYTr3mux/SooM5MJijp2OM70LEVhcUbGCl25Q9Qj9wAkiJjiSVB3TE039uBsFx4YgkkZxcbh1+nucFgQNwCy4yaTWpP70afNZTIBGnQYxeBdBxKEijtfaYTsGCQK81skp5gEX7rQMwGcz2FCAGWfJ1kvFMz3p5vFbMUvZ1pTVjh3imGOdqvM8fqfnX/9Pe996RuM8TnAeU7WFJCbsKbhXm3jar2cC8Wmj32KWngWBIwFQ7eW1uwX/8/e5x69tPbNqU7b6Qy1GS8Im3LPHxr5qgCac7RGSS+YSjFGNwgGXEIlneQwhbQPikD17OukdUyH23JYH9ZYT27Hxrdo1REDsOfyGGMAztRFTfYqYTxijLZiSMGkdIQOv2VelWkWw4Epe1dpn5kHU4EVEztrRlCF25orWkhYJ0aUpwRRwdmIPZTqAL+2HHJBiYki0wgpJxDl72s9oifrYZhFcpg3aH6YCOJ8mg2qbyYDqmf0WfiMBk3rVR+ATboQhgPMwA8wxObFFYDsQZW9dwINP0Sfs1ffm5DQRdHGwuFITurfgM57KRJK2rpH+IH4IFdHD5QA8agAqAAsA6EK4CLD7CC2dPWcPXnM2E1UnLpFuvyT0bDukahwPxM0W1NmpiLJnOCUBJvXYmCb+0sPSYxKMRf8AxjXnwc7Czid5QyorawK4AB57jnH4D3C5Pzd/Dit59s0Dl/t/5iid9uuIKXtyma6sA0SaUxVA9RkBn44gXZ6Zav5jqvf6LZwKg7IeM/YQpb0AliAuCO2hi3nkhckuhaMPKT9ksXaQIjXfpcT5WRWMskxJn/M5n/Mo1sy+opJF4Eia4vFnoonp7HWMwM49xGeBREe9rg37DWHzPgEDzkRI7D/zQIIlyWLQY7j8J7mLe55HLOEt9bj/BV/wBS8lufGbRMl0pL55aEoe//AvoUcfSLyIMPxj74Bb7XpXP7SB+CKWtDGIKiYWXqPJ0g/qezTFe9qlpjc2MfXMQuEnhFtIkjZP+QzBWfC7+WD/vxcCG+KcnlY2jFitrfjLSgBiAXAQCPKlxaJGQEmXuBlqCm7sFngiPAvZqRS4eGoIBK1UfhYBgaRewBkhdBZRYR9BfP0mDSq4Ls81RgtH7XJpwoyQHGBiO3jt137tl7LIXFNKYC0OFnOA2QHgCtWS8ef9THNQ7t8OSdhSg7cJfC+ub+XKt2JBV4mjkIXVc3d6G6/SZTB2qoAnzNJjOCkmRsMnO+JDH1fXPGK0wHG5fx8DQaO2A5PzoPKHLKQzTGhq64cu7TkMPvjGRDp0fSYLWc/O3aunfWTvk+5Ih/NozC2NBYJFugyvbZkFpjf61IqUvGYvzMlv+HSNm11pxBxX761hSp5BNFMLTxqxntE722FTxVCZW0zFVkmIwBjAYZIUwf2XahqvzkWcM9D0YtXhvVitqT6hGqWCwI1cWibAUOGSTInu1AE27mpEB5QAi+GczYF0gZCSsiB5Kg8SMLUqo3pcDgT5Gq/xGq8CjCRiwB7xosZAHKmaLx1DUh+VCsJ4TF1xzoaEHNSDaTGeVOYILrf3wkJ4CmIyAjQeqOaLWsg8ItTGZf6sE9U4rtDYqdFtfH3HVeJWXdbRenieTUV7pGhMSnPVgQSexwmWw1g4gr4j9ICZKsi9c8tMcPKQeX+nNoA6KibuIUsaBjBA27IiroeYJ4XTEIY3xvWhCSxpCfOdBPuQ6QHT3uiD9LOYI0IAAmvPbeHTc+Yco1W6WAJO45wx1YUq2svwQYQSgSmUceaB76xocEboiInP1DOZ6jSL0Y7U25NeZOqY53ZPE9ZM7lGoYHMxQ80SwNZwvxxJeVAjsLzE95xL1xhlHtRw/zEBcqtcrSJugRok4/mx03RmZ4n7jMbUrpeWYssADC87dgEekpym0pHXFoQPSHHLnAXYCEikjO7UE9R5NjpjN49YKuAOFkeo1kN52TcZ1nMYAYR5o11Spp2QTQRhLOD70lJd1FzqIalgOopvQ9AgDwiW3QITQXJXeOLacFSspF7enbwoMSFsGLyCaQZoJqhI2F6oVRBDhBrQsdng/mkwqG1e//Vf/6VUibhgRBXAU2FTu5t3xFdfIFjEHFetD/qjD+zm5yAQcKBOjNVDIupJYEt/abwPXUJkGKAI7EOriBWMl3WbeaUfstjP8ET7+iEPjZiZq+xJwoF9be9NwnPOwe4TF4JLtlA40z6N0M324EsEMiLiXsk+IojzrNgS+7j6niZHH73rOwlzT1PVfe/FcM148DI9RZwzU6k7Tep8bo47oty9cpaT0BFYzPwpDYC2tI22mb/qeOYEtsmKA4BQIeImaYsQzDNJSYfXENhUDCYQESipP0cnxHHGwQIk0hKOxYVAsgvgWEmd6mHHs9GpCthlAybcLGJlQpPWEVvqyM4fpTJm7D83afSK/BSSsg1EvX2NG34Ik21VPZy22JKzs3JSQPAwAaRQcXccGhRIFzEAtLxxETdqIciPRI+B4OFHO8F+a34k4SflSnUZEdemes03e18EDwFGfLWtbzz5FLYTv7nTI/aIvPZoJDAaca7HjpIKKei3/jy0Z3MwB5lQwT+G82AhHzCOoYzgX+OtflelNRK2wjfgoc/xrWCwMXlwweznQ5VwHBusvYuJt4/gqJlacy/T1ZzviI76MM6uJNgcD0tjmPQIhme4Yjh1Jt1Ioo0QJj3OvALhOfdTra5Z2WaZ+Y9bg+C1JCuZrWrb/ZkzOSl7ZtNKum08BAQ4h/ZuL79ztM27bM6IK1PivaiIp/eqQRskyQgXuOrD52Q2QM9DsNcS2L1NMO0Be1zoTAqxlTpwReylcFszLZno2yArC6sO8W7moiDoaws1qXpI8xiOpFTqYISuwiMPIcUcYIpsYIX0jjiSqDlUsG9XACLiFyEhIVvrEKRnSaSYFipzmgQFAwQxpJLJ0YakoK+cDWgUBJqzcSDs+jXVP3uIo00N7kjRj4HAxu2aq2v8C55FgSSorDGCD0082pM0FbL8JH08JCFTaFU4XRa28dAnyGibsGDd+JdQEdMMcVSaaWBPzd8kVMxRnJzscQQjfDmfXQnjPJ0sKTMv4HnABpxfjuaen4S3tU/qJODQGFb/tANP8948gY0Axam1NiK0K17IXrv6jMw1xUjBSwSHY46UMR7Gx1eGMHRvTk6pAkrWgFCwJ+7ptOdik66uJbAt6EwOvubTzd64Jg+fBDQCV8leNdPEKaVoC+FPbu3aRBMVqhgEzlwkDV5bcnIidduUSdWQPUKqrxy+xN1Sc+OGAQwCpbCfCwpnc5Zdxe82M2RIEm79qHURTDFvHEQQRnWx2XD1h8wRXx7e4ALRpGLm0k/KZddF5G00QfakX0kNOHXwcqRRSCV0rBiT+buNg9hdI0Yb35w+BhtsiMj8CsuYROUhCRr4gCzPtSM+68LHoPNBlYdUowfzcBMVMa2P6AD7CmO6ZpU7t5BgeSNjZtfDOc5Zt1SzqafhGBIdHEYzZg7X0C2aLVpDMIig2tv2PHOi756HpzhiwklyHKuPNs7/nAWZANUFB1mjPaekS+CPdlJI47HT36YNFi1gakOQL533W6mIJ8dDJYbKn5M2EFJFDI7FzZ5CrPO0j5JGpxqI85hebjMuMvXitCusp5MESBGZ+WySazaKawvGhIRpLm5LJCaBpSJG+PSPapcNmvRIdQn5C5MyHwAMl6yQIMWu2SzupVJUh43EIaA+u6c96nl2DFKxTctRC2eI0VK3+qiDzSNplh3DO+y1xRLbTOAGh82VnpmBM9U5RT+0VbD8YyjgEcKQzvExFHPMDPAYCGy4gYaDM9x0sHnIArHzrs9L9yEJbOsDr7C/2kcIC58He6R5TFA4VyOBcJFgxZteS2AnPkX4HRFKMMAIwOUzd7PCNIGos3nCQXwy4FNEE8GiZSMA0JAJ3aLZQIjhHzGucnpzgDRGfgSYgw6EuEYTMwUEmraSbuw9G1yaO3sIwc8J9txy69N06iDphMRyzmbB7SAGvE0vLVvB1SXoDumW2nDvPMAAYHqsKVMl0bvTLlDoynx2PerrkkISz4v4LiVY3B/g1XccI/Wz+F5hRdnIzRdgdk//qWrZV3HxEM2U9D3DXqqkGQgJtOkVyQyELWG2ilWba0OtVMxahXSLi8213v8k7a3j7baQkE18Gw/su0KKM1YQwpGU5DGUx0RgmyOwSqrOYeSh1fskGoQgAjvxwEPAUh63tE3myZ5CzFLtTsbkXA3abQlsMaG1hSmRr5gTIyEB7mhPNnfMRpgDJiVaLpEe+lwuZ/4dZYzyjogDeICNGAHuPGoFESYEhN9vA3+0ZXyAjp3+NgksoioKhXBy6aEst8rkNAlsSczPIbA5vXjn0jIzBG1leSnBwUQmM4YqNV65iJNIs2fkoaaE9DOQr8e7BUzXIggLB/mZi2ym15ZVgkVYVw43BqHTb+acroRi64zS7Cg5OITA0yKQwl/zNV/zJScqJQYldfqKSGb/JlI7huDmgfWAPqeNh/QinuFjJPII2kOXx0Rga5vNHjN+TfayZ1F44CMEmLtg+doDPO5qnsC/sEJ7GoGlGWrPbtkuT5XbENjaUUf7FqNOOCAJIqDT8ak9TUshcgMx41zFUch/VK38Qmi1aA74aISjO62JrZhEG8x0gMKMtb+GdiidhUv7do4HdgS2Aw4uhK3rw3RmY9SEkN0eYE5kT0K51gZbuxnV2QF59grtKB2cghtl6yN5NYkkJU5AJKwImv+pKdgKSGOyiCR9sBVRpyrUWpxy2ADE8XlvEvprioXjXCSrCEnuNiUCq8+cnHCDWzmbZxaYFfHN71vPnnNsG1U0T+1zzlhdXfe3kPGx+9afBBtnvz53Fyn2Lj0bF0zgtHP0OlbvqXzXW2EN1xQwBi4umYtzz8c9NmdbqSk7rg4jeO3a3NURg7WN4RfjCC/dFbzcpj+9T4JFWO1rn2nP0sBdkvf4tgR2hsWkkaIVY8ssh/B0TqSdEAKJ2ZdrgA0VsRWZ4D7TEPzHbOV/9lrqYPf0lZoYTougI+Z8NPJwvsassBJYZpxz5k+fhDfp372lSlwlECpihOpYHGyTzwEG0FyTaCL38bgo7v4WGZfO8YaqokWkhpAjuTRZdP8ceTxnkytUD1R6VBXSdhmH5AUWGQfJNqB0qofkDOwhIYit/LnnFm2w1yGwhdVcg2iUvIhxZdKH4f46KgwwY0AwDxJjYxpcNggPXPGuPqnKqE98spOzVXQPEnLaBYaGDRVHae5sHHOEweIcZaMI09F+p7dggLyrztrGoNSm3/rlN3W0i/rIb5dn65P7qax9sovggOOuXcaFoHhezKX23fPOuZfx+jQ39QnHrZ9bl2ep4tmDqfXAXr4BGA6OW3HFvFUxf8KkOsrOOMGpzd+pQNbOvAnhaj7WfoJ1fe0/fTFXLv+5B6liGqn/jUe4GUTlvTJ5JRm4j9DoH5gCA9anT3Pa2u3NHXiRntRnc+iSQMQ4IF3zo47WU3/XOXXPM0LHuqwjr18wiEEnDfl0wSdgcOvyHOZaiBC1pr1hPOYIzIoVN//a1aet/uxdnhXCFnzqs7mzJ2jpXPqgf/URnrHG0vmxNXbEWmtm3UlNnAsRAzhr9fc4x0msZ+wPntLXEth8L2b2LftOEpOy3xVe1OHr/DnAGBMOjVr7EFyXO8B/2WDLTa8tc+kdBWxaK0xroTPX4MreIyCVSfBULmfFmNAT/WxPP3MCuyJ4AMOjc4/AzjhYCOZaApvKtgN7qaVJbBaFEw3pASE0GQpEgQgjiAgnIEGEkxipKgC5mDMIAFIwmbzkZJsqvIGRHpB7nloEMVbWpPiXzB2ki1MzF9c46sx2IY3s2pyLuPTzZIXMzAUnBPMNyUDoVIbmyXicwEOC9/y8EABcnvnlDSxWEBNlnf22uXz2HTLgxIT4OnwgJMghAhJTX9faDgJAs6AtTAeHBmolqiJIAfeL4RG/JkRI/CumSjwuRIQB0jefYMA8GCcGAHLVvjZOXeaHaktbnYFqDvXNOIVM+G9e+iQRgD5xKnO2qMQnpGt9ApfsUS7wSoWMwJgzzJB74FO75s766TPnso4eNJ7mqav5s7bqsS7WtAOmIXbzb47AgL2gf7hxdXvX2mjfGL1n7ttT3oGE1O9SJwautvfmECwiLuxu5l8b1ozTjnGwJ7LHWdfmEGyt8+odz5hbTi/Uid41t6QxNsA3fMM3PNz3nR2VOnXvwoh7VsiLNVI/nMBD194hIZlDBI9X69Zab136LrTNO+AWPIBN6+47wuZ/anG4Rftwi/+MT98w2dYFHqpO/QPPr3jFKw4S7KW2x8wzClwjuY8+Xkpg86OICdMPY4EP7fGJ81PzXkrAZx3PwiY/CSzmBQ7X92OasjRsmArCmf166YlLt/YiroM2DhXxnu1sqlJxI9faYJUZ/wVRQAwKpGSzQLjlXsVZkiggB58xBVQYPFwhBFIZNYU4TlyXzQdJQ+45YmkHAoXsbBjcm7IX93tO8W6ZWq5JVjFLKmIEArIUbmMtSO7zIHqfpYmkWsWd4W4BTnk31yT8JDDqcxyleTvGVBTi1FVGl626u9hctO+5ko5T4XN+8F0/ccQQQxdHKWpwRAuz47t32GONRz/0Oa/DvbbXq4wyte3yWz3q04956Zu2MWw+aSJsRpKS39YBh+8+br3nGm/5TnMYm2vRfPhtjtY57Bn/W6MSr+tv98wJgsF84h31a99lbcGHPukbGPS879bZs7WZfe3YOvYcZK5uc+O7NkoS73+MD+RWP8xRazwvY3Hf+tLAkOzta9onknfHk6nfOvnt+9blP3DvMjZzXf20CIgcTYH+lnjGfK59OnZZZ+MBn/pVlEHzUZym/gRLrbm+mIfapW2AG0i72WCPxYbv7cWKthBqBPsaJ6FgMiGHyhZzkmPYdLw6dSb4TFhx6f+3Kdn8aUwwaMfOL+/kH7jD+jCzELIujRq51Wk6cxJwuCSYPQk2926lrEPXhOmsE5JUQPpks0BkSWM4RcCOQOLucS0kIgQIR92huyRIKh7hIQKQSa7UyjYFDhRhVXD+iDQiA9ipmFYgvnQM5VO+jRfxPONQPaQH0pH6pje1sVHLQKIzA5RNey6TcIn97Rp4mkHm5xSEhDTYsVJr4o8ZXnDbsh7Vt1cQRFJoSTXqx+TKG+dMGtDGvcQevffc9GyHHKjfqB5X5DvD0iYC2kPS55Z1niYjbuwYwLJ93Vc5NofMGRxxbhsHO52jknxuU0izJOI1VeI1Y0bAScnw3aUpKmfmqMwc89CVmMXwybkSaM5TM2fxswzZCi6FCKYiPkZgWz/MGeGMRude42DnRFFrIXR7SGgiGVwooJkZhi5Fdg1Uu9RDVHlUbEkcvvsPAsaZQr44FmoZUiiVrN84YxwjGxMO1O8ydvhkC/CdbYwqGeEqB299ubZAaBgEm/u2XsSQhDnVZwi1zFC4f+paUhUVI0ChxsXJz/Ml9wCnuY7AzMTaawzxfDaALinHHtKa8dRJ2F0r8M+TdrTBHk5bUaLx2ipNWhLXbZigmJHV/rTnhEQioVEBN/WlMsM/pqQ/z8Sdp5R0/1TGsPo4Q8dCDpAgRI0Ba02qe0qnqyd5JpiZIu/cxBAQbqdtlRGocdlrVO8k/JD3nsPPhIn1jOFgs/42rnPwVXV2D7NtD4Kn7IjH+rXnPFg/wGN9m9JY6xs89Xue/jLbRVwRAvsa03+NBFu9+kSFfq2K2JzkWLrCZ7B0zGlxwum6t1acsvXsbcuUrMHeKQJbNEmnA9FwHpN475TAzrNg28QchY4R2IBHSdq6hsBGqIvJIjVTV7DrzqPRqIEQ0XliByAoE8hUd8ywnrgzn+U8JiF1XmmbI4R4rQ22o5ZIyewBt/UiZitO7Y6YprYkyUt/6DculuTN1gOZnOsB3TjXY+rWg6lPeY+eWtMpgUX056HRXR2fR6XPLIFZmKeQ9N48ieNSGJtzszIOe3PUSR5USZgxZaZum8nSO6pvMjezz2UWW8PhtuCofs316b51sz8wlfWzc3mD4/ZyhDXEMkO1ttZir3g3RDzD3NQB5vWHJkkhHRzbI10zHK7+zHyzMxPbes2TVubVGKicIdzUndfEwE4i0WWeS6k616S5n3ujuY3hwnATDvhA6BvB4FKJuPk3VvMs0QMJ9tJkCTm/xWT2GazMPMSnYGPC0qx/9aBe1+guCGzrWuYu9OdUvvNOPevUrnshsKvKy4KRjKhTz3FyguQRA4j/WuLeEUkcT0oi3/8rx7/GczaB6zMrkqhMwO65Y4kQzinqZ//BmDiK6lov4j7FFppT0iu1M0QPcXBEYJdsXfRfvGpet7hZEn7qQQjZ5tYfCAdRrniHqpEDVc/buFQuLtJ/XoTqZtvWh3OyVLWuc1Od2qy8LdnF9SFGZxKj28Qorxv+FIMQcdcP9ppCvSZjssWcbEmHjaP+n2PX2nrO++YGQcsnYd0nkyi1L7aOo1z7f6w/STb1YcIe+IArnG51LtHaYn7m3G2dQ3xJaJG+QLjB6bpml+KmPeJxjFGahF+hUbNufCv0jQPWpRLsbJtamIp45iK+ZFyz39Yw5m/mDdjCs+fQj3WNnlUKzeZPWJE5ZUrcaydBKmENgeV9fG9hOpMLsWCkIurOY3Gwlc4uvSaTUxOVJ7HTV6htHzrd2jUF0EPGnA+ukWAnAiG5mlNqcd6rkIX14BWag4x5i/nwDrf5ztSlWibxc4Xn8ViC/xJiUznzsOQ9yBsRAlDMP+9MHpds02ChbC3U9O6T6C5FDucUBJzH5W0cze6iZP9NqmKusHkfuk85uWG6hKBMJPNQxVpJOJCKeMUND1GEck0C+xgKGz7VPtNPYTrXrF1Em+aOiphA8pBJNB56Tyi86c0pT/hjsDfDdMDsvUqw02kJUsUZQch76pXJsZB2riWwk7ufRPV5BBoElg3xWi/iyTGW01jOYBuT7VXdHLwQ2PXIJt8LdQFwiCZnL+Es6pEKTbpDjmEIsfvOhuWc4tmS2fOmxlzRRmivPtnIzo7lCYngP4tj0hB5zMDeEYn3VebhENRJQi86BP6h+0WTIfabdqF1f8iCwErq8JgJ7GPIdiWNKZNb0jUnzEsJ7DRJYLTsW/v90kPDX5QSDTqHwE4HSXuappED7L1mcqpQMzKei8E7FqZTsdmv9SKearDpQPOQ51xeWxBYAC8m7honpwkc4g7NKYLG7ko12NF0M0hcodIh9ZM4EWaB+zyPufKzjalHsgGF9INYWtviGAXEs3kDNpIRO5EAe44AqY0gLfZl3o/68CykzMdCYNu84JBKHaNh/I+hUG/RPOT1/tDlicCet6d5/Yu7xNDqmz10qRfxFEIQVQSWRqnUoi+30lwQGMwpM845aw2/0Eqdkni3yq2T/SsQs2QOpKVjNtgKj9zbqIhnXtuHThR+mwL5ke4cR1U2lGvXAdCY044NVLesKey7kiTkaOG+GF9cnCxIBVt3TQLLe44nI+9j/ZR8wDNCosRV+g5IETr1IbDusY1KBiCm2BoD5ksdK84pj4nAZpOiLcDgSMjwkGWGgtmX5Yd+aFPKE4E9r/B1sI/zeL2GwM6x2PdUxGyJtzny7XkuwT4z2CkJdoahElZopeDYS1Np3soGO9VikCuEfeyE+DoWMbhWRVzowoyfegyb4lKgR3TM2bU22FlXhJHnoTpxqf5DQGXBEbDOLZ3aSTYcqevYbaV99B9JlhSahzdHJtwzFTEPZMlBOEmw8UorR+rlKUsKFpbCm1s7iJ6YYwk/1KkvQgwwYXddtCXbzWMgsG1GBI3EyDnlMcAYgob7LkznofeJ/mBAngjs8XXjGY8RxqTqmz10KYGdwgfGjxex/XItM/+8lwgsbc45KuLU6zSNBMh7s8G2eEmrOCJp0WycYweud4k7g8Qh/Esmpu8TcJ4lR34XidaPFQuHm5epRX7Ya/toHcRomVP1WYuOhPM/adP/VLykUMS1cAHex+4DHhu4tXGPk1L9Ms+kMmExUk1SOVFhuaiJEVzPs8Wz5UIMJGfA7L8Z1rWXqeXShAoILM4ym9LWMYbHNBx73Ogat7vGfK/wN72WrSnTR3HSa/KHrTEfO1DgVFzhqXlD0CRg2Tqfds/7eP3/1DocQ+xrwQyx/Ufw13WaHtYroruEoFwCT0mJpSu9xot1K35zDRW6JJGCOGo+LRxC9U2u9NtkcrKPi4PN/HPuXM3/Zha9S+DinGM9ZxjYXhtboX9rKN767qpVTe1+zIu4/ayQ/oU3HUutuFduRWAbCLsTxEo9ecyJYs06JF6TM00JvWVSIS2RdmRMshnv8uQMF2aAipPNE9DJbkQdg2iUKk4ftE1C5+jDW9UY77ovgJVEiSBec6bpdPjiyJJWgOfwKS51D9jlKFZPweh7m9r8COOZDBVAZJ/dklYngZ1xkpOgzUQLx2IuCx8hZZOmUz+HwOYxgt2b8bFrTOraxuzfimw7nq+6imftGcQe41gqzXkw9lYI0jrWNf527ee6hvrCkakkE+3J5sjcSCzC4SxkU8xwMY0zwH8rXOgUQlz7M8NyWofumS9MYBK+tSrNYik1m99gZoYyrXHrayKHHPlmUviZ1GGLeaAypEVCYNOQXWp6miFmMx50xt8216W+XPs0QxmZ0ZhlJoG91JFz4mJeyRh53rAdPHHNtRf7fhdlj8m7TQjWFryWyenYgetz/xUHy5Hz3s6D3SKwx1IlzkwdAn1lTqFylKyb8Z2tkN2OKoTHnGTgDPKIDzUlROpT0ndc2LxIMdRgpC42Q79NSO8AKl5gPoV1aEM9ntMWlannxOdxyuEt613PSJROtaIvJZ9Xt0/OLC7PdWlfnzzrWvva5X1tGDs16jVqzhk8rW2EUUywUJrJpZJiSsxR4PsE4CmxUZdZEwxHiGpdwzZvG34eYbXWO7+vGXeyWa7xlqe43RAvxofWJAeqkObMjgSZrERwi3Cu3wukn+OdiSxCqJNgK1TzbGckkEkM1jnckuBXAnzOsVytw2RQZjC/vSnhv7zbs79rwoU1UUBhXecyeTPRwppYY0r94JxjX3GwJbuI4M9kEmsymJk5aDIKpfBzxVxBhK5ik7fmsbaYrDgalkb0GpPTJPbBaGFx61nIze1eJjQFEcAo55AD/1zjRdwcUjnDsVTEmC02eWlVxUfTWgkHsibC9dyngcIEif2k8fIMLVenH8HhGNxP+7RPO/hcMHGV75kQU65nl/uY73Kab13+IxTIx+w3dT3BRx9o2bStD37rp9/6STsm3zx8JWTQmb4ENU5iHDEJcOoV6UKwciIWLZ45PXbg+swqlzMq85txPFoC22BIiMRtOUkRPiqjLrZcBAziNKgIpUuKNVe/54U4sn0hyH57r+/qjdiS9ACtRQqQfAcwgJorNnWAcBftS57BRkk6V6dLO+rkPMImudenY5e+CW+h22cLuDQ/6OTuzLl+IbDsNlRLW2qgUxx4a1TWKoSpcyDXsKhT2Vr2YGCLmG0h6/n8hLckAAWiIA1FYGd2nFTgW1LCJPxbkuz8PaWnlfDPLEExGyR/DA4kNMe3p4o9V0W8Eq2ZFWhlRupLCf8ls4eEQhxrHfV/a/5PpauLGE9mpD70exJOCErsdyriybjUj/o/sxvNzFPnMJ6T4Tsl+XV8WaFyEbJLz3E9plqeczGZ6fxJZqIU/Se5wo0Ogyd5UvNfmmFKmzEfCIx6jNNFwOEnQYBwSTdL2BDT7rt7pHon/yDKhBLPe5ffhctz/C6847/XfM3XPAgM7hFKauuSSx8l4nfgCmEIs1/9+kQY4jfi+9b7+qBt/cZQyJJHaBJHvD57TEU8GU74hRDE2fPewnQuJbDl2wwhPKbEENeoOe46nvA2ycFtPPOPwEIWmAQIFcLA1eHoJIrAzVGLdz4jYmBdtI1jhIy9170ttbj/cIk4QUTE8y7fnY0pfaE2ZYKCTLUjps87VMd3qWKnjsbkTMlL/0r+/xCX9nHGsmPtPbNmHpoEvf1xV/2xplLCWZeZ4nRP/fes54eEg3Fl99xiHs6thzqXVA7WSC/m23mimHfECgyIBQfrc8wzTWEXrQ2CI3TtrsYJ1vVNv5idkqrPfZ9/ARUxpl/faNsulWBnKkkEFoHgF+F0JaYgpjl70ydplLmM/wSJ1bGd5oX6nNRK+qOVkXJTmCWVM2dG7xBOSJQEEcyc7G2iC+wDalifro493LvAKW2L0EB9pKHqvN3Oi+78Y+2TaI2J6talDdKu+/AgwUUKWQKVseiL5/ijGEeHO5zC8WBIpIe1uDcv4ksJbJzzVAVN+9heLsotLv9Yn+b3mcdUAeBJijOF2+Qck9xCBtMmtEozl/Rtaz7muKf69RrmQHIJ3F8H3wM2tjf3SbekclxYGgISOLU6pyUxriRqKilco0+SOw6anbzzXl0ODrBJbQLvydikHVI81TpVNalcdihZoGgWqLfc1766Zp1gxqUun527aAx+9wyPZJf3JL2g2qLyF6YjRMimhiQ6NlEWq973Tm3QTGjD/+ozTpmmnJbke+141kUaheh8eka8sPqpmcwFD2qbXH8QfJoZc+y3lGz6xp7m0kcOFjY9zYc+6YexNn6xw+zy/V4v/Tcefexdz3MwYyLxH+RmjPqgfSaJtDWczqgHIccc0SAzXuikJWOghjNWfZhrtF7mS/vmx5z02XnB5sxvY/If7QokRwrxjLl032UMkB948p7/q7P3/WaSAbudCwxuwZcwFlIKLZVnaDYyBdGGmRuSM3h0+a4+81iyF33QLlWgz/p26grejA2hSMOlb9q337SnD+ZMO543TuaEOU7/eQYM6VdJERDYSxnwqYa+bXkeM+WdS8f28Gr/ET5I8/bvgzo5HSOwk5hGYOIkV8eKLc/LUwPby2UZgZ0JzCdxm6rR1SGhnKQltN5Soa02rfX0kWMAO9+5bd5cRJE6hdodQiWxznNISbPsJCRKnLr/Xe4DIFy237ju/vOdxIvT8wypwfPzDEufbC5sj67a63xWz3e/ttSnXvW5aovNxG/2E9yq5/zmTJWkTCphp1EPLhSiQixIRLhXnCupwXvqq051aaM2xQjj3n1Xl755xru8rt13IAIOHtHmKe1/BAhBRaSYFnDHOHtctvGSDCBL/UBUM0Hg8H1CmPqrbuOuP81D89wa6H/fe97c0Ubg5rVtHNaUPYx0YZ4wG9ZAnzFDxqtufcpuhqBiVqjKqGxx+fqvDs59zdtsf/bDnJG0EHSMnU8EW9vmEULiec6uRzrx6Z7DxBETEoa23efljLBjCtSFUXFPfS5MnHlFVBEe/TQOc1CmMevvvjbVjanAzPjt0laHwvte3xBEHraIo3q03TvnXJ7HTGobA+W3EDbzBO6tFfix5pw5wRCNgnv62NwZh//MHdjGkBaziVBfo+HKjjid85Rw2xQspnCznq40tQDh74lj10NPTuGy6eBYezm6TRy5lbN4dbiaJ12Fe6tndZhbT606B+fa1xh5dupHS2DX5OHHJu6aK+eWmYR62nbWk1W2OLI54atd5S6vvFRnUvWVSbiUswQAOHgIHMdO/ZvTx6x7K7H2tW1Oj8m9TXTqGLHbFESNZPAY4mArtCQQdV7ED12oBknZmIbHUCBRBBLj8VgKosiulwPLY5DWMHCk2076MWeXarjCMetZrqsvwJ6PxZaz2iXX6rcwifcUtGaEQQJR/dm79nIgbGlCpzf51FoeO9RhOmkWhgpmHzWBnS77EZm7BObprJGROuCZTjITsPYk5Lii6rjt6TmzzD7N9q4hdp27Sa3FEYAkQ/3IyYmdlMqJJKPgjNksce0xHVTmzUubMACf3KTf7IvzIG//s3WRaKcGwH1EzzOFkdzV3LUxFNIbZkIoyl2HDFxb2DwRWPbBhywxNdaeupcU9RgKWKC+fSypJJU1DvYhCWxtk4CpjhHaa3MRT7yXFDuZ3Rm6Nr3i97ybL7m2HAMnwQvvJghNLeH0Fj9GYKvznDJDxmaY3d5aT6kek+o0I9qER0tgt9Swk8jcViqckiDEHjDmsLPVr72Ds/cA5q4k2LkBApZrVcSNjQ1UmBNDPCJqMzH286QrptUnzz/qrNlW4TgTqOZ/Wxu7MJY5j93fGu9dHcYwCSwVYYkmHprA1jbnFgSNmvshS/BOvcX2d8qh477KY0yVSHXPf6FY9IcksM0FVT4VcWE6VOPX7qGtMLlJWFeCdlsCu4XHpgZxHje4xsBPOrEVz37Mb2eqs1cCnVd7Un0C3jlzau9wNMvJ6ZJybwQ2D76pDn1IT8/bBFs/i+saaX5ye1QYnEfYuiAv6yO9IdVXSSe0IUSok1U4cQEetrQA0z2cPNsRWx+EqC72o+yj3nEPYWPTFVLgeDsSsv6QLLXhIqmwmd4lAioEg62P7fmhj6ubBI0GwV54LCpitlQOQTxtH5p4PDYCW7v6UhzsXMuHLAgs23AqYsT20n5NNexkdNvTzwoPr+3vldLdznJMVX1ucom9ZwrxKx/AXtbBtcB9CCzz26MmsHEeEDHPRV6FPDhPXSSCY/+ph0cn4sIxwnfu3hwdhKx4jqMEJwpOCZwl2DQ4ToiLpVJ18cR0eV6d/uMt6rur/y69tvqvX5wyOGFwi18B65JN5D0SrMQd7AQkV/c4cnB4yiua5DcJLMcK9jmeoFzf2RpwzDyOS8LB7Z66marZxTtUMg0hEQqPR3ZQ9iJtkZisA69MXsg8KBHBuzzBIyaNBGutH0suYgXzIevOQ0uwFQQfbETwH/rUqccowZY6jzPdQ/entjmg0TyUdcg+utSXYTLu4DPC2qEf9jCHO5eQGF7vQm44X9lbkji4/AdHMTlh2n0WytM9312e5XRXiB6cAv+UvYovAAcvDpf2StrGJNWuMu6pv0ub9YOTnv67hPBg6n3nzMfxThiP+5zKCiGEx+Cn+pvW7lQhdIilvVcV8dSFm4wOXD+mIu6SIAACBjiv93qvd/Dg27oKFEY4fPrtvt8u39cgYwHIYpZ41L7RG73R4R71j/f9J4BZGAnPSoSCK7/7BSarU6CyTFJCVhBjDkTe6/9LLu/UfxdOWV/dp9c3D9z1p33z0s1ozs2/+oXH8CQGPIAMocRcUIMh9MZlQwE8weK8W40RoQX0kA0VMqRss6gDUJojTAtCbF7VQaUmCJz07KJ+Fu9qo5KawIVNpk1hIHdd9IHX51RLP1SJGyflU+c9BmStQGKZDtq3D1kg1GmDfQy285L9l3d7L/PTfRNYRNWeK9n/pTZYeCHmky0eEwzn2ZuYZ9otsAFXuuxfuLNkE+6FT+FHv0v4AEfCa767J4wF/oHP1QsfIUr2gjAqySe0Cyd6hkOmTzgQHvJbqJVLuJ/fNHLwbu1q0zv6pg3Pat89/TNH3oWfPO/dkmeYQ/X1vP/tiXNS+/Ixkejj3ghsqsmkWCpAXDvkvkck5kBwMQgL4Cnwe+vCcZGO2Q59IkKAH+LGVXgGh05VaLJwKlS/nnFxfhHW4SoJAucT9WYPSBe/tp3OPqesY/08dnHqwDnps/7EQVHB4rgACQJ3rZqz+S6to1g80jFnG0UYA6mWYxPpHaAL40BEqT2EBVBHkXCShnGwmJCK9QWQJFjSNwQp5IPbOgCmOsFVWodSGCK4ISnEWszjXZXqNY80DDjjc7P8PKsSUsZ0CEPBfT+GAs5oEh6LF7E9QHuUBPuQa1bpdJW0Dg+pIg62qYbhBhonuBKTeulpOsbRQRjwJQKoLnsTs20NymDHmQoesJfnxdkKcywEyXdzBT/QDtLqed89eAH+95yLZo4Gzbvug0HaJs6Y4qtpzWi+xOnTcPnuoj1zj6aM9gxR0y+fwuPUSQjoHrwmwQW8B89hTPxHi+e/BAbtYzDgWoTWPNBoHhNqggNCAkGFNH9vEuzsAA9FABqXfOx5F0RsgCbgNmXPQH3MYehZn5BzSelkEcHuNsClZcaD4RhxfYDb5sF1bSEKyRnaNLjOstfM+SLt2oTFKWNucIYAmYSK66QGpurHAVtHz5U1R/gMk4H2SQWeJ9XeVZkJ0SFr6qiHPBd4hh2wdRpvXsQPBWchahI1T2v9OTfu71nOE4YTDEKAj2UfpiJOgn1IqTo4QjxITfaWvtnflxL+acaDD0huzDg5PV7bt+e9iDE2p8yJ55y2Ba+Rou8t0cR6pBApCcHU4VPH//gfx9PzxxDEJKAzSXp9yMtsBhhPj7hU0oWyzH7fhwpoPaVkhvroI25eVhnu+HnCXrOBfCJo1Ca4MpJl4Tc5lymkKlIu2ysVpndk6mEPx50h8uoS/C6TjE2pkMARDXZqNhDENgSJkyXdSn8nIYM2wQPu2/oyG3DQuMvzYCOwkBAJtkD3h5KGZryxuTJeKvj+e6g+KaQyarpJPB6qdLoP5m0eV/fQRV/AcOFsxdI/ZCEl0g5ZO7iSmeca/DDPnibBSvARXp1evVuxq2siHXtsHi5RHc3Vmp2vuWxvzPj5SUf6vmqhJk5fY1/DrVtxuvP3PNkpXBxDRdDYI7AzooLpjHpa8ph7S5U4G2JwBgTUBMeQ3HpcHaA5p401ifZMczhdtvMSm1maIsBb4Tb3heiOHZ2Hm6f+cX7rpRziHAM7BxsENYprBpanWiLNlBbPvFCdI6QkXmpgz2JGABJ1cvOMaHD4orbxH/UzlXYbFUElTRqP4hnSNEJODUUtfpclGLNBsl8/tC2vDdxB2Y9FJYuRorKWxWqFmYcoGD8wlw32MUhFJBomkZxe1pOhHqJQd9LOCLlL2rrmhJ+Imj3LF4UWKtw4S0RzLzHOFBTm6UfdK6XsDP0pe1QMS3VM/N37s89TMJn9WMNzMt3NsUSoJ32YMbcKLR/fHMLCMS1oeJOKmO34XlMlTu6ALZHBm7SyZ4ifHaMuRGBP2eVm1qM56fP4p62cxTMN13RPnxmU7gvRbMX79t1G5nkN8K/1Om0c8goz6iOg1kFwdCkftw4wbv6mXSfpv/eat1Wtrt+lkiyWbM4nBzLOXNmVL7UdnTNmc4iwc+jSn/vSSmyVeU6pkCjen5jOFe4fomBuOLbwsnwM/QE3vPGlB3wsh34widAkYTLnEW8PUSIgPGEJLCXBAOfXOkEqtFHUnOyg67GNp7LqTWlxZj+a0utcx3mM5UyDGIHbanPFM1snT809vhVvu5WeduZeqGCo0CtagmNZ6PoPgWUKIzDcuxexAjA5svDkSq24tbHqnE2PI+AskxF+D4muQcPrMVjVTSXHKM4R553e6Z1eOjx5npxxDEFOgFzzId8FMViBtk0s9ypnI04B1yC/AJ7xH9PisG9OBBwUWqeZg3muXUxS51auma5mrug2iPVi83T1LgI3E1JA5tTF7JFJ0OeeLXpOjFscMXseZJ3D2176y/soHRbO4UqfnoXX9CUlhGWdSGfMBqeQ8DmI+ti6nVq//jM3YjzN1UOs1Vo4/TGXcM5rzz+LA8XPKTFrJE6SPocfx7fRQsy9ee66zTSyDoDg5DjjfacwcsoeOVXGk0hOIWgmsZgq2/l9i5DOxBerD81WKsSts50b52QGqmvWySFTFAcB71S++PYQXxnq9XNjZytX22BnknwIjiMFBM8hZg9wQoDURAzuNv6lB9i2gC2mgpiaMACUdxtX7UIlem9OJoLBLsXRaM0iMhFUDMBdO4jUdxyqeeP9dk2cW3NRPQjs27/92x+SPzyrAPK7rO9aRNZc8UYkrR9D+Oe2fxfIVB2Ixylu91knLpmFCYBa7JLxnTt31xR+AjnGHavn2Jrc5TzxtCbl0yJdO8fPon9OBkJcMeDssTnzrfj3WJm2S1IwU1IEdvUJmeMq7Kzf2V9jAGbKwd4ticXElasJDyOMsYrpThs5Ce0UqubBKRPvz/OD07jNlLZTq7QeaMA5U+gRDcExxr+xoxEYHR7Ol0Z7XEVgk2gqvNI4LjCiZ4fbIwYKQEEQuU1fGts1z3Vskqnl2Axl3PBfNmExmxYSAa4dtijcoTATdkKbynu4VxIRtYHsNzyjESubT/iPwOu7cqKZGwOy0Veet7dB6hx+1ENyLCEEVYg4UU5LpAaX5BbsX+JfSc8kZ9KNZ91DmKnM2MklnSiw3PjNJ3MAYq7erUsb2nNpSxu57fv0v/bEsBqzmGje51RiJAleyi4OWUKHrMO83LNBrJnQK56WgsbZk72nDvZg/Z9tsp/oD8m+0CTvG5sQBck3OHoZo/q32i1Ift7XpsB63zF0vHXZq6ninITjHZI8uOtdn+aw8Adz1KXPW1dziTD5Dm6sV8lKrD/TizUTOtE86Z/+CFXw3X1za77EyOqb/tAAgXv3zKE1qU+FXmhbn82TcVg7e615KPDf++rzfc5lbQrPKz+yOQNjTk8yVxIFmEPfOaMYJzjRN2uuv/asNedoB27rY/O5N4fz8hwY1U+4g3nFZ/sC/NgHYNV+0Ue4Qbtiw136Ydz6apwu6+ye/71/bn9mv4zDuzR8wlrsa06GNIUrYT1FZKcDEidFXsSlhIQbRXSYX/UiJPaC/pPUPGcNCCIzb/B0Ji2H8DzUAwFdjwItzj/Ch1ARtBDEwirRlOy23uOYBVdPW3A5ldWRcOZ5gtAk9tM5a2pPFficBtXRiOcwiepmQuC8iEY8cwK7UnhEVXwRV/I9le983sTgynT4UpF7zU4y1YIAnJpYzJKYKpNhQ0sYYSP7jYNDTHkMSiCBONvwJHCL6VkblwMNwLbhedp6trNk70LKaS4gSO0A5GuJtTlIgjV+jhEcyCALEj17l1AgtkHZqzybrdYa8ADmbGXOqEHEjLlP1RyxwP2+wzu8w6EuSAACWC/1csZA4NXhUp92wIc2XLhBcWsQHC9gUqh2rIN+CwHqAOb10r7LuPTxdV7ndQ42X33EVEDcZZ3qrE6bwzmqnEY843lrKr2j93wvk5c+YFK0sdW+eeMoYi6873kmCZd4P/NvLNryvBg/c68/mFAe2GBMv6yHT/NUTCAueevqLFNw2rx6l+3dnJpja4tplV0Ls6N/xoGRpAI1t85c1S/f9dV3cdNggMTEa1X/1KvP+t6ZpdrXFrgwD/4z7s7ntWbmA+JyH1HvwG3t+fScdePx3pFxVHXq019qUWOlkuObwP7II52EqV8+Xfa4uTC/xU6al735W6+e10djo/HibOg/TJvkBLXP9CV20v/WUN8RZARQPxEt+EEiBd/dM09gwFjP7VNrXGY09+AHfQA3mZVyIDrHfj0lSf4e5q6sagQj810GPveNm2TnPcyMObBH13zu09SVRNmhHlN1vBKk6XQ5hbWu0thi8MBLnt3TAauj8RKa0JCpvj5GMyKw1hSuOMfJ7t4JbINsgAgTYOfqXoKDrYWOu2Cn5QRjY1+jdp0qhTmhJBIbmz0Y8FsoXDLCA1BJK4CVNEataMOSbnGr+k/KkTADscNFQziQkHEB+GPMwzVjUCKMpzyq90qAlyQMgVERM8zPjbCl3gLMgJOKP89gXCwgwoW6rBWGyFxipPbWd5ZO0Jln8HbCTofeZ9NVvzqz6/q93luv+mvzUceSboQBGbN1Vb/2tOF5bdY2rti9uGPP+rS2/d5r1//mgBlEOy6/5z39QDgRrjJZcfOnCSmXM2bP3CYRhFj079LLuKyb930alzGYQ/PkwlAgZP5z1Xfj8b/vpBTzCO5JYd7PkW3ChO/mwtg6F1h72u5+c7Ve2tI+SQ0xds+8eb6kMuXG7ixa/UpqJcF2ka60be7Uqw/6d+68ebY2MeayCZFO3TcGjLe1045L+9aQ/0jnKeuj7+bL3HlGX/0HNs3VNX3yKarAunWaDgKvjaTE1KGnTvmaR7XBYRLSRGDVhdGAhyNCCC5cWfw75x44cB5mQcLVv3m+asTLOMCQOSx8TT3uFykRgdVeEmpjshYYHkyOaITOiC3ssGRDhV62d83b9CXxTPjNfE7iS9PDyYl24Bz682ASbJMKmHBsDPF7Ut5MTE89C2gcTHytBDj18BaOmiOnCfXj+ISrUFeRcnCYuHzIj4rMBkJgbWAEFbfIDuo5Eqw6/O8dNl2Te1fu+wGzom2E0Ua6pp44MFKleqiXSJuQAsRDjSfuWDsu6i5qYMgrG8ZWfZNYrqfirGcynmOXmjbz1UPwmqP6SvpvPc8JnJ8hBatT2xqfd5tijB0Ifh9lr88hMWPjmzCdrra8d91bzTXnqB6VS/MbYwZJx+XIXus7p2ydK32puan3MTwk4nni0OzPpc5Fty2FG9IUYERKlWhPT2egc/ZMfVdfOcbbL/5DdLXR/iU900aFV+HOJFjMBO0MIYRAAre0D+0v4XxwDymfVojpATG2H0rhWqgL/EvT4R58FPNG60SggYsRT+NkqiMcecY7HVyBASJI6bOIAr9pofSDYEXYioAXtqhQ6dPqmI9HSWBXRGxAOCFquD0X96kXR5ARAwt7DQKbF4DjtUoiJvqr30ahzsEB4YiobCw64KCOZDeywAAFtyXmjOpQIRGRKnE5AJttEHBgIO4qqfyM3WLjMRedRXktgqWyVA/Err/WhH1J3k45TbMtkWSSdOvLlgfhivAiqscOKd5CQqvr/LRj79WzegNuxeXpNwRgvdim1rOAp1PEDCuYx1bNuL36dupowmNwWb2QFrXpMYQ8vbhXZ46tdpuTUjKuqri5H4vhS8qBIIs77dl5itMa7ziTtGwdCzbbbb3Wsz63PE6rB6MH0WMAQ9A50UzGbcsTdZ5d2nysCWguPcUKEZhOTpMoJSl1HvLK3Oc9v9oc1zm4xHFKneYGHMFZ8JC8vrUx7Z3zsPJjBJaEh9DRysENvUvNTz1f+/A4/Oc9kqfQHg57fjM9YWgROCYV0jDtTHZYBLW85yRENns2f745GDz4WB/sV6YEdcHZVNKIKN8IpkOmo0wJmAqSJls7/wLEt4NGxLEisHA7jZH24X22fmMgICWtTzssnwkJd5hDzmHsHozAttEgOhsGV7rnCDQlB2oiE4nDuIbjTP+exxqCyhaTHZF6gZrUwuOyEB/GfJKrPlIlAxLPADYLxskFUAMKTiIWC7eEA2JzwxllY5gOBteegNNckJYRvDz7ri0AMAnWpsQgACRAFLJXqONoGjjztJmnd3dqx8ZojgvAn17LqbLytM4z0HzlqJBdpaTjSar9714IInV0BPDYvIY0rBFb4fT03oPXrYQl6zvzuWsZHWPEGdOe3HXZ69saV7gyc+y1MzXhMSeZNaxsb862+nJumA5iXwTBuoeOMTRraMapeTm3cGBCEMp2FdM5GZfZxrH5vouibTiSqpQUa1/zHdkSXk45OfWfPZIES7hI20coctBHUh7cWQQC3EgIIcBoB1Fi5/cfSZRUbQ+GJ+zdz/qszzpo/RBCOJUmUB1U6+YTUXYfccVoqUt78DdTndzL2iKNijQhmSLA/HtItzSTCKj3CE/wO9s9bShiTAOJ6GoTs5ANd8ITB0ve2TST56yjtYBnrjka806Oq6NvL+3entF4InI2H1yZAV7T7lSPxOHiLhFNHBFONHUuZN6RSJ7Lc62MTwpE3+840gCwcUYMUnXeJlRhy4uY3eY2BbOSBGsTAGg2G84bnEkq7FfzOLUQh9/q4ATD9hPjYSPgcgGxDWBueMd6BvBSN5H+3TP/GByMCjUMBsYGM2c2Ms9KBRNAos7OA8HhkqmdfM6sMnvzp1AbkTwew3F109ZlDtitHkMB/6SGNBaPIfcvOKJJyjb2UKW5gODho1TED50RTEFMEZQIrDCda1Tg4VxwgGDbLyTIiLV9ydEvnMQGC4ekMUFwSfj+Q6DVAVciaJzEEJ/wISGBqc7epTWRZY1QQ5Ik6cIXbMls3Yhw7bDJkw4JCZzt3CO0YQwRUwyAfiPmiCe8BL9w5iP1wj8kYG0gsJ6HY+ATtGmmTvx/RO+g8YTrjuWsDw7QDMQaLlxjt0+VezsPdi62SQc0kPQ1ADMPbZ+qmj2El3QVEE1Vz1RJhdRz4IrozrisSirGazbkJLCljUSIblN4xEVg2TU4IyCwuM6Z85l6nEMHYK0PiCQ1OsAUxoIzxR0ifIg1ggzYqZJIqDQAOGGApx6eh+xY1Nyehah4+bJzILw2tw1EI+C7d20qBZPFKY1EDX5oIc5FJLQSpPFLY6mfJWJ8jAQW0som/BiIB+aK9+6a0/yhCpifBHYvfd59FvuMxGQv65swnWsyTM2cwAgOQpWKGF5EJHlpY655c7O5wuV+269U05ihQqryvoYvOItOfxLmNAQQY60d80pw4IkM12MW+AMQeKiB1UGdzISFsYZL7B3aH+1T82Ke1QWHMXlRAcNrNCDwTgSct7r2qaO1yVGLVzdCnRA2QzXVA6cd03oFrxFY5qh7c3K65sD1BkiNAGhIRdeUiGEccA4aVBzp2rNBpW707FQ/5sU6DwToQOLup9LMpjVtv9NmdSkXPt+JwHIguE1JRezTpsQtUnkhpoC3gnsEeDP5Oy7UpsDJco0HfMUO6yfOtcTY5oHkyM0dgCKcuF5AiNNFLHG3CD5u0mYw52CDzT27T32iLgQ7NhNizt4ykfExRG1DUYHfVfjUXRCPJwJ7fN+aJ9IN2LEnS2jwkKXj6mh3WsOHLqXcRPT0DSN5KeGfjIs9XriTuhsnM9I8SF1YIgaamUw4o+8IPb8Oe5dmjCbKc4XLVBfNlfsYX6pd7ZtTRBpTZa+Xl7yYW4QUbkkLRZPGPotglkCGijpvbvXb7/CXZxFrdl5jQjj1GcONIeho0lXrKZ5ZHgb24nNyG6iPFsi+vhTX3BuBnWn4GJ7ZYInol5aCm9e6Z9qt6QQQkYiDyeNxOglU8jSb+UhnzmMlF3HvpX64Zu5WAltYzaUIa9q11MPealMCdh7UToGYBJZqhYSK8DVmJc9rNmrcchK1sVpbarQKIEakPWMzif3Tns0jiTa3f5wlewtAV3DBYjIVCJa0XEHcOVPoFzPDKSTXWmAWnlTEx8tjlGBJI5ztjsUu3meBwGX26UCEhz6j1nzYpxhRTCR7IW3QpYR/OvbAVaQ7+0W4kXLuQQslhVjVozPxxJ4Wwh4V6tPcKqTAbNwd05nndP3OAbF64akYjJ6bB8pPnLFqtKYTnMI5io2YWvlcGywnJ4zGpbjmTgksXfjeos0wDR1GDKggri0kNOpOwBJRzaOwnLlt4Jx0lGLTLBKVh0Vhk6DKPJYSDpDhqLqH2+NVd43kOQksFYm5KLvKtWXaYEmw1L5UKhwFqGsrbBbsObm6Z1+muqGqsSFInv1fQg4efBVjR7ipoT1n8+MoIQXIAFGNYFO7mWuqow5Hpy4K4eMy9Yc3NckXUqlfxxBQ/aAeemwSLImfJuExlMdEYGN2SQ7Wur35kHZYBYxyIsov4SH7k7mLEEKbw14oEuCaA9enr0jH1WGG4bv2WLbW6S09w/DCqzO/b882V0VF9FySrbXFyFP5xrDXVnGr9TMCOz3lJ81Iy1i6Re/PULSyQdUGNXjPxATUZxIvW3DOXafoW+FDBMh7yUVcByKmuCOu0nT853QAh4EYUANcUyBpxnabguhuAZv4Fk3qOP+ZJB61dPKITid5kMJwJQzjpEi2QMSEBy7VDBUW7zUEBPGCpHiysT+Qzqg0Ea9Cgy4pk3jfRoKda6HfEVgSrHEhXjygpaGrkEQRuBkWhElxD3FlC0VQORcoGI/UzKn5cYDU+zYtxsA8lQIQ4sSI+M11Xt2AnCc3xCrNnlABBFf/1MW2gSHCbJBg42pXIrt6tuqvusDTVvLvNWRiIrFrwzqOXXHy1GklDpn9WpnPPYZuTYg+tTNx9jO8qOdm6M/k/MFuNu+9+OW5n9dk7DOUp+QTl4afzAtjXRzsGoe9t1/WsKa99T4nDGYNS+tsZPC7dVTapXv61BofC/tqjByGMPBslWWzupTAzvrtL8wvAptn7bF3OjELjOXDEgwjdDFL64Es9mJrtUq8U9qdIWEzV3Hw5t3a1/ee0XaC1Ex2tIYGFlkwYTpYo+I2p/DksbDSmYuYVopT1aW5EG51mk4dFl7BYI34HDuubqZKvDYONoJORckzEiKDZEva30JSVyKg7CtU0aQKRnm2DHYHKgvqEvZgBmz2R8SAfp5dkQcc9QxCxT7Bzuh5XnfqQcCNGbDe5hzX26qIQ7LVQ1pFLBG+MqXMRABlUpqnXgCyGCNrqS+4v/J+chqgpQD01i4ONu4VoU1t3sZsU4bQtYtwWjsE2NqRimvDs56ZIT8TCc4k4M0f5oZbf2qbSXyMZx70rO6JDO76eLsQs3ZoclKHbzEHM0Z3vWaM61a4zHpI9kpkJkGKwHIci8Du2fFmHOsMx2pOkyz6vuZ3PadMWMWwzTGtJ62scbQrIxNiXMNntua059d2miOmlLQ61TFjXbdOc2kNZ7L8YGDrvOr1WudwnlrVnqLxycOZNujShB6zRGBnooktRn0yF+ZMP9q/Kx4vTG+NK+65nEmV5r/n4KUJi61nUmx7KqKa9rAr4u0ZEvk5UR3BHy2eOYXzz9GUaQuN4FdyKc641YHrLQZVIa8uHNcxJ6e7IrCIAELJ1qddknPABzghXItESiPpkmR505LExGApCBAbIWkD8WXDbEHVS+JqgygkRKrXCv09QnyNk9NdEdi5KUjgJZAAOIX9zA2zAkdOX9NOHRAWZD81EvO5ENGW93YwsGZMmhspxFOQ+kQ2ALrUaFNdNefPO1R71raEBaUfnA4NE0mmSpqqsbsqSXkQEbhIJTuTLzSH0zluvSZy2zq7eNq9JvOxJ3UVJB+BPZWdqbmazMjW4dzXhNj0PC3HJPjBXWsd8ZlM4N6pTlNi30ryMKWs9czRxiUukkcqh5yYxjXpx/y9Eum5r3yfzpZ7/ZmM1oTx5oJqlcQUgaVVug28nkNg6zOzF+YXHoVDxZpiuBEyeQLAtv9c8ClhIw2hOuAedm3/01AJq0GojY1ZB67VhvFg3Klz/U+N3F7WrrZc7nlWPzq0hHcwost/A5MticU52eQUfU6CPceL2NgRWJq6S4WpW6VKrJhYqgdu2HsOAndJYL1PZWKhqYdzsplqCZNjAvUJsaRDJ1lQW/oPcmZ8pyq2OO5nNKe+QmQnQmIbNMEVEgq75alzFJ81gW2sDPCAhms8CTY7y6pGXJHLsU1rU/b/uanZ1rYialNFOglmBG9m7JntrIRnEku2FF7LGLzqXcOpJmMwU/PdVdrL2a+Qq6D0kntMJF0fL+WCS/6xaodmvPZE8BHoErCD/eJgT7U9YXMS9xjXU5mDThXIivml82lLZbcygqtEO2Fh64SUSwj8WmitODlNs0mMzKqiX+F32uqyL24dFn5OiXFR4CU22EKIeMs/awIbA8Jxkb3W/oL3xKzS7sExzDkYSLgPQeSYCP8SQPxPO8j0B1eCPXH4ETLJTjyDmcE8gE8Ob+gA2FI3giwagdBEiFF36RX1XX9oL3klmx+qW7Dk8IVjB6hP2KeB5GTLfHbOUYkxqfp8qZr+VufBzsQRbBg8RZ81gU3dB4nhKkio4jPnYb//b2CHIGmqYsSTugUnhTBzjrIY3qXiJZmSvpOCIKRsaAE1CRFwhOQQbSrxaxHyXRHYiEkB6bwzATf1aYnzMR84RZ9+l2wfMSj5PUSHkyzJfxxnHn1TgrDenlWnCwCW6L4k+hBpdc42zHfq5DJGdSjApbY8mxGBnYgwZEgVTb0fp62Pqbs6ZOBZncWKQcOlH3vGHJjnVNmuEvaHqJuf9ZoZxfZsqvNig+UzcE0awULaVnvtbeYHc1oC+b12kyKP1dNBAx1ikKlj68qxcQ21c1ER8yFJ1XgbG/y6Tusaz7Uu/65xrPDPYRC+QYDEkdLYXRMHewmBrc/MTLxsmRZ810dCCHyqHvPEXMY+bP8xs1kzBJJ2QhpFF+EHoaatMFY0gg8G8xyzm3cQLUTSbw6L2uOHEVE2fvjY+wi9d+ExRNWRc/xLPOeEI0T/HALLBst/BgE/R4I1J7ScmIhLhalb2WBrDJI10biLcwisybpNLmIb3qAREQQ0BBtiAsAkVEAK6MVycUzyfyevhOQngu+yiOqdjlOIM44ugqZOgHVNoPxdEtgQLDt0NlgAanMituzP5pljiU/qY5K/DFI4QMSYUxeJnVcdzhHj4n3P2QD+p5bRV3VgpNRjM7kAKiZHWyQ3G82m0SZGRSYpqny5VUnXNoK2MSjecZ8jGcRrU3YOZ/WKzYWQta/fLgTMhmObMubuk9S0p1/UR+rGXGlX33C+xqz/Nr46b3shXrhzqd984vC1133PUPWZQ3Z9zJ9+cfTCKM7LvLH1dOweLrs6rKe5sCbWilrOOI1ZW+bNsy75tfWHNzPi4Z2OFfQftZ53+CjoG0kJ0+k/iNM6Qyj6oU8YSvWZQ0kizF3nBl9yWTdzAx6sl3vWRN3aNkZmGwyttdcG5O7yv7561ryAUZKFCwIEp+t8dplrz5lTzCiGGvLWH/4Wr3jFKw7xl/VJu+ZhwqKxd1i8T2pU86D/1sW4rIW5BNfgG5HS7tofTI9Pvh0dN2jOtalu+5H0BlZJsMxbz5rAJkyQGEmEIgXsJXhev8Cs7/A9h0/7C2xxaIxx0t/C7joG0HxxSERASb0z5zIcITkNIopgmmu0hCq5U8IQc8wyODTf7ttDRSlEYK3/OZoDZ0FjWhDxYyFZ1YXWlGv/Ui3CrVTEEVgchQ0D8R7rQPY5+vnbENi1jYiuUgamuLHuJzX0/EwaP9VeE4hzHZ/qxOncMwnctZLnXSWaQETUY0NwJ+c5LeyANzDvyE62MPeyNGEQIFgB5RCF37hBSDuEDrj97qCADvv2rLoxKzwwO1RbG36zldgoHaCOEYLI2D6okCAtdaofEfe9Q9pdHUI+D6Hu4Gr3EQ3PIZI2cgeBl4KRiouHMqYIMmZjQzwwRL7XTvXd9jIn6jNvkHAHS6gfAcQ0cOpBpCD1ztT1vHmal3uICSTnuzo6SLy18VztzbnqsO4OtTcX5oa3PSKSUyDiwnbtuz3LWQ+yh0AhTogMAVNn7QUHrcNcp3MvdalHOJj+6CeCmtYFY2htITKEB4EiNWH6EEjf4Rl9RYT1ByyBI33Un3U+57z2vfWPiCKGYr/Nhz5ZL/PWvGoLgtWHzsetHy79wlT5z3P+Q2znem31Z17NrTb1AWyrEyNUoonbJMA4h8CGz6yHMWibOhcugDe8a84wWNaQ1IkJsN/4tGAU7H14HXyxk5JaMZXaNMfMdISXJE/7ArNNBQ0OMVEx8PCKubWHyr5kXUqxaq61Y09JZmEtz8HFiHOJjk4JhC7aN+M17ntL9j8l2HJA4sJOcQTegdQNEMd4LWHP+zWP0QhlUmxS7TzlxHcquOwk83SYPGCnA8+0l01V3PRWvhbomyeb6TYENucLSCkVMZU3AJwMQ+rvS0IPzmGuHrLI6oIgPLZiI+rb1pzliHWfBaGCuCqdgxp8UAFSqVO3QorUrc+yyNg146qbm3mkoH4wKWRe6Axfl77fZbYlbYGjTl7ZI1B5vsI33jFnOeSl5jW3pSK8TeHpShOEYYMrEZ9LHWzW/p/jRWxeESpaIWNLe8QERLWKqNGGiLF3DzPJPozRwLDDrZglzAI8gykpqb9PkjjNgzrNobpK1I8YM/vQ5mGqSPmYHRpHcfYYMIJD+AvRRXM6QOCUl3U4y2Hu5hSuPBYHm+BlfRvfvamIlTxMTRSO02SdI0LjhhiZqYAuLdMTNKJRPFREMnd3QDUPjJ5ENal03dgz1nCGeUSIpwfnbQC+hcVk3IbAtuCAUz04POolABsiJ0Xi0qlsSC8kJDbIJP2Cvmfe5WkDy8Fpzn0q9mn3nva6mI8ZanFXpbpIo9RHD51oYjpwgTMErfNXHzpLUf4KW4kmimncK+2ruxxDp/vk5DQzvNWnc2ElE85kiq8p1JYcZ2g91rm5NLHAOn/XxK4aCyKAqNJIFabzrCXY9ip82akxOV01z0UXKAghD16q2WLXZ4hcB8iDwYQXzBGC2dx4zzOukgMpJNp5AEpM1/RLCH4uZVipiDuP/BybrX7R6pB478WLOIQSYSqpPMP2OTptwIMY4I6uKfPsTxztuikt6CT0SbsBxnrm5FYM1/S4XcMlVo/Qa4mHeiW+uDaTU05IPtkt1ENVDMGX89PpFm/6pm96ILq4YWpKeThxYwFP/Tc/OYIYIyDHMZKI2ZXy0u75nFHqR2s/HWSa/2chtVFHPRYCG6HIC50UsIXArjUp3AbJs09ivGaZ+bbBwDWI6poC8ZJgJvzVn5DXTCCwdcbszA8+9+K1BJa0yP5X9rI5DxO3xIy3P2b4z4x37dlrYcm71JjsktSfiAE75bMmsGukQFm2Ypb9D7fGNMj/S1ql4l59UUoQEdM9D0eZSVMaM7wSAz/jYLdC6sI51VXM/rE5n3ga3jglwdZ+c0dyZ9a4l0QT64Dp0yH3Y3FC83nqoWttsDNgOS6TRMazjc6eujo1Eg6IpFahZmKTpOqxoLhofaAOQUgK/WB7MKkk7c5GxERISg2oLFCpFW9zNmSu6dcS2InYI7DsF1Qr1Ddl2FrP3bVOeXFWz3rOoQ2Og6Z+oa6RvHsC3h4iWc+RnffukqAp+kQqN4+PIadtYTE0ORGQhyozXAf3HYGdh5bPfNwTqYXAIrp3Oa/2Hdsiu177OQZ4JheZDPxe5qn+O3a04TmFrRTCTWLqHOMI2posfra7JkOZBCENzqUwpG6J8EnV4Nu+Fg7zrAnsKnC0zyMqZXXKA95vuDZflyTUtIhpsuAhz8xENDOfcIS8OYef5zrkiDo1jTMhSALVMQZr4gd703rTDpxDYNXPUY1fxaVrcKtEEzXW8XMM08dyEbdwt5FgU1/GwZgkBm4SNODB9XF6YBeguqA6ZQ8DVJwQPEudzUmH44CJ47HINiBNoL7JrcthB7HinaaQABEuzjye5QSSRHwtgQVI6rxNLuLmlRFePZwIOGFgLHKgwnQEKG02qhnhSi6qHmPoLF1p2jjGqLPTKSKaGAuOGGLdMBvew/mTlM0fRyKefUm16qTKnTGGd1W0RVo3noc+JWYeBoGgdUTg1qHl92G/rg2IDIynIo4QTB+D9vKUFvcOW78LAksaoGmZBLQ+zVjXYw4oE/7TZl2bmYvjDoRbvtw5L8eSXMxY2PXoy2uZ75giakx2YRqua1MlXkpgg5dgI2arTGsdtBJBnNnV4LKShPT8irfXQ1nWuHZ4ZkZuZO/eem9moStL2zFt4lyLCCzB6lQc7HRyogG8dD9crSKeAyE5UrGw7x2zwbaBhAZA/NfYYAOWiBtpkvTpHEOeeH6rHxElceZZizvlno8J4ILOSI8Yk1YVdir9oVqVNo1BndcbG4NC6uMxx4FFjBjJd6aqu5QoKhYO8rttJifFZlQP9RuJE9DxgKzu+jjz1IoPBmglReBSz9vXvPmOY0OwOaXYIBwQEG/qT05VBaCzqeGwbWC2InOG+GpfX3gkYnRyIglwr5WOmj9SNue6x5DsPwkH/BcidYwYP2uGYCbUwMRNlfWUWCfSyhSytcfvqmQTto+mA96MTT1lh91y1JvJUy4tZUuKCVzVwvP7Vkq+NXnIVmrFS9fNHsTcI4j2sD106fimGhauYRqCw44R2NUe3hqlkl+JmPWcUt1U82qf4MCbP8INh3BY4nnMC9mz9rG5nxnMZgKVqdXYyjN+DrxOE0Se2cck2NkG/EKbh67cC4FdN6lwDHFkXNOPielrgvtrjqtTsnk0oRC3+nCiioVzXqlYQWoWE8pADvEBVBIqpoCEy7NNQSSET1B5CP0gGZF2EWH9NjZSMY4SgWWTLN/mpbafaTzHzd9FmE4ElkqJ5x61KTUwQGpDRQTmCRsFs5NOO8mGdIFgYmK8m8SurxCjItwGowI5kXh5+3mO+p+anaoIpwhRWGeZcjp0YMYtX0Nomj/MFC3EYziurs3f6TXm4yHLjOETyrBlE36IAs7A5zz+8KFV+zys54HrD1nCafYN2zkzlr7ZQ9dkrkoVS2PVcXXHkv3f1V5ob3MkwijISYC4siUz7QjpwYRKT+m0IHbc9YSeu2bwqg/ON6cdYLK3f2behryIH4zACtylRj1nUhBCz7N9XDNJcRa1j0tCXPLcVC/ESz0J2VH1kqQQSKoX6mQENomWOhiHwg0dgXCmKSLNWaVsTQgrYksdSrrzbDaAawGBbSICS/V6m0JqVA8iCXgBheBuXKuYygAfcaIy7zxY8aGSVIj1Q7DMrfnCUFQQb2PGnJD8FfNn4xT+YV5J/EKwAlDfzT+umaMVwqusccWXlqSuQhnuMu3hNWWqEgtKPyf3730UzIdYwvrz0CUCO23UDz1HIVwx3A9d0nDYO/BN6kyapGsS2vQOCZbQQeDIZPQsx9AnAqv/mHZ4BI7grS32VQQFxyG0AE3YUsHfFWxMCfccArsFszlzXVJuZYOtkL5MHG/TPYQ5BwhoqHTXWLhzyhT16wMHJypIBELh9IQYcKtGbDgrdewTBws2V1KvRUc4Ss5OoqPOABRUnCTfbFcm13tslDhLxGs6XF0zf+wWJEiE8bY2Sqok48MIcGwqrpHaHoJFGM0dpoME32kvpE8qcecj6gPOEaNExZ7zE+JNnWyeEFT3qchJ+jmRUfOQUuX5VHDJzAbUKoivvM9stK1h5RrPzwgsJgdDEYF9KES9xkZb03kG70P1SUlFzHzyGMpjJLBg1N6JyX1oez7BgQRLq1bMJkb/Wk2ZQlsmaQSTyrOWYJXUt6RU/YdfCDgEH/MMJ9EEimrAqBvvzOn9LBwjryWw5g49Kbb3knIrAtsCIrCybKRu3VvsECtuGtfC3ndNu9PeklrOoiEoSbZUDzhS3rSKZ+TBRGz9z3aIo6P6DOAQ2C0bciE+nfDi3Xlc0rUSbPFVCOyM+boUiSq4QwRPJhzqjOydxsSZDANCYscIURmS2itSm+lHY2eHJhlyZsKEdM6vdHFUxxgX/+Oy2/S0BmAAoVUQXuoozgEkWBtrxhneJsSpd6wnxsIYHzrxRSot80HyeGgCO0OvMEbFnT50eYwENptcZprbhN7dxbrlCIpRw9jrG4nvUgl2jgHuwvDy+bgPk0oOSrSK8AAGGzHlo0FdjIGHj3yn3cKErycV3aWT3aUEdkrPmVlWKfuccqsD12sMwclB5lgJGbMNvtZrvdZhUq9pNx39ughxP6sr9RYRJKFabICslC2mg36nd6UJnifBzAW7BgjqCwkW8WLLNIfXeBz2Dg4L8YS4ILB5RiIkS1JFVGU/sdlmAn/SKJuyUmgNVTgpl+SfA5b3SMAIK0eF5sMc6b/njCkmh7TPgYoTGjV1cXHKerbrNePm4Wys+vUYQnTSSlCx69tDlnmwBvNHp+k8dEFgaZUeowQbgX3IkK/axjxiSu1rDLg8vteE6Ux/C8l9hJDdh4Nd5wcjqmAP3oBjpHFl0uMfww5PEGCKYz6ayULumsm5RoJdbbCY1HshsLlHTwJLt19owl5nmzxIGzdFxXdpSUU8BzrPlJxesqlwZyaieT8ngIjNjO+snmzNedNt2YCvWWx1A3qSIBf8jpe7dB3qLzUuCRLHSA3EzjKzMM3SPLDDSrZN9V2Y0JzbGRy+ldGmg9u31mgvZ2dzPc/CnNqIOacxOfOs0Jkak53c5i2QfQv4t1z7W4P/r727Z5Xta/N6fwINBAXFzNRXcKJOfQEGnZgJLSaaCQYaKEgHRooI0hqIYCyimUILB26TxkQ6MhIMfCHt+exzvt2/e9xVtdaqtVat/d+7LphU1az5MOaYY1yPv+saZ8zntRP6nPw75lSp4dqT/vQaxnetPfcwjvN6iIAVMqDU3jNGX3vf87xdHWaRn6GIy4O9lMpyaZWg/e9eYNz5PAksoaoT5PQaBv/SmLm1NOGZ13uOC0oszw+0fqUS70FJ1/fGwZ/6U3/q23x/hPJQxaddqrJKUKXgbCpPaUEhlTcn+iPoPS5icxqAU5jlYWk6y4gxE8AgaS4vDShEE6CVfS/Ai6+gqv5UaOI968EiQlWcg6UoxajY6AKATobAyhLDtHLFa5nUZ9CCIi7l+m1e3pawFHMH/mAVrdL0WQzkXBh+cwK3wIY4eHiAR1MKYcyYu59bP/DZrXe4Oajv7cNLC8JXsYe7jeuz9qaw83D0Ds9qa1tFaT0f9+S/dvyZtsHLg/JYbX/s/GmcruK+C9W/Zx5stTtKs1S5Kjm9VaHf9lDmCVghn6/2GHwFvcdFbFwIaZY58hZ6Vx5sDQZeISQMhmuB+H1AmgCBvAXIf0ZiAQJMiU9II7qH6lMVlwhYrjf5qVwurGLpMhVKbz1Ybsxc4sBQhELrUra+pu82DNE5tDiMx/88FgBREvMNPsqBOLYi52LeXe+lzfVbN1Y7i3Xbtp70tfU3xdPFlNKSNz7f9buHtncvz0cwVj2oWqhbEm6Z6Vls4KU1WFlnUNa3jqH46Hvt0KbaZ3/tes2WkNdXl9ZPdV3gQ0j/t6xtWrUdfVWFnZL6K5d3ruObR2jX5z3X6nU9yH0pG+9Ze9V9jd9Wu9KmfadnHxkPjmv8Orc+E1uzNNuuF/yW932rD6+1ibDUpmtr7gL9CB/pq3tBTus19NyEhPDFZynKP5KAXcLbxIkfJmBP5s6/TsDy719zY+SqRYQARFuI05/xZSMT2sQRg70H2bfL5tF2oYO56QGLlJRhyl8AAJnCSURBVE5kHfsNyGUDvDGouIkAn5TPk2wtxw5KWCzWcUorynd1jPP77Xjrg3I5yhGGChQbEiviFiXYWc9Q2Jb+EsO9tTnGfZ1DOZM7WhvcS2xGrrLvVsvgyqOU0e5t7gfcxWoXz7fP2PKcAFmuLdYj5Uj77fdMnkEsyLWl1Cie4f5SlbRFTW2xY+3TX55HewG5xI0ILLEllo92URi1ywT0PwsNY/Rb287Nftfjmtf35o3jtQuwxZjw+dIm5xlC2Kf+ZzlzmRPwvETK7Ykv+t/1u79+PNuk/Sqg9R1iUh/qJ6Atrkrr+OozoClji3IozcIYcbx+0x7Ppd/0n35nrWqH54bTkBbmvWiffT61Wf+6P2vb+yRk9K+NR8Cn/wDpAPOMce3RFt/1m2fdPmqfd+xdA9zAi5gvgENQ9o4Tn9RObeFO186+e44KsGiH+4eOx8N8Ytqexf/aCGxImFEAzzbZtEfb9K+xB/BjvBoP3oNjYCq0EW/VhntDCIhCQajIEHhasG+zYBkY8ZmHCdiNL8irNAgMkNc0GEMyoAMY/awClkUJvct18948WC5icHcxWPll4qs2YCTlHaUf2SR5K22pUITUHd9Zu36zcngjKEzeacf7DyJboQjaPgbiHKApllolFt3P+V3/pc25jsdcDV55rYSWGD1mhrkpyUjAYuAEJEZjH8UA02e1E4CYPIFgv2t5Fu0HFsEQWUz2eR7Xds3OI4yMRQxS2ILwcx3Xc0xrlvpufwu6G+/2t8ar7xQEk5GwSdE4N8cpHwn8JY6MWWsz4WzSv3bTH+7hnXse1/Zbu+sLypE0LMqI/+vDc3O8dqVUCBt43y1dRvh494Qg5cPm/XRen451X5/1S0qKY/yGOaAQ+J/CI7SkL/1P2SAECRaKICGlPwnEFEfAH8rEvnP3a93dS5tjtQECnpvUc9qn74QZxDu1zT6bfd5h/axdBDn0K8WP0uY79zvBTTHzSenkTaJ4uJ42pdjue6tPfLcRrISy/dpkbHtm7SAMKCpvZe5rqVLmWbD6+ilgXxawu3gE6x8wr2X3HiJgN+6kJiwBe6t6zcYyaINcxPfkwf5IxFXFEtQX98RgN/4kXQUqGpMjgHah+Uvn/QiTjODEiL4n4obELL+HogURwcAa+x4I0yKISue69D9kabF447glzlgSLDHeno8sj8liZGmuQDrdqEIN3q375zUitIRhWmGKm1qIRHvfuzIRAGieFsKAInFPtkLn5CKmYDwF7Oss2K249/BKThuDBXIiYGnkLz0kYjEQKk2ylxr93lVrzmt95AB7Ty1dubpyce8tlbjPQsByKVFybBgTC9UkZSXWfyxTrlDxy9qy4ImuF4CjPq+Q9xb5WBTzWb91gSGv6aNCCIGynB+AaGOgtQNRJGj9GzM9r9c5G0fr+ruucPe4tDzapfjflnLbso/azyqrLOStCbyM/Bbi9LV9d2lMYvhc2sWEX6rxu+9twU6XEOmX3vfGrUP1LzCsNJ1ATt1jkdh7/VugyWL1Z3temqeLWkc8KBD4BPuZTXDtuq99V6/hbQu6Ck+gVi/XPJc7wXiPBbvvTpzfdYRfLl3nFjjwGtL7NcefNZsv9cstRPotQXlp/2s8qAnYW8X+N7uBYiceThH70hjsf/7P//nqscvMCFiwZy7F9wAdfukbjVcMSQWk95Yv45bKRVzFEW5RpRK5bCNuU++KRXMynRUqp9Bt2aoTgXmuAZl2H9Dopcl7D22pRIyaIP6s4vRvaRPSFi7Ee4qofCT1PjEHrlYC9jUM/7PJmODqrSjNI9agfUkAcXtXgOGrx9EW+xdGM1eFkCiT9+bbm6sULdcRwnjUQhMv0a79uvves2rQa6jFHbjwbylw9Z85xOtSFbu39N+70nSi1oO95YbK+nGuUoYWBxBrEYOkpRngHsIn8ITAv1iImJjJKE6FaXnIgBnFzbiaxe7857g2HUk75Qqo8DwQiLgOIAqt5NLmPy4B7dE+7bEBHtinvWJEQAr+F48CwKiN2qUt7qkNZ5sco83lrKqyBFF6z3voZbuGGsusV9c1cFROEr+iyIT4ZNWKG1XJyX5uLvHgrMNQmZVb7L2JuYnDhXz06ZhQuVl/rBT7ufWaMB/JSBv4rHGxu0WqfhVlTekLYLNKbH5Vm3pnXJribuLP6KsRpMYVsFSrWH0PiFbvykpQQjbfC8EOKIL/5/7cn/vGWwmDeyzYFGZ57gSsWLIxQZkwR8sm8JurO5T4bvaHKCds/LZxnXaM8zvW5rfjnYc3tD60//Ab/5eaZeu/EOt5gxgHjI+OoyiEAndN/Cn0ve3aM/SMjqk6FqDca5DZnhko7WF5sKeFo+oPJCxBdo3SVpxrshOk0KcsWTle1h9VrAJzMthZXiw7QgMowgb9J6WFO4e1Bjrt02/HKRXo/93sg1i2+W7QVhdT/PPapm02393H9d1LuxTJ0GbfKQquCUiifa4NMOFZuv+lNjnOeVzEhDUB9x4XENAHtzsFQgzQYDSoADEoBrwGgDCYm3ZyQSHHq4YE+FE1J+8IkInwl+BenVCavmu1ILLEfIhioBNWicGvQpZj6gPXf2kx5HsFLPBWC65/NeUiNtn1G5Tx92AJeVdCAhZ1qJ1fSRQtAl//pAR8pRWLhLjURi9t8KvLbiJpcOYWxZmApci/dQ7lpkcquKmexype3iM9CQ/zn9V2fD83+/Fkwh7vw5d912fxavv7tPU/Xoc3uh/eh6dqg/2AYPiL//FA8wZ4DNIZlgTIiyB0f/IF33JtioJraUdtdK9LbW/zrO7pHM9a+Unz9dr82XCJNkG+v3WsvqsWcZOYpcJSupWmU5yq2FWNz0qKMARuTMApi3jbfFdc39Z+aFDWGPf0eUwbF2nfFVUgVMQeq9P70vPlFgVaIDgMeq42iFmgJNoVZQES1CTVBu2C3KV02LdtaOu5nOe36927aEBtFR8wEaE+DYZqG3NXUmY8t/axXLmTWbqezXujGFnz1QDvPBa2a/Ik5J7S12K9QCbeoT6BBhV7p4hAQkMwYwZQwpQYMdIKCXwUNXa0g0ehohpfTcWzpX5w/Qc0+wpa5uAdEmjfC7iFJ4RSFnP7KgFbfxi30s1Yjbv/KyjhzqLjRaP8mteU/HvmUKECyi+ks7kPq2FuUoTF5/EL8//aJu3KJ+GnMA1Eun2UcmOLoDTn8RrXotA5Hm8gQP0PDc07CJntntbXFmMuPY3XUPt8ahuh65quZ+yKQZfG53yx5FLwbLWv77vt/9oLWe+a0quuKZyn4gd1rr0ZF58uYLfUFQFE2zIgrjGVBYcssOMcXI/QHl8SZl+hwRajvpdaY5dAM2gTlAa3ffveCCXHUxhos4L9BptBFJrZYKZANMAR5YFbvAUUvHcT5j/+x//4bWUMrh9MiuZJaJskLNjPisEik/Ie9/pHM+qNXWMet1aWehQFftIe7rBLc+4riOKGkRKwj1h8/iWC+Bau+oM/+INfe6dfSfhkoSnzmlB8ay3igGO9c14ylb0oFArE3IPE3vKpu4+Se1rYxr/iM1y0+vOcp/hH1H/axp3tXcRnvoqWb+GhVgB6a5/dLWC97ISpjpKfRmO5phFsXdlAKdfqwe7C4LdQYVvPtn2XrpsF9dpC0sswF0m6SMks8bOmbAN7y/adW+3WV8Uc7ll8fJ+TcDQRxa0JRe5hjIOQ25Vd3Evahvgw1yq3CUvadYqj+uSiQTRVW/eghTpP5SmCFWJWXJmg5snANLmHneM+YqT1yUcOfP3lGbmIm4hfWaC958NMist/D0xau2jutPavFhzdGwZBYYVi/V/dHh4k8yQX8VfG8+MzGDkLkyfEvNa+twrY5ae3vASXanTvthkC2zfX5nS1wS9RPG9Lep59fQl5vPXfCzXequd87j+R7uW53uJL1UBH4vQE7FvDUe9K0+nmBKxYAWviWoMrB9aD1dG5jjH1LMus42uWz+5f5Oql9vVStgzepg2cBcmjHVRpgpsWEFN9qSD6ta2ycgX3GzT3kgFgIvpkPdEILQUl9sCt0oAnBLmCuUzKSWydV8Axbl/xWm5lrnouZMzQ+7Cfe4hgEw4Qx4AcF/yvlis3vFi1+Ch3VIL6npVAXiLFGriT0iq/0jrr3t5l1YX001e2xzjDELxf8ffG7VdR9waUo4Rk2XylMEPCOTAeFM1z7n9Vu4yjKmXdK2DjUYvWXZ61wuc0aq5tJ2+7dt8E6PLf/f+813ve3yU+fl67kpUBNPf4W9fvelzLvHctU/pa+lABKyn6lkZwWpEe2iRL+IUC6+WcD7o5iqt9bB7iaSXWmX2v1uvpmsqirAZug7Hva82u6yXrc+/1EvW8DT738NzvERAYqInok4AVZ8bgAZTEXWsjZB+0NxCTfsZcTGJuRC5gFZoAllg8hKcUD6jpKjrZzx1EgEKDE9jc0VChXMQQeoS1MSEm07JtHxmDbVJASQtLcH19pIV8r0BrzHDHmpCXViB6FDV/WmoLQK32fTUJT1DQLqV6fQVRDClqxnTj66uFfuv4ZsECVd6jpG7YLR5w6Z6XVt16TVtPT19bhkzWc8JtF0VYC3l56m7tP9sW7zyLg1wbS/HpLObkzK35sAIY36MUPsxF/FYB28P4bPWTvVaJ42fC/LmixrXfp1ayRQG26MAtS3GXvIt2QGhfbtRbA+ylpOcGnet40UHS30PcwCYiAMnf+lt/6zcqQ13SFIOtbxrN//7f//ubMK0PPG/lE1uGrsF6iTkCHvWfY0v7+QwmJE7DZV2K0VfSvm9u+rcuD/dZzNo75oUACvleiIAFBLtUjOAryDiSzcBV/D28s/gBlCsAEO+Q1Lp7LdjmdobL8rSU/V244S1tvVSQpfsmYBN8m02wgn9XLVr++RJvvVYQ5hq/wOda7/s1ufN7LZ5BFuxbvVIPE7AGzOmWJWh3FYnVMD5zyy176xjP9JrVMj6qTVuh6B46BWzruwZACFzmU7/vwNz3ue7znXC7TNi2dd3uTeRWKSkU8FnuNla49K5W3PkqIbsuMZMY0rK491cKj1aSkcIlJv7VoKvGDBex0ETj8KuJa1gan3zx3udXE+WUV4nngYCVvvhWAZsFuHN6n+8RxXTuuc8951xaSeq1qzJdo3WnUwpT5r9LAbumPmELZAO6zQVCu5a7SauVpynVwz7uyVaC2Q1km8nue8XK+915rAjuUiAb/0Eucmm2ygX3i2MJIy5VNTqdJ0cPSCgIufPFKx1TuxwDiq79NEzntQUBByHfNu3m/K7lU1vBv98Tp8xFDLWr/ZeS5lcIrfCsGMQueNygTVg2YSvl1jWiBQR4v1ti8bMEn5VMpFdUgeerBWxjm0v9e7FgkbmmIP5XW4pbixw4LeX6q4l3Btiv4itf6Q2pP4xp4LTWqpWmcy9/KBwn5ANX4Xl9h6kQzognXeJVtzb8Di/uezwNjwV8hL9QDEaGglQ/CjHwnxK5QkcwFP7Dm323zyITpRSq1KYGc/db3hq/tq9UIvu3bSdf1j7t9cxwKeTBLaNmBb42ErBvBeU9FOSU1eh4GqOBoziCtA4ILQnICjoojlCicsnR6mi2SRzuO7g/YejYPUYCteRkSckSoCsCYT/EsxdCQIoFEbj8665D26coAKn4PyWAe0BsUqzGPTFRYB7X3/u+ZXOuPnjPgusNABWvErDif+KixXarrGJwVPGkCkw7YLbq0ksa5a7pSqszgV3Pxo3inlVv8VnMYy32U+t867qbajmLL15aMxYzqjJM4LR1W32m1m4cYV6v1dBfAy55z0Z5lR99DbDyEoP56E1Fs5ZNey2g5rPahwD7pOlIW7vVjnvm5nvKqFLqCQE8giL5Vg9XCjHixXIN/FWxBbxQkQh8CA++h49pl+3cH+/FkwEdFQKyH1BL0QjWeEUftMdxFAjFI8gF3zvmpXb5/61tj+fe6tOtS44AOYVaHuIiPhFY4m4KELA+bxWaiKFWeNpKKBiyQYDxtTg2hriLdrcQeJu0DALCZ0Cp85i2GL57EgS2Vr/Y9J0s7GX+C+fODRoE3eY6l+752k2baXn3CtiF4NMaXYfVTcDS/LiXCFzWrf9b9k0pRek13Jg0ZCAPmibtTl5rJSkVkLCqB21XJSBaJpSwspCW2iLUu/5+uq970Fbl07o3DZKWTGOlpWrfarMsLC6x7iGf1qfNPtYqjVZ7fPdJI5V/qy1ShhznGCAuebj6lmDxzLTaXKXuoy2uo62eu7VKHWtNz+59bq5v6167X3/ZD5FqbHtO7XQ9nzbHifk5TjEPyfqOZfHqP/1G0/c8hLRn0K6uXx8ox4n51lbX02f+qz3ur2+1h/Kr6Ilr2BQ4Yc38j//xP74B4ng8/LbohFxJ8UjHXeuHfeaOq19ais+79RzbdtYJrw8FtXds/xaGYb1UtMW49N15CssYq3AClCvPV1tcy3U6t60iM669+yryohiMUqyYOsHv91kYxr1Zt3I6AfmU7tvNPoA7IEDtotzqx4rb9E5s9tmMPW3QHp+NK/2lrcarIhPGL4Ggv95qWS9wCb8hvPAImQDmqSI5BC8+hD/a3sK/hKGAIvFh5xpHZIFr6hfvSrU3/eZ4n9zwcl0rc9uSkvrMc5uP3oO+0C/e9Us8dHl/3/F9MsL5FChtzADwPhldcotvpZXWf45hJVMQzJdPF7DdNO1OR0O5iT29piqLh/SiTfr3Unmk9yoJX03iUfqimOk970IfEJQsfRoj4WUCEW6tXUrgYOL2ESgYO7cHBmYfF05rZhIy9ql/6lra2NqnfvvPd9drbdA293GMa5kshB2QFGGAsZpUGDB0s4lFkBP2rD7eAkKm81uHtcXZKQTaoY2FARyr7Xuc58KoCKqeWdoRIAvGRchy99gnVMAzwYIxiXaN03NzbdagPm2dT/v91hZuJ5qua2CM9WehAONdrrh9jhWe4K4i7CkgnsNz6Q9KSc/XuqG1Y/e3zqp26RvvNrcYlxnvjH25x9zXPXmMeGr0lWsbD+avZ8TgWge3dW7PrX5vXdXWfnV97dcexxgP7u23/40R40ufdZzQkEXYvQPtIkx4tQgYniTfKfCV9HQPFnBjhBdK6hkepEKU1XpsruU9S3dxzX7zevifp0zOtuvyUvFMGQv2O96n69lv7GqzeZXy1jto/VbLRWof166x7zjnGNfeb/2p7d6P+rYK9AAz6QduT8qf90IIUpSNHQKWMHgrEn/5G2FDwPI0EnQ/M/FUsJCNrZe8AvgrQ8o7NDYegiI+UbK0FYOLG/XaINjjWZGEgYn3Vsq9t6k8t1JcLrked39t22XLPpsWXMQ6uXe5unJzkYnvOjbuGRo5t/jWbaaBAQX59BtTMsi4vTESjAojwSz6lANLCG7MWfzMdXO77+ZeBq/rQz5impga5oZJOlcCPQZC2EgR4grjfsHI7OcJcS/3tmH82kIwYsb2OY61LRUIQ2LJ6QP/uybB6X7aYGzafMfQ3Kv6156d4MXAAG+c716FB3bTrvqFsLQVZui/fvfpepirthJs4qEsJvsJeP2v/Ri85yQQba7tmu7l/67ZPX3yVuiTrstCwvT1ic09CA8Ck6Ijz5mFRsEhGPSXd4vZ60/vhuJQiUznX+qHto6pL8xn92GVsdJchzAUN6N4sAYJV5v/WRI+zQFCyTWMMwoKYUTotEB5SoXrEUSOJ4xa6Nz7Nf7UujWuvVcuwMaf8UBQE6iEDEXUMcaIsWDsKffpf+PTc1FYCM+EqedrcXptoyCkeBKcxjGBqo0ULP2jnwhr71BbvU/v3Nj3brRROcFCVZ7FXNEe49RcMqfNq7cK2C0wgedyz+oDqXWokMl7yrSikMjL37IAl8f2e6v9Bb5sacr42oIm71Uqrv2nlC2vjvd4jd/XNxGlyDthHH66gN1GIOY3DdQEvTYIVrCpAkQrM0Dv6UAaGEvIYOeeqeTarXM2N3bTdvpeRz8CeLGVfypxeI8Fu0oCZim2jHmYRJiMd2JfhfcJEhMWIzF5FeDmqucusVF6KvwtLuO7T7EQcRLHeG9pwu6BUe2GYRFi7um3Y2zuiQGKuRC+CmC4Vtf1W3vsw0x85/7VXp/aJNaiPcWMMIzOF7/pfPF7jBbziqHqi9qsLZQMzJeQ1SZxo+JJnrv40m6uWxzLvc//KyLuWfpfcXKxruJe2qmftVW7iyM511afX4px+e5cW33nHP+5vn5zv85zXO/MNfeztp4bxcn7cR1tDdtw6di2rrntdd7u87t268fu3zPfuv557Y6v3yo077o+vcsW4nBfz2EM7XX85zhjueL0vRP7PJOxpz/sN3+8v21HGIr6ep/Z/8ZA/b/91Hvzn7lVAfuOq+31lfawwt+aw3wuGu6+xq9wwJkW81J1u1vXP1MSzzWYT8NsaxRcSr08U2/upWvxdLn/5v+tamt7PKuVt4GS9jCQ00KcCViMnLZ2q0RWlIuYpncPsWA8MG3XJz/7S4PjXGIvTWld3Y90GXevXMT3Lrhe/LjCFddy2Vj53EQml3iH70opFvdi2XCrsj7EZiANi0fZ57v9YqjiJm8lwCrxC+4Z758WWRyMC1k8jcuYVUNp8r9P8XMxQa5s/1ka0aeYnnOcuwsqiHepYHUqelv0QYxIfxdH1ybnev4WYhB3vrTpF/2gD9xbv2hPizhoS5+ez+Y4n44Td2V9cV/7bauIh2erv52vPc5zPcf5dIx29Nv/tVu7nMuSheJkRekPmjrLikuaC5PVRbnN+mXBmkv2s2BZoZiP63q+sw/ax+3v+i14QclzHdcwrlnV4vWuZ9ywTFmi/nN/Frg4Phc56y+EqDa2abNr2u+z/ZTr+lY79ZsYrb60r3GiX/z2SSl3P0qtPiq+67MiK6FYWdU2rl6Wv+dlkWtn7nzPoO0sau2039aKMKxz79W7cF/9JLbo3WqTe4rt6k/HuL77ew6fzjEnfDdG76F4tHlEkFN+KfPxvvL+76kJfXr8Sss7jZ0VoLVna9kvL16r9SME7Obg1i58j8eKh+GWgE1mAeWyXrnyH1LJKeFa47x8LhpukGtm/aZ+eMHvEbBcXO7JNc0q+2//7b/9MXJ0hWiuB4Nr3Q+Yt4GdJakjXQMoAwDldBdXBOPc9xGFyrNgy8G7512kJJRrfE3TPdv6Hnf4a1wxX0mrNFXsIkDcuq0eSd9DfuVb6Huo+vQzPu9LBRNeS+uZwwN5OXi3gI/OOur38rITCX8pLe9SeK77bk33LVJxzpW3IN9vtQ9RjnklCM1bocVkGYVcmEHoiSfgLfSuBde3+g9AgJjILVdtvn6IO0Llnhhs12c1075DItP+aLh+W1IOiYmJb4hv0RYxV+ARMRZxDpqMjtd+8Q8aCq1eG1kaXIniFSwBMRfoN7EqLm5xNOe8tcNPUlpQX+iT907Kk0G8NElX0Ozg38F9aWB/pADdyXZOwGuehWI0WypzS13uORsHKmVnY/idF5L9rZVstshGFa7a/N91i0mtJ2fjUmf/n1XKTiZ0fl8meYZEdv6drsC9fnnQPqsNvoVILo2DM8XodO0t01334PbBrf49C9HfqmO76Vf3CIlLmIxLAuIaXeurTUe7tmLYzrtLFuU9c27vA+XLHS1kwiP0ln669B42X9eYKbviklfw7ItNlyvv/gzZVYu++VF6Yc/1nrKOvBvCA3j5tSpzO071nTg6fv/W8qd3C9jVVAge8YkKil8Trh0PNi2+wDV1z71t4N8sYOhTPnKuFy4bcbbaIbeV24sA5p6kuZXfCtjAYkWsVsqB8wloxM1F8BHi3FNcqgam2B6rM5ThPVbJTsAs2LfCv39mKld3vSIJya02lUA7V+1ond+05wTjma51rQxb99sFJLY29brdfFLCtrTkrrR0KX51jTld+++lIuzXmOnGwuqnTU87hfYyt7dU4rk1j5f5nf1eP18T7Ckuj1rm8pdMQE7ivjASDIp7eFbzo/Fdv6fswsLscqSXVuJprjQ/dpEBtOCmqs5V3CaF9V5PQ4JdeEbMnBv/NalPLZgBxPswC7a8VZqL3C8agXjEtYF+FqYQxG+llbeQeAuhVDtYp34TgvIGgVnEeLwkwADoxQVjiZEQnlza0JUJOfEicSdubsSy9ExAMZCM7iXHSxyD9StIDgV6MrjX0GqDxWAJ7ye9jlqVyTs2+EP7+b2Vp9bldKlW9bncYe9mmfZuyxCyWCtifsnaaAGLJveiJ0/r71G0yvEJctnSnz3r1t7esfvRXoyz4Mj28S5RtvwkRtw7/l4WlP9eaN2ceDUgFavtrQUrNja6oNAd53u/LNnTU7JCed/XKpxorcpCXwn3s179a2kXhxEXB3yTtvZSqEu7CPnS+d66Ru3debAeNG2CcIA8ZJG+tH4r0kjaFMH1VgKUIPjEYAEX+MYJSihBmgkLFrTevVi3chtjvty8tBBgBu5fwAudB7AAaACswDLVVgADFir3MDRsQAPCUGoD0IhOv3eFi9OCvbeS08/INFaAXttM8pZDe43FdY3Zv7baULTC6BZ47hF1YN/S7tcIvvfUiv3INtfHuRGv9fGT/iSuTMBCNgNg3RPLXYFobgF9AZrhpQhwkvEC2LXHNhd3ZZ21Rtc6XZzLKneXYrL3VLXqGkBkBCzv5kt9kYDn+RSzfVge7HYiC5aAFbe89aKbGOKaTHQW71uJQPRiIcDEE1ia0KYQiDpAtR4oQCQGC6nYvb18x3ANiLUCFhGghLJjIZLlkEJGVq3ISw+tTMjKFxUvdR5hLR57T/89XcT3k3dpzHlPPBpVA/IbshRaFNJUriHUp3HGW1J1KlV0KGPesc14+dWvfvVNYXMt16wuquv5bF9b1ZAscWY82IQtKGFCJkB0wHgQqsB44v2Qo9rtOPfXjq7r81EbFGvoZchWmAXPj2mq4GQsep6eu03feGYxrKpEfVSbQpRX/WrbWuUjlgdlnicJH0DrGXsK2ct8Wh8Jk+G5L1ltt/hVcXk8URhOGhIPof+E2xg+3t+52tipaF5aGm/Rzhlup3IFwWuM/uEf/uG7vIbmIT5PjlzzuO59jTW8nkH1kAXXq5UZzNpkJSQwjWu0uZ+YjOPvjcEi6SaYVu5CcYUSqHuBfnthC4jxcjoOxVC6Llg8eH51exGXNg3NdRzrucVzg7u/tYTZJRfx04J9PXnnijDot2v5kooI8EYIBYibc+9QpKQpQFL6LbWsAhn+oyS+Nh9zcxZ5T8rZtUkBkCvbMXIPacy+m9ja9Nb7fOYmXFOOquIhkPnb/nPzDF/RTn0td9m7441KyDa373Ed/si0oREClouYwXGvcNriC/iqOagqln0MHTiWE3gYUYwopQlH1yt9qvdIcaIYVxOagkUhYGnC7QAbySlnKb/1GdZFTJEzllz7Foo4Hq3vPGd4n08XsNvgOgqz0+BrGsFW+2D1OV7H3RKkl5Cx/U74hTjb+8SEV2PaNUxPhGTH7zW694l4PK33RcGFMHtpXcWni/h9RJPlUVAEgGXDAuP2YeGA4LMeKVEmrolZPq0CJX6D3Vef2mSmqLE6nc+SY3Wy7Hx3XZ+sNtd2jPEut1NowWSnkMmPLUdV6AOq3bkUNowHep3nBIPjERHWcA85u85zTcfb7O/TPW2O2TbZV/5m37NCy6uV44nxaRtLXd6qfc4XEuFxYtVT8ggsXiHtBOyDR+jetcM9uASBAuurS5tja2dtre3apr9Y911fnWvhGaEd+aD6R99qC2xFK7745IEyXyhHFN/m06LFn/QngjE+Y6xTUlpk4S10LkKQImMcKMDhHfEWGcPdt4U+kLGisI00F0LKPFQqVSUrnkcFisxZXhPYFkKYRcxDqdCGspaMMUaVIi4tpHEvmUuKd7zGRYy41+FtZJ+kDHy6gF3LzaQ26JWruyWQezGYnHjArSW9VoAjWsSluIwHdhymu8i0EIgJzNpb7eIQp620kqDctI2oGMLC0buHQcRtsKARwv+lZZCip4B9O+lzCHFgs3uX8FrF7d7Jem09yRPVujnYacCXACIfSV3vLZVnwlZ89tJ/Lz2rPkopbj6G+MaEMVlMl6JUuz9z3eFfMtUnlJEyN+4Za+ZcMe9K07oO5QgvJ4BWCC8QkXKkBCTPJcFJYCmXyZtEAePhoewRrECllF3vtrRIRWFSjl2HIH/PfNFmHhtK5WvGeQL2oZWc1l3AzcrNJG3mpZKFiBarbBjt+jXEwki75o72Ka4mNlNqQZpFwfO+GwxNvl23s5XtO2/TPLaUov0VKHBsKLksXv8VwA/tiC7FGS4xmKeAfTuZfLRbLuCATC+BHrwnE5UlZaPRGwMsSFYd62oXUzapGt8UKGlavddLQvElcE7jyXVYgSw49zPWMD8xSG0QilhPCeucUPGp3SzuXZ93hXkIS7+rvrUpNymHZ53XlETt6d76ddNkhEO0T5k5z3CrMAHGqL2ObU5w/2GSG57pPhgrRouPoObh1hhvTldmlfXzFLCvF7CApfqNsLtHOOnfloX0brxHWAdWpXeBj5Vd0rt1b54iLn2ekr0vL4ZQCg8QEKnQm7nIIlYIKFJTu7nHzUyxNg7voV3bVV+oPPaaMfMlAnaJwOTfl0d6S6g0WcRqHQ8odOuF5mIgVMV9uDcwG8yIy4Fr4cyxWsG6AwxlPWAmLQoeAGCZIMLIquqE1oe/Afna2KfzvZBbtT2fAvZ9ZHJXxJ2gXAF3jVpxSCxUvJU27H0CxUGUm+ibAtCShiY7dzRQXPfa8ewYTMbkE5OicUMcKtwPGOG6zovh0Nyr8VseNuEjdmt/qWOIAOESVWOY5m68e26F6AnicyylHHKzupbi8nlots2rDBJYlFdMkFXoHpiYEoE7fyjDrokZVsjlmjItdU4sVzvNC8+nX7QdijVFxrX9x73o2lLktkJa+cq7rqn2spieFuzLtP2Bx+m3e+KXjfM1IMwL15Olge8TguXELrrbWAMglX/LUGLFmnsWcAAYtY8lK0wBdGpBjgQshZIi7RhESTBveD7fU9ZRSiYBG0DruxSwuUsTgIQEV/GtB0xAqe3p+FtpOrmGkBgS0EWTHhkomCPyYrgYIEW9FOexCsR3MGPrFNJ6vHwdhNF66TSZYrO0I64DWpljIMwwSROc9s5vT7DTwncVCkJb/IAGrtyigZaLZOO6TwH7cURBojWLicRk82TcYjQUO31NSCRIoYwJRDEh+04XLi+JcyAmATIQodHY9I6FRoAgWI00bscbX1DoVu3IpeX6EMVcYsAaFUTBOJSxUwAlK6GwBSHtesYJIJ84pN+EkbbG/MINuId+cQwl1NivDxKspUR0nrZrj3Y6x7mn8tucBRjblU8uESHqWIJW+whUjNI+sdbipcXIeSL8J5bXs291rcUseB7uvaeAfZ1g3BjsvQJ2BWvXZFwY64Qk8FIo44Tr5plToiifgIfGGkuVzKA0UgKNVzycUUPBY81W0pbgxcvzspiv0ivf+gzr6aHEErDi/N+ti3gtzGKwt1DE2yHAFo6/tZpOkwZxdRGwMSTXAhaxRFTFJmg+ipoLpEsnIPRo/lxxBKr70X4xPccoOk5zxrRKxTEA3MeLxiSUxjKhvXSDQUFvg8p10qgxV6hLFo4BTECjtXifAvZjSf9D/BKMJt1Lq4HU3xiBvjZZCDqTGqIYolBqyE7E8u8AKlq55US9N0YpZxQ53xMutGREKNPAN/4KXOEYFrj97qGyGNdqYydXLitw55ax7TeLF+NJcS3mhRRbaelCC1tvPyRgKyyBCHHXsx8Dcx5w1i53Rtu3H4N8KZ82BsYyDn2a0Ke4nswLkzV38IV4y5beW+uDt+DpIn6bkNX/9ds9MdgtDJH7HlGcAAh7X5Uz3LAET1BhFcaPuVIBFvtZ1hkreRB79wskbSzm0XgrrQeVMfYWwFcClmfnIQL2rFeLiZg8BN6tcxI4LMfXFPtvEotZYQDFbHWUe0FyIsIvaxZi0wbxyFKhLRGQtA8MjBAlsBFr1Mv1kglKwg7DxbS5MGhdBCxBC+2GMWKKxQSQdrgmlx23GEsoJvEawojvXU3nZyWTlEJVXtqWYLslYHko9DWQDIAUlyXLjdsJGhktuAbzcA8CwDGQq1lvO+m7B4sMA3OPLRu65eOQMakimGvSoll3Af5yi2YRcK25HkXRPuPLb2hL43YrMCHKbuuaOs7Y3ZzR3MgB9BBkp3GNuPycp69WSeQdsl9KE+vW3JPzeBaMTxh7PulILHlKqTq4mBplYt+JdDfzx7VXOd2iA3tt1lACdsMDTwF7WbhWBYkCeG8Mdgu1nNXSkN/GWDxvx1kCclehySvhvARWAtaYdOxWXasEY8+0ZTXzFL5mNbWeWwhFX/CmXOuLHXOLIn7IajpngwksE4Sl+BoBa4I6HnO5RjEaL0eMl5+eBhRjwPSyEjAIVmkCT9F+Vqi1PjFSJRN1JkENnk0h2ORprl0uMBYNa9jL5I5mIRmYXFgEuDQCQXiw89zELCH3wNS4ERU8aCC8ht6zXN3PSiald4LJUpJeKjnY/1xL+tpYUiCCC8o4InCBMFbA9m4oZyY44UogppwlnDZHEHFzssakucR80p5DxRvXxpO2sIwJ+lZ8ym2L3FcqkuMILZq3ZH7nUFKrMlOYw7k8O9rM3au90hxaSMI9akeuPL/NHQt++64WNxds8eEYl/sBMvLwYDSUV7m/5holdBfSlhJE2eQ+pDhg6hRkbaEo1M+IZeU4z9g9m/+XFoLgcXpasK8XsL2T97iI49+rTG4aZWM/DMMuPZd7uXG3y8blBWzOJbgpjp274bhi8VmxHdP4uKVkb8olT0kW7LXc6eUnZADrlUfmrbnW70IR12AxUhPEJHyNQM4tequS0+a3En6WFwo9RovQQZgC4uKyYSpWzyEcK99oxR6CnyUAtESzd4w22CQdA1gQpuJtxZiAUVjGOle8h/VKMLsvTTsGq03OwVj9p/JMg+2Wi7i+aDWdp4B9PelbihBPxcYerzGOxiovhb7mmYgII4j2wEXcuFl8rm/cUOQIk8UNbLH5jVEJFbhe9bJ3EYAQz9W1JoTWjVt+dudhigRTMVdjmQuaoBW37brNkyqqiaPyuBiPG4pJgGdx1JaurU0AYCvsmuNKg9pvntgnTmZd5uKq5mSpdJ7dvYVjEC8DoJh9rrMC1jwVk3YdjO/Sak5PAXsfbZ1pvFG/3VPJaVMyry1Q0f+h2I3lFEDvP6+Ez3Jpe19Z2Zvpsetbnwp0hte5CMUtr+HKK4qzvqBYXstrXYOQx1I4UbjmGq7mwwXsugCyYHOPXnvZkaXeHN9ku0RpNIhrF2MBMkI6BSPjptIR/uPaFUfl4sKYuGyBlAh/ViVXmRfNisUkMQXnYxSEI4uGgOXi01bnGIwYB+aLKdtY35hbTF3cl2bjfpgPF90iia/1Rf9xmT0F7NsFLMtJvDBr79KqKzuWUPFLMXOC1HvgGmVZVVM1RDlhw1thYQhKGAtX/WzjjNKV92OZUNgA90hgrwtXu1nRvCzGqPEpVaFym7k60/ZtvC+ul2ckqpxcICIk9QHjoBxSCjAF51ZfexkXy9F8EZcmYFncxmzWJEVxC+oLmdhP2ayfjf3ATBt7M7+1w/8xKM/qWKGbTavTz2LGlJJcxGc956eAvY8akz6z2ihS91ZBcp3WU97l5Yw/vH9rFlQJb1euagwWl3V8oD7XzDWcS7l3b77xfFD6INi7rxCFTSgHvTY+ai7rC5iaW32xCi9ew+DiBXqIgF0hEYrY5LlFPUxxpFtpOmlAgTd0est+VRUq9wFma5JjmmlCOtuLDo2IoW3xiLUuezExk5ZISkg6FhOEJu45UgC4KH1qr8lf2zYmcW3QIq4/ruXQnk96mUw+QoNVVDz8pcpZxoaQRAIhZkBgrGWa54TVBwHcGDdGuEgdy6OyCM0Af/YVg82CDVnpWAIBSMj/XKcsTUrjVho7C6VwTVUlLYs5htVzO14/OFa6Te0S6xUSEQ/lfdml5pqDXL0UCWXp7KckciWKwa6FgDE7XjyVMhjGAaMifLVVHzte3NWxEvkRBgjEZZ+QSuAXZE75zz1TuJ8C9mNoi7DAGLxHwHpfFCDjkNfBO7cgincFEOcdCrFRVHlYvA+ANnPFePUJJe/YSjfyYFLyXAcfxW8Ly0hPExp0LA8PwCrl1vhzT8qb4yiRxr0xdmulnfX0BHL663/9r/+aTLgkg3I7O9bcfWglp4SEjkjrfQ2Z7OJIhMut6yfE0oRQFZeaWH57+K0KdS7qvMn+Oi3LONdeGpP7JNC3MlODLMGdBrZIuZLisyy2/vElSvhSMrj1Fjj1pNtkchKMi+q7hSL2n/4VOwTSYbV6NzwRlDMAnNyZiAARRjCBY1K0aOeJiRKiJtqOkyzJ6gyLsS6DMz4IBAwlVDKQX8vd2UJUJtgISHFUx1MmMJEsiTT87oGxeTbXTGBbVECbKQbavFYEJlP9YYLS8yj0IB5tHyHZ3HEeZun6Ku14RhtPAKVF327lNDmvYrX+804wXmlIrsvDtCl40P7c4D3jpUXmnwL2PlpsgPBIqSn3prjw9HHnU4qAfihjrtXyn7yBwnM8fbyBrD6eEkA2Hkeb8xgrxoyxxColeIXKeH0IUePQvYwLhhHBTnGs9KbN/WRewFEQ7gT4rSULN02HF0lf8HzeSu3LyqY4UugfiiJehpaAvZUHu358KREmHFfSLapKEtr8xFxzm4t7Cszd16QlQDGmrI06fYtFFFivI0OHJlBDjvbsCfMsVu0823CtP5ABialxlT3pdYSxQp6Ku1fE4SXwgXEkDGADgKvKjGpD4ui7CLX3RzhVdajx7r7i+EIWm0gfYIiAhEMAhuOOLhVh0ca0fy5cmnxWXGM65a5rs/bMEQwGIwmc1Fza9TeNO89mHC1ISuyNG83ztMSk8zwbpqutBDnCCFkTNgyyOWZzPvecUIj88vpxmVHMCgMGBCyfkeIhjCQkw9W9vMB/PGCUbVZ0tDGzawL2iSJ+mU8ndOBQ9Buvwr1FGlicBCxFT1hM2M1/vBmEj/HsHRN+hB6r2f8UWe+XcIdXMS68O8BQwhnIT9hETJ/nyDnGmHdsTnEPE+YpZUIhQgrmr2NZsUIzt3jAGl2lkZXmee34XeqPoko5fomvf4iArdNrXC5iifYvvSQk7qiDblmwCbRiRiYohsNKdj4tyEtKWKa1x4RiWA2wtNxFXPZ7F/wtRmCfmG0dvSURs96rmXpCx2OCL6FancvyFgP0bG9d4/BnJUyWW9MELP74FYXeVwA0Bs8xnOBJUJ3n50Le/NTqa1+bc3liGpvnsZcWRN+ly2rba57vrf16b23ol/jG04J9HyVgeTjuQREX/iA8CVgu4gQspQv63DjmzuX5ofxy89rHShVnlx7Dam1FMyESGBnIZsdD9AMSeY9CGLxLLYUHG9BScZQ3gp7gpejxwMBJ3MokWPkTRsAzvBRaQowtz9I642+hd5VKbPJ5OAK2SjfXHnBRxNxWJZZfooVce0D+b+kVzHo5hrQWLiWVYKJiWJcmeekRuXCXyZwAmXzvZy3ZrAXXCTG5FnL3zaK59jLWUjZoueo8x3M9y9cRAcTVxE286zN+dv+V6L4LVzTeWt1prakztaHxs8pgCmAoy9DJjcE+Gy+N8a12tPNl197cHNIV4CuQUwAWjLXLnKE8OmESduteC8z6yPfwFLAfQ+8RsI0jOAV8myVKOBJ6rEigIfni3j1XrVg6Tw2hxJPDYyl7g+uYq5dr13vEw/0njYuxxRIWXmAFcxEnAFXRE3Jprhuz6ghz2yaY8eMF5V0bRygB63lu9cUumMGC5cZ+a9+9y4KNchHfsmBX4DDxpT1wXV2jJmsdJn7GddW1dLiORfz5QEK2XfEmQEWMY9FvgU5U2WGxGiheMHeG+7KOuTgsLGCwoBXEOp2LzL3lGTrffcWbsi5uTXjHui8tUN/lbnvSywQQIW5Kww31e8lq+2gyjkzy9YAkrFLgCh802RPKeSe2DCIq7r8urOL6u3BEnpoE2MlIzoIPl3JIm1cJ6R3P68k5rdZivrs/Absu69r4kfQUsB9D7xGwKYXCFGLxgE6sTkIWf+RNZGSZG3gwCxXhaSxUY8s+whTPb8zjvcICQou7Vji3Md7beKRQByA9V1hrDFQL+aVxhF4rYCPPpdYBANZDBOy5nFV5sLcE7BJgD3TjSzHbOtT9aEM0oywEObBg1jqNf14HCKJLv+F+AFQRFxCDokWxfJ3Lnc2FwWKkOQmwe3nyBmlX5flJX1CoQnoBy5kbxEuUG+l47gJCvzq0XNdcFgLzoY2vUS5Dn0o2Sv8wsJ70OvJuTRAxm1JmHrXYduGH5gFGwWVWPHAtwZDwCbJyUBOgzknQ7fKMxlljv2us0PSszqXUmfxrJS8TupS6tBVyzpVPtnCAdmKcCc9Q+JhdSz4mYFcAvrQW8j285ilg30/vEbCXli+0j+HRAupox9OpUJ7K2SWemBeoa51LloZSD/h6LltauOXWOEJvFbAEOdDjwwRs1GQqv/BWms4+oJw7sGsIwmu09S9pRYLmLN86n4D923/7b3/7TUBJGlabldtYXBNzkGOoQASNC+LR9XSuajgELn8/YWjSGng0J4heVqzqTp6rpHnaFstJ3VqDleXJZYAZclVQGirMznK+9SIWyOIlc3e+Ff79MxNmrwAERSnw21vBB/dSVhrmbjxS6hRnALKgJG291tDk5oXqRlxekJXGLbCHuFUYg8a6cfBbv/Vbf1xqMes3lDtvCVebe4pD+TTxuW+XeQEkuReltBrHAFpKHgrNdLznoRiaM6wQ41j7jGUKqrmXy5gwdz9zqTQk/cBdZy7sspAfRaeArVSiObfei6eAvU2tIOP93yNg+8wLuEIyj93G+R1jjJmrm4ZmX3MoJP6uwpNc6T4nViavkLEY+LQQTdd7Sf7scnW3YrZdyzhjrQMbPlTApqmzYCFhCa9rg3xjMxCKhBy49DXagusEJ4HGOo0EzPn9gVwwOQIXE+KCYHFCPRpMwDB+qwQFJcmCbfkvK5Pk15dXxQp2TczCC4NkY+XKm9S57gXxRqDnnqRNaZsUBnmTrODK990q25WGx+2N2RL0XwHU+SWSSeXdqoS0ucmfTVstBhK4FWAIJghDAo+ASlBmdYovAfW10IASbRQ8MSwpB4tKN6bMDejyVi1pXHhWY9d1jFcuN54XSmFF9HPZStuhYDqWlwXJbcVYbCGHCUjWoPlrDsmZdY6YGUHKw9M1KTN++59yqt3aJxbu+cxJ9JHjeNN1kPuZ09pWcZZlxk/6zTGLhPHET+WRppTe8w5SCLv2hiKSCSi8S+GQFXCLON+c7/Zt2CVBlzcmyzXKfV07bwnYziMj1CA3lm8tELLrLFOg5RC/FYh6t4s48z0BqFarAuTXXt4CImgxgD3csddKT6Wt1NkYCs2+TmL9yrWTM8XdS7hhGjR3wXMWLBcy5oERcfcKltOAMTZKQYF37l8TFlMTwCdExQ+4gbUPnNu9WbYYJIg61zFGiVjPmJx4ApQdBeIlTb7+YCVLsoeSfgrY1429FRZZZ49grlma1bm24ICUg4hFTfi0Mk9jlwuZsJP7Wi1jRAiKa61LDQqT4mB8nvcF/nB9ayN77phGk7+CJ92X4ul4xSwcZzwb+67Da5OrmyXeIvSeq/KNno3l3dq4SHv1O/wDxklAmxPOYfW+tC7vW+m0TD1bKxblMdtyek/69fGawGMc8L5Jb/vZi9pQVMkL8uOl0NIuEMB4WlDla+hdq+k0qPnhgZbEItePfu0cWihNmTv31pqpMQoTnDvNAxZ3wcQIdPfmvmVVEnpKy1VHlZXK0qHpgnKzFsQNuJcIY3FTuVhcZrQZiwZQFBSuqLxbS9WxfHWusnIsbwIe5NwnIQ10xUIWF6Qtbh7fpYHfi6sA/S3A15N+nUwKbh6CBiIxzfYRcVj3YjVWBUk4IKrGNiGW+6qcWiEOWrPYPiUUw2uyLphPAQju2uKcjRXXgWRsqTp4B65hiifhaI6U3lMONyuT1WKuCHlob+VMi1tv2UIC1XwgQHfpyVUAzKEKpRvf+oKyrF3my0cLuVPA+g0H4X48THvM04L9TT4Tf03ACq1UWvBnJQYVg4iQfa2ANbfNv4dUclrhh4CVuIi4cK8JlQVcsHhZbS8tV7cLO4tv5U7rGhgLYV0uqdguxlMbCF6dSSjLnXIsRuxaMbdSbrSvotTV3Cz2tUslsb5DAANQsZ5btaIFoou9XYsLLmCFkFet59Zauk/6TTLgKViEQgVGPpvB9s6qDyycwBLcfHBMTLigFWwQxUsYoKL93MpAexRMY6j5sQXOG5uNFf/n8q0SVO5eoY1ASMZyQjaLmqbOKtbeBHbX3rFYVRwCkyKA1v3mXKES1+TF8Q54iCBKzX8pFpcAMe+hSwK2lYjyBhTzfgrY36QELMEg9ECBWqXwZ6LGOYVXqIUH6la1vT3nSwRsgsfENIExj2uJ5qvZEo4miIl5jdYvv1ZuSLGdxKp/cM0Spg2q1UzqxF03MzDKFotfRn2mSRRHKJa8eY/9Xuv9Jc1oXcSsecrCk15PQBviht75Lsz9iAnKPbqrQcXYvUvKEjdrYxFx54obsrgVSeHhaA1UglboIfBGQnZLdDbmErBCGwScsoMqQonj78LWqNKJNHU4AsyVIGbxn96VEMHaSWkhtD1L/zWWnddazmEOAKe4aovvncr3e+mSgGWZa2Mu4m3jk36dh9Z3FDBKkL57FCDwe6PmLwNLyVPj97sUsL28XFEmmZd3C6G2QWMuMhYsdO81qmzcurIWwbaMRxyWqzVBnDW5JdwwIO3dfU3MtPlyrgqk+10aRCg416AgBPqoEADL1n9bWeqWJt+LAqjCLFg5T3o9iRsKC5Rzd0/VoXtJDNN4F3sEaIsgwrNsG1NIGwkuwrfYqjw/x9pC0ydkT1BJc6AVaViKeVuQ3GtenM1DJeAxEIyExdK5oZNTJlNG3Y/VTasnjLOsW1wgpszdbLyav+Y7AuyyD/bhs2Ow2iokY4lJ3ouzbOuT/oTWoODZ8M7uqUX8oxF5QUEUavluLdjVsoGHTN4KeV+iBSxx2b60Huzep4l2qSRc+3bQFPvaJb02Z6r/E8i7QPAe2z22PbWpxPtce85tce2tQXvtuQKYZBE8l6t7GwHf6DfCZd//JUZ7rl25XoxL/11iQDsWvV+uNsKrPEDjTGyf4NW2vS8FlPVKcPFU2J9Q4nkpzFDY4szrbUwqC2flJakyuaZtULws4i1gAYjF4uXuFd+HdNY2JesAADuXUpjVzHXG0hYr3pQ716xtQjDaDfRX7q+0Ne2CYfho5p2QCJXfWsBc7vAUC558gpyuCwjvyliAEflZlZHmlNChuQv1/5JS/mUW7DZYfLO4zC1gTy9WLNTxkI8/Iy3IKWDMs5LT2wgwTb/RRlFu4sZfXo729X0Xb05wrRK31tCpaFVYAUExc1GLB/oOf8BiFPbYghJInJ21zYLF4KB7hVQA6lqBqhKceVY6d8si2g9n4FqAd1YAEh5hHcuxRbmIxScJSsKQxW0/17Lf5ukCrLoXBL5wBTxDRWO2ghRyH9ew6kmYBs9kH0EPpf+Rgi73dco05YCyAvXfnDkXaX/SH/3aHEBAm5QgAM6fta92fXHWK9DsS9WfIoDChwvYmJnVSF4SsEtZsK0X+TNSLy8LNlfnk15HBCxrq1VwDPy1AM8lz043YgI3z8UuCLHv6IxXbugBEAhQTw6qVBn5prtodO+YK9NYV8BB6pg4mPNKMYoRpoRuzvgWokAEmvnG+8Ptq5BK4L/cvVm7BLlc76xRbvXu3epNG7uGMFZhDfOR0rMrR1WhSmxWzBeCtwUwAJ8oyz4rYLHegHu32rdLP3J3J+Bzzz+t1+v8OSNIOItiJpXqZy1q0zw2H41x20uLUzSuhPJUc6q4yWvpXQI2hsXt9ZKAXW2Ku8IkoX3/jLQMIQH7tGDfRoqKAwi1huqWKNxi+wnIXTFp+79zY0QJlF2FqWsEilukbNbqTtSs171Ggi98QFQFmm3nzpeEXCUKlxbMt+GTrXqzikVx2wB81Q8u1lv6EMHle/dbZPMqIOEPzhSZDSG9Z+sZ1vVNoeIJkArVcoJPepm8z/Jgf8alMXfO47XQ8rbXxmAVi1HNqdW7XkvvErARDToBe63Bawlgio6nzf+MtEyP60FfvFS/+Em/PuAVQgC1x2R3bF2qv7sUsw64dike2zKHe04CdgXNWpbrVk7YXorDd4/TUr70nKfFXdsXV7DHpAAsAnkF/yXXd+1fl/bWEybY97wE3bX89Y+kXYqvT/Fqyjn3Hnfxtf570q+vgUq5sga3IjoLzPuZ+EbjhPeFp4YX5LUxWAJWSKc6DK+lD1lNB+KQkBCPeg1Enzbl+Coh/YwD/ylg30cKLEBFKhiyLmCgHb9pmjwlBIRYoTHnv12jNUsvdDnNfouI7wLlaw0n3Mp1LqWs77ti065+s65r96xAuY1l5t72a29LGmr3uWJN161tXWOL8C8wqJV+1npv3z5PAjxFwvUwZtfWVu7fFjuwfwth7Lb9dM+2GQJZ4bWRgJUSRMCeFuwzDvubfGZBTuLrwiq7xOfPQquEK+ZCSVNr+5aAPZdYhTEoBPJaulvA7mAORSzf7paLOG0aI3N89VN/5hiKElz64pmm83oihABr9JvqYaoJqQXMI0LJAzSinSqwAAAEPWvz2wpIjlVuT7qHCmFczX5DFfpfKgMwj+PEMRWGsImzur5P9zTeredrH2XR8bw4gCQK7SsmbowDI7m+9jlHXFT7gU5o0gpCAD0B7mgjVx6UMo0ZcMr/4rfaoOKYc4GqbK7retqhXbWt+Kv7ue/v/M7vfOsXn/b7DvXvGs7xXfvFdrXdOe4tZqdimbZCQbu3Z/W/c9y/nFzX1Ub/udalzXOc2/7vGtrvOtpuE2fWTvfVbu8d4GStia029aTfFBS8ht6h+XLJCntrqcl715T9rOc7swFOWgBkKwsZay+tB1ubCVh84kvSdIAoDHq1fG91cKkpwB2ON1khF7n7PDRghv/kBSrtJm2A4LGBVgMCQY2yWhS3cKxP//33//7fvx1vHx+7QLZPoAgMOcumNBrnSTh2zdduUkK0Sxts7mWTc+jermd/7ZBX6Lt93d99pW1oM01SusZTwL6NaJEKNhCIYko0UYXqpaBIYVFdCOM2gTD7BEhCDiNXbo+wSSASkvYZk5gQC0naibiLEoNKzLWCj/xXKF61tOW8EobuawK6lmtqA2vBfwpP7Gaf/xM4CjRI8dFe7ZBPqq3yXVWNkpIiLUblJ58EHkSwa9Gq7XNvbXKsdvpPu23cgvZpY//ZtM/WbwJeYQqbcwhX7SFwCXb319fup9/1n/32iYlSaq49s23b4Pq1T5ulFFGG5OH6TtGoUtVukNEsMf2iQEdAtXjMk/6ENpRAMAA5UR4veR1+pg1mSBxfjfmXFIWMQnza/HooirjGEToGPy36GpXDpsE0KNoxF99OJItom4iSyGn2tHrMBOM06R3rPBNQHpMJabPfOZKH7RebazPZTf7WesUAMVAIsibza7eQZ9pQO+QxYkw+Bc0xGMe4t3a5v+8YIMZZm90bo3GeZ3+CnN5GXKcUGoXLuYONL25WdVZbx/RektLgWly14lXuQVGTd0lRMn65J/1no0TVjojFoGqSc/7n//yfv7YJB6x7k4Bwz322/U6BI0zcW7vkTFPOjBnXcW/n2+xzfQpe99Z2x2ur/jnb00YpTYl0jRNhmWtbW1w7orDqK22jKHruS9d3b23QFm2yz3Xcy71TVimhlFOpQlKglBGFcLaIhviZ0qyqYZ0u7mc1p1+n8Aj6xxjlWqcY8ZopzMPDQvGUV0zJo9BBptt4dyiAvC+8BxQtCpWNwuU8K0qpJCbv20Zg8TJQfiHK7fPOvD8FSrxL+/x+zQaV735WLsM7d9NWq5i17W9tpyjbKICeR/U1vym/npXsubUe7NZMQJ6Jwnmt1v6HCtizHFooYvl2t6gCDRrpxVir0hqsqst4OSwGAidhRbNV3o3FQBgRTDR9ncZ6SVilIRNaCc0En98Env8JX0KYps2SkToByfzajavKpwHnfMKa5WQQepbWnmXlaHcCVFqEQeHels6z+g5XHCtG2gR3JIb81MBfN/ZKhdlxte7BAExbMP90UYWMDU37UW17C2nbCrHipcVAt1rTS4z0s8hcLRZ9tmVRz++le8b+axbyftL/B36zohIjRfhB/jalP0OFMQMApRDF6TEglAmjcz8LEF+1yIvr4sNc0Gpk43kEOQPJfnnL+G/fGVKv3RhONsbKbp6h3HJLkcrdrm2erTZfartjbVJvrqXp7HKpCMiJgH3IajrLxJDybwSsWOytlxwjPJGXl5jfujHaF9hjiwT0X+COs5jA5jdiFCf6815mcCI4F5FaZacFt2h7hQQi1knnbH8+6TZt6ssiTevrygAGaNpFu3dMnOkku6B01z3TT84JuGM4nMEK9WtAnqyLXe+ysROQaQXHFtDo+xbi37lw6TleAzwKoFXfnalOiyYO2LVF9s+ypi+BmDaVaN9Nx20ebvMjYFogrfrtkaUyf0nzJOLdAEZV0Ys3QKlO2R+8CDwyFHzhOoaPZTcJZFanXG/H+m2TB/3v//2//1YgxeIWVi7zm3XqWOe6D4vZfpYow0sxIl4Hx7neS5vjbPHIc9NuHizeEB4Vng/tVbWMB0UbtFXBFdfTFhZx7f13/+7f3URTn2FQ1jp8xsMErEGeuZyArSrNJdp6v5vztyUUXxsIfy8gatdJvIexX2K2p4KwtGkPoSO7f3mUe8yTXn5/C8owlip2X3/v+Lo2cc5qT9fG3uZl7qo3Kxg2lSdl8paAXcESGjlFsFSYVRAaNytMN8b2WgGzx55C7xT6lwp2dI0Vpue4vfbMrxnf3W+Vm12dyta6t6sEfKQ1/SMJ2FVAX+r/j/KgXVtR6TP4262StLdoC7vc4vW1Gb6Ii/mtcuNDXMT/6T/9p28C1udL52yKRJPxmiV7Mo1N/O/znFTL8E5k3EcsyryMe5noaXGv4pDWvYyyRazX8nkyiNePvxV4p0fiZObneL2mJJ1jbSfxpYm4lug5Pq6N4VsC50RDnkrXpQpHl847n+P0tlxq00vM5lY791qXBO6tc8/r3/qvPslDdPbjM8Tym7T53uUun56ZS+9gU662bOd6Us4Kaa18tvPxfF/3VPO6ROsBWS/HOf9WAet5Ch3dGqvnvJFOKZz3VmF+t4Dd6jflwXIvvHTeasE/uhC4xVReYmJPenn8nXWFuY24i7LseFaAYoofAtFwOXUuK8jKSIUOuhaADVcaNHsMxfncaIA8XFPAPJvTCqTD1bYKU9/NE/+53+Z4hu7k5tI2oB4b0A+XXvFhbQTs+Vf/6l99c4GtVcszxHMEic8d1iIUgE+2UI9cWwBFUuTqH+1pRazaE7Ar1xwQFdcflx9gkntwMXL7mfeeyzWAoyDj82q5DrBSiwl4Nz2T9utHfea4nkUmALcg1yOw1qWydM958svhe6/lfZ917/ce10pS6Pd+7/e+oecXgPgaukvAxpxKu+FbJ2BN8ic96dGEaRMkwGVQhGIwSCqH1BKThCAAvKCJRmIzgGaETsJM6coWQ5cqA7xGsBjzhJw4DLQ8oBuQHGFEqAPOEYARAQR5SbgQdNCQ4j5orQIKAFQjZCbwm/sC8P3Lf/kvv/0vtmQ/9KP7SssBkEvYQ09K2ZEXCtAHIepZLF8nhYjw1gafrg05WRvUJpYvS/imrWuPfmwuE6yAIVCUrg0IE9AQ2AQq1LkAIPZF4nmAitalJVido02VaXQt70cKm/P1MwCg5wFuBJRxzyc96asoPAIyV6CRH+YirqKLT1V1CFgB7ic96bMpN9C6Bk0GQk0xBKEK/8lrBbJABBVBAZFuzLIKMXSox9JrWIKQ58AQLDeCWiqDlAP3BJqAmiR0/AcVTmi6P+ENEb+l1SA0WceEDKSmXDq04QDXhuZkLRPW5YjLV0QmtYIThDSSgiTlwL1YiOJCVbMipCAo9QWEJNTmVn6Srmau1ofOhcTUvua1NkCHKujf/fzOcoXoJIRZnqx8ghRJz5BOsYtaO49lS/kh/CkgWTQUCM9N8WH56h8Ki9/a411JBXlarE/6KsqrZe7IUecizuPzWrob5BTa0c0r92dSP+lJj6B1tS5VwQhCUn5fGiimzWLi5uF+JCRYu/YRmIjgwvSXoB/lNhPQUPKsK3mohJtzWXAELAuOUOTm5GImTFQkyuVM8FkB6ARTcb/K0a6drEmpBVK/uKOkKmTNFkPjRpX2oB36QPu5awkkqW6uby5KvbAoAiUAclLamN+IVa+v3Ft6WYSBKK7Bus9l7Jn1n/sQlKxMaXXyJHOhs6pZ0drE9UtZUSWLYkChkXvOI6AtFHEpbq5FGZB3y2LlPUgA+51C8qQnfQU1timIvFr4Aw/MW+huF3GIPhO8FWHETp70pEdOgFPAsixZpixRsH1kUhCEBCRXrZxkSiFhSAhbms1YlrvMHbugHRYlS5AlRogpMCJvmRtV3p99iPuVwCJAWM0qNLFqKaIEuoIjkIgL9kCsYi5hbuhinizjf/yP//G3tAgClqWI0qa5qrlfCUHEKiWsWH3SCRznkxAm5JUXJPzdB07C/CX0tVPagueu8IX+U12Ju1d5uJ7DfkLaNQlvApQV7XkIa65nhVwoNvpZzIpFyzWtb31X8UnpQ5YqRUARmWLELHnCXmlJrnBtZTU/6UlfQZvtQumlTPMm7UpYr6G7XcSboF8t4ltpOk96fd++9riftYbzpsjsvlaTYU2xwkrdcew/+kf/6I/z9rhFWVOIULCIufEsvqooCApIBHBEqHLhGt+EKGHDrUmo/ot/8S++eXK4XwmVSPyQu7ol4AgPAmnbi1S64UpOGeAilQQvXik+Sbg3r8I8eBaxUNiHgFLa6TkIZ1akdhFi20fioAQZYl3SyMWSJeuz1JF+8BxiwtzcXMUELlAXQc9dveCjAF0EY7XFEQvfPbicPRPrtmdE2qFcYoLdNfWnuC6FQPECffOkj+Ml11ZtegsvOrMlPrKN3xMAdrNDfPK44BUPK5W4KS9cVk8L9mOoYhqIgMCggUQAcYBprIrRSisF4bcQwJlu8qMyjkuTsGLwLJ/APvqQ21MFLhYh9yWBUeyQNcZKQ45haW5yO0HHvUtIGt9czP3neGXZoHO5iFmHtYtVqWqNusneFzBV8c9tP8tarLIiLYSRudSxJjXNuXO8f4AqwpMlK0bcf55J5R2CLBBRKEhjxYLR9htH+oqbHFBKLHbrsmaVIu1nTXLjapu+49Z2rL7Up8af+FQAKqQvuKT1DSHLzZxwNz6BqOwr2V/cnEeAEkJgq9TDTf6Mwb5MW3hj08AC5Bh/xf23qEk53XudTcVZZH3hmFaAMi7uSYsKVZ/8EPYIjV8IpNSbr168oef3Wd3th1iwMYk6GPgBUzDhn/QxxGJgZYldQaMCsHBLYuihZJs8DcyWJPtZi1aIkxBqLLPATfpGKU9CQgqMiWy5qiqyEK6EKoZB8BBoLD2Cg+uYe9TxiIuUtcfFyYVLgBEa4oxit8BR0T/8h//wW6k4DIlwYpGxPFH4Be/J3CFMxGzNJ+Arrl6WsnfIsoQSVppTSVFCkptWTNjiGASqiU8RUIycFegaVqMhuD0TIgy5kS2qwdKliESEtH7TT7verPZxgSuuz/XtfsBInkX7uK/FYz0Ld6+yoY076URiySx9bnbfiyUjFrKyfcastnlGG5ey91Qc+ilgX+bDlQVdr+K1dYE3J/z0Aq1yf1YZOy3N1xYOOanUss1VLXc2o6G2fbWh0HObw5D+D7Vg6yxEoyVgTYwn3U+t8YmgMGn4XI8UF0yIMAC4wTTTAE2cLer9PWh+X0XiilyzLDiWq4lrMnM/Km6uT+tfXgH/ixk6vhxNwolVSaiKQYrT2s9yxPwJVJB9blRWp/7m5gQeKjfWPtYkz47vBLDYY4VYdvF2/7HmxGnLqWVlEqyEvusRUO4JjOS+XMfIZNcG8WTWo/tpC4FnLorRsrz91nZC0n24uwnTGN2vfvWrb8qBOHPjqc24cx3neT5jUR9oB9S2fa7BuqdIpDywTCk5QFLaKdYsF5Z3gHKj3/EN/d2qRYHN3NO5oZufdJu26AbPgX4rh7M1hm36fQsleBfeW7nh8SBjqmL9FCzhB+/Ke+GR8J/xcI+APYvC+K69ro3Myc0j/0rq+fASWI2Hlkpc8pIIWFr/k+6ndd9gRmJUELGRgc3ViAgL4DITRqwKg91CBj8j9dy5vjD2BFmTu0XX1/KPSV2q9hQjOhcY2Em4mnbgv7NNBM1Zr/rUhisBGGWRbFnNzl1t/xITOxlw9922+X4Wc4hZZ1Fcq2611DVb/H3LPfpc5OW5wIH3QYGgwKB9/ie9bsxTooSQuP15XLjx4RC8B0uJ8njwbFBiWGIAdYiyJGYP1d04FTKARucNUUQf/6EsQnVTOgldXhzK3r0WZm7XPG4B5rb+9KVa4F/FT8xTOeW2h64HGwE/ELChHZ90HxlYMX0DHTAGCjSGxO1nAiHC1nfvwgo+xQm3fu3PRiYtBk1oJJhyP/kshy0tOQG8gs9v+9OgU1oqLB+qcAvWV9t6+30XHTjnC1pNvvJtqLZvDl7x0O4bI1pB2/kJtL1f+1oL2bGUhoR8z1ZMLMa5xf67r/+rnV1f1Zf2uU99V9wvhaec3NyL7stKj7LCXPet+YY/M+lzwhU4jmeC1cl9zxKFRxBy4LLnASN8W2pQGpT/hKAat8aF+L+wgRCDUAjPAgErNCJk5ZzN+X4t9W53wQuEfwlfMBrQtRKgj6bubWxDwAvRPSRN59TauZdeqkX8pJdp68FaO1Pc0OBPqxc7s2A14u6T9C+WBdlp4GcF/Kw1WRNy56pNxmsMOwDPFvuvkHyfWzc7C9jEWgvXO9nFAhJ2CaOs0V0I4MyB3UUv1iUW80mTX9BHgJUEVvs8U9foGdajsYsFOHZXd6q9KRBnSVPXwWS2Nq176VMCMkskhaZ7xUy1ffsfde99xl2lp1KOT3qZuNlZnIQgJYyShneIzfMqEojCABDjYuX4hA3GQ+xdTB2ADVHSxfuhx4WjWKxCEtLeKPF/7a/9tW/f5UC/VfgVPjmXPoQwJz+EcXbufeX6vqsUG+P4K8zFQ2OwNQQ8HxBCbOdHptxeMfCXYOUL9Y6BtKzeS8eLswJ9SHWI4QGUWHzedy4hiFZxMK4Lx9E+DYATlHAKoWXkWyz7XEGiNu273uIOWYcLiPjqRa8vLfKwz3FpWcTt+0vPfS4OcG21kJ2Yrynmf7bzTL06l9k7zznvc97z2nJ7WxB9++uSYrbPs/ffa+x9r7nRz4L8p5fl0rh7Ln7xOqK84A0Eqcpb8ARAd9zE3K+qlQGoSTWBQCdECV7ClVCWtibmrf9hAriT4QBcozrUAHsKs8A5UPJd617rcldvorgyIrRdityGUL5y+c6dD8I7QnMyBR6aptMklsTuBQS++FHpXC8zy+XaQDN4COUsm5eE0MYfgEfETgjOBDtBKmai71UFgn41WSA6/+yf/bN/7Aa8NfBrc0wxbXKXPltmt9ZYz5AV2O91hT7pSU96HMVTeBEhryHNWaoQ2kBnAHRZsAp4AE4C7inGItYKrPSn//Sf/iY0AdOg3ynushZcT7lRsVouZyh4ZTkJZC7it6asLA+N/vAP//CbINdGqV6l/9xaPvJR/dr9eQRYsCHm30LvFrCVXPsZCk1sDGHjSreOzyWCcp9dE7Bdc5Gp3O6576RYVCPW5FEIQEK/mIt8zuIDZwzubFNuxSzXhO61djm2a28Nas+S63Bdgk960pMeQym8BBPhqjAJYSDty5zl4WJ9EYz2idUSqoRrqG3pUwqTSEMDhHIMASr1Sy4zwcd9y3qVIogHMaYWJPhaOtcDJz9Yz1Li3J/rOj74vfATFqxsDsbOW5/5XXmwWS989twQVYP5GQb1WwLwwePXtXrtuqHrlkrfabDt+bs/Qd6SZZeoduzWmqqo2NeuZbuKwaYGlVaS5X3Lmn/Sk570ObQxTQCmXVLN/OT2NYcJL1aqucqNfIYQCBKK+/IOruVNl7pHqC5/2/VkL10rRT8e9NVWLGLBWsUKyPStAv9dpRJj/AQs6Lak8h+VPDPIO2SeHEMgI/EJ1uO1NQL1D80Rek+N24oSvHSfjYuloW6cdBd838l1/r5EctrkS2oLzRW6kOYofp5g3/us9Qp4JScSeEIxBwjDrb7yjJk96UmP50u7njHaPOtrx4fiToidx4a8T8BtiIgQvJa29hpaF3A8Jp6Xsn9vIYuPpPrEswKRsbLf2qZ3g5w0AqKMX54L4UcmQX6WOiQdAIESdrcqWBksEHJq2ToeMEDqjby/W4MvTa9tUXULAjABSoXYsmi3BJ38NTEXFaHA4yEJAdQUK8jdvVpa9xArgVYGSBBzh6iTFrBFL57AlCc96fGUMFzE+FqKmw5W6lkep106cdHuoeZT8Dsn4X0JSPgSLV9bb1h8Y1HqZxnHr6D6hQdSlbiHCdjtKC+Wj97qHoqM/8ikXiskWYKIxV56kkEnppFGJiZiEAELKGtX4XjHb1H0TU1ocF17ie4nLYfLJgHbJHqt60J7pPeIwyBuI3GXFgPXDm3v3XoGx1AmCOUGHXAVC9ixCeHvofrK90Zb3xfyWwGRGAvEpxh21WFifnkMWBi8Iz7t3xSdYvvr6eAOLEXnBKutB2TbtqGOtRp+5nzqXzKdAKFFgF8rGnIpa+ASunxR9+d5b2nfnr/jcr1330NN9XizOSiOLU79EAGbxlE+nBqkUGjysX5kEtxX3CG0NHexVU38JrCsBELYEsSWAKNwGCRcy/qIcAaTF+fY1JbVHG8NSohABdErtn5PSUTCnUXdM3BZQyOrxuX+AGs0Nf9LSgfXJwhUdZETd94X08fYF7jwpF9nQEoQKqgPwcljoE95AuQfQlBKvVJdRz//jb/xN76hQJEx5R3wNPguh1HFrhgSt/7f/Jt/81uCPmSooiSq7gC/CdsITQC5UIaUNvTulX9U5J+w967E5IDpCl2cObNPAfukn3XuhikRgwVyImAfAnJarSaQk5yqKnH8qMRSxySz/lRJIWBZqPaxThWDwEwx0IhgJLhYijaxTJSVuPGIW8SNq5+rmHVPzilmLf2nZ2BR8T6oAONdWrdThRdCHIJQvFmdUO5gNXvP6kP9Dmz1FLC/TvqXYFSiTuz77/7dv/tNSZPjbLwQuAQfMAlFjLuewgNwwrKVvqBcnXfguzBFpO6sa/BoeH/+l74llUsxAGkZxuJ/+S//5Y/+4l/8i9/eIU+EEpyVNRVHdw2LDjSmAss93+eTfmZq7PPgSWuSslRBjtfShxSawJBNUmkkPzLxw7M2SjYWc7YSCsCQYuosWJa8+CRBxbXHeskKUP4Q88RUq2zzGldI5wNUYZJScnZVjLcQK5QVnJDGTBWyVhoNsXTEibmSPQeLCLNXNs1/gSSQ3DtCAT0RxJeppRwpRwh6k9CljMpVtDB6RKkR47dCDkFJwFLIVNShQbuOguOFKMT+rTlr4nuHXP+K6POSWFTeNQDS3IuLy/s0hqD9WbDGMYHvnixh1uwZ/nkK2Cf9rJSniNLZQiu8QW+huwXsarfVIo6J/KiEOWFiPlFriwJ5EbAEE0blf1bLH/zBH3xzFbPwCVQMjZBW13LRxFvZ5BpxH1q+C/O1ZBmL4x4XMbBSlnaxDuArjFs7WDby4BS6sMoJtwjiHufOxMANOsoFFyflCt3rsv7RydxgWerTSF+JXRN66psSuohrnvtegj9wHDCc6ja8JOaWMcWDwmOCCETjj9KnCAlhy1pVLIBCZNxBexubGAQr1lJ8BDC3MAEu/YBSqAyexSNiLD/zqkxPetJp+Jh/DJPm3mvpbgEbCg2J6WDaUj5+ZGKNKErNCkQ6mwUrP4qVxy0MLUz4YHzcqywE8UtCEQqXFSHeuTmvrwnmE8isGf1s20UAXkNZl9zaf+kv/aU/+if/5J98uz/mjgmDobNYMF6Kgmez/qHqLTFarkwCgbVLcfA/12bX/+rqK98jEYLGDOFojOh/lipvBitTdRjvUWERwk6MldXpHROWEv4JVUKSa1/FtAoEsEIJR+OPi9g5kvadY/xxbRGilDNeEwqRQgEEMiGrMIx7UrAoAUBsaezFX7c05pOe9LNQIbD4GewC48gcfgu9y4JNMBQL+tFX0wHi4m5riS8WKWZZ2g0miIERmhK+Q3RilIAnrEFI4gjYieVorc8tTRiAbAu3I0Ap/SxOR0h3/Pm5S9Y5FwCGK1K7pNUAx/QMrq8aFFc2InBbPsx+TDwB6307TsUY63uedKIMf3Yq3QBCW2iA9cgLwLIk+MRlCU3fKWPKXRo/lCnhBulgLFkKGs+BmPiWJKXcEL6Q5cVgxWsJTddyPoXO4uowAFzBYrAsWfFZ/zkXicuynnk4eofQzBXy/5Hf0aKlSyFp7rXvXCUp2sIt/b/9VUGW5nE5q12jQi2bx7p57hkyX4moDcC4ebPLX0oTamGIlmzcNu96s9tnKeXNlahVm+y/tAbrI8bkyjgGCQG7qz+9ht4tYHUY1+VzubrXU5ONZcFNiPFBlkKSbhysiddgZjlyH2K03NObe1pcdCcD4WitR25tludzCbDHUgy12tKsyGKr9lPIpF55xxDnipKU8sQLwjMkzADEBFzhOwWvdBxjRfzfsf6n+CgaYh/XMjQy17B5aft7f+/vfQtnsJKNH96Jyps6j9DVnsYfZvLVuYiPeEcJsUvFUs4VlmK49VH5mtfq55p/ADIUaV4s3oZdTrGqaLvQeEJsl+/7HmLhK/gbFy112DOskKztaFe48l0/UAClwGxaTsWL4meFUxgslH9GzluF3D209QcQ3Asv1MNATltmz2QmYLm/nvS6votYhFavAF4SNxOrq7TiLkvmHJaQGCz3cAN+B3+D3uBQUALimMXDlYuBPwErj3/P5RKv9XLmo27R9Gtxz92/TH/37djKggiQt9XAol0/GJVnu0v3/ehjJgHbeynv+/d///e/ue1bR3jzNTH5BG0W6grf5iCiJPFC/If/8B++WUB45VmpbYX1rTzlryL9AMyYR6MqURtCqGyq/3hWKPfn2G7hE0TZFN4gLE/vQf1JoFb2VSaGEJtl+KSefXafbE4u4iIWVsnz91q6O01n3So0YgI2t+WTXqb17//rf/2vv/UfF19AlXOi6mtWkCpMrBCUGyvNOSYB3QsYo7qWVTCgVpEJ8CzG/zjaZQ0rHlHBCJTwSoFqlaLK0F0qOrKLMmQRVOwdxaB2rq5bs98J5LMk3jKVrKsfmdYCRVLoxKTNM+50yu72A/wFQBk3v/mY4D2XN+zdwm0APoq5/5W/8le+hYp61zwNLDnM22/xPcdLoZNjT6jwcjmnRdK/gv7ZP/tn38JSPC6Ny137eC13Cp0YvyI0KzhPvmMhAYaFY3juhD1cg1Ct/xgJ8Abupa944WxCap8diqoNzTUAwHANb6F3gZyarMAvzwXXX09bIkw/Sm+C4gzABHS0S+MlGDFCqR1cfShtct14JiZQTQKbVRwoZhnpkx5DlZlD3uOWg/Nf8aXck7uc4MatnNsC6wmGJn8pUm1nha+EbvfMQtjYWft23davLrb+yPdTX3PD8yaZP0Ir8AuRfiY8mqfc/Yibc8sKbp9xwys8Q/DIHgAidJxwj7x6+BXgM0JMO7iTufMVHAGA47L3vxj8V5FMAWBO7tGe8eRnjRmWqxV9Wl82QZy7OF4l/1rhHcfIaJCf7xjeOQqHEAYsgTRBApg7WSiEEacfYUk+m0ev4kTAsmAfBnJaN4dB9BSwb+u7jb3YuIppxoQiy9OEK3UnYUy7tmQSgNEZD0KQvyaoaxjkNGfCdRnwkx7/rs9azcWZijttOCDmlTttBfK6FVPAtmZ111x359Z93eUJExin63hXVfoZvB0rGBEGKhPAQuQEY96EPEXi1LxCciIxf9QiGRumaV7KImB9+Q55b8k43y3+QXD5TlCzzAgnQgVgjfDVDqBIblHx+a8iAB/hJpY1dzEXuU1fNSZz9eoLSghF32+KRWNuFyCQ9kdQOoaFDivAnS5OzZ1OqCrIAgjKihf/BNTkbgfIe2nRlPdS82ZjsLAvD7Ngd8WDYrD3gpxWU14GEIPZOMdO/mU2AXtiJifgoO+fIWh2NYqE2a08wkUH7/OaTDQ5VmpVeVpporZHCd32cQNLteEaJoRX8y629poC3bkzT+G9bfge6oS+9f1s2/e5rgmStSjvqZh1jrVb42+XG+xdbdvty9K8xgwu1Zs9rc/mUXOn5zpdxIuIfYuQ2nuelcn2ufcZvzLGmyepLWKpBfZKIUoZMTfkuUN7Nw8rhJ+Lvz7Qr5Rc6YuuRYFOwEJw911aFeyFc7khofx/53d+59uiGtrCcmJZfxWxNoErxUxtYqHaRBlgaUOuc6dTSMgClcSAu04QmC2gJYGVgMXnKB+ses8P1CeTgbHgk2ua4KWU6E/A0M+2YE9i8GgbBeMt9O5KTjpNwPo9IKeFxi+dawKu33/TWXaViNypATSKocRcPwPyvkjeUKMBI64df1ok2yYTj5DklniJuW8QnpYpIXrXk90yjJf6ONJPvYcz5SdXtO8t5v5Lch0uOnP7e5WISwstbH3lluj6bFogVFbs2VbjHOMVr8rtjBpzrhG46bMFVP3U76zxW2Nk1xP+HkBUu6LLCVbqXWzq2z7/8qJWoKnvuTOBDMUbxW55lf7O3/k7367JEgZ6svyjBdK5jp3HHfz/MuVvKXnAiYyWP//n//w36+6rSMUwOdLctDblN31yYStGw9ULJS3GTPhZzB3afVf+apzktWOd5yKG4XGOfmeh/u7v/u43jx4lhOHAc8ejoFQrV7nUNAj6zx7bm56FF//Wb/3W40slGnxy6W4t2/bS4F5/N6YCEFC6CuKKKMB+bss0T+vg0r73WCS3GPiJCjyF5lJCa92BC/VHgV2WkV3q+xgy1wXQRccWo0u4xNCuUQqCtpjoNEda+oJj0tB/iVV+NocvZKNnopFKVeE5UCiEcgMFabzFUHvuR1jt67XJM5JXRghAvIp7khsO08HU5GJ79wSs89br8dm01u6Zz+i7vFpuPn3KpYpxtn6y/ixv8qvoVKiuze2e58xxLX6b4GiMcWF6TwQH5Rcwh1Dh6pTWCMENxENYcZc6l5LLSmPpypkmgAkhlhzL8REK3jU+k+K9W3Wr2zxDKz81jlfRSjHUX1zgrFH/ydEmsLmd1dpWL6CSnzwJ+pK1ayyxjBVieWss9L1jg8WtXOlbFdcvF7BrVXmgf/tv/+23QaVDDTwvTHqKqje0OYAg5nqrg3AniEmKZ9ig17xoAXGuDdqj/dWQPBGcH0GeAcpP22hjYgq3SmqlGOR2SpNP8J5w/1ttdY2Wxuv4NK9y1BKylxK2l/QNBDLrmUtGzAEzyHoNPLOJ8r8EWqUnZu7TWBHPUZSB+4ebCiP7M3/mz3wrDAGA0njZfOTPpoRq99ZuTJpAVWWL9UObl66gDrEYnf+gTlPsOvez+7W5u/E1+wlTebiKWgQKskHnsuLMzwBZj8hrvEXrIdBv4n9ANhj7GRLxjCwq6RopuI2PQGuO5eb1/IvYRgQECzUlqve06zhnRadkic3ihY94px9Jp/HjWeJvDIKej7s3wYVvlh6ln/PIGCPxx6/IzU7AvsRDT/pyAduLyJIFW3ct17TKC62PhUEbpNUJfGOAjvGdxQEpy+9PwIHPm+ziF44BBVcJh1BehOZHMkvtpo3KUVXkH6OmqdK+rh2//XcuWdcEo7He0u439rs5ZgucQTwCGN4tYIB7Sv8hWLiZvUvAA8KHBbKT45c20c/VikwS48r7Mj5+9atffVOQaNAmNe1ZTMk4g2rUf5/h+bhEMZ1F+NLoCSbCNEVxrQJuNFo98I25skjiz6Tt08apMUfBNCcTqgqpiOGp5do+/7PGv1q4nuEC84QSww0pnphw6N1TQClhjIAquO38bXkzY4xHIYSx93HJAl2rP75QqMn2Pcy1c53Wl7Yzhr98N7BY/bkKWv0TH2vN6/UkrSX9qGdHBCwX8cMqOe0AeY+A3bgNUqhczhVmoqycSUjbpaGzDqudq8Sch/WboHUs372YBuLyw5SAA0wWrofNSfxId5/Bod2BFjA8golQP5+1jassLX7d2AsY2Zqwt5hDRQFyF3c9k5uFT+kQzwlsccl1zuUCWMU62utDQHIVr9v7zLX8JVAWATKOMH2CINBFgm0FnZxEY5E761FW+7murhKKUiRYQ+3jZlvwjffCejUH/8Jf+AvfqjI9qk83n/b/Zyjfcrm1BRoeLsAnAWs+ErLGmf8dJwf8q9Dti6yu/d557cNQV0ggCnT/e9aukwWblyQBsh6qAFGFK/IMdV4YkZRl8zdMyVmE4pG0VZY2Tr1A07Nc5J6758dDevY+N50nRX4rP10yQB4lXBFewcsF0fwQAbuowQTsPWk6p+YD1o6hsCBYnsq/ERLyRD0kIixYiLUDSEDuJ42zNpQ6ZJKwhLn7YpwfvfKLF27iADUQSCw/gAaWUANBIrUVcGjAjtEmTJ4iAADBzU0wd3xa7S1h1jGbikGhUHZRXwEhKOyf1WCxAG5R99MWrvcYpO8YYavn7IRoApzlzH5JFAMQW6WMKSYQLUJ33Z6eVR1fQJVHgUxiuMWxuLChw3NN1baYDAZsFR5zJcZv7jyqVuu6zln62lsOdp826HYeAWO+zf/Wxc3TswrOIzwGm4/eHFN/m3WKv0C1Nv4b75Cy/hMnNSYWDJNwKF1q504Vvc6Vs7LoVlH2Tjt+hdAjaPniKh6nor8CcfEnqwicecE944morz9W0eBNqg52+0Ofn/WLL2UJbJGIbfe1QizXnq39QjQ8kw9zEa+ABTG/V8DmcuwhDWBIupZ/U4CcO4+AzTqFLqOpA3Yg38UNnV+5LsUYtIlVy8VZpydQPsMaERcGSNB+Lm2WXy+TFRmz4c6m2Sf42g+4AhQhd7XJn7Z7jRrcuVcISP0mLtd1l9mx5lnXFaHI5QEB7hixHkR7PrXTZUS/pJzarZ3q+VhStxL3180lHiQWDYTxCK15mQd3tXcibILyvMQ4vDsu7N6v9C6fvDtvTSe4t18rgIJYzrXl2kaw6v/d15q4671Z6/iz+/u8N4DlYig2VxiD5X0KxdrzL0hzcz7X7bu8s9/rZk+Ybh9cq+j1mQJ2FfdTwBa2WtBkfHUF5QIhz3TJwJQLlmrrP3x8y38uaHQLp6zAXmPtNAo2JzyFZhWD3l3nnXyOgIVw/lKQ0z1pOsX2erlywggAmrCYkoW/7bO6SC5XyDvVVsr1pFE6XuwQw+GqBs6hMZ8pK5+hFRsUQA2uL2BPQHJbs7RDTKoFTNBrM3AKC5YgJlTlkXEBssC5mTHWBeW8ZkH2NGyuXgAC7WAZqKjCWqN9sWglixP8EHnijhUZ105WENf8Kk/Wh03gn3nIvxTalC6IRWPp1kRpUsYg5Po55611SO+dT7ugfXiExlkubcJVu1ZwsRIJOO+xNYs/k07kMPDSLeHaVjv7TTlOQXx02s5amrnbow0lbRgrWmuqseIdVcA+QcvSpXx4J+blFhVZwZH1ixK0O+8e0RfN70XaJ1BTxrUzpeJ049YHLVrR9TbdKXxJ7ztlHuVCpyCukDvBdHu/LOfNuc1r0Pvd6mVb+KV7hrzPjf/dCFgPi2m9JwZbIN9DAQ4QCmDtPhMwBFNFtrli/UebrPYutyvXqFgUFCBXD7enF7UAoBM6/hEklgocxJVdMXACNjj56YLQJpVOMOzcQdcKEpyT/hqTO+tDnwqAvrrk1l0gFQsc41O5hRCm2PR72/RLS9GpTzA3k0Te9i3a1UFQbuJHAHIWUMPaFrPMbR+JA1HeElYUSe5978rx8iYfsTbzMil9I1Sz7uFb2x6jYEEW95YIfQSty3Ct0fUKddyuFlPe/bokGzsp9ea+/FGgKG57KVW8CwyBE3NxxhXXvZnL+bPpkgDaHGceQ8VwFi29VayAKI3NS6lbCcZVWhgleI5YNt4tvBV/yZJddPcCVNcKPYFV61HIA3j275ZxzPpO8VnL/UsE7KlRqDrSAtH3vtgG1SkgTqGw2txZh3fbt9WgtqO2/NVHkUFn4rCiMWMvgsClFDRJc3mdwrZ4W2k1DapNxL8lYFdZSMtucGadRlvQY6vp5Iq2cdFru3jtX/2rf/UbI+cSW8H6S6xPS5ExOcTOhDRu0aJ4Ebc9T8MjUMTbt7wHwglKxzWGoVxV0jHfCNIQ9aF0WbLAQ49YeGOtK+M8of8aoVqbfQr5VJlnrZxH0fKzSy5G2AhpO5cWROj3iTZGUql443p/lAh9FBhy3ZQJUYaBlWviXY8ucbqFMnZJOihaWRzCJUJ168aGwhdCYVSYJzIqUkbj32c6Jg8az6O8X8h3fBOIiJG2HoXto7VGT2G5cqF7Jaj33TBqruUTF/M+48hfImC3vBuLwOS5BwiybpLTjN8H3uo2C/EuNtASb4usXaTlTqRbRSDuZYq0OwhEbjvgCC7hBuwunNyLXzdEUPSE47btpUT8S4NtNc9dU9a1qg3axKk/t0A81zJ3v/y7Bdd8JZLxve+niQHtjQls6ODWuORuF1f3Xh8FHIoIHQIWjsC9eT2A5wglFjXhKp6Zy9VnwKFCE5/d1hUCrQv9Wuu1Tx6wtVhPl+MjhOu1Qiz+0//AkuZFc3mfu/mGceeNcwwFVRrYFoyRZuVYHgYhG4KbQFUsxDVhNYQEQoYTbBW/fwQFnKsvzBsFIYw3fJ7St/FpyoMxKgTFk6itFkkATl1jZvk7AiSjxJd2hmBtCPDqHFdsx3VZxhQU4TXf7YejYPVmuNgHu+N8SPvc7M7X3y2Y4bqyT/A313Kc+QKk51r7/M15HlVVqh5uwepA+ZNyCrlI73mhu2TWxr6KBSQgtjpIL2pXHtkKOBsE3+pGZ1Hzj6BrAnAD6t0zdGCTdAEUG8shoGmzJzT9dHH3zCap2O3266IPVyMPrbjaeozhUgrTAi9urbCy4+J7ok1jUjRd7FtBk97JaqurOMZAgIeEGx5Fy7ilhUARay8vCYEEfxBYKAs2Yeu7HPBHMeMtPUopY7HdircmWGurZ4Fo3+dexfqz+3kXQGiuhKlIMRcqIWDMx7UoT6DMepswYm57cenus/NKSMv7JBB4AOEkzD3gRB4Wx7II4VBYesI0n63gLVah/mCtyuowD3aZRCQ09pf/8l/+FgpbhVUGA4WEENtrx78IM88mXW6tT+FByiGhKRND3+kTFdbEr80BHgCG3D/4B//gm9XM+6HMpGsTmCxiKZ0pxM4B+tSHUhBzdbPG4WDMLYLVPRXXUXHsUr11CsPDY7AJBA9j0tzrIv7ZaBezTnjpR9ZiMVyaL7dJjGCXJ1s0XMqHwcFFXepAE2HdJfdY7efCCZdcNWeu2vdGtTPGwEIwCSkxC65YJlhKj/gZrXqZxWfTukjFtTCRhBRBSpmVn+uz1JfcrWrCPqp4wyq6KY9q6Aa6SuiXAwsopt1c2IRP8devzoPd8eF5MHNtbHF0ubqEYaUeFadvQfFzScAt7+q5s0YTQMaR3xQ2mQSsQsKbZ8V+442A1Q4ZFAQrMGKLC3z2PFmFE5/SPql+wJFruAh/ibkr55h7v/lF2efuhYVpbKwg1Y/CUOKuu9CCaxK8FBlpjQQ3dzMlkwIivOOalB9ZGlzLf//v//1v1qVrE5SEqKp/gHP6nNUpjc1+m7YQ5GQWYV32iXnmOVng3jHLemtqy4U3tt9awOUuAZubpEojbmwyfeWSSr80ahksGlF1NfWn2BlhyX3SOq4bZ+a+CM0aEtF5Bi0GxjrL3dQ1F3L/VmZ2Lot31npOeL8ExvpKOhc54BZSrETutLxg76JFDALd6UPWhAlvXD8S3brWm/ZgKAAyawkSrpUezCrEgDDCR9GlSk68WJQX7SFgig1rJ2uM+5BFVDWnr1wlJqFyes0wahkLhCrvHEbMDYrRGw9i4M3NLZ6wHihKDsWIcsY96ThuSy5gFjtgDyEB8EQgSCt0vmXrpGW5Jh7waM9J8yWeozqed8gq7X0ToEIVhKv4dDFkm37RX8ZrS7vVJ1nI+B1jQMbH8iQCVz8Toi0CIJxD0SDMjR/tUjKXMGRMwL9UKYvApRypLQBcxq3OIpY+6nuKgPchDq7mAnyFe1FgeF+U9mSVs5rx2tqn7C6B/5BKTjHa/NlcHAZLWt2TXu6/FUz60BqQBgWXGeakgk993AA18Gm6BmIMbtGuoYBZCSpXGWyh6Frp4x4mei7IvSsYnSsCfQ+ro1yi093IKoDsxCgwUkyOWwpDDcwhZem//tf/+u34Ldn2CDpdijRqxVNYBiweypR0HAKLO44mn3B9RJnExkaMeME9rAEWx+ZgcxWXf23DnFkq6KuK2DcXY/wnWEbMjyKGsWszNyOcBaGyFutWs6o4gk2urPQ752WB4ZOKygBAZWWZqyw1AorixHOFuRM2xmQW8GcrsBuqCqvhvix5Y02snEVu/LHoisVqF3cxhYJV7nkpqOvdWKvYXBRbVvAFjyI3fBKkQJaOJzzNQTFX+4Uf9It4sNgr9678abWdvSfgKIoAlzaL1So/+jPrlxeCEaIdBDCcjOtRBtyPwAUa5HZ2X8+4yh9PAsPnral671oPtsHFpUHT2Bjgk27TFs+n0W7hid/+7d/+Y6vTC806cI6CGwY6WjAXQUxDM1m33qvJ3LH3CIjc0xvP3bSCTfRuXHxvFGDpUtUWucmYG0ZGUdS3JuCmnPW8LwGjPoLO9VzP9C2C1juVV0kJU6HMe79USeezaQsrND77LtxBEaSkcNNZGUWxdBaDmKbniH98ZdrXuXZz7YdylSaFkVf60QIkxkUKZvFnwmjLiG5ZTcoD4cByZaUmlAgFDFw8kpXKymIdsRTt905Zstyfj8qF3bz7s94vAeTdmR+1acclS5LA8oxcsOfYTUHQH/E0NQ4IP0JVSIzwzq1MAHt+v4HM9In4qLlKIFNQvA8ClMfB+3I+hdicIJPcjyLtOMKf0CaAWb+MGco0vktpci8C2jjFY4GwmlfeKWVcvPatyuDdFuwW96YFkPqfvcr8j0QVAdeXVZ2ymdCBKWLqTVYTmRXA2krT9MLXihXAD2nKbZ+LaZPY30rngtpnZZXPyC3+aMZx/n7N8nMxzPr4EUzuUh8uwOxMSztzkzHpRxbQ37h7QDK0Fi3Fmwsu5tl4LMT0VeOmflvlU7u55LkWubUxXgoXA4Liy4XIctpcyy3z13sqn/ccM1uwHq1g3/m0XogTrPmZtB6z7n1JAUqJ4O69lr7WnGm+LaBzwZzWjm2pzcCZwjhczJeeuXMJajHtXRDBtSkvhHDFLrSxOQH0BGAWKpllykr2zhX8UcSIxV5qYgqTfYT0w0slEhRiWeIqGvkj0b5cWpJBIMYAri8I7/elBXgXZMSd5FjnFJNIa3ecWIxSj9wg4qc0xYSYaxerRbQ4LiRxoNbL3QlePi03Cjend0ITA9Zp8JUQTsusmpPNs+RGPguc94lRGozcMrREba2y0Gtydh/53s64sQllctT3W25tK7rE9BOuLY91Wq9nNZhbbTmT1k8r+lYhgY3x9b13vQXltdH42ph77Xxtn11ax/jSGswrWLfg+4YNrilcm2p3Lmq9VZM2HrjC6Zxj780TXcRs3hjzQsxNSor9vBvcg1mjFNgALytIm4uNlTPdcNdnXg/gphHuPEW7gMdn09Y0Xxd4bd08+FINe5YqIPXfZnw0jnf92EvKbeOpOXhmjNTfzYMEKB5kX+k1m9+/Cs7pbTvHlfdLnvW7sruuydXPC/HWXPh3C1gdybXGf/2oguifTb2EtRZoN6xCsS8xBnlffluT9mQKnQ9AI/Ykj5JQJPTEyZqM0IhSQFitNPxTYO9ARdwmtOqzr3fCOp5Atbk/K9Z9c9/T+sTsxJV4Hbg+BPW5RygPabAJl57Ff7R6KFVxKW4z4JVFN341ijgk66Z3YZLGpz7ghrI+MG02Jr9Mz4RKeFWMY62TdZGvJn5LiJ2rj/BCcFPJceSCIvS1T0oC9HiMpnSuwFcxmsIBu3B8YLeqgu3zZ31fK9a+fbe1hX3+/u///rfYFaDLP//n//yba5CCxa3e2KyaWoJllZdNQ2sund6Qfa6YGUWhZ2vZN/3mWeqXnmnLn36WEAI2UsO76wPJ8DrVt5t2V/GbrLa+l1+6ffaj0Uf2/6VrXfJEfSYv2XAH8JmY+UNQxPtwbgjyDCjyI7iItxrLauGElZim2BdEGjcuASt+gBbc0Ivh5+dWItycw0IVfK/fCDiMn8Z8MolNzakNVcyyBXRKC17Nat1N0JCEaQslaKc2gKx7BjEhAhOq71y6rbYQSJQKKLq0WHlxIO2rEHw100irjbmxsFn8NE9uIUzSRNnk9mhdfrvGbhWuEg49546RazHEta5yYxGqgEreIeEl9gbYBjSyIEH3vuaOCpF6Cq7V3M9iJee72ThhCsDG2f02LipcIQeQoPGby/SkM47ZmNyCF9suzxazOnPDT9L+SvNtTvgC8D6D2aYIK6AhXrhWXNYVwV/aXc/ce2nsJFhTIq5ZUk/6PskYxqfxzYcvuG5wE7CtHvMj0Lk+KyJQMJoSjQlNyEKTD7FMxUZZq9awNclYkaxSn1B1AuoxJxMMMEAcYItm99/JNFiQAvDuKcdQMYFzsu85/stlAj3HKnB9n6zQXasWMpkLrGf7p//0n367F6sKOtC93TehvkxzGcZXu4fdnzKQJQuQAdCQ4kDZITRY8UHzKTfluDq3WDVrchGy3OhdZ2O4L7mJ133YOzIm5AES+IA/3E9Zf+5T1R7tpLSa1ISMsICYVRW/gDOAPShJ2m6fz1xmFIkWiy+vV7yr97eriCS8VjADgfCAGOvaoF08Ma03a7zYJ/xRNRyCP2u2qkXa7r/FEtjW4mMNarc2iZnZUmRiaq6xIZMtXvDRY28L0ldNrayJ5te6RBeImCD2XLvgun3e6VO4/rLIWIR6B5Z6GIp4ffUsNdUy3roY7fdKu05kk4GAZYG2JB/mQZvnKkLqcYJ2c51i5Fk4rBTWH3CE/3LtbkWpGEUTdqslxQS9ZCW/MDwCMqTeuYZm56ZVn4zHJGfFqUwSKVEmXosZOxeyTy4jFzBBzK3K6sJI9x6Ng73/VzKP2pUly8Lmfoe6JUxNEuXr/GdNXG5+VhnXD+YOhcjSJ4RYlISsCcVLoc+8a//1rK9xh5cidQoB4QFKC8+Pfu9dyx8kdDFyx1DKlEi0KUJgjPGmELbej/ekWIMKNpQn70gMnvLmvXle14VUp/w5TvGAUnouLelVO8UehTgCiBB0+ovCRjGEENan8ANyED0rpUb+ogUKKJqubwzZ7xz3FZZQlIaCQIjDKRjb0pA8J88OfgK1apxrD3So38oLcq/vOsjLkz6K1v3fdTcGnuW8XqZijIVXbsWvH1HX+knvkwHxsixYIaaU7E8XsA02N8QUTP7WSPyl01ljFWHShEy5e5gC92MxWHlcGA5QEQbRS0LAX8ARGBHLMKj+xjkXnbsv+Szh5p4Vq88ldancXxo1S6F3FXAKIhKII4KQI2BznWLAmJh9LG/pIBj9KgcED6bXUk9nO76CembPn9XDTSzGLH1J/BxDJ3wIGwhr71GMkXvWu5FDZ79wgNxkygzPhAIKBDFlMoHzUu7vCXDaGqf6T7vE4HdpOfejuIl1CgnIadZe3gTWI4EKzUhhYAFTjgguHiSeBwoA0KFcQWPTmPNeubfE8J0nhs8DsgpaFtfWj60Eque1jxB1TwJWkQCFOLi8CXLFFzAi48r1CWJCM6FLmRAPbz1eiipFgQJEKaDUEaDa7Fif5pLrGnfeHQtC/qKczBTdBVs9Yv3Yk+qzrHNzIQ+JOeT9UFR4rngq8IHNH37S90nLi41rKTqyZR6SppNwCBBh8mJYP4qAXUERs8EsuBtVEUEYi3JvtHWkHqY4TcW6ueMwRQytl8XSkGaDQYWqW0Txef+z+hLXIuaDySdILiE2S6NaF1ZWFC8DZoUpRiqasOZC4slngxSWv0gZcA0Clnu1Z2GhYLCut8L1qwtNBIjJesfQCRweCM8oxUKbeSO2drbn5LY1jsWjeSEwfsIi1ziLy395ai7VLD1pLcOYqrZxy7PstEkBgt6xd0uxocwZbxTXVqwiXO33HowvnxQCRAnAxFWd8n5dl9vfeQSUPpB6gAD2aONnvDPG3zs0llmwucMJaIUtCAkJ+eL4iPJJ6FHGXEMeoX5MqdBG/S2Oqx2EvrHsuSjn3gnhShGATmelt+KK+xG0zmfNIuPS8VtF6t5SoL3HCD+jhFYw3kaBkWJkn3dPgPreouDNv35rF+WM1WMu6RueBM9xrabwNcX0RKC/9BxP9/PHk/etkhQ59zALthdu8nFJiU+2puOPQOeklexMuAUWEgvzG6P03BghDYfLjwWLqdG+WYs0f0waw6xSybXCBwmJZdCR9nCRyeVa1HAxtE13OK2nvtdujDeXKmZJQ2OpSOQGZpLwrtKKeBtBDUGKOVIaCC1MAwOutmrC/itRxAmzGC9lCLOHgPUMhBPhwmrlrucJEPMkXAkJrny/CQQC1ndWpsLino3Vx1VcrHD7+tocKQWntAMMnCuUtYz0K7e/fqegsrS5or0jiprfLGohBsdqA2vPpCecFG2g7BFoFABtZj2yZLnBCUXfWb9K3GkDgW7Obnm/RRr3PPpKvD/Phv4kvPUVa55F6XztMrb1o5Q0KHUeALVlPTdXvbQWx2ibZ2+1KUopBDvvj/sKqVBqKISOcTycA+WHK90xBLUCA62gda/nZBcT3wULqqbmvbQkoPHi2VVXYtX77b1sTe6Q3NpDAVIYgZLA6qeIF7f1jghgvJPnRPpd+belOppXvgsNGRe8SDxGgaq40rnb8R4KuzGwnquX0O1PepnqP3ONwprX56EC1svGrAnY0gx+hI4NdBSzFjMySWiyBjLgD2HJymF10Lpp9PZhPBgYhsPdiuGwMLjEirddExAlZNPwWSMmj8kIbLTF6c91Erda0S0r0kQkJLkgixlpl3xcDFRbxetMbjE0jE0bkDZweXEPWvB+k/PvLWLxkbQFN7SZgsBK1D6MiWDyjnznvsMsMX0uTB4Kz8r1KPZJCBDE3OeUJIqNMc4S3vJ4t3J/Y+D1E4FA2GPeBJ7/vGeWDQUHQ2aFuifLR+lL7aBQcdeySJ2nTiqm611pM0Hrf64s7461Z5xSIPSB5ycsXYvVS9EwtnZh8c3F9R3jFivV1spFqpvLZU3pMlbEX7k/CWxudnOBENIGCichbLwFLqOcsFa1r3CDccZKpRwgygcXOaHtHJYqQULRcS8uf0IfhuBUUN8qZHdR9QSjsUEZNtcpLxQUrndjwntgYVMKzI28O8Zc4+6sdka5kTfrnTZXWbGeWX/p0zxDLF7C2DGO9+4IYHNOTNr/+Ac+SymheBiPeQ9QYKoTSf6k++QbouRQYCnabx1j7xawBhELyOStmPIvvWPT6Dd1Zgfromj9J1/QZIlo/AklxM1UmsZWwbok2P1n0gPZsAIwJcxKrAqDda0QpwmURfK+FnzTu9sCCibzWSw+QEuozktjYD+/0kW892eF8i7s2ret+ZhrVJySFSKvUz9SZHynPHGR5zKX90gBsRDDmSP9kqWQMI6Zs1Zcj4BpvUvzhkB0LUAl/V0sj+XCGvKd1cJChCwmYFlRLFweEuPCe3cd5fy4MilELWDtHEKMoGBZ9gwtFrHKQO0ghD1z1XJYXtqeq9Y9CJ3KcVIAWc36meXm3uYCy9k4MkeMMdeEPtZex1HQK55PqBGwhKnshCw6liVFQqUd4Yld73MxE2+lwIWdr636lEVNQaHMmIuUM0qz7xQy7fAumrOLFF/hpv3msVrRhQr0m3ARZcHzhsrmtheK0QZucIqQ8SF2TdALEYjXu5/wDL5LORN28l56p99rPfBfGvUO8T7gQEpOC7N8uoCNvFAWG1fOj+IiTshuwYGsxK01egozA3/L1F1KSj6LuF96oa5jsgG8SJGwKdkGHALwcpYoXGH5UiJ0z5NLKwa7qTZb47j7pBkbYCyxBRStkPlqkFN1TzF5z9D72HJqJ4JzXdu7Lu4lRWj7PAzCLQF7qbTkvu8Fu1xjjJfGCwHLcsGk916X6FJu6SKus8I27aUx0nVP9/95zaymW7RgIN+53AgR1ndtZ8Gzmgnr83mMvc1UqCD9tfzZ19CWSvTcFCCWOS8PSxXYCjgJeIv1zbImLLmpi+GfecY7d3glWKLO3RKIlD8eAp6tsCu8JMBqvGFcksBsFB1WvfCT2DVPi/Ht3QtBEbAs5DwCvb9zBaknvZ0WkOh9C3M8DOQUuSEXGun+IwnYTQFYxrN5ew3icg5j8mfu4+67VVN0S/aZULtwtgnOrcSKQFyLYqHctVKEVlDcigtu5Zytc5ybi2BKcMQ0sxRiuj4978nUPiMf8S2UwqB9CciUjrPqz5ZBXPRslZP6vYUM6oMEyWsXUEipuQbKKY5eWOIcexUocB3KDUFT2T4W66aPbMrNxulr6z7Xuvbri11VZsd3QmwBdY3pFIVKbRaLrHJVSoj//S6vVNyZG5kl2PNywbJo85g0f3asuc6WI0w5fGvqy87zxra5xG3LTSyMAIvAYgZiZKnzeAiP+J4na4GGjZP6iHeLMOTO3WdgzdtPoXBfiqA5T7jDOpjXhC+Bzu3uvvgsV7z2chFzWbJ+hS7yPDWnv9elI38ptHF9LnnvhLfmrTzu3QKWdOe64L78EVzEO2FiIuckKgk9IVqML4a1QnTXzj0LfV8j16Kw0FyjYlPigogrjhvJPjGiFbC3YoKBbZYp5+JKeMQ0W+qu54nZxTDPdWa/WsDu+rq5zgN+ZKFtbdiecwVILt32bS3Wc2mzl6z2LeKQ8Fxhd1b/2s/Q5WtZVmLPea3gkvKWohATX6HTO+z71ni1lcq1tWAT/JtXXYGNTelJiFYKcBdR6Dk2d7qKTFuFCjU/FjyZUkH4ND4r2pBAX7zEPVbseqoQFzrh1bJ653cbZDXwU67xs25vyhcSdgDIUhBkFQDGCIFpP8I7uaUB3MTeWaTmvDgv7yD+KlwUBkDcm+DnegfO4/ZfIf9Ir9JXz/vPohRM74ZHkUv+IevB7gAyOIF8xAS21Ns52M4lzX4pAfjXDNKzBvFLx1y7Vv2EudBmxX26JhfT1v4F3inPkSXb5Noi8JfoFO77Lhawcw08ssW39/ulSbbo4vMZz365tv+tEz3Bej7fLqxd/1xyb19aGShh2/cz1rY50yuMLylTW2Dk0n3POr3br5eWsru0ytGlcXe+w7XEV/BvLP9SicUVJDu/V2hfuuc5ns72XBpbq9CeLvb6vf+2fOK+t7P28cl3zufz/LwCQjE2380533mNbOLHYsa8OOd83lrW9udxqF+NTdYrFzQFmQu5dnAH79J3uSMxeG3IG+OZxMVTbLiYt6hMz7n3PHnx6X05y62+dc7tggVbQ/1SKO0ab3xJ2J3Gzs6b7nGrnsD5/dbz7nHeH+EKePhWJe7dAhaxpkDXaWs7uE+X006wZ3zgsvCL2XEF0VizJoAYuIIAT5A8Vi4LwlUMa4XIWgIfrWws0ztXozmPvZbvt+NggWTn/nuf4WQep6DPeoqhZ5Gda9xuCsa6XhPKWxavc3P3vmZ8nysQbVz07K9bq8ec/13bTmVhLfLtn7PO7zXhdE2Av9SOS+269P3Sc27/LNL/0vJwL42fdf3fa4Wdwv3MTe+aG3posXFpWOdqXKcH6mzTKiGnglA/rOJ2hhrW7b+/73lvO2byJKR09q7O4iU7n17bv6sE93xbl3rnzc7Zczw1x/fd3PIm7vsjXCHaH5amszfizuCqhHg8he9Zfu3S5HzSH/3a4LOJT6nyIz5VH0MjQmBCldJ+Bd3FcED7VZjKrftZOXCnhXfJKj9dnpcE6zWB+96xcUmIbJ+ugC0uu+7hjtn45T7jmbrVPc/k8538t57jvQzunu0MI5xx2ZNxrvV4MrLP2M7xdArXvX/eiuKxp9J3MtJLnrT3tHM9FXvfc+Wl+nDrE5uv1cAmfNebsOeeueznu9y+WsWy++5CFZeUkVMg39MP3ffEFeyYOpczfMv83lBNyusqsys4b/GXtwrYXdxBLB6K/WEu4n3ZLCkCNnfHVhG6xKQuLZ/1pF937ehTIKfc7oSqmIxYC9ewuIvfEI0Er++BQT572aht6yKON9ZXPPAs/tDEOJWA3X9v+GCZ3MZbF5R0Ls68wm7dx+0rDn0yvJjX3m9zXjv/JUBbDGRTPVYp+OjtFKyncrTWbbH2M+d6+/kj2rTMeUFNu/rMKjcrSItTn8L3VCgueV5O9+Jr21p7l4+dXpNdMnDBZ+fYrs/POO4Cr3oX3eMUKutR6fvG4guZrFA95/bOydf0w/b9CtL1Dq1gbMy9hcckS05ht1iCDRWcgnbbsCuENYZa3OQWf2s+AL4RsA9L01kG2lqpEHMvdeDTNXybqu27/dVC4ZFcuPJuK0ohn/Az3cOvmRBvsVCvjYP31DM+QUjbpktxzBU4r4mfv2ZMv3Z8byznlkvws9/hruL0kpfhUmzro8fTS9e8xxV9HvvRbT6rqG2871q443yOBNa1cfuWfjl/71i7FSN/L+3qXpcWGbmH929f3tPmSxiaHfu3+nPfK7e+UokPS9NZjRjyjYBVBafOZXGJyYoxXBr0Hq6k/0e4xn4pWxNA34DeL1K0WsK33H+f3b60aO4tHgtpDarVKCoA4ah4g30KNnBrK9ggUV7CPbBGaNTdPGvFDj7CBVo/ylMUu5bOoh0KJNBa9Wtl94xPYxWIhLcAeMUGrW38UhqhReVHBijhpof+5L4PmV0Zu7e0VRvMGYUiVArzXZjF56VNH3sWbVJ0wu/2+eyYvp/n2pzreO3npqwtnreyl3JQxfqlhHkuVZtU/lLGUD+6hj6wdf39/tbN+NC/+lNfGD/Gi/73Do0j/aP92uIc7VK2VKEGaTNCJTbpLSofAQUqDqI/tU3ajUIbfm9fbTte8wyKQDSe9IM+CuEdQlrIAADKMVDJ3pVndH7vbe+lTa5pq33OdS/nxUf1gefWV4qI6BfKtuMdZ3wDY3VN9zLnjHd923cIZu3zrqWgmLO17y3v0vV9and8yTzyPvAEwqisBXOrlK0AWa/ZyAf9LH3L85vPeEuAL8/kmY0XY8Wzda5j/La5TvPaHNae0itf0w7Vt9QleGvFursE7JnIbCCoJiLhWTkvm3q80ndAzJWBY17bFE22WZJLhSIVTdrX1nGdJ+laoq/JAxjgP+epmQuNpxRbK84rO+ZYpcbkkJloijQABSlTp8QaF6ugteoc4NcSuuWf2bR92/meTfvFSpW00ya/bdqq3Saf1UG4H1Qewhik3Kh7rIKMdqkqA8EmCV3bXMt+bVRA3LP7tNGwwPf9JzXAb8fWj853b4zI//6rr5SGk/iulKB+k4PnGfRpm3Jh3qf34f15vxXIVzBAHWbxYGXtoMqV9ZM/ph6wBPreo3ZJkNcmbTMOpCG8t797dz69S9XFaod2uYd7+08/6VeTxnefxpTn885cTxqFZ5F/rJKW8zyD7xax9+y9Y8e5vmspvNI80Mf63PV7D/b5Tx9aPEDf1Eaf3P/n5jls+lwhAn3q/s61z7me128bQJzjXd9+70a79bW2Atm4v/6o/7TTfPCOvFNIdvmbnkf7gekg2/3vOYUwzHPHVje5tl57Bu30abzoX/3dNRROcJz9fnsG3316Dv/pH88tLOK9qNGs9CKEvWt6BiUw1RN2L9fsXp5bH9RHjVfH9Ozer3tceg/21Q7n+a4vzEH94xr6QJ96157LnMJ7FJYQxjG3bXJY/Tb/FbLQn66rfe6jfcYKnIW50jjVX9s/tcun92ksapc+dly8Tdpf873rmeNyjrUF/9AfpQM5vvWKzYvznbpn783mmp7d8d6P8W0fHotP6w/3cM/aYZ9jPJd98Sr9p1JWPML47Z7eJR7oGOPTOVW9St5of++zeeYejvF8rmseONfv5mbzta37+997UTmNovnpebCn24MWZyD08j08pl0dTwOKAIF4JfBsNAL/7b42+xRWwPTV9iUMTWZ5XyrX+M8+9UAJTSXMuKkNYu3wAsopI0x7mTFenaYUG7g9rYhAafC796U23bNpm5VqCH2MynW9dMwMszLxtMOzabvnIHjtp53T1JS4kypAW1XjVd1g19a3tE4aI82M1s+C1D8C8mqTqvrSb/f2DjwjDVMfuo92uVfWgHfiu+NUsmk9WM9hkBK02my/RHwWhVVaaIQsIO5qmi3NWt/SpF1PWyrVZ5B6l9rgOu5pPLy33/WJHELXcX1aPg2Vlt5KKNrJcqTFqpDFevWpn6v9bDy3gop+hZLXPopQ2r13waLzPJ7Bf+7p/saTd++5fLKevAfXwFAd71ORgCxHmrh71tZzcwxNnWXjOd2b1s4y0c9CBp6DheI4x3tez2pzHA3fMY4X4/c/68e48Mw2FmTWjt/1W+UbWWnanEXi2u4FuNNx154ha8K1r/3ne33hc7eO9V71LcvGb+9YiksAP8dqn3gZy8+7rgqU/V1nr+kZbNfafukc3z1/46eqa773XvURS66Nddtn3x3jWOdqo+tqs+/61b2aXz6N2fpn+7v3XRu7jnNcW5tsxof9vruW+zu+960vneuc+vfSO6vffLqea/m0D18yPvFY33lL8IbKbZr7eI/5gY80h/w2tlms5pH/SolyXZ/az8vifp7X8xnb/+bf/Jtv5/I42fBH/Mf98EZzEw/KI4MPmgfOcX/zs3lrjuGb+DJeSr5QKCoT+qkCdoPouS/vLVV2L23AfMsDrnaxscxL9OhFjy+Bd26VTnzp3Fv7H/0c3yvd29bPxgq8tV2XSi2+t61nXu2la92KeZ2xxq98r++9/1ekDgYIuvZezyUzP4u+Z7DpCRx7z7x965zb4ykYQmIPcRHvgsGBJM5A/qK1Ouct21lyrGsseuzSf5sndrZpEYWh/C6hCd/a1lvbTqYQhWeu5Fn9aRlqx2+e5qLoQipuMP9cR3b3h6TdJPAQhOcgLd66a16is61b13jLRF4asGcO36YbvHdbpGDPfKv4+VajWoBUz3zm+Z6pCQuQWnTrok0XGbz7Qg3vPLnF6BoDJ6r3Wrs2P/d8tq0WtWvV7nhs/eBFhe672sIGvfNFvt4SYmfb7xEI7n/G8vrvEkr9ZNqfkT64qSjn71u8YfnP5owu7zifZZ/hHmG6taPfU7v4rG1w1jM/C4E0dkM3XyrGsnNlK4GFpL6WfrUFLrZtmzq0tZoXsb1Vy06eskL1IavpLBPfZOKKb58J4fdC9+uYkwHs4N26rp2zFu122qWcr83vu8Qo37NtHdwzPWKrCF0b3Jfy3RaKv7mZt4oTnJN9KzfttWP6Z9m9bfcltGJtasKc42SZ+qUJ+VH9vZM7peWl0pHX0juu5fFeyuN7C4p123j2S2UVrwmFk7lsWtZe+0xNuZS20hhc4XjJIt15t4K6666guqZYXVJw32s1rdJyAgRPBf20gs75tu/jPe3a+fjS2Nhc7Ut9swtBnHP50jO8hmfvvXfcXaqAdGkOvHT9sxb6pXHHLd6YW951DaDZc57GV/zpHO9b8GX78S2g0BMJflYY+3QBG8XEEiIx5K2BuoPunny9S0L90qBxj17e1n4tT+t8QWsF7iBfS/G9WxbrVrTa/DkCuMLnq1CcdFrbr0ktueQNWG1uJ/U54FZr3L5bJnZOpNMDcIuxnkUqPkrAnozjJVT1CphLbb7EhC+Nm5cstEvXWutwFZeXhPW1++/8uFZIYIXkMrqYVQL+0nvdhQ9WcalM3jVm/Zr0mHuR4s3XcxGC7fdyjC9ZzJeetf33Fl04n+klgXQy9bPq0Vpel6yoe9q63pkzR/cUrC/No1vPdp5/KvdrHJ0ez9M63jF97t85tLUEGv/JgPVe1q9nWt/eeytT7SIhDyv2f2oWl2IFm+z7Xro0iS5Z1Jde1p7/qJjRtQHTxFir+rX1me9p+0uLUl+qzHJN+J41PS9VlnnpvZ33/ki69qxvYfgvtfklpvkaAftWYfPR/XMWRzgVnlPAnlbgpRjoS0rCRwrYS8L0khJzi64p848QsNeOOy3umPq1sXhPW/dep5fxIwTsS/PqtX1xb/jg9OCsl+PSsdcU5oT3e+jdq+k86UlPetKTnvSk36SngH3Sk570pCc96RPoKWCf9KQnPelJT/oEegrYJz3pSU960pM+gZ4C9klPetKTnvSkT6CngH3Sk570pCc96RPoKWCf9KQnPelJT/oEegrYJz3pSU960pM+gZ4C9klPetKTnvSkT6CngH3Sk570pCc96RPoKWCf9KQnPelJT/oE+iZg76m7+dye23N7bs/tuT2369s3Afu//tf/+n+e23N7bs/tuT235/Zx2+/93u/93//X7/7u7z635/bcnttze27P7YO3/wMk0c6ThM3Gz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Оформлення та ведення щоденника спостережень за погодою для школярів.  Календар погоди для школяра Календар погоди на верес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3589422" cy="253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Пригадай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429132"/>
            <a:ext cx="7143800" cy="4286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00B050"/>
                </a:solidFill>
              </a:rPr>
              <a:t>Що таке океан?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C00000"/>
                </a:solidFill>
              </a:rPr>
              <a:t>Що таке материк?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668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Материк -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великі</a:t>
            </a:r>
            <a:r>
              <a:rPr lang="ru-RU" dirty="0" smtClean="0"/>
              <a:t> </a:t>
            </a:r>
            <a:r>
              <a:rPr lang="ru-RU" dirty="0" err="1" smtClean="0"/>
              <a:t>ділянки</a:t>
            </a:r>
            <a:r>
              <a:rPr lang="ru-RU" dirty="0" smtClean="0"/>
              <a:t> суходолу, </a:t>
            </a:r>
            <a:r>
              <a:rPr lang="ru-RU" dirty="0" err="1" smtClean="0"/>
              <a:t>оточені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усіх</a:t>
            </a:r>
            <a:r>
              <a:rPr lang="ru-RU" dirty="0" smtClean="0"/>
              <a:t> </a:t>
            </a:r>
            <a:r>
              <a:rPr lang="ru-RU" dirty="0" err="1" smtClean="0"/>
              <a:t>сторін</a:t>
            </a:r>
            <a:r>
              <a:rPr lang="ru-RU" dirty="0" smtClean="0"/>
              <a:t> водою.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64305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0070C0"/>
                </a:solidFill>
              </a:rPr>
              <a:t>Чим материки відрізняються між собою?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07167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Материки </a:t>
            </a:r>
            <a:r>
              <a:rPr lang="ru-RU" dirty="0" err="1" smtClean="0"/>
              <a:t>відрізняються</a:t>
            </a:r>
            <a:r>
              <a:rPr lang="ru-RU" dirty="0" smtClean="0"/>
              <a:t> </a:t>
            </a:r>
            <a:r>
              <a:rPr lang="ru-RU" dirty="0" err="1" smtClean="0"/>
              <a:t>між</a:t>
            </a:r>
            <a:r>
              <a:rPr lang="ru-RU" dirty="0" smtClean="0"/>
              <a:t> собою за </a:t>
            </a:r>
            <a:r>
              <a:rPr lang="ru-RU" dirty="0" err="1" smtClean="0"/>
              <a:t>розмірами</a:t>
            </a:r>
            <a:r>
              <a:rPr lang="ru-RU" dirty="0" smtClean="0"/>
              <a:t> формами </a:t>
            </a:r>
            <a:r>
              <a:rPr lang="ru-RU" dirty="0" err="1" smtClean="0"/>
              <a:t>земної</a:t>
            </a:r>
            <a:r>
              <a:rPr lang="ru-RU" dirty="0" smtClean="0"/>
              <a:t> </a:t>
            </a:r>
            <a:r>
              <a:rPr lang="ru-RU" dirty="0" err="1" smtClean="0"/>
              <a:t>поверхні</a:t>
            </a:r>
            <a:r>
              <a:rPr lang="ru-RU" dirty="0" smtClean="0"/>
              <a:t>, природою.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857496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</a:rPr>
              <a:t>Чим материк відрізняється від частин світу?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314324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Материк - </a:t>
            </a:r>
            <a:r>
              <a:rPr lang="ru-RU" dirty="0" err="1" smtClean="0"/>
              <a:t>це</a:t>
            </a:r>
            <a:r>
              <a:rPr lang="ru-RU" dirty="0" smtClean="0"/>
              <a:t> суша, оточена </a:t>
            </a:r>
            <a:r>
              <a:rPr lang="ru-RU" dirty="0" err="1" smtClean="0"/>
              <a:t>водоймами</a:t>
            </a:r>
            <a:r>
              <a:rPr lang="ru-RU" dirty="0" smtClean="0"/>
              <a:t>, 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освоєна</a:t>
            </a:r>
            <a:r>
              <a:rPr lang="ru-RU" dirty="0" smtClean="0"/>
              <a:t> людьми земля,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материках.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то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прилеглі</a:t>
            </a:r>
            <a:r>
              <a:rPr lang="ru-RU" dirty="0" smtClean="0"/>
              <a:t> до них острова.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7863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Океа́н</a:t>
            </a:r>
            <a:r>
              <a:rPr lang="ru-RU" dirty="0"/>
              <a:t> —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за межами </a:t>
            </a:r>
            <a:r>
              <a:rPr lang="ru-RU" dirty="0" smtClean="0"/>
              <a:t>суходолу.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57214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smtClean="0"/>
              <a:t>океан</a:t>
            </a:r>
            <a:r>
              <a:rPr lang="ru-RU" dirty="0"/>
              <a:t> — </a:t>
            </a:r>
            <a:r>
              <a:rPr lang="ru-RU" dirty="0" err="1"/>
              <a:t>безперервна</a:t>
            </a:r>
            <a:r>
              <a:rPr lang="ru-RU" dirty="0"/>
              <a:t> </a:t>
            </a:r>
            <a:r>
              <a:rPr lang="ru-RU" dirty="0" err="1"/>
              <a:t>водна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 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оточує</a:t>
            </a:r>
            <a:r>
              <a:rPr lang="ru-RU" dirty="0"/>
              <a:t>  </a:t>
            </a:r>
            <a:r>
              <a:rPr lang="ru-RU" dirty="0" smtClean="0"/>
              <a:t>материки та </a:t>
            </a:r>
            <a:r>
              <a:rPr lang="ru-RU" dirty="0" err="1" smtClean="0"/>
              <a:t>острови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514351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FF00FF"/>
                </a:solidFill>
              </a:rPr>
              <a:t>Що таке Світовий океан? </a:t>
            </a:r>
            <a:endParaRPr lang="ru-RU" sz="2000" b="1" i="1" dirty="0">
              <a:solidFill>
                <a:srgbClr val="FF00FF"/>
              </a:solidFill>
            </a:endParaRPr>
          </a:p>
        </p:txBody>
      </p:sp>
      <p:pic>
        <p:nvPicPr>
          <p:cNvPr id="9218" name="Picture 2" descr="Знак вопроса гифки, анимированные GIF изображения знак вопроса - скачать гиф  картинки на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000132" cy="1275168"/>
          </a:xfrm>
          <a:prstGeom prst="rect">
            <a:avLst/>
          </a:prstGeom>
          <a:noFill/>
        </p:spPr>
      </p:pic>
      <p:pic>
        <p:nvPicPr>
          <p:cNvPr id="9220" name="Picture 4" descr="Смайлик гифки, анимированные GIF изображения смайлик - скачать гиф картинки  на GIF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905" y="3857628"/>
            <a:ext cx="1916095" cy="191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build="allAtOnce"/>
      <p:bldP spid="6" grpId="0" build="allAtOnce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858180" cy="41755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Пригадай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7973" y="5620088"/>
            <a:ext cx="3312368" cy="1214447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          Для </a:t>
            </a:r>
            <a:r>
              <a:rPr lang="uk-UA" sz="2000" dirty="0" smtClean="0">
                <a:solidFill>
                  <a:srgbClr val="002060"/>
                </a:solidFill>
              </a:rPr>
              <a:t>того щоб </a:t>
            </a:r>
            <a:r>
              <a:rPr lang="uk-UA" sz="2000" dirty="0" smtClean="0">
                <a:solidFill>
                  <a:srgbClr val="002060"/>
                </a:solidFill>
              </a:rPr>
              <a:t>розпочати, натисни на жовту кнопку</a:t>
            </a:r>
            <a:endParaRPr lang="ru-RU" dirty="0"/>
          </a:p>
        </p:txBody>
      </p:sp>
      <p:sp>
        <p:nvSpPr>
          <p:cNvPr id="1026" name="AutoShape 2" descr="Материки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Познач материки та океани на контурній карті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159" b="16190"/>
          <a:stretch>
            <a:fillRect/>
          </a:stretch>
        </p:blipFill>
        <p:spPr bwMode="auto">
          <a:xfrm>
            <a:off x="357158" y="1142984"/>
            <a:ext cx="827691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Знак вопроса гифки, анимированные GIF изображения знак вопроса - скачать гиф  картинки на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68" y="0"/>
            <a:ext cx="1000132" cy="1275168"/>
          </a:xfrm>
          <a:prstGeom prst="rect">
            <a:avLst/>
          </a:prstGeom>
          <a:noFill/>
        </p:spPr>
      </p:pic>
      <p:sp>
        <p:nvSpPr>
          <p:cNvPr id="1029" name="AutoShape 5" descr="Смайлики картинки гиф анимации: Восклицательные знаки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Смайлики картинки гиф анимации: Восклицательные знаки скач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3263">
            <a:off x="7143768" y="5572140"/>
            <a:ext cx="901885" cy="1142984"/>
          </a:xfrm>
          <a:prstGeom prst="rect">
            <a:avLst/>
          </a:prstGeom>
          <a:noFill/>
        </p:spPr>
      </p:pic>
      <p:pic>
        <p:nvPicPr>
          <p:cNvPr id="4" name="Picture 2" descr="кнопка иконки. Скачать бесплатно иконки кнопк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24" y="5574972"/>
            <a:ext cx="1283028" cy="12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Природознавство 4 клас Урок 13 Україна на планеті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785794"/>
            <a:ext cx="2000232" cy="1628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043890" cy="28575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Прочитай вірш, подумай, що будемо вивчати на уроці?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5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Цікаво, чи знаєте, де живете?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Всі кажуть: питання це дуже просте.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А добре подумайте й відповідь дайте,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Не тільки село і район називайте,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Підем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трохи далі, країну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назвем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А потім ще ширше із вами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візьмем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А де розташована наша країна?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У центрі Європи,вона в нас єдина.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Отож ми сьогодні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будем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вивчати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Про те, як її нам на карті шукати,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Між інших держав.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На площині материк,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Якого Євразією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звать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кожен звик.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А ще які гори, річки і долини,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Які тут рослини ростуть і тварини,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Коли тут посухи, дощі, сніговії?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На нашім уроці дізнатись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зумієм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Отож будьте пильні і часу не гайте -</a:t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Материк Євразію для себе відкривайте!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8674" name="AutoShape 2" descr="Украї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100 интересных фактов про Евраз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Животный и растительный мир Евразии: описание обитателей, фото природы  Евразии. - webmandr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5" y="3786190"/>
            <a:ext cx="2214545" cy="1246473"/>
          </a:xfrm>
          <a:prstGeom prst="rect">
            <a:avLst/>
          </a:prstGeom>
          <a:noFill/>
        </p:spPr>
      </p:pic>
      <p:pic>
        <p:nvPicPr>
          <p:cNvPr id="28684" name="Picture 12" descr="Цікаві відомості про материк євразія. Цікаві факти про євраз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48294"/>
            <a:ext cx="2000264" cy="1409706"/>
          </a:xfrm>
          <a:prstGeom prst="rect">
            <a:avLst/>
          </a:prstGeom>
          <a:noFill/>
        </p:spPr>
      </p:pic>
      <p:pic>
        <p:nvPicPr>
          <p:cNvPr id="28690" name="Picture 18" descr="100 интересных фактов про Еврази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773" y="2500306"/>
            <a:ext cx="1981227" cy="1246144"/>
          </a:xfrm>
          <a:prstGeom prst="rect">
            <a:avLst/>
          </a:prstGeom>
          <a:noFill/>
        </p:spPr>
      </p:pic>
      <p:pic>
        <p:nvPicPr>
          <p:cNvPr id="28692" name="Picture 20" descr="Природа Євразії (фото). Опис особливостей природи Євразії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5072074"/>
            <a:ext cx="1618377" cy="1202223"/>
          </a:xfrm>
          <a:prstGeom prst="rect">
            <a:avLst/>
          </a:prstGeom>
          <a:noFill/>
        </p:spPr>
      </p:pic>
      <p:pic>
        <p:nvPicPr>
          <p:cNvPr id="28694" name="Picture 22" descr="Тваринний світ Євразії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000108"/>
            <a:ext cx="1582207" cy="427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Наша Ці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14" y="1643051"/>
            <a:ext cx="4538686" cy="521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FF"/>
                </a:solidFill>
              </a:rPr>
              <a:t>Цілі уроку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621510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6600FF"/>
                </a:solidFill>
              </a:rPr>
              <a:t>    Ми </a:t>
            </a:r>
            <a:r>
              <a:rPr lang="ru-RU" dirty="0" err="1" smtClean="0">
                <a:solidFill>
                  <a:srgbClr val="6600FF"/>
                </a:solidFill>
              </a:rPr>
              <a:t>будемо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сформовувати</a:t>
            </a:r>
            <a:r>
              <a:rPr lang="ru-RU" dirty="0" smtClean="0">
                <a:solidFill>
                  <a:srgbClr val="6600FF"/>
                </a:solidFill>
              </a:rPr>
              <a:t>  </a:t>
            </a:r>
            <a:r>
              <a:rPr lang="ru-RU" dirty="0" err="1" smtClean="0">
                <a:solidFill>
                  <a:srgbClr val="6600FF"/>
                </a:solidFill>
              </a:rPr>
              <a:t>уявлення</a:t>
            </a:r>
            <a:r>
              <a:rPr lang="ru-RU" dirty="0" smtClean="0">
                <a:solidFill>
                  <a:srgbClr val="6600FF"/>
                </a:solidFill>
              </a:rPr>
              <a:t> про материк </a:t>
            </a:r>
            <a:r>
              <a:rPr lang="ru-RU" dirty="0" err="1" smtClean="0">
                <a:solidFill>
                  <a:srgbClr val="6600FF"/>
                </a:solidFill>
              </a:rPr>
              <a:t>Євразія</a:t>
            </a:r>
            <a:r>
              <a:rPr lang="ru-RU" dirty="0" smtClean="0">
                <a:solidFill>
                  <a:srgbClr val="6600FF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 err="1" smtClean="0">
                <a:solidFill>
                  <a:srgbClr val="00B050"/>
                </a:solidFill>
              </a:rPr>
              <a:t>З’ясовувати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географічного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положення</a:t>
            </a:r>
            <a:r>
              <a:rPr lang="ru-RU" dirty="0" smtClean="0">
                <a:solidFill>
                  <a:srgbClr val="00B050"/>
                </a:solidFill>
              </a:rPr>
              <a:t> та </a:t>
            </a:r>
            <a:r>
              <a:rPr lang="ru-RU" dirty="0" err="1" smtClean="0">
                <a:solidFill>
                  <a:srgbClr val="00B050"/>
                </a:solidFill>
              </a:rPr>
              <a:t>його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вплив</a:t>
            </a:r>
            <a:r>
              <a:rPr lang="ru-RU" dirty="0" smtClean="0">
                <a:solidFill>
                  <a:srgbClr val="00B050"/>
                </a:solidFill>
              </a:rPr>
              <a:t> на природу материка.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Вдосконалювати</a:t>
            </a: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вміння</a:t>
            </a: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і</a:t>
            </a: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навички</a:t>
            </a:r>
            <a:r>
              <a:rPr lang="ru-RU" dirty="0" smtClean="0">
                <a:solidFill>
                  <a:srgbClr val="9900CC"/>
                </a:solidFill>
              </a:rPr>
              <a:t> в </a:t>
            </a:r>
            <a:r>
              <a:rPr lang="ru-RU" dirty="0" err="1" smtClean="0">
                <a:solidFill>
                  <a:srgbClr val="9900CC"/>
                </a:solidFill>
              </a:rPr>
              <a:t>роботі</a:t>
            </a:r>
            <a:r>
              <a:rPr lang="ru-RU" dirty="0" smtClean="0">
                <a:solidFill>
                  <a:srgbClr val="9900CC"/>
                </a:solidFill>
              </a:rPr>
              <a:t> </a:t>
            </a:r>
            <a:r>
              <a:rPr lang="ru-RU" dirty="0" err="1" smtClean="0">
                <a:solidFill>
                  <a:srgbClr val="9900CC"/>
                </a:solidFill>
              </a:rPr>
              <a:t>з</a:t>
            </a:r>
            <a:r>
              <a:rPr lang="ru-RU" dirty="0" smtClean="0">
                <a:solidFill>
                  <a:srgbClr val="9900CC"/>
                </a:solidFill>
              </a:rPr>
              <a:t> картою.</a:t>
            </a:r>
          </a:p>
          <a:p>
            <a:endParaRPr lang="ru-RU" dirty="0"/>
          </a:p>
        </p:txBody>
      </p:sp>
      <p:sp>
        <p:nvSpPr>
          <p:cNvPr id="13314" name="AutoShape 2" descr="Конспект. Поняття й сутність організації: Місія і цілі організації.  Класифікація ці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857256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— Ми </a:t>
            </a:r>
            <a:r>
              <a:rPr lang="ru-RU" sz="2600" dirty="0" err="1">
                <a:solidFill>
                  <a:srgbClr val="C00000"/>
                </a:solidFill>
              </a:rPr>
              <a:t>живемо</a:t>
            </a:r>
            <a:r>
              <a:rPr lang="ru-RU" sz="2600" dirty="0">
                <a:solidFill>
                  <a:srgbClr val="C00000"/>
                </a:solidFill>
              </a:rPr>
              <a:t> на материку </a:t>
            </a:r>
            <a:r>
              <a:rPr lang="ru-RU" sz="2600" dirty="0" err="1">
                <a:solidFill>
                  <a:srgbClr val="C00000"/>
                </a:solidFill>
              </a:rPr>
              <a:t>Євразія</a:t>
            </a:r>
            <a:r>
              <a:rPr lang="ru-RU" sz="2600" dirty="0">
                <a:solidFill>
                  <a:srgbClr val="C00000"/>
                </a:solidFill>
              </a:rPr>
              <a:t> — </a:t>
            </a:r>
            <a:r>
              <a:rPr lang="ru-RU" sz="2600" dirty="0" err="1">
                <a:solidFill>
                  <a:srgbClr val="C00000"/>
                </a:solidFill>
              </a:rPr>
              <a:t>найбільшому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материку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Землі</a:t>
            </a:r>
            <a:r>
              <a:rPr lang="ru-RU" sz="2600" dirty="0">
                <a:solidFill>
                  <a:srgbClr val="C00000"/>
                </a:solidFill>
              </a:rPr>
              <a:t>. </a:t>
            </a:r>
            <a:r>
              <a:rPr lang="ru-RU" sz="2600" dirty="0" err="1">
                <a:solidFill>
                  <a:srgbClr val="C00000"/>
                </a:solidFill>
              </a:rPr>
              <a:t>Його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площа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складає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майже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третину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площі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всього</a:t>
            </a:r>
            <a:r>
              <a:rPr lang="ru-RU" sz="2600" dirty="0">
                <a:solidFill>
                  <a:srgbClr val="C00000"/>
                </a:solidFill>
              </a:rPr>
              <a:t> суходолу </a:t>
            </a:r>
            <a:r>
              <a:rPr lang="ru-RU" sz="2600" dirty="0" err="1">
                <a:solidFill>
                  <a:srgbClr val="C00000"/>
                </a:solidFill>
              </a:rPr>
              <a:t>Землі</a:t>
            </a:r>
            <a:r>
              <a:rPr lang="ru-RU" sz="26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25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Розгляньте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фізичну</a:t>
            </a:r>
            <a:r>
              <a:rPr lang="ru-RU" b="1" dirty="0">
                <a:solidFill>
                  <a:srgbClr val="0070C0"/>
                </a:solidFill>
              </a:rPr>
              <a:t> карту </a:t>
            </a:r>
            <a:r>
              <a:rPr lang="ru-RU" b="1" dirty="0" err="1">
                <a:solidFill>
                  <a:srgbClr val="0070C0"/>
                </a:solidFill>
              </a:rPr>
              <a:t>півкуль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Знайдіть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ній</a:t>
            </a:r>
            <a:r>
              <a:rPr lang="ru-RU" b="1" dirty="0">
                <a:solidFill>
                  <a:srgbClr val="0070C0"/>
                </a:solidFill>
              </a:rPr>
              <a:t> материк </a:t>
            </a:r>
            <a:r>
              <a:rPr lang="ru-RU" b="1" dirty="0" err="1">
                <a:solidFill>
                  <a:srgbClr val="0070C0"/>
                </a:solidFill>
              </a:rPr>
              <a:t>Євразія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 err="1" smtClean="0">
                <a:solidFill>
                  <a:srgbClr val="C00000"/>
                </a:solidFill>
              </a:rPr>
              <a:t>яких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півкулях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розташований</a:t>
            </a:r>
            <a:r>
              <a:rPr lang="ru-RU" b="1" dirty="0" smtClean="0">
                <a:solidFill>
                  <a:srgbClr val="C00000"/>
                </a:solidFill>
              </a:rPr>
              <a:t> материк </a:t>
            </a:r>
            <a:r>
              <a:rPr lang="ru-RU" b="1" dirty="0" err="1" smtClean="0">
                <a:solidFill>
                  <a:srgbClr val="C00000"/>
                </a:solidFill>
              </a:rPr>
              <a:t>Євразія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2643182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Євразія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розташована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переважно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Східній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майже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повністю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Північній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півкулях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Землі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490" name="Picture 10" descr="Стенд &quot;Фізична карта світу&quot; купити в Україні"/>
          <p:cNvPicPr>
            <a:picLocks noChangeAspect="1" noChangeArrowheads="1"/>
          </p:cNvPicPr>
          <p:nvPr/>
        </p:nvPicPr>
        <p:blipFill>
          <a:blip r:embed="rId2"/>
          <a:srcRect l="3802" r="3653" b="3193"/>
          <a:stretch>
            <a:fillRect/>
          </a:stretch>
        </p:blipFill>
        <p:spPr bwMode="auto">
          <a:xfrm>
            <a:off x="3500430" y="1142984"/>
            <a:ext cx="5643570" cy="46434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9169" y="4567459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Натисни на кнопку і </a:t>
            </a:r>
            <a:r>
              <a:rPr lang="uk-UA" b="1" dirty="0" err="1" smtClean="0">
                <a:solidFill>
                  <a:srgbClr val="00B050"/>
                </a:solidFill>
              </a:rPr>
              <a:t>розлянь</a:t>
            </a:r>
            <a:r>
              <a:rPr lang="uk-UA" b="1" dirty="0" smtClean="0">
                <a:solidFill>
                  <a:srgbClr val="00B050"/>
                </a:solidFill>
              </a:rPr>
              <a:t> карту світу 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он-лайн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Гифки глобусов. Вращающаяся Земля на GIF анимациях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735526" cy="928694"/>
          </a:xfrm>
          <a:prstGeom prst="rect">
            <a:avLst/>
          </a:prstGeom>
          <a:noFill/>
        </p:spPr>
      </p:pic>
      <p:pic>
        <p:nvPicPr>
          <p:cNvPr id="2050" name="Picture 2" descr="кнопка иконки. Скачать бесплатно иконки кнопк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1" y="5418238"/>
            <a:ext cx="1398818" cy="13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solidFill>
                  <a:srgbClr val="FF0000"/>
                </a:solidFill>
                <a:latin typeface="Baris Cerin Regular" pitchFamily="2" charset="0"/>
              </a:rPr>
              <a:t>Євразія</a:t>
            </a:r>
            <a:br>
              <a:rPr lang="uk-UA" dirty="0" smtClean="0">
                <a:solidFill>
                  <a:srgbClr val="FF0000"/>
                </a:solidFill>
                <a:latin typeface="Baris Cerin Regular" pitchFamily="2" charset="0"/>
              </a:rPr>
            </a:br>
            <a:endParaRPr lang="uk-UA" dirty="0" smtClean="0">
              <a:solidFill>
                <a:srgbClr val="FF0000"/>
              </a:solidFill>
              <a:latin typeface="Baris Cerin Regular" pitchFamily="2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771775" y="981075"/>
            <a:ext cx="5915025" cy="23764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err="1" smtClean="0">
                <a:latin typeface="Artemis cursive" pitchFamily="2" charset="0"/>
              </a:rPr>
              <a:t>Євразія</a:t>
            </a:r>
            <a:r>
              <a:rPr lang="ru-RU" sz="2000" dirty="0" smtClean="0">
                <a:latin typeface="Artemis cursive" pitchFamily="2" charset="0"/>
              </a:rPr>
              <a:t> — </a:t>
            </a:r>
            <a:r>
              <a:rPr lang="ru-RU" sz="2000" dirty="0" err="1" smtClean="0">
                <a:latin typeface="Artemis cursive" pitchFamily="2" charset="0"/>
              </a:rPr>
              <a:t>найбільший</a:t>
            </a:r>
            <a:r>
              <a:rPr lang="ru-RU" sz="2000" dirty="0" smtClean="0">
                <a:latin typeface="Artemis cursive" pitchFamily="2" charset="0"/>
              </a:rPr>
              <a:t> материк на </a:t>
            </a:r>
            <a:r>
              <a:rPr lang="ru-RU" sz="2000" dirty="0" err="1" smtClean="0">
                <a:latin typeface="Artemis cursive" pitchFamily="2" charset="0"/>
              </a:rPr>
              <a:t>Землі</a:t>
            </a:r>
            <a:r>
              <a:rPr lang="ru-RU" sz="2000" dirty="0" smtClean="0">
                <a:latin typeface="Artemis cursive" pitchFamily="2" charset="0"/>
              </a:rPr>
              <a:t>, </a:t>
            </a:r>
            <a:r>
              <a:rPr lang="ru-RU" sz="2000" dirty="0" err="1" smtClean="0">
                <a:latin typeface="Artemis cursive" pitchFamily="2" charset="0"/>
              </a:rPr>
              <a:t>площею</a:t>
            </a:r>
            <a:r>
              <a:rPr lang="ru-RU" sz="2000" dirty="0" smtClean="0">
                <a:latin typeface="Artemis cursive" pitchFamily="2" charset="0"/>
              </a:rPr>
              <a:t> — 54,870 тис км², </a:t>
            </a:r>
            <a:r>
              <a:rPr lang="ru-RU" sz="2000" dirty="0" err="1" smtClean="0">
                <a:latin typeface="Artemis cursive" pitchFamily="2" charset="0"/>
              </a:rPr>
              <a:t>що</a:t>
            </a:r>
            <a:r>
              <a:rPr lang="ru-RU" sz="2000" dirty="0" smtClean="0">
                <a:latin typeface="Artemis cursive" pitchFamily="2" charset="0"/>
              </a:rPr>
              <a:t> становить 36 % </a:t>
            </a:r>
            <a:r>
              <a:rPr lang="ru-RU" sz="2000" dirty="0" err="1" smtClean="0">
                <a:latin typeface="Artemis cursive" pitchFamily="2" charset="0"/>
              </a:rPr>
              <a:t>площі</a:t>
            </a:r>
            <a:r>
              <a:rPr lang="ru-RU" sz="2000" dirty="0" smtClean="0">
                <a:latin typeface="Artemis cursive" pitchFamily="2" charset="0"/>
              </a:rPr>
              <a:t> </a:t>
            </a:r>
            <a:r>
              <a:rPr lang="ru-RU" sz="2000" dirty="0" err="1" smtClean="0">
                <a:latin typeface="Artemis cursive" pitchFamily="2" charset="0"/>
              </a:rPr>
              <a:t>суші</a:t>
            </a:r>
            <a:r>
              <a:rPr lang="ru-RU" sz="2000" dirty="0" smtClean="0">
                <a:latin typeface="Artemis cursive" pitchFamily="2" charset="0"/>
              </a:rPr>
              <a:t>. </a:t>
            </a:r>
          </a:p>
          <a:p>
            <a:pPr eaLnBrk="1" hangingPunct="1"/>
            <a:endParaRPr lang="uk-UA" sz="2000" dirty="0">
              <a:latin typeface="Artemis cursive" pitchFamily="2" charset="0"/>
            </a:endParaRPr>
          </a:p>
          <a:p>
            <a:pPr eaLnBrk="1" hangingPunct="1"/>
            <a:endParaRPr lang="ru-RU" sz="2000" dirty="0" smtClean="0">
              <a:latin typeface="Artemis cursiv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" b="2442"/>
          <a:stretch>
            <a:fillRect/>
          </a:stretch>
        </p:blipFill>
        <p:spPr bwMode="auto">
          <a:xfrm>
            <a:off x="235901" y="260648"/>
            <a:ext cx="2764463" cy="273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928934"/>
            <a:ext cx="3268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6143636" y="6072206"/>
            <a:ext cx="2751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Євразія. Фото зі супутника</a:t>
            </a:r>
          </a:p>
        </p:txBody>
      </p:sp>
      <p:pic>
        <p:nvPicPr>
          <p:cNvPr id="1028" name="Picture 4" descr="КОНТИНЕНТИ (МАТЕРИКИ), ЧАСТИНИ СВІТУ » Допомога учн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5401191" cy="29432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14678" y="178592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 материк </a:t>
            </a:r>
            <a:r>
              <a:rPr lang="ru-RU" dirty="0" err="1" smtClean="0"/>
              <a:t>простягається</a:t>
            </a:r>
            <a:r>
              <a:rPr lang="ru-RU" dirty="0" smtClean="0"/>
              <a:t> на 8500 км, а </a:t>
            </a:r>
            <a:r>
              <a:rPr lang="ru-RU" dirty="0" err="1" smtClean="0"/>
              <a:t>із</a:t>
            </a:r>
            <a:r>
              <a:rPr lang="ru-RU" dirty="0" smtClean="0"/>
              <a:t> заходу на </a:t>
            </a:r>
            <a:r>
              <a:rPr lang="ru-RU" dirty="0" err="1" smtClean="0"/>
              <a:t>схід</a:t>
            </a:r>
            <a:r>
              <a:rPr lang="ru-RU" dirty="0" smtClean="0"/>
              <a:t> — </a:t>
            </a:r>
            <a:r>
              <a:rPr lang="ru-RU" dirty="0" err="1" smtClean="0"/>
              <a:t>на</a:t>
            </a:r>
            <a:r>
              <a:rPr lang="ru-RU" dirty="0" smtClean="0"/>
              <a:t> 16 000 км.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713</Words>
  <Application>Microsoft Office PowerPoint</Application>
  <PresentationFormat>Экран (4:3)</PresentationFormat>
  <Paragraphs>88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Artemis cursive</vt:lpstr>
      <vt:lpstr>Bankir-Retro</vt:lpstr>
      <vt:lpstr>Baris Cerin Regular</vt:lpstr>
      <vt:lpstr>Calibri</vt:lpstr>
      <vt:lpstr>Verdana</vt:lpstr>
      <vt:lpstr>Wingdings</vt:lpstr>
      <vt:lpstr>Тема Office</vt:lpstr>
      <vt:lpstr>Подорож перша</vt:lpstr>
      <vt:lpstr>Тема блоку занять:  «Євразія – найбільший материк на планеті Земля»  </vt:lpstr>
      <vt:lpstr>Спостереження за погодою</vt:lpstr>
      <vt:lpstr>Пригадай</vt:lpstr>
      <vt:lpstr>Пригадай</vt:lpstr>
      <vt:lpstr>Прочитай вірш, подумай, що будемо вивчати на уроці?</vt:lpstr>
      <vt:lpstr>Цілі уроку</vt:lpstr>
      <vt:lpstr>Презентация PowerPoint</vt:lpstr>
      <vt:lpstr>Євразія </vt:lpstr>
      <vt:lpstr>Презентация PowerPoint</vt:lpstr>
      <vt:lpstr>Які океани омивають береги Євразії?</vt:lpstr>
      <vt:lpstr>Євразію поділяють на дві частини світу — Європу й Азію.</vt:lpstr>
      <vt:lpstr>Презентация PowerPoint</vt:lpstr>
      <vt:lpstr>Клімат</vt:lpstr>
      <vt:lpstr>Клімат</vt:lpstr>
      <vt:lpstr>Клімат</vt:lpstr>
      <vt:lpstr>Презентация PowerPoint</vt:lpstr>
      <vt:lpstr>Розглянь природні зони Євразії</vt:lpstr>
      <vt:lpstr>Дай відповідь так чи ні</vt:lpstr>
      <vt:lpstr>Робота з контурною картою</vt:lpstr>
      <vt:lpstr>Рефлексія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материків</dc:title>
  <dc:creator>Dima</dc:creator>
  <cp:lastModifiedBy>Пк</cp:lastModifiedBy>
  <cp:revision>86</cp:revision>
  <dcterms:created xsi:type="dcterms:W3CDTF">2021-03-29T09:46:09Z</dcterms:created>
  <dcterms:modified xsi:type="dcterms:W3CDTF">2021-04-17T17:47:09Z</dcterms:modified>
</cp:coreProperties>
</file>