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30.08.2019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714356"/>
            <a:ext cx="92368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ВИДІЛЕННЯ У ТВАРИН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Рисунок 2" descr="ÐÐ°ÑÑÐ¸Ð½ÐºÐ¸ Ð¿Ð¾ Ð·Ð°Ð¿ÑÐ¾ÑÑ ÐºÐ°ÑÐ°ÐºÐ°ÑÐ¸ÑÐ° Ð²ÑÐ´ÐµÐ»ÐµÐ½Ð¸Ñ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1500174"/>
            <a:ext cx="6286544" cy="43577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2786050" cy="10715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214290"/>
            <a:ext cx="22621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chemeClr val="bg1"/>
                </a:solidFill>
              </a:rPr>
              <a:t>ХРЕБЕТНІ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14282" y="1285860"/>
            <a:ext cx="792958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Система виділення хребетних представлена ​​парними нирками, які виділяють з крові рідкі продукти життєдіяльності, коли вона доходить через них по капілярах. Від кожної нирки відходить по сечоводу, які відкриваються в сечовий міхур. З сечового міхура продукти обміну видаляються через сечовидільний канал. Нирки складається з мережі численних ниркових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канальців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пронизаних густою мережею капілярів. За рахунок дифузії рідкі продукти життєдіяльності з крові надходять в нирки.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714480" cy="10715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214290"/>
            <a:ext cx="13917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chemeClr val="bg1"/>
                </a:solidFill>
              </a:rPr>
              <a:t>РИБИ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857356" y="0"/>
            <a:ext cx="671514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Видільна система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риб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представлена</a:t>
            </a:r>
            <a:r>
              <a:rPr kumimoji="0" lang="uk-UA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двома          стрічкоподібними червоно - бурими тулубовими нирками, розташованими в порожнині тіла між плавальним міхуром і хребтом, від яких відходять два сечоводи. Кров приносить продукти розпаду і по сечоводу сеча стікає в сечовий міхур, а з нього видаляється назовні через спеціальний отвір позаду анального.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ÐÐ°ÑÑÐ¸Ð½ÐºÐ¸ Ð¿Ð¾ Ð·Ð°Ð¿ÑÐ¾ÑÑ Ð²Ð¸Ð´ÑÐ»ÑÐ½Ð° ÑÐ¸ÑÑÐµÐ¼Ð° ÑÐ¸Ð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3143248"/>
            <a:ext cx="6215106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6357950" cy="10715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214290"/>
            <a:ext cx="58673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chemeClr val="bg1"/>
                </a:solidFill>
              </a:rPr>
              <a:t>ЗЕМНОВОДНІ І ПЛАЗУНИ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Видільна система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земноводних і плазунів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практично однакова.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земноводних тулубові нирки розташовані в порожнині тіла з боків хребта. Жаба може втрачати щодоби з сечею і шкірою до 1/3 маси тіла.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плазунів - в області тазових кісток, розташовані тазові нирки. Клубочки нирок не великі і фільтрують воду з крові менше. Виведені нирками з крові речовини по сечоводу надходять в клоаку - розширену частину задньої кишки, а з неї в сечовий міхур. Після наповнення сечового міхура сеча надходить в клоаку і видаляється назовні.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ÐÐ°ÑÑÐ¸Ð½ÐºÐ¸ Ð¿Ð¾ Ð·Ð°Ð¿ÑÐ¾ÑÑ Ð²Ð¸Ð´ÑÐ»ÑÐ½Ð° ÑÐ¸ÑÑÐµÐ¼Ð° Ð·ÐµÐ¼Ð½Ð¾Ð²Ð¾Ð´Ð½Ð¸Ñ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3582357"/>
            <a:ext cx="5214974" cy="32756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2214546" cy="10715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214290"/>
            <a:ext cx="17652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chemeClr val="bg1"/>
                </a:solidFill>
              </a:rPr>
              <a:t>ПТАХИ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1067169"/>
            <a:ext cx="91440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Тазові нирки 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птахів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досить великі, це пов'язано з більш інтенсивним обміном речовин, від них так само відходять два сечоводи, що відкриваються в клоаку. З клоаки частина води, що міститься в сечі, вбирається назад. Сеча у птахів не водяниста, а має вигляд рідкої білою кашки. Концентрація сечі висока, тому що обмін речовин у птахів посилений. Сечового міхура у птахів немає. Сеча в органах виділення не накопичується, а практично відразу виводиться назовні. Це пристосування для полегшення польотної ваги птахів. Наявність клоаки у птахів є свідченням спорідненості їх з плазунами.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AutoShape 3" descr="ÐÐ°ÑÑÐ¸Ð½ÐºÐ¸ Ð¿Ð¾ Ð·Ð°Ð¿ÑÐ¾ÑÑ ÐÐÐÐÐÐÐÐÐ¯ ÐÐ¢ÐÐ¥ÐÐ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5" name="AutoShape 5" descr="ÐÐ°ÑÑÐ¸Ð½ÐºÐ¸ Ð¿Ð¾ Ð·Ð°Ð¿ÑÐ¾ÑÑ ÐÐÐÐÐÐÐÐÐ¯ ÐÐ¢ÐÐ¥ÐÐ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7" name="AutoShape 7" descr="ÐÐ°ÑÑÐ¸Ð½ÐºÐ¸ Ð¿Ð¾ Ð·Ð°Ð¿ÑÐ¾ÑÑ ÐÐÐÐÐÐÐÐÐ¯ ÐÐ¢ÐÐ¥ÐÐ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5608" name="Picture 8" descr="C:\Users\Igor\Desktop\bc2d0490_dd2d_0132_a8bf_7d7adedc433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16" y="3071810"/>
            <a:ext cx="4786346" cy="34749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1214422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ссавців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тазові нирки служать головним органом виділення. Вони мають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бобовидну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форму і розташовані в поперековій області з боків від хребта. Нирки сприяють підтримці водно-сольовій і кислотно-лужній рівновазі. З нирок по двом сечоводам сеча стікає в сечовий міхур, з якого по сечівнику видаляється назовні. Крім того, у ссавців продукти обміну можуть виділятися через шкіру (потові залози) і інші органи.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2428860" cy="10715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42844" y="214290"/>
            <a:ext cx="18950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chemeClr val="bg1"/>
                </a:solidFill>
              </a:rPr>
              <a:t>ССАВЦІ</a:t>
            </a:r>
            <a:endParaRPr lang="ru-RU" sz="3600" b="1" dirty="0">
              <a:solidFill>
                <a:schemeClr val="bg1"/>
              </a:solidFill>
            </a:endParaRPr>
          </a:p>
        </p:txBody>
      </p:sp>
      <p:pic>
        <p:nvPicPr>
          <p:cNvPr id="5" name="Рисунок 4" descr="ÐÐ¾ÑÐ¾Ð¶ÐµÐµ Ð¸Ð·Ð¾Ð±ÑÐ°Ð¶ÐµÐ½Ð¸Ðµ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429000"/>
            <a:ext cx="4071934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ÐÐ¾ÑÐ¾Ð¶ÐµÐµ Ð¸Ð·Ð¾Ð±ÑÐ°Ð¶ÐµÐ½Ð¸Ðµ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3500414"/>
            <a:ext cx="3786214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2428860" cy="10715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214290"/>
            <a:ext cx="18950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chemeClr val="bg1"/>
                </a:solidFill>
              </a:rPr>
              <a:t>ССАВЦІ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1142984"/>
            <a:ext cx="9144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Піт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позбавлена ​​запаху водяниста рідина, містить солі натрію і сечовину. Неприємний запах може набуватися пізніше за рахунок діяльності бактерій.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Сеча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продукт життєдіяльності тварин, що утворюється нирками завдяки процесам фільтрації й секреції.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Таким чином, еволюція видільної системи йшла по шляху створення спеціалізованих органів, що забезпечують видалення з організму непотрібних, шкідливих речовин, які утворюються в процесі життєдіяльності.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3214678" cy="10715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214290"/>
            <a:ext cx="26917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chemeClr val="bg1"/>
                </a:solidFill>
              </a:rPr>
              <a:t>ВИСНОВКИ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1214422"/>
            <a:ext cx="9144000" cy="452431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984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Видільні процеси є неодмінною частиною обміну речовин.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Вони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спрямовані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підтримання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сталості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внутрішнього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середовища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організму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4984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Еволюція видільної системи йшла по шляху створення спеціалізованих органів, що забезпечують видалення з організму непотрібних, шкідливих речовин, які утворюються в процесі життєдіяльності.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984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Вперше з'являється спеціалізована система виділення у плоских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червів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яка представляє собою тонкі звивисті трубочки або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канальци-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протонефридии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984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Механізм виділення хребетних залежить від середовища їх проживання. 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7144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285728"/>
            <a:ext cx="89297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7200" b="1" dirty="0" smtClean="0">
                <a:solidFill>
                  <a:schemeClr val="bg1"/>
                </a:solidFill>
              </a:rPr>
              <a:t>ДЯКУЮ ЗА УВАГУ!</a:t>
            </a:r>
            <a:endParaRPr lang="ru-RU" sz="7200" b="1" dirty="0">
              <a:solidFill>
                <a:schemeClr val="bg1"/>
              </a:solidFill>
            </a:endParaRPr>
          </a:p>
        </p:txBody>
      </p:sp>
      <p:pic>
        <p:nvPicPr>
          <p:cNvPr id="29698" name="Picture 2" descr="ÐÐ°ÑÑÐ¸Ð½ÐºÐ¸ Ð¿Ð¾ Ð·Ð°Ð¿ÑÐ¾ÑÑ Ð¡ÐÐÐÐÐ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2000240"/>
            <a:ext cx="5806659" cy="43577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6786578" cy="10715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14282" y="214290"/>
            <a:ext cx="64155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b="1" dirty="0" smtClean="0">
                <a:solidFill>
                  <a:schemeClr val="bg1"/>
                </a:solidFill>
              </a:rPr>
              <a:t>ЦІКАВІ ФАКТИ ПРО ТВАРИН</a:t>
            </a:r>
            <a:endParaRPr lang="ru-RU" sz="3600" b="1" dirty="0">
              <a:solidFill>
                <a:schemeClr val="bg1"/>
              </a:solidFill>
            </a:endParaRPr>
          </a:p>
        </p:txBody>
      </p:sp>
      <p:pic>
        <p:nvPicPr>
          <p:cNvPr id="4" name="Рисунок 3" descr="ÐÐ°ÑÑÐ¸Ð½ÐºÐ¸ Ð¿Ð¾ Ð·Ð°Ð¿ÑÐ¾ÑÑ Ð¼ÑÑÐºÑÑÐ½Ð¾Ð¹ ÐºÐ°Ð±Ð°ÑÐ³Ð¸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142984"/>
            <a:ext cx="3609975" cy="269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29058" y="2149018"/>
            <a:ext cx="500066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Мускус є найбільш важливим і дорогим парфумерним матеріалом, який входить до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скаду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всіх відомих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брендових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духів. Кілограм цієї пахучої  речовини коштує дорожче кілограма золота.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Мускус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це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пахучий секрет,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який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виділяють статеві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залоз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самця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мускусної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кабарги.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Раніше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щоб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отримати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мускус, кабаргу вбивали. У наш час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тварин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під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час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шлюбного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періоду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присипляють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6429388" cy="10715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214290"/>
            <a:ext cx="59731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chemeClr val="bg1"/>
                </a:solidFill>
              </a:rPr>
              <a:t>ТЕОРЕТИЧНИЙ МАТЕРІАЛ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85720" y="1142984"/>
            <a:ext cx="8358246" cy="39703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Виділення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це виведення з організму кінцевих продуктів обміну речовин, надлишку води, солей, </a:t>
            </a:r>
            <a:r>
              <a:rPr kumimoji="0" lang="uk-U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отрут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які утворилися в організмі або надійшли з їжею.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Видільна система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це сукупність органів, які виводять з організму в зовнішнє середовище надлишок води, кінцеві продукти обміну речовин, солі і отруйні речовини, що надійшли в організм або утворилися в ньому.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4143372" cy="10715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214290"/>
            <a:ext cx="34563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chemeClr val="bg1"/>
                </a:solidFill>
              </a:rPr>
              <a:t>НАЙПРОСТІШІ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14282" y="1214422"/>
            <a:ext cx="842968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Видільними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органеллами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найпростіших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скоротливі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вакуолі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Крім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функції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виділення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рідких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продуктів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метаболізму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обміну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речовин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скорочувальна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вакуоль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звільняє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найпростіш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надлишку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води,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надходить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навколишнього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середовища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тіло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7" name="Picture 3" descr="ÐÐ°ÑÑÐ¸Ð½ÐºÐ¸ Ð¿Ð¾ Ð·Ð°Ð¿ÑÐ¾ÑÑ Ð¡ÐÐÐ ÐÐ¢ÐÐÐÐ ÐÐÐÐ£ÐÐÐ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3071810"/>
            <a:ext cx="5286412" cy="33253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6000760" cy="10715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214290"/>
            <a:ext cx="56813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chemeClr val="bg1"/>
                </a:solidFill>
              </a:rPr>
              <a:t>КИШКОВОПОРОЖНИННІ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1271036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Кишковопорожнинні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не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мають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спеціальних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органів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виділення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осморегуляции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продукти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обм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вуглекислий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газ,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аміак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шляхом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дифузії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виход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клітин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прямо в воду.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ÐÐ°ÑÑÐ¸Ð½ÐºÐ¸ Ð¿Ð¾ Ð·Ð°Ð¿ÑÐ¾ÑÑ Ð²Ð¸Ð´ÑÐ»ÑÐ½Ð° ÑÐ¸ÑÑÐµÐ¼Ð° Ð¼Ð¾Ð»ÑÑÐºÑÐ²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2643182"/>
            <a:ext cx="4429156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4000496" cy="10715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214290"/>
            <a:ext cx="34820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chemeClr val="bg1"/>
                </a:solidFill>
              </a:rPr>
              <a:t>ПЛОСКІ ЧЕРВИ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1142984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Плоскі черви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У плоских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червів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вперше з'являється спеціалізована система виділення, яка представляє собою тонкі звивисті трубочки або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канальци-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протонефридии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головна функція яких - осморегуляція.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ÐÐ¾ÑÐ¾Ð¶ÐµÐµ Ð¸Ð·Ð¾Ð±ÑÐ°Ð¶ÐµÐ½Ð¸Ðµ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2857495"/>
            <a:ext cx="3143240" cy="4000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4643438" cy="10715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214290"/>
            <a:ext cx="40799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chemeClr val="bg1"/>
                </a:solidFill>
              </a:rPr>
              <a:t>КІЛЬЧАСТІ ЧЕРВИ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1142984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ільчасті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черви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Основною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ознакою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кільчастих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червів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сегментування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тіла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Органами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виділення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нефридії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Вони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розташовані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кожному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сегменті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попарно так,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кожен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нефридий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починається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одному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сегменті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закінчується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видільним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отвором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наступному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ÐÐ°ÑÑÐ¸Ð½ÐºÐ¸ Ð¿Ð¾ Ð·Ð°Ð¿ÑÐ¾ÑÑ Ð²Ð¸Ð´ÑÐ»ÐµÐ½Ð½Ñ Ð¿Ð»Ð¾ÑÐºÑ ÑÐµÑÐ²Ð¸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2786058"/>
            <a:ext cx="3429024" cy="407194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3071802" cy="10715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214290"/>
            <a:ext cx="26452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chemeClr val="bg1"/>
                </a:solidFill>
              </a:rPr>
              <a:t>МОЛЮСКИ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1149555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Видільна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система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молюсків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одна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або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дві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нирки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містяться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біля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навколосерцевої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сумки.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Навколосерцева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сумка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заповнена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кров’ю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з’єднана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нирками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спеціальними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протоками.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нирок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речовини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видалені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крові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спрямовуються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провідних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канальцях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виводяться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через пори 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мантійну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порожнину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молюска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3" name="Picture 3" descr="ÐÐ°ÑÑÐ¸Ð½ÐºÐ¸ Ð¿Ð¾ Ð·Ð°Ð¿ÑÐ¾ÑÑ ÐÐÐÐÐÐ¬ÐÐ Ð¡ÐÐ¡Ð¢ÐÐÐ ÐÐÐÐ®Ð¡ÐÐÐ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84670" y="3429000"/>
            <a:ext cx="6259329" cy="2571768"/>
          </a:xfrm>
          <a:prstGeom prst="rect">
            <a:avLst/>
          </a:prstGeom>
          <a:noFill/>
        </p:spPr>
      </p:pic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3071810"/>
            <a:ext cx="2857488" cy="267765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Нирки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видільної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систем 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тварин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видаляють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крові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шкідливі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непотрібні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продукти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обміну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речовин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4143372" cy="10715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214290"/>
            <a:ext cx="376737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chemeClr val="bg1"/>
                </a:solidFill>
              </a:rPr>
              <a:t>ЧЛЕНИСТОНОГІ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142984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Тип членистоногі.</a:t>
            </a:r>
            <a:endParaRPr lang="ru-RU" sz="2000" dirty="0" smtClean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У комах існують спеціалізовані органи виділення -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мальпігієві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судини. Вони являють собою сліпо замкнені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канальця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розташовані в порожнині черевця.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Шляхом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дифузії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активного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перенесення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продукти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обміну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потрапляють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судини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потім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травний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тракт. Вода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всмоктується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основний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продукт 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сечова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кислота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осідає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виділяється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сухої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пасти, таким чином,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організм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комахи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зберігає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воду.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ÐÐ°ÑÑÐ¸Ð½ÐºÐ¸ Ð¿Ð¾ Ð·Ð°Ð¿ÑÐ¾ÑÑ Ð²Ð¸Ð´ÑÐ»ÑÐ½Ð° ÑÐ¸ÑÑÐµÐ¼Ð° Ð¼Ð¾Ð»ÑÑÐºÑÐ²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71876"/>
            <a:ext cx="3643338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ÐÐ°ÑÑÐ¸Ð½ÐºÐ¸ Ð¿Ð¾ Ð·Ð°Ð¿ÑÐ¾ÑÑ Ð²Ð¸Ð´ÑÐ»ÑÐ½Ð° ÑÐ¸ÑÑÐµÐ¼Ð° ÑÐ»ÐµÐ½Ð¸ÑÑÐ¾Ð½Ð¾Ð³Ð¸Ñ ÐºÐ¾Ð¼Ð°Ñ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744" y="3429000"/>
            <a:ext cx="4214874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56</TotalTime>
  <Words>949</Words>
  <Application>Microsoft Office PowerPoint</Application>
  <PresentationFormat>Экран (4:3)</PresentationFormat>
  <Paragraphs>42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Igor</dc:creator>
  <cp:lastModifiedBy>Igor</cp:lastModifiedBy>
  <cp:revision>8</cp:revision>
  <dcterms:created xsi:type="dcterms:W3CDTF">2019-08-30T09:38:03Z</dcterms:created>
  <dcterms:modified xsi:type="dcterms:W3CDTF">2019-08-30T18:37:56Z</dcterms:modified>
</cp:coreProperties>
</file>