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2" r:id="rId1"/>
    <p:sldMasterId id="214748408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60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118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443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528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886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296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4161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2421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0971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607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1933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2712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553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8449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4885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53060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4722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7116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5777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6728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586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307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4713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016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75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34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450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877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98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54" r:id="rId2"/>
    <p:sldLayoutId id="2147484055" r:id="rId3"/>
    <p:sldLayoutId id="2147484056" r:id="rId4"/>
    <p:sldLayoutId id="2147484057" r:id="rId5"/>
    <p:sldLayoutId id="2147484058" r:id="rId6"/>
    <p:sldLayoutId id="2147484059" r:id="rId7"/>
    <p:sldLayoutId id="2147484060" r:id="rId8"/>
    <p:sldLayoutId id="2147484061" r:id="rId9"/>
    <p:sldLayoutId id="2147484062" r:id="rId10"/>
    <p:sldLayoutId id="21474840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A2AF9-2965-49E1-9C92-2764F89E1A87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6B4D3-FB8E-411A-A094-733F91D1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8635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83" r:id="rId1"/>
    <p:sldLayoutId id="2147484084" r:id="rId2"/>
    <p:sldLayoutId id="2147484085" r:id="rId3"/>
    <p:sldLayoutId id="2147484086" r:id="rId4"/>
    <p:sldLayoutId id="2147484087" r:id="rId5"/>
    <p:sldLayoutId id="2147484088" r:id="rId6"/>
    <p:sldLayoutId id="2147484089" r:id="rId7"/>
    <p:sldLayoutId id="2147484090" r:id="rId8"/>
    <p:sldLayoutId id="2147484091" r:id="rId9"/>
    <p:sldLayoutId id="2147484092" r:id="rId10"/>
    <p:sldLayoutId id="2147484093" r:id="rId11"/>
    <p:sldLayoutId id="2147484094" r:id="rId12"/>
    <p:sldLayoutId id="2147484095" r:id="rId13"/>
    <p:sldLayoutId id="2147484096" r:id="rId14"/>
    <p:sldLayoutId id="2147484097" r:id="rId15"/>
    <p:sldLayoutId id="2147484098" r:id="rId16"/>
    <p:sldLayoutId id="214748409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b="1" dirty="0" err="1" smtClean="0"/>
              <a:t>Подорож</a:t>
            </a:r>
            <a:r>
              <a:rPr lang="ru-RU" sz="2800" b="1" dirty="0" smtClean="0"/>
              <a:t> до </a:t>
            </a:r>
            <a:r>
              <a:rPr lang="ru-RU" sz="2800" b="1" dirty="0" err="1" smtClean="0"/>
              <a:t>країни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під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назвою</a:t>
            </a:r>
            <a:r>
              <a:rPr lang="ru-RU" sz="2800" b="1" dirty="0" smtClean="0"/>
              <a:t> «</a:t>
            </a:r>
            <a:r>
              <a:rPr lang="ru-RU" sz="2800" b="1" dirty="0" err="1" smtClean="0"/>
              <a:t>Сполучник</a:t>
            </a:r>
            <a:r>
              <a:rPr lang="ru-RU" sz="2800" b="1" dirty="0" smtClean="0"/>
              <a:t>». (</a:t>
            </a:r>
            <a:r>
              <a:rPr lang="ru-RU" sz="2800" b="1" dirty="0" err="1" smtClean="0"/>
              <a:t>Сполучник</a:t>
            </a:r>
            <a:r>
              <a:rPr lang="ru-RU" sz="2800" b="1" dirty="0" smtClean="0"/>
              <a:t> як </a:t>
            </a:r>
            <a:r>
              <a:rPr lang="ru-RU" sz="2800" b="1" dirty="0" err="1" smtClean="0"/>
              <a:t>службова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частина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мови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Види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сполучників</a:t>
            </a:r>
            <a:r>
              <a:rPr lang="ru-RU" sz="2800" b="1" dirty="0" smtClean="0"/>
              <a:t> за </a:t>
            </a:r>
            <a:r>
              <a:rPr lang="ru-RU" sz="2800" b="1" dirty="0" err="1" smtClean="0"/>
              <a:t>будовою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вживанням</a:t>
            </a:r>
            <a:r>
              <a:rPr lang="ru-RU" sz="2800" b="1" dirty="0" smtClean="0"/>
              <a:t>. </a:t>
            </a:r>
            <a:r>
              <a:rPr lang="ru-RU" sz="2800" b="1" dirty="0" err="1" smtClean="0"/>
              <a:t>Використання</a:t>
            </a:r>
            <a:r>
              <a:rPr lang="ru-RU" sz="2800" b="1" dirty="0" smtClean="0"/>
              <a:t>  </a:t>
            </a:r>
            <a:r>
              <a:rPr lang="ru-RU" sz="2800" b="1" dirty="0" err="1" smtClean="0"/>
              <a:t>сполучників</a:t>
            </a:r>
            <a:r>
              <a:rPr lang="ru-RU" sz="2800" b="1" dirty="0" smtClean="0"/>
              <a:t> у простому </a:t>
            </a:r>
            <a:br>
              <a:rPr lang="ru-RU" sz="2800" b="1" dirty="0" smtClean="0"/>
            </a:br>
            <a:r>
              <a:rPr lang="ru-RU" sz="2800" b="1" dirty="0" smtClean="0"/>
              <a:t>і складному </a:t>
            </a:r>
            <a:r>
              <a:rPr lang="ru-RU" sz="2800" b="1" dirty="0" err="1" smtClean="0"/>
              <a:t>реченнях</a:t>
            </a:r>
            <a:r>
              <a:rPr lang="ru-RU" sz="2800" b="1" dirty="0" smtClean="0"/>
              <a:t>).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uk-UA" sz="1600" dirty="0" smtClean="0"/>
              <a:t>Підготувала:</a:t>
            </a:r>
          </a:p>
          <a:p>
            <a:pPr algn="r"/>
            <a:r>
              <a:rPr lang="uk-UA" sz="1600" dirty="0"/>
              <a:t>в</a:t>
            </a:r>
            <a:r>
              <a:rPr lang="uk-UA" sz="1600" dirty="0" smtClean="0"/>
              <a:t>читель української мови та літератури</a:t>
            </a:r>
          </a:p>
          <a:p>
            <a:pPr algn="r"/>
            <a:r>
              <a:rPr lang="uk-UA" sz="1600" dirty="0" smtClean="0"/>
              <a:t>ХЗОШ №118</a:t>
            </a:r>
          </a:p>
          <a:p>
            <a:pPr algn="r"/>
            <a:r>
              <a:rPr lang="uk-UA" sz="1600" dirty="0" err="1" smtClean="0"/>
              <a:t>Тертична</a:t>
            </a:r>
            <a:r>
              <a:rPr lang="uk-UA" sz="1600" dirty="0" smtClean="0"/>
              <a:t> Яна Михайлівна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8051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15291" y="461553"/>
            <a:ext cx="8987246" cy="5479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Прості сполучники складаються з одного слова. Складні – з кількох слів, але пишуться разом. А складені – з кількох слів і пишуться окремо.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Зрозуміло?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Рушаймо далі до містечка </a:t>
            </a:r>
            <a:r>
              <a:rPr lang="uk-UA" sz="4000" b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«Особливого»</a:t>
            </a:r>
            <a:r>
              <a:rPr lang="uk-UA" sz="4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Тут ми познайомимося з особливостями вживання сполучників. Уважно опрацюй таблицю: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05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646164"/>
              </p:ext>
            </p:extLst>
          </p:nvPr>
        </p:nvGraphicFramePr>
        <p:xfrm>
          <a:off x="1820091" y="1145219"/>
          <a:ext cx="8813076" cy="5264290"/>
        </p:xfrm>
        <a:graphic>
          <a:graphicData uri="http://schemas.openxmlformats.org/drawingml/2006/table">
            <a:tbl>
              <a:tblPr firstRow="1" firstCol="1" bandRow="1"/>
              <a:tblGrid>
                <a:gridCol w="2937692"/>
                <a:gridCol w="2937692"/>
                <a:gridCol w="2937692"/>
              </a:tblGrid>
              <a:tr h="1520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800" b="1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Одиничні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800" b="1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Повторювані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8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Парні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43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а, але, </a:t>
                      </a:r>
                      <a:r>
                        <a:rPr lang="ru-RU" sz="2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зате</a:t>
                      </a:r>
                      <a:r>
                        <a:rPr lang="ru-RU" sz="2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проте</a:t>
                      </a:r>
                      <a:r>
                        <a:rPr lang="ru-RU" sz="2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однак</a:t>
                      </a:r>
                      <a:r>
                        <a:rPr lang="ru-RU" sz="2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</a:t>
                      </a:r>
                      <a:r>
                        <a:rPr lang="ru-RU" sz="2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коли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800" i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(Караюсь, </a:t>
                      </a:r>
                      <a:r>
                        <a:rPr lang="ru-RU" sz="2800" i="1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мучуся</a:t>
                      </a:r>
                      <a:r>
                        <a:rPr lang="ru-RU" sz="2800" i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але не каюсь ).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і...і, </a:t>
                      </a:r>
                      <a:r>
                        <a:rPr lang="ru-RU" sz="2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ні</a:t>
                      </a:r>
                      <a:r>
                        <a:rPr lang="ru-RU" sz="2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,..</a:t>
                      </a:r>
                      <a:r>
                        <a:rPr lang="ru-RU" sz="2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ні</a:t>
                      </a:r>
                      <a:r>
                        <a:rPr lang="ru-RU" sz="2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2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r>
                        <a:rPr lang="ru-RU" sz="2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2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то...то, не то...не то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800" i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800" i="1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Місяць</a:t>
                      </a:r>
                      <a:r>
                        <a:rPr lang="ru-RU" sz="2800" i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 то </a:t>
                      </a:r>
                      <a:r>
                        <a:rPr lang="ru-RU" sz="2800" i="1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виринав</a:t>
                      </a:r>
                      <a:r>
                        <a:rPr lang="ru-RU" sz="2800" i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то потопав).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хоч</a:t>
                      </a:r>
                      <a:r>
                        <a:rPr lang="ru-RU" sz="2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...але, не </a:t>
                      </a:r>
                      <a:r>
                        <a:rPr lang="ru-RU" sz="2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тільки</a:t>
                      </a:r>
                      <a:r>
                        <a:rPr lang="ru-RU" sz="2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...а й, як...так і, </a:t>
                      </a:r>
                      <a:r>
                        <a:rPr lang="ru-RU" sz="28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якби</a:t>
                      </a:r>
                      <a:r>
                        <a:rPr lang="ru-RU" sz="28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...то й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800" i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(Як </a:t>
                      </a:r>
                      <a:r>
                        <a:rPr lang="ru-RU" sz="2800" i="1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дбаєш</a:t>
                      </a:r>
                      <a:r>
                        <a:rPr lang="ru-RU" sz="2800" i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так і </a:t>
                      </a:r>
                      <a:r>
                        <a:rPr lang="ru-RU" sz="2800" i="1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маєш</a:t>
                      </a:r>
                      <a:r>
                        <a:rPr lang="ru-RU" sz="2800" i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778034" y="375778"/>
            <a:ext cx="6531429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32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сполучників</a:t>
            </a: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kumimoji="0" lang="ru-RU" altLang="ru-RU" sz="32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вживанням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89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3371" y="661852"/>
            <a:ext cx="8238309" cy="6018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Сподіваємося, викладений матеріал не викликав у тебе труднощів. Щоб закріпити вивчене, виконай ще одне практичне завдання №2: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uk-UA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uk-UA" sz="24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Запиши</a:t>
            </a:r>
            <a:r>
              <a:rPr lang="uk-UA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сполучники у три колонки: 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uk-UA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прості; б) складні; в) складені.</a:t>
            </a:r>
            <a:endParaRPr lang="ru-RU" sz="24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uk-UA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Але,  зате, незважаючи на те що,  що, проте, і, тому що, чи,  щоб, як,  якщо, для того щоб, не тільки … а й,   так що, нібито ,коли б, та,  начебто.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uk-UA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наступному слайді ти знайдеш правильні відповіді!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34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359771"/>
              </p:ext>
            </p:extLst>
          </p:nvPr>
        </p:nvGraphicFramePr>
        <p:xfrm>
          <a:off x="2194561" y="1193076"/>
          <a:ext cx="8813073" cy="3771900"/>
        </p:xfrm>
        <a:graphic>
          <a:graphicData uri="http://schemas.openxmlformats.org/drawingml/2006/table">
            <a:tbl>
              <a:tblPr firstRow="1" firstCol="1" bandRow="1"/>
              <a:tblGrid>
                <a:gridCol w="2550660"/>
                <a:gridCol w="2475202"/>
                <a:gridCol w="3787211"/>
              </a:tblGrid>
              <a:tr h="53666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Прості</a:t>
                      </a:r>
                      <a:endParaRPr lang="ru-RU" sz="18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Складні</a:t>
                      </a:r>
                      <a:endParaRPr lang="ru-RU" sz="18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b="1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Складені</a:t>
                      </a:r>
                      <a:endParaRPr lang="ru-RU" sz="18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904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зате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незважаючи на те що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66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що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проте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тому що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66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щоб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того щоб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66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якщо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тільки… а й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66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нібито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 що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66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начебто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 б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84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94262" y="686707"/>
            <a:ext cx="7489371" cy="3825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Якщо ти впорався із завданням, значить, наша подорож містечками країни «Сполучник» пройшла чудово!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Дякуємо за твою участь!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0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 бажаємо успіхів!</a:t>
            </a:r>
            <a:endParaRPr lang="ru-RU" sz="40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83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94262" y="949235"/>
            <a:ext cx="8760824" cy="5343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Добрий день!</a:t>
            </a:r>
            <a:endParaRPr lang="ru-RU" sz="24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Сьогодні ми продовжуємо мандрувати материком «Службові частини мови».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Відгадай загадку: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 важливий, що й казати.</a:t>
            </a:r>
            <a:endParaRPr lang="ru-RU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 вміло пов’язати</a:t>
            </a:r>
            <a:endParaRPr lang="ru-RU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Однорідні члени чинно</a:t>
            </a:r>
            <a:endParaRPr lang="ru-RU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 складних речень теж частини.</a:t>
            </a:r>
            <a:endParaRPr lang="ru-RU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А, але, і , що, немов.</a:t>
            </a:r>
            <a:endParaRPr lang="ru-RU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Скрізь впишусь я досить влучно,</a:t>
            </a:r>
            <a:endParaRPr lang="ru-RU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 indent="449580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Називаюсь я…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84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8503" y="435429"/>
            <a:ext cx="8595360" cy="6042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Звісно, </a:t>
            </a:r>
            <a:r>
              <a:rPr lang="uk-UA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сполучник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Тож сьогодні ми вирушимо у казкову подорож до країни під назвою </a:t>
            </a:r>
            <a:r>
              <a:rPr lang="uk-UA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«Сполучник»</a:t>
            </a:r>
            <a:r>
              <a:rPr lang="uk-UA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Давай</a:t>
            </a:r>
            <a:r>
              <a:rPr lang="uk-UA" sz="24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згадаємо:</a:t>
            </a:r>
            <a:endParaRPr lang="ru-RU" sz="2400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uk-UA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 частини мови належать до службових?</a:t>
            </a:r>
            <a:endParaRPr lang="ru-RU" sz="2400" dirty="0" smtClean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uk-UA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таке прийменник, який ми вже опрацювали на попередніх </a:t>
            </a:r>
            <a:r>
              <a:rPr lang="uk-UA" sz="2400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уроках</a:t>
            </a:r>
            <a:r>
              <a:rPr lang="uk-UA" sz="24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2400" dirty="0" smtClean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Перше містечко, яке ми відвідаємо, називається </a:t>
            </a:r>
            <a:r>
              <a:rPr lang="uk-UA" sz="2400" b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«Визначальне»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Тож </a:t>
            </a:r>
            <a:r>
              <a:rPr lang="uk-UA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давай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сформулюємо визначення сполучника.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Сполучник 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незмінна службова частина мови, що вживається для зв’язку  однорідних членів речення та частини складного речення.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94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6914" y="435429"/>
            <a:ext cx="9622971" cy="6951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Давай</a:t>
            </a:r>
            <a:r>
              <a:rPr lang="uk-UA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розглянемо речення, знайдемо в ньому сполучники та подивимося, що вони з’єднують: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000" u="sng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Ледачий</a:t>
            </a:r>
            <a:r>
              <a:rPr lang="uk-UA" sz="2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двічі </a:t>
            </a:r>
            <a:r>
              <a:rPr lang="uk-UA" sz="2000" u="dbl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робить</a:t>
            </a:r>
            <a:r>
              <a:rPr lang="uk-UA" sz="2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uk-UA" sz="2000" u="sng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скупий</a:t>
            </a:r>
            <a:r>
              <a:rPr lang="uk-UA" sz="2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двічі </a:t>
            </a:r>
            <a:r>
              <a:rPr lang="uk-UA" sz="2000" u="dbl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платить</a:t>
            </a:r>
            <a:r>
              <a:rPr lang="uk-UA" sz="2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uk-UA" sz="2000" u="dbl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Захотілося</a:t>
            </a:r>
            <a:r>
              <a:rPr lang="uk-UA" sz="2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000" u="dash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лисиці</a:t>
            </a:r>
            <a:r>
              <a:rPr lang="uk-UA" sz="2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000" u="dash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каші</a:t>
            </a:r>
            <a:r>
              <a:rPr lang="uk-UA" sz="2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uk-UA" sz="2000" u="dash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м’яса</a:t>
            </a:r>
            <a:r>
              <a:rPr lang="uk-UA" sz="2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ru-RU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першому реченні – сполучник </a:t>
            </a:r>
            <a:r>
              <a:rPr lang="uk-UA" sz="2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він сполучає? </a:t>
            </a:r>
            <a:r>
              <a:rPr lang="uk-UA" sz="20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Дві граматичні основи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Отже, служить для зв’язку двох простих речень в одне складне.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другому реченні теж сполучник </a:t>
            </a:r>
            <a:r>
              <a:rPr lang="uk-UA" sz="2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Але що він сполучає?</a:t>
            </a:r>
            <a:r>
              <a:rPr lang="uk-UA" sz="20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Два однорідних додатки в простому реченні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uk-UA" sz="20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(чого?) не каші, а  (чого?) м’яса.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Подорожуємо далі. І потрапляємо до містечка із цікавою назвою </a:t>
            </a:r>
            <a:r>
              <a:rPr lang="uk-UA" sz="3200" b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«Сурядно-підрядне»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ж міститься в цій назві?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51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951513"/>
              </p:ext>
            </p:extLst>
          </p:nvPr>
        </p:nvGraphicFramePr>
        <p:xfrm>
          <a:off x="2272684" y="843382"/>
          <a:ext cx="8194089" cy="5308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5871"/>
                <a:gridCol w="4048218"/>
              </a:tblGrid>
              <a:tr h="10188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 err="1">
                          <a:solidFill>
                            <a:srgbClr val="C00000"/>
                          </a:solidFill>
                          <a:effectLst/>
                        </a:rPr>
                        <a:t>Сурядні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100" dirty="0">
                          <a:effectLst/>
                        </a:rPr>
                        <a:t>(</a:t>
                      </a:r>
                      <a:r>
                        <a:rPr lang="ru-RU" sz="1100" dirty="0" err="1">
                          <a:effectLst/>
                        </a:rPr>
                        <a:t>з'єднують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однорідні</a:t>
                      </a:r>
                      <a:r>
                        <a:rPr lang="ru-RU" sz="1100" dirty="0">
                          <a:effectLst/>
                        </a:rPr>
                        <a:t> члени </a:t>
                      </a:r>
                      <a:r>
                        <a:rPr lang="ru-RU" sz="1100" dirty="0" err="1">
                          <a:effectLst/>
                        </a:rPr>
                        <a:t>речення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або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частини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складносурядного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речення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 err="1">
                          <a:solidFill>
                            <a:srgbClr val="C00000"/>
                          </a:solidFill>
                          <a:effectLst/>
                        </a:rPr>
                        <a:t>Підрядні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100" dirty="0">
                          <a:effectLst/>
                        </a:rPr>
                        <a:t>(</a:t>
                      </a:r>
                      <a:r>
                        <a:rPr lang="ru-RU" sz="1100" dirty="0" err="1">
                          <a:effectLst/>
                        </a:rPr>
                        <a:t>поєднують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головну</a:t>
                      </a:r>
                      <a:r>
                        <a:rPr lang="ru-RU" sz="1100" dirty="0">
                          <a:effectLst/>
                        </a:rPr>
                        <a:t> та </a:t>
                      </a:r>
                      <a:r>
                        <a:rPr lang="ru-RU" sz="1100" dirty="0" err="1">
                          <a:effectLst/>
                        </a:rPr>
                        <a:t>залежну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частини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складнопідрядного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речення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59649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100">
                          <a:effectLst/>
                        </a:rPr>
                        <a:t>єднальні: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100">
                          <a:effectLst/>
                        </a:rPr>
                        <a:t>і, й, та (і), і..А, ні...ні, ані...ані, не тільки ... а 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100" dirty="0" err="1">
                          <a:effectLst/>
                        </a:rPr>
                        <a:t>причинові</a:t>
                      </a:r>
                      <a:r>
                        <a:rPr lang="ru-RU" sz="1100" dirty="0">
                          <a:effectLst/>
                        </a:rPr>
                        <a:t>: </a:t>
                      </a:r>
                      <a:r>
                        <a:rPr lang="ru-RU" sz="1100" dirty="0" err="1">
                          <a:effectLst/>
                        </a:rPr>
                        <a:t>бо</a:t>
                      </a:r>
                      <a:r>
                        <a:rPr lang="ru-RU" sz="1100" dirty="0">
                          <a:effectLst/>
                        </a:rPr>
                        <a:t>, тому </a:t>
                      </a:r>
                      <a:r>
                        <a:rPr lang="ru-RU" sz="1100" dirty="0" err="1">
                          <a:effectLst/>
                        </a:rPr>
                        <a:t>що</a:t>
                      </a:r>
                      <a:r>
                        <a:rPr lang="ru-RU" sz="1100" dirty="0">
                          <a:effectLst/>
                        </a:rPr>
                        <a:t>, через те </a:t>
                      </a:r>
                      <a:r>
                        <a:rPr lang="ru-RU" sz="1100" dirty="0" err="1">
                          <a:effectLst/>
                        </a:rPr>
                        <a:t>що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оскільки</a:t>
                      </a:r>
                      <a:r>
                        <a:rPr lang="ru-RU" sz="1100" dirty="0">
                          <a:effectLst/>
                        </a:rPr>
                        <a:t>, у </a:t>
                      </a:r>
                      <a:r>
                        <a:rPr lang="ru-RU" sz="1100" dirty="0" err="1">
                          <a:effectLst/>
                        </a:rPr>
                        <a:t>зв'язку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smtClean="0">
                          <a:effectLst/>
                        </a:rPr>
                        <a:t>  з </a:t>
                      </a:r>
                      <a:r>
                        <a:rPr lang="ru-RU" sz="1100" dirty="0" err="1">
                          <a:effectLst/>
                        </a:rPr>
                        <a:t>тим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що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5964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100">
                          <a:effectLst/>
                        </a:rPr>
                        <a:t>часові: коли, тільки, як, щойно, лед­ве, як тільки, після того як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59649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100">
                          <a:effectLst/>
                        </a:rPr>
                        <a:t>протиставні: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100">
                          <a:effectLst/>
                        </a:rPr>
                        <a:t>а, але, та (але), зате, проте, однак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100" dirty="0" err="1">
                          <a:effectLst/>
                        </a:rPr>
                        <a:t>умовні</a:t>
                      </a:r>
                      <a:r>
                        <a:rPr lang="ru-RU" sz="1100" dirty="0">
                          <a:effectLst/>
                        </a:rPr>
                        <a:t>: </a:t>
                      </a:r>
                      <a:r>
                        <a:rPr lang="ru-RU" sz="1100" dirty="0" err="1">
                          <a:effectLst/>
                        </a:rPr>
                        <a:t>якщо</a:t>
                      </a:r>
                      <a:r>
                        <a:rPr lang="ru-RU" sz="1100" dirty="0">
                          <a:effectLst/>
                        </a:rPr>
                        <a:t>, </a:t>
                      </a:r>
                      <a:r>
                        <a:rPr lang="ru-RU" sz="1100" dirty="0" err="1">
                          <a:effectLst/>
                        </a:rPr>
                        <a:t>якби</a:t>
                      </a:r>
                      <a:r>
                        <a:rPr lang="ru-RU" sz="1100" dirty="0">
                          <a:effectLst/>
                        </a:rPr>
                        <a:t>, як, </a:t>
                      </a:r>
                      <a:r>
                        <a:rPr lang="ru-RU" sz="1100" dirty="0" err="1">
                          <a:effectLst/>
                        </a:rPr>
                        <a:t>аби</a:t>
                      </a:r>
                      <a:r>
                        <a:rPr lang="ru-RU" sz="1100" dirty="0">
                          <a:effectLst/>
                        </a:rPr>
                        <a:t>, коли, коли б, </a:t>
                      </a:r>
                      <a:r>
                        <a:rPr lang="ru-RU" sz="1100" dirty="0" err="1">
                          <a:effectLst/>
                        </a:rPr>
                        <a:t>якщо</a:t>
                      </a:r>
                      <a:r>
                        <a:rPr lang="ru-RU" sz="1100" dirty="0">
                          <a:effectLst/>
                        </a:rPr>
                        <a:t>...то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3268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100">
                          <a:effectLst/>
                        </a:rPr>
                        <a:t>мети: щоб, аби, для того щоб, з тим щоб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596499">
                <a:tc row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100">
                          <a:effectLst/>
                        </a:rPr>
                        <a:t>розділові: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100">
                          <a:effectLst/>
                        </a:rPr>
                        <a:t>або, чи, хоч, або...або, чи...чи, хоч...хоч, то...то, чи то...чи то, не то...не то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100">
                          <a:effectLst/>
                        </a:rPr>
                        <a:t>допустові: хоч, хоча, дарма що, незважаючи на те що, хай, нехай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5964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100">
                          <a:effectLst/>
                        </a:rPr>
                        <a:t>порівняльні: як, мов, наче, неначе, немов, ніби, немовбито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3268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100">
                          <a:effectLst/>
                        </a:rPr>
                        <a:t>з'ясувальні: що, щоб, як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3268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100">
                          <a:effectLst/>
                        </a:rPr>
                        <a:t>міри та ступеня: аж, що аж, що 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3268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1100" dirty="0" err="1">
                          <a:effectLst/>
                        </a:rPr>
                        <a:t>наслідкові</a:t>
                      </a:r>
                      <a:r>
                        <a:rPr lang="ru-RU" sz="1100" dirty="0">
                          <a:effectLst/>
                        </a:rPr>
                        <a:t>: так </a:t>
                      </a:r>
                      <a:r>
                        <a:rPr lang="ru-RU" sz="1100" dirty="0" err="1">
                          <a:effectLst/>
                        </a:rPr>
                        <a:t>що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048217" y="338551"/>
            <a:ext cx="1617527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сполучників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значенням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95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1451" y="226424"/>
            <a:ext cx="9840686" cy="6384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uk-UA" sz="1600" b="1" dirty="0" smtClean="0">
                <a:solidFill>
                  <a:srgbClr val="C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Зверни увагу! </a:t>
            </a:r>
            <a:r>
              <a:rPr lang="uk-UA" sz="1600" b="1" i="1" dirty="0" smtClean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Сполучники сурядності (сурядні) з'єднують однорідні члени речення або частини складносурядного речення (це речення, частини якого є рівноправними, між ними не можна поставити запитання). А сполучники підрядності (підрядні) поєднують головну та залежну частини складнопідрядного речення (це складне речення, між частинами якого можна поставити запитання).</a:t>
            </a:r>
            <a:endParaRPr lang="ru-RU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Наступне містечко, в яке ми вирушимо, називається </a:t>
            </a:r>
            <a:r>
              <a:rPr lang="uk-UA" sz="2400" b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«Практичне»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Щоб його відвідати, виконай практичне завдання.</a:t>
            </a:r>
          </a:p>
          <a:p>
            <a:endParaRPr lang="uk-UA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uk-UA" sz="16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Прочитай текст, </a:t>
            </a:r>
            <a:r>
              <a:rPr lang="uk-UA" sz="16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випиши</a:t>
            </a:r>
            <a:r>
              <a:rPr lang="uk-UA" sz="16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окремо сурядні та підрядні сполучники. Повторювані сполучники теж виписуй.</a:t>
            </a:r>
            <a:endParaRPr lang="ru-RU" sz="1600" b="1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48740" indent="449580">
              <a:lnSpc>
                <a:spcPct val="107000"/>
              </a:lnSpc>
              <a:spcAft>
                <a:spcPts val="800"/>
              </a:spcAft>
            </a:pPr>
            <a:r>
              <a:rPr lang="uk-UA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uk-UA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Мова – душа народу</a:t>
            </a:r>
            <a:endParaRPr lang="ru-RU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Багато є таємниць і світі, і одна з найбільших з-поміж них – мова. Здається, ми знаємо якесь слово, немовби розуміємо його. Проте все, що закладено в ньому упродовж віків, нерідко не можемо повною мірою видобути. Потрібно докласти чимало зусиль, щоб заховане у слові постало перед нами у всій красі, глибині та неповторності.</a:t>
            </a:r>
            <a:endParaRPr lang="ru-RU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 раннього дитинства і до глибокої старості людина невіддільно пов’язана з мовою. Це єдине знаряддя, що вивищує людину над світом, робить її нездоланною в пошуках істини. Розпочинається прилучення дитини до краси рідної мови з милих бабусиних казок і материнської колискової пісні. Кожен день дає нам урок пізнання. І завжди і скрізь наш учитель – мова.</a:t>
            </a:r>
            <a:endParaRPr lang="ru-RU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613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1314" y="1314994"/>
            <a:ext cx="7609943" cy="2507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uk-UA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Тоді вирушай до наступного слайду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 </a:t>
            </a:r>
            <a:r>
              <a:rPr lang="uk-UA" sz="3200" b="1" dirty="0" err="1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перевір</a:t>
            </a:r>
            <a:r>
              <a:rPr lang="uk-UA" sz="32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виконану вправу.</a:t>
            </a:r>
            <a:endParaRPr lang="ru-RU" sz="3200" b="1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40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9165" y="539931"/>
            <a:ext cx="9649097" cy="5778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Відповіді: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uk-UA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Сурядні: і, і, проте, та, і, і, і, і.</a:t>
            </a:r>
            <a:endParaRPr lang="ru-RU" sz="24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Підрядні: немовби, що, щоб, що.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uk-UA" sz="24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кожен правильно виписаний сполучник постав собі </a:t>
            </a:r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бал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 підрахуй кількість балів. Це твоя оцінка за вправу!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uk-UA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Якщо виконав практичне завдання, тоді повертаємося до подорожі.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Наступне містечко - </a:t>
            </a:r>
            <a:r>
              <a:rPr lang="uk-UA" sz="3200" b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uk-UA" sz="3200" b="1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Будувальне</a:t>
            </a:r>
            <a:r>
              <a:rPr lang="uk-UA" sz="3200" b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uk-UA" sz="32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Тут ми повинні дізнатися види сполучників за будовою. Уважно розглянь наступну таблицю: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61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547624"/>
              </p:ext>
            </p:extLst>
          </p:nvPr>
        </p:nvGraphicFramePr>
        <p:xfrm>
          <a:off x="1768430" y="1256737"/>
          <a:ext cx="8742816" cy="4769594"/>
        </p:xfrm>
        <a:graphic>
          <a:graphicData uri="http://schemas.openxmlformats.org/drawingml/2006/table">
            <a:tbl>
              <a:tblPr firstRow="1" firstCol="1" bandRow="1"/>
              <a:tblGrid>
                <a:gridCol w="2914272"/>
                <a:gridCol w="2914272"/>
                <a:gridCol w="2914272"/>
              </a:tblGrid>
              <a:tr h="20769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Прості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Складні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пишуться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завжди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разом)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000" b="1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Складені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пишуться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завжди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окремо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26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0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і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й, а, але, та, 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би, як, </a:t>
                      </a:r>
                      <a:r>
                        <a:rPr lang="ru-RU" sz="20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0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коли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хоч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якби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(як + би), 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щоб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+ б), 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зате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(за + те), 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немов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(не + 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мов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тому 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дарма 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для того 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щоб</a:t>
                      </a:r>
                      <a:r>
                        <a:rPr lang="ru-RU" sz="20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так </a:t>
                      </a:r>
                      <a:r>
                        <a:rPr lang="ru-RU" sz="20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232366" y="656575"/>
            <a:ext cx="5591157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сполучників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будовою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62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30</TotalTime>
  <Words>816</Words>
  <Application>Microsoft Office PowerPoint</Application>
  <PresentationFormat>Широкоэкранный</PresentationFormat>
  <Paragraphs>136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Calibri</vt:lpstr>
      <vt:lpstr>Calibri Light</vt:lpstr>
      <vt:lpstr>Helvetica</vt:lpstr>
      <vt:lpstr>Times New Roman</vt:lpstr>
      <vt:lpstr>Trebuchet MS</vt:lpstr>
      <vt:lpstr>Tw Cen MT</vt:lpstr>
      <vt:lpstr>Wingdings 2</vt:lpstr>
      <vt:lpstr>HDOfficeLightV0</vt:lpstr>
      <vt:lpstr>Контур</vt:lpstr>
      <vt:lpstr>Подорож до країни під назвою «Сполучник». (Сполучник як службова частина мови. Види сполучників за будовою, вживанням. Використання  сполучників у простому  і складному реченнях).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Подорож до країни під назвою «Сполучник». (Сполучник як службова частина мови. Види сполучників за будовою, вживанням. Використання  сполучників у простому  і складному реченнях).</dc:title>
  <dc:creator>Vitaliy</dc:creator>
  <cp:lastModifiedBy>Vitaliy</cp:lastModifiedBy>
  <cp:revision>8</cp:revision>
  <dcterms:created xsi:type="dcterms:W3CDTF">2018-09-10T15:05:33Z</dcterms:created>
  <dcterms:modified xsi:type="dcterms:W3CDTF">2018-09-10T15:36:27Z</dcterms:modified>
</cp:coreProperties>
</file>