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7" r:id="rId2"/>
    <p:sldId id="258" r:id="rId3"/>
    <p:sldId id="259" r:id="rId4"/>
    <p:sldId id="262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78" r:id="rId13"/>
    <p:sldId id="277" r:id="rId14"/>
    <p:sldId id="279" r:id="rId15"/>
    <p:sldId id="268" r:id="rId16"/>
    <p:sldId id="273" r:id="rId17"/>
    <p:sldId id="269" r:id="rId18"/>
    <p:sldId id="274" r:id="rId19"/>
    <p:sldId id="270" r:id="rId20"/>
    <p:sldId id="275" r:id="rId21"/>
    <p:sldId id="271" r:id="rId22"/>
    <p:sldId id="276" r:id="rId23"/>
    <p:sldId id="280" r:id="rId24"/>
    <p:sldId id="27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8" autoAdjust="0"/>
    <p:restoredTop sz="94660"/>
  </p:normalViewPr>
  <p:slideViewPr>
    <p:cSldViewPr snapToGrid="0">
      <p:cViewPr varScale="1">
        <p:scale>
          <a:sx n="79" d="100"/>
          <a:sy n="79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Relationship Id="rId4" Type="http://schemas.openxmlformats.org/officeDocument/2006/relationships/image" Target="../media/image1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4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58283-C061-44FB-9ED0-641C94371D3A}" type="datetimeFigureOut">
              <a:rPr lang="ru-RU" smtClean="0"/>
              <a:t>04.05.2018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6776B7-D339-497E-BD16-564D2EFE3E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132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69CCEB4-680D-4F74-8C0A-843D34B1ABB0}" type="slidenum">
              <a:rPr lang="en-US" altLang="ru-RU" sz="1200">
                <a:solidFill>
                  <a:srgbClr val="000000"/>
                </a:solidFill>
              </a:rPr>
              <a:pPr eaLnBrk="1" hangingPunct="1"/>
              <a:t>1</a:t>
            </a:fld>
            <a:endParaRPr lang="en-US" altLang="ru-RU" sz="1200">
              <a:solidFill>
                <a:srgbClr val="000000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ru-RU" dirty="0" smtClean="0">
                <a:latin typeface="Arial" panose="020B0604020202020204" pitchFamily="34" charset="0"/>
              </a:rPr>
              <a:t>Dear colleagues!</a:t>
            </a:r>
          </a:p>
          <a:p>
            <a:pPr eaLnBrk="1" hangingPunct="1"/>
            <a:r>
              <a:rPr lang="en-US" altLang="ru-RU" dirty="0" smtClean="0">
                <a:latin typeface="Arial" panose="020B0604020202020204" pitchFamily="34" charset="0"/>
              </a:rPr>
              <a:t>The program of the course </a:t>
            </a:r>
            <a:r>
              <a:rPr lang="en-GB" sz="1200" b="1" dirty="0" smtClean="0">
                <a:solidFill>
                  <a:srgbClr val="FFFF00"/>
                </a:solidFill>
              </a:rPr>
              <a:t>Information Systems Development and Deployment</a:t>
            </a:r>
            <a:r>
              <a:rPr lang="en-US" altLang="ru-RU" dirty="0" smtClean="0">
                <a:latin typeface="Arial" panose="020B0604020202020204" pitchFamily="34" charset="0"/>
              </a:rPr>
              <a:t>, abbreviated SDAD, prepared by the University of KPI, is presented to your attention</a:t>
            </a:r>
          </a:p>
          <a:p>
            <a:pPr eaLnBrk="1" hangingPunct="1"/>
            <a:r>
              <a:rPr lang="en-US" altLang="ru-RU" dirty="0" smtClean="0">
                <a:latin typeface="Arial" panose="020B0604020202020204" pitchFamily="34" charset="0"/>
              </a:rPr>
              <a:t>Authors  of this</a:t>
            </a:r>
            <a:r>
              <a:rPr lang="en-US" altLang="ru-RU" baseline="0" dirty="0" smtClean="0">
                <a:latin typeface="Arial" panose="020B0604020202020204" pitchFamily="34" charset="0"/>
              </a:rPr>
              <a:t> syllabus are </a:t>
            </a:r>
            <a:r>
              <a:rPr lang="en-US" altLang="ru-RU" dirty="0" err="1" smtClean="0">
                <a:latin typeface="Arial" panose="020B0604020202020204" pitchFamily="34" charset="0"/>
              </a:rPr>
              <a:t>Kovalyuk</a:t>
            </a:r>
            <a:r>
              <a:rPr lang="en-US" altLang="ru-RU" dirty="0" smtClean="0">
                <a:latin typeface="Arial" panose="020B0604020202020204" pitchFamily="34" charset="0"/>
              </a:rPr>
              <a:t>,</a:t>
            </a:r>
            <a:r>
              <a:rPr lang="en-US" altLang="ru-RU" baseline="0" dirty="0" smtClean="0">
                <a:latin typeface="Arial" panose="020B0604020202020204" pitchFamily="34" charset="0"/>
              </a:rPr>
              <a:t> </a:t>
            </a:r>
            <a:r>
              <a:rPr lang="en-US" altLang="ru-RU" baseline="0" dirty="0" err="1" smtClean="0">
                <a:latin typeface="Arial" panose="020B0604020202020204" pitchFamily="34" charset="0"/>
              </a:rPr>
              <a:t>Tielysheva</a:t>
            </a:r>
            <a:r>
              <a:rPr lang="en-US" altLang="ru-RU" baseline="0" dirty="0" smtClean="0">
                <a:latin typeface="Arial" panose="020B0604020202020204" pitchFamily="34" charset="0"/>
              </a:rPr>
              <a:t> and </a:t>
            </a:r>
            <a:r>
              <a:rPr lang="en-US" altLang="ru-RU" baseline="0" dirty="0" err="1" smtClean="0">
                <a:latin typeface="Arial" panose="020B0604020202020204" pitchFamily="34" charset="0"/>
              </a:rPr>
              <a:t>Tomashevskyi</a:t>
            </a:r>
            <a:r>
              <a:rPr lang="en-US" altLang="ru-RU" dirty="0" smtClean="0">
                <a:latin typeface="Arial" panose="020B0604020202020204" pitchFamily="34" charset="0"/>
              </a:rPr>
              <a:t>.</a:t>
            </a: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206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D1FC6A8-270B-4B60-AD6F-6FD15E8C3D87}" type="slidenum">
              <a:rPr lang="ru-RU" altLang="ru-RU" b="0" smtClean="0">
                <a:solidFill>
                  <a:prstClr val="black"/>
                </a:solidFill>
              </a:rPr>
              <a:pPr eaLnBrk="1" hangingPunct="1"/>
              <a:t>2</a:t>
            </a:fld>
            <a:endParaRPr lang="ru-RU" altLang="ru-RU" b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963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0B89F-CE84-4AA6-AA62-D5074519126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54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2F154-EF99-4E1F-8B58-B5017A08332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938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6475" y="6381330"/>
            <a:ext cx="586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fld id="{4DF97604-87C1-49BE-ADC4-CEF11830712E}" type="slidenum">
              <a:rPr lang="ru-RU" smtClean="0">
                <a:solidFill>
                  <a:srgbClr val="4D4D4D"/>
                </a:solidFill>
                <a:latin typeface="Calibri"/>
              </a:rPr>
              <a:pPr/>
              <a:t>‹#›</a:t>
            </a:fld>
            <a:endParaRPr lang="ru-RU">
              <a:solidFill>
                <a:srgbClr val="4D4D4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7146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4879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 bwMode="auto">
          <a:xfrm>
            <a:off x="478972" y="0"/>
            <a:ext cx="1716765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srgbClr val="4D4D4D"/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" y="6188150"/>
            <a:ext cx="521804" cy="5583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V="1">
            <a:off x="827584" y="856699"/>
            <a:ext cx="8304326" cy="7367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827584" y="6525346"/>
            <a:ext cx="8304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Архітектурний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підхід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побудови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ІС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7585" y="6500467"/>
            <a:ext cx="8304516" cy="7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25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7B402174-1289-4FFD-8EC0-0B861179CCCE}" type="datetimeFigureOut">
              <a:rPr lang="ru-RU">
                <a:solidFill>
                  <a:srgbClr val="4D4D4D"/>
                </a:solidFill>
              </a:rPr>
              <a:pPr/>
              <a:t>04.05.2018</a:t>
            </a:fld>
            <a:endParaRPr lang="ru-RU">
              <a:solidFill>
                <a:srgbClr val="4D4D4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4D4D4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4D33714F-4984-464D-8131-1C69FCD71864}" type="slidenum">
              <a:rPr lang="ru-RU">
                <a:solidFill>
                  <a:srgbClr val="4D4D4D"/>
                </a:solidFill>
              </a:rPr>
              <a:pPr/>
              <a:t>‹#›</a:t>
            </a:fld>
            <a:endParaRPr lang="ru-RU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591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6" y="3177"/>
            <a:ext cx="9059863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1935125" y="6525345"/>
            <a:ext cx="69416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srgbClr val="002060"/>
                </a:solidFill>
                <a:latin typeface="Arial" panose="020B0604020202020204" pitchFamily="34" charset="0"/>
              </a:rPr>
              <a:t>Information Technology and Interaction,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</a:rPr>
              <a:t>Kyiv, 8-10 November, 2017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106" y="6299696"/>
            <a:ext cx="521804" cy="5583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F97604-87C1-49BE-ADC4-CEF1183071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314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  <a:p>
            <a:r>
              <a:rPr lang="ru-RU" altLang="ru-RU"/>
              <a:t>-</a:t>
            </a:r>
            <a:fld id="{F835B929-E299-4A14-945F-88FFAF588737}" type="slidenum">
              <a:rPr lang="ru-RU" altLang="ru-RU"/>
              <a:pPr/>
              <a:t>‹#›</a:t>
            </a:fld>
            <a:r>
              <a:rPr lang="ru-RU" altLang="ru-RU"/>
              <a:t>-</a:t>
            </a:r>
            <a:endParaRPr lang="ru-RU" altLang="ru-RU" sz="14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29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  <a:p>
            <a:r>
              <a:rPr lang="ru-RU" altLang="ru-RU"/>
              <a:t>-</a:t>
            </a:r>
            <a:fld id="{A3BAAA27-8593-468B-A73D-07C7833B2EC3}" type="slidenum">
              <a:rPr lang="ru-RU" altLang="ru-RU"/>
              <a:pPr/>
              <a:t>‹#›</a:t>
            </a:fld>
            <a:r>
              <a:rPr lang="ru-RU" altLang="ru-RU"/>
              <a:t>-</a:t>
            </a:r>
            <a:endParaRPr lang="ru-RU" altLang="ru-RU" sz="14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732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  <a:p>
            <a:r>
              <a:rPr lang="ru-RU" altLang="ru-RU"/>
              <a:t>-</a:t>
            </a:r>
            <a:fld id="{239AC734-AF62-4621-8311-9491A67BFF42}" type="slidenum">
              <a:rPr lang="ru-RU" altLang="ru-RU"/>
              <a:pPr/>
              <a:t>‹#›</a:t>
            </a:fld>
            <a:r>
              <a:rPr lang="ru-RU" altLang="ru-RU"/>
              <a:t>-</a:t>
            </a:r>
            <a:endParaRPr lang="ru-RU" altLang="ru-RU" sz="14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161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885350E-E0AB-4F61-B5AB-89EA63CCBEA2}" type="datetimeFigureOut">
              <a:rPr lang="ru-RU" smtClean="0"/>
              <a:t>04.05.2018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154168-DBFF-46C9-AE06-E166CDCE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75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8276" y="438150"/>
            <a:ext cx="7248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33475" y="1905000"/>
            <a:ext cx="7315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3539521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17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9.wmf"/><Relationship Id="rId12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http://cimosa.cnt.pl/Docs/Primer/primer3.gif" TargetMode="External"/><Relationship Id="rId11" Type="http://schemas.openxmlformats.org/officeDocument/2006/relationships/image" Target="../media/image16.emf"/><Relationship Id="rId5" Type="http://schemas.openxmlformats.org/officeDocument/2006/relationships/image" Target="../media/image18.pn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14.emf"/><Relationship Id="rId9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png"/><Relationship Id="rId7" Type="http://schemas.openxmlformats.org/officeDocument/2006/relationships/image" Target="../media/image24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wmf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image" Target="../media/image26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oleObject" Target="../embeddings/oleObject6.bin"/><Relationship Id="rId7" Type="http://schemas.openxmlformats.org/officeDocument/2006/relationships/image" Target="../media/image28.wmf"/><Relationship Id="rId12" Type="http://schemas.openxmlformats.org/officeDocument/2006/relationships/image" Target="../media/image3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30.wmf"/><Relationship Id="rId5" Type="http://schemas.openxmlformats.org/officeDocument/2006/relationships/image" Target="../media/image31.wmf"/><Relationship Id="rId10" Type="http://schemas.openxmlformats.org/officeDocument/2006/relationships/oleObject" Target="../embeddings/oleObject9.bin"/><Relationship Id="rId4" Type="http://schemas.openxmlformats.org/officeDocument/2006/relationships/image" Target="../media/image27.wmf"/><Relationship Id="rId9" Type="http://schemas.openxmlformats.org/officeDocument/2006/relationships/image" Target="../media/image2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6.png"/><Relationship Id="rId3" Type="http://schemas.openxmlformats.org/officeDocument/2006/relationships/image" Target="../media/image35.jpeg"/><Relationship Id="rId7" Type="http://schemas.openxmlformats.org/officeDocument/2006/relationships/image" Target="../media/image39.gif"/><Relationship Id="rId12" Type="http://schemas.microsoft.com/office/2007/relationships/hdphoto" Target="../media/hdphoto1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png"/><Relationship Id="rId14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Grp="1" noChangeArrowheads="1"/>
          </p:cNvSpPr>
          <p:nvPr>
            <p:ph type="ctrTitle" idx="4294967295"/>
          </p:nvPr>
        </p:nvSpPr>
        <p:spPr>
          <a:xfrm>
            <a:off x="150079" y="2551824"/>
            <a:ext cx="9144000" cy="2312784"/>
          </a:xfr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/>
          <a:lstStyle/>
          <a:p>
            <a:pPr algn="ctr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</a:t>
            </a:r>
            <a:b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Architectural 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approach and methodology of 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construction </a:t>
            </a:r>
            <a:b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11808" y="5288943"/>
            <a:ext cx="53800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4140" algn="ctr" fontAlgn="base">
              <a:spcBef>
                <a:spcPct val="0"/>
              </a:spcBef>
            </a:pPr>
            <a:r>
              <a:rPr lang="en-US" sz="2800" b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Kovaliuk</a:t>
            </a:r>
            <a:r>
              <a:rPr lang="en-US" sz="28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Tetiana</a:t>
            </a:r>
            <a:endParaRPr lang="en-US" sz="2800" b="1" dirty="0">
              <a:solidFill>
                <a:srgbClr val="FFFF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04140" algn="ctr" fontAlgn="base">
              <a:spcBef>
                <a:spcPct val="0"/>
              </a:spcBef>
            </a:pPr>
            <a:r>
              <a:rPr lang="en-US" sz="28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Igor </a:t>
            </a:r>
            <a:r>
              <a:rPr lang="en-US" sz="28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8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ikorsky KPI</a:t>
            </a:r>
            <a:endParaRPr lang="ru-RU" sz="2800" dirty="0">
              <a:solidFill>
                <a:srgbClr val="FFFF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65400" y="6381330"/>
            <a:ext cx="474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Calibri"/>
              </a:rPr>
              <a:t>Kyiv, November,2017</a:t>
            </a:r>
            <a:endParaRPr lang="ru-RU" sz="24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4D4D4D"/>
                </a:solidFill>
                <a:latin typeface="Calibri"/>
              </a:rPr>
              <a:pPr/>
              <a:t>1</a:t>
            </a:fld>
            <a:endParaRPr lang="ru-RU">
              <a:solidFill>
                <a:srgbClr val="4D4D4D"/>
              </a:solidFill>
              <a:latin typeface="Calibri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79" y="247544"/>
            <a:ext cx="1663700" cy="6889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144885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475" y="1236340"/>
            <a:ext cx="87911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FFFF00"/>
                </a:solidFill>
              </a:rPr>
              <a:t>Course </a:t>
            </a:r>
          </a:p>
          <a:p>
            <a:pPr algn="ctr"/>
            <a:r>
              <a:rPr lang="en-US" sz="3000" b="1" dirty="0" smtClean="0">
                <a:solidFill>
                  <a:srgbClr val="FFFF00"/>
                </a:solidFill>
              </a:rPr>
              <a:t>Information </a:t>
            </a:r>
            <a:r>
              <a:rPr lang="en-US" sz="3000" b="1" dirty="0" smtClean="0">
                <a:solidFill>
                  <a:srgbClr val="FFFF00"/>
                </a:solidFill>
              </a:rPr>
              <a:t>System Development and Deployment</a:t>
            </a:r>
            <a:endParaRPr lang="ru-RU" sz="3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36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10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8642" y="0"/>
            <a:ext cx="5971214" cy="112646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 err="1" smtClean="0">
                <a:solidFill>
                  <a:srgbClr val="0000CC"/>
                </a:solidFill>
              </a:rPr>
              <a:t>Приклади</a:t>
            </a:r>
            <a:r>
              <a:rPr lang="ru-RU" sz="2800" b="1" dirty="0" smtClean="0">
                <a:solidFill>
                  <a:srgbClr val="0000CC"/>
                </a:solidFill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</a:rPr>
              <a:t>відомих</a:t>
            </a:r>
            <a:r>
              <a:rPr lang="ru-RU" sz="2800" b="1" dirty="0" smtClean="0">
                <a:solidFill>
                  <a:srgbClr val="0000CC"/>
                </a:solidFill>
              </a:rPr>
              <a:t> і </a:t>
            </a:r>
            <a:r>
              <a:rPr lang="ru-RU" sz="2800" b="1" dirty="0" err="1" smtClean="0">
                <a:solidFill>
                  <a:srgbClr val="0000CC"/>
                </a:solidFill>
              </a:rPr>
              <a:t>корисних</a:t>
            </a:r>
            <a:r>
              <a:rPr lang="ru-RU" sz="2800" b="1" dirty="0" smtClean="0">
                <a:solidFill>
                  <a:srgbClr val="0000CC"/>
                </a:solidFill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</a:rPr>
              <a:t>архітектурних</a:t>
            </a:r>
            <a:r>
              <a:rPr lang="ru-RU" sz="2800" b="1" dirty="0" smtClean="0">
                <a:solidFill>
                  <a:srgbClr val="0000CC"/>
                </a:solidFill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</a:rPr>
              <a:t>принципів</a:t>
            </a:r>
            <a:r>
              <a:rPr lang="ru-RU" sz="2800" b="1" dirty="0" smtClean="0">
                <a:solidFill>
                  <a:srgbClr val="0000CC"/>
                </a:solidFill>
              </a:rPr>
              <a:t> і </a:t>
            </a:r>
            <a:r>
              <a:rPr lang="ru-RU" sz="2800" b="1" dirty="0" err="1" smtClean="0">
                <a:solidFill>
                  <a:srgbClr val="0000CC"/>
                </a:solidFill>
              </a:rPr>
              <a:t>довідкових</a:t>
            </a:r>
            <a:r>
              <a:rPr lang="ru-RU" sz="2800" b="1" dirty="0" smtClean="0">
                <a:solidFill>
                  <a:srgbClr val="0000CC"/>
                </a:solidFill>
              </a:rPr>
              <a:t> (</a:t>
            </a:r>
            <a:r>
              <a:rPr lang="ru-RU" sz="2800" b="1" dirty="0" err="1" smtClean="0">
                <a:solidFill>
                  <a:srgbClr val="0000CC"/>
                </a:solidFill>
              </a:rPr>
              <a:t>еталонних</a:t>
            </a:r>
            <a:r>
              <a:rPr lang="ru-RU" sz="2800" b="1" dirty="0" smtClean="0">
                <a:solidFill>
                  <a:srgbClr val="0000CC"/>
                </a:solidFill>
              </a:rPr>
              <a:t>) моделей</a:t>
            </a:r>
            <a:endParaRPr lang="ru-RU" sz="2800" b="1" dirty="0">
              <a:solidFill>
                <a:srgbClr val="0000CC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5269" y="1485046"/>
            <a:ext cx="7663218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dirty="0" err="1" smtClean="0"/>
              <a:t>Принципи</a:t>
            </a:r>
            <a:r>
              <a:rPr lang="ru-RU" sz="2000" dirty="0" smtClean="0"/>
              <a:t>: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dirty="0" smtClean="0"/>
              <a:t>примат </a:t>
            </a:r>
            <a:r>
              <a:rPr lang="ru-RU" sz="2000" dirty="0" err="1" smtClean="0"/>
              <a:t>ділових</a:t>
            </a:r>
            <a:r>
              <a:rPr lang="ru-RU" sz="2000" dirty="0" smtClean="0"/>
              <a:t> потреб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dirty="0" err="1" smtClean="0"/>
              <a:t>децентралізована</a:t>
            </a:r>
            <a:r>
              <a:rPr lang="ru-RU" sz="2000" dirty="0" smtClean="0"/>
              <a:t> </a:t>
            </a:r>
            <a:r>
              <a:rPr lang="ru-RU" sz="2000" dirty="0" err="1" smtClean="0"/>
              <a:t>реалізація</a:t>
            </a:r>
            <a:r>
              <a:rPr lang="ru-RU" sz="2000" dirty="0" smtClean="0"/>
              <a:t> з </a:t>
            </a:r>
            <a:r>
              <a:rPr lang="ru-RU" sz="2000" dirty="0" err="1" smtClean="0"/>
              <a:t>централізованим</a:t>
            </a:r>
            <a:r>
              <a:rPr lang="ru-RU" sz="2000" dirty="0" smtClean="0"/>
              <a:t> </a:t>
            </a:r>
            <a:r>
              <a:rPr lang="ru-RU" sz="2000" dirty="0" err="1" smtClean="0"/>
              <a:t>управлінням</a:t>
            </a:r>
            <a:r>
              <a:rPr lang="ru-RU" sz="2000" dirty="0" smtClean="0"/>
              <a:t> і </a:t>
            </a:r>
            <a:r>
              <a:rPr lang="ru-RU" sz="2000" dirty="0" err="1" smtClean="0"/>
              <a:t>моніторингом</a:t>
            </a:r>
            <a:endParaRPr lang="ru-RU" sz="2000" dirty="0" smtClean="0"/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dirty="0" err="1" smtClean="0"/>
              <a:t>сегментний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підхід</a:t>
            </a:r>
            <a:r>
              <a:rPr lang="ru-RU" sz="2000" dirty="0" smtClean="0"/>
              <a:t>,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dirty="0" err="1" smtClean="0"/>
              <a:t>незалежність</a:t>
            </a:r>
            <a:r>
              <a:rPr lang="ru-RU" sz="2000" dirty="0" smtClean="0"/>
              <a:t> і </a:t>
            </a:r>
            <a:r>
              <a:rPr lang="ru-RU" sz="2000" dirty="0" err="1" smtClean="0"/>
              <a:t>узгодженість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приватних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архітектур</a:t>
            </a:r>
            <a:r>
              <a:rPr lang="ru-RU" sz="2000" dirty="0" smtClean="0"/>
              <a:t>, і </a:t>
            </a:r>
            <a:r>
              <a:rPr lang="ru-RU" sz="2000" dirty="0" err="1" smtClean="0"/>
              <a:t>ін</a:t>
            </a:r>
            <a:r>
              <a:rPr lang="ru-RU" sz="2000" dirty="0" smtClean="0"/>
              <a:t>.</a:t>
            </a:r>
          </a:p>
          <a:p>
            <a:pPr>
              <a:spcBef>
                <a:spcPts val="600"/>
              </a:spcBef>
            </a:pPr>
            <a:r>
              <a:rPr lang="ru-RU" sz="2000" b="1" dirty="0" err="1" smtClean="0"/>
              <a:t>Довідкові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моделі</a:t>
            </a:r>
            <a:r>
              <a:rPr lang="ru-RU" sz="2000" b="1" dirty="0" smtClean="0"/>
              <a:t>: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dirty="0" err="1" smtClean="0"/>
              <a:t>прикладних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сервісних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компонентів</a:t>
            </a:r>
            <a:endParaRPr lang="ru-RU" sz="2000" dirty="0" smtClean="0"/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dirty="0" err="1" smtClean="0"/>
              <a:t>базових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технологічних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компонентів</a:t>
            </a:r>
            <a:endParaRPr lang="ru-RU" sz="2000" dirty="0" smtClean="0"/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dirty="0" err="1" smtClean="0"/>
              <a:t>ефективності</a:t>
            </a:r>
            <a:r>
              <a:rPr lang="ru-RU" sz="2000" dirty="0" smtClean="0"/>
              <a:t>,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dirty="0" err="1" smtClean="0"/>
              <a:t>інформаційних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об'єктів</a:t>
            </a:r>
            <a:r>
              <a:rPr lang="ru-RU" sz="2000" dirty="0" smtClean="0"/>
              <a:t>, та </a:t>
            </a:r>
            <a:r>
              <a:rPr lang="ru-RU" sz="2000" dirty="0" err="1" smtClean="0"/>
              <a:t>ін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827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5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660033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660033"/>
                </a:solidFill>
              </a:rPr>
              <a:t>-</a:t>
            </a:r>
            <a:fld id="{3E351EDC-5708-4192-B9F4-31F17EF10354}" type="slidenum">
              <a:rPr lang="ru-RU" altLang="ru-RU" sz="1800">
                <a:solidFill>
                  <a:srgbClr val="660033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r>
              <a:rPr lang="ru-RU" altLang="ru-RU" sz="1800">
                <a:solidFill>
                  <a:srgbClr val="660033"/>
                </a:solidFill>
              </a:rPr>
              <a:t>-</a:t>
            </a:r>
            <a:endParaRPr lang="ru-RU" altLang="ru-RU" sz="1400" b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21806" y="-93984"/>
            <a:ext cx="6752120" cy="1143000"/>
          </a:xfrm>
          <a:noFill/>
        </p:spPr>
        <p:txBody>
          <a:bodyPr/>
          <a:lstStyle/>
          <a:p>
            <a:pPr algn="ctr"/>
            <a:r>
              <a:rPr lang="ru-RU" altLang="ru-RU" sz="3200" b="1" dirty="0" smtClean="0">
                <a:solidFill>
                  <a:srgbClr val="660033"/>
                </a:solidFill>
              </a:rPr>
              <a:t>Приклад </a:t>
            </a:r>
            <a:r>
              <a:rPr lang="ru-RU" altLang="ru-RU" sz="3200" b="1" dirty="0" err="1" smtClean="0">
                <a:solidFill>
                  <a:srgbClr val="660033"/>
                </a:solidFill>
              </a:rPr>
              <a:t>архітектури</a:t>
            </a:r>
            <a:r>
              <a:rPr lang="ru-RU" altLang="ru-RU" sz="3200" b="1" dirty="0" smtClean="0">
                <a:solidFill>
                  <a:srgbClr val="660033"/>
                </a:solidFill>
              </a:rPr>
              <a:t> </a:t>
            </a:r>
            <a:r>
              <a:rPr lang="ru-RU" altLang="ru-RU" sz="3200" b="1" dirty="0" err="1" smtClean="0">
                <a:solidFill>
                  <a:srgbClr val="660033"/>
                </a:solidFill>
              </a:rPr>
              <a:t>підприємства</a:t>
            </a:r>
            <a:r>
              <a:rPr lang="ru-RU" altLang="ru-RU" sz="3200" b="1" dirty="0" smtClean="0">
                <a:solidFill>
                  <a:srgbClr val="660033"/>
                </a:solidFill>
              </a:rPr>
              <a:t> (Канада)</a:t>
            </a: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1908175" y="1916113"/>
            <a:ext cx="5365750" cy="4327525"/>
          </a:xfrm>
          <a:prstGeom prst="rect">
            <a:avLst/>
          </a:prstGeom>
          <a:solidFill>
            <a:srgbClr val="91DFFD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grpSp>
        <p:nvGrpSpPr>
          <p:cNvPr id="14341" name="Group 4"/>
          <p:cNvGrpSpPr>
            <a:grpSpLocks/>
          </p:cNvGrpSpPr>
          <p:nvPr/>
        </p:nvGrpSpPr>
        <p:grpSpPr bwMode="auto">
          <a:xfrm>
            <a:off x="3362325" y="2287588"/>
            <a:ext cx="2479675" cy="969962"/>
            <a:chOff x="2362" y="1441"/>
            <a:chExt cx="1335" cy="611"/>
          </a:xfrm>
        </p:grpSpPr>
        <p:sp>
          <p:nvSpPr>
            <p:cNvPr id="14422" name="Rectangle 5"/>
            <p:cNvSpPr>
              <a:spLocks noChangeArrowheads="1"/>
            </p:cNvSpPr>
            <p:nvPr/>
          </p:nvSpPr>
          <p:spPr bwMode="auto">
            <a:xfrm>
              <a:off x="2362" y="1441"/>
              <a:ext cx="1335" cy="611"/>
            </a:xfrm>
            <a:prstGeom prst="rect">
              <a:avLst/>
            </a:prstGeom>
            <a:solidFill>
              <a:srgbClr val="FEDE7C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grpSp>
          <p:nvGrpSpPr>
            <p:cNvPr id="14423" name="Group 6"/>
            <p:cNvGrpSpPr>
              <a:grpSpLocks/>
            </p:cNvGrpSpPr>
            <p:nvPr/>
          </p:nvGrpSpPr>
          <p:grpSpPr bwMode="auto">
            <a:xfrm>
              <a:off x="2747" y="1638"/>
              <a:ext cx="512" cy="217"/>
              <a:chOff x="2651" y="1654"/>
              <a:chExt cx="512" cy="217"/>
            </a:xfrm>
          </p:grpSpPr>
          <p:sp>
            <p:nvSpPr>
              <p:cNvPr id="14424" name="Rectangle 7"/>
              <p:cNvSpPr>
                <a:spLocks noChangeArrowheads="1"/>
              </p:cNvSpPr>
              <p:nvPr/>
            </p:nvSpPr>
            <p:spPr bwMode="auto">
              <a:xfrm>
                <a:off x="2713" y="1654"/>
                <a:ext cx="291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Бизнес</a:t>
                </a:r>
                <a:endParaRPr lang="en-US" altLang="ru-RU" sz="2400"/>
              </a:p>
            </p:txBody>
          </p:sp>
          <p:sp>
            <p:nvSpPr>
              <p:cNvPr id="14425" name="Rectangle 8"/>
              <p:cNvSpPr>
                <a:spLocks noChangeArrowheads="1"/>
              </p:cNvSpPr>
              <p:nvPr/>
            </p:nvSpPr>
            <p:spPr bwMode="auto">
              <a:xfrm>
                <a:off x="2651" y="1756"/>
                <a:ext cx="512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Архитектура</a:t>
                </a:r>
                <a:endParaRPr lang="en-US" altLang="ru-RU" sz="2400"/>
              </a:p>
            </p:txBody>
          </p:sp>
        </p:grpSp>
      </p:grpSp>
      <p:sp>
        <p:nvSpPr>
          <p:cNvPr id="14342" name="Rectangle 9"/>
          <p:cNvSpPr>
            <a:spLocks noChangeArrowheads="1"/>
          </p:cNvSpPr>
          <p:nvPr/>
        </p:nvSpPr>
        <p:spPr bwMode="auto">
          <a:xfrm>
            <a:off x="3348038" y="2060575"/>
            <a:ext cx="23161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0000"/>
                </a:solidFill>
                <a:latin typeface="Arial" panose="020B0604020202020204" pitchFamily="34" charset="0"/>
              </a:rPr>
              <a:t>Архитектура предприятия</a:t>
            </a:r>
            <a:endParaRPr lang="en-US" altLang="ru-RU" sz="2400"/>
          </a:p>
        </p:txBody>
      </p:sp>
      <p:sp>
        <p:nvSpPr>
          <p:cNvPr id="14343" name="Rectangle 10"/>
          <p:cNvSpPr>
            <a:spLocks noChangeArrowheads="1"/>
          </p:cNvSpPr>
          <p:nvPr/>
        </p:nvSpPr>
        <p:spPr bwMode="auto">
          <a:xfrm>
            <a:off x="4005263" y="5372100"/>
            <a:ext cx="1182687" cy="647700"/>
          </a:xfrm>
          <a:prstGeom prst="rect">
            <a:avLst/>
          </a:prstGeom>
          <a:solidFill>
            <a:srgbClr val="FEDE7C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14344" name="Rectangle 11"/>
          <p:cNvSpPr>
            <a:spLocks noChangeArrowheads="1"/>
          </p:cNvSpPr>
          <p:nvPr/>
        </p:nvSpPr>
        <p:spPr bwMode="auto">
          <a:xfrm>
            <a:off x="4284663" y="5373688"/>
            <a:ext cx="6889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Техноло-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гическая</a:t>
            </a:r>
            <a:endParaRPr lang="en-US" altLang="ru-RU" sz="2400"/>
          </a:p>
        </p:txBody>
      </p:sp>
      <p:sp>
        <p:nvSpPr>
          <p:cNvPr id="14345" name="Rectangle 12"/>
          <p:cNvSpPr>
            <a:spLocks noChangeArrowheads="1"/>
          </p:cNvSpPr>
          <p:nvPr/>
        </p:nvSpPr>
        <p:spPr bwMode="auto">
          <a:xfrm>
            <a:off x="4140200" y="5734050"/>
            <a:ext cx="9271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архитектура</a:t>
            </a:r>
            <a:endParaRPr lang="en-US" altLang="ru-RU" sz="2400"/>
          </a:p>
        </p:txBody>
      </p:sp>
      <p:sp>
        <p:nvSpPr>
          <p:cNvPr id="14346" name="Line 13"/>
          <p:cNvSpPr>
            <a:spLocks noChangeShapeType="1"/>
          </p:cNvSpPr>
          <p:nvPr/>
        </p:nvSpPr>
        <p:spPr bwMode="auto">
          <a:xfrm flipH="1">
            <a:off x="5326063" y="5695950"/>
            <a:ext cx="142240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7" name="Freeform 14"/>
          <p:cNvSpPr>
            <a:spLocks/>
          </p:cNvSpPr>
          <p:nvPr/>
        </p:nvSpPr>
        <p:spPr bwMode="auto">
          <a:xfrm>
            <a:off x="5232400" y="5643563"/>
            <a:ext cx="107950" cy="104775"/>
          </a:xfrm>
          <a:custGeom>
            <a:avLst/>
            <a:gdLst>
              <a:gd name="T0" fmla="*/ 155376033 w 75"/>
              <a:gd name="T1" fmla="*/ 146370675 h 75"/>
              <a:gd name="T2" fmla="*/ 0 w 75"/>
              <a:gd name="T3" fmla="*/ 74161142 h 75"/>
              <a:gd name="T4" fmla="*/ 155376033 w 75"/>
              <a:gd name="T5" fmla="*/ 0 h 75"/>
              <a:gd name="T6" fmla="*/ 155376033 w 75"/>
              <a:gd name="T7" fmla="*/ 146370675 h 7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5" h="75">
                <a:moveTo>
                  <a:pt x="75" y="75"/>
                </a:moveTo>
                <a:lnTo>
                  <a:pt x="0" y="38"/>
                </a:lnTo>
                <a:lnTo>
                  <a:pt x="75" y="0"/>
                </a:lnTo>
                <a:lnTo>
                  <a:pt x="75" y="7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8" name="Rectangle 15"/>
          <p:cNvSpPr>
            <a:spLocks noChangeArrowheads="1"/>
          </p:cNvSpPr>
          <p:nvPr/>
        </p:nvSpPr>
        <p:spPr bwMode="auto">
          <a:xfrm>
            <a:off x="4068763" y="3917950"/>
            <a:ext cx="1089025" cy="714375"/>
          </a:xfrm>
          <a:prstGeom prst="rect">
            <a:avLst/>
          </a:prstGeom>
          <a:solidFill>
            <a:srgbClr val="FEDE7C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grpSp>
        <p:nvGrpSpPr>
          <p:cNvPr id="14349" name="Group 16"/>
          <p:cNvGrpSpPr>
            <a:grpSpLocks/>
          </p:cNvGrpSpPr>
          <p:nvPr/>
        </p:nvGrpSpPr>
        <p:grpSpPr bwMode="auto">
          <a:xfrm>
            <a:off x="4165600" y="4103688"/>
            <a:ext cx="982663" cy="344487"/>
            <a:chOff x="2651" y="2589"/>
            <a:chExt cx="619" cy="217"/>
          </a:xfrm>
        </p:grpSpPr>
        <p:sp>
          <p:nvSpPr>
            <p:cNvPr id="14420" name="Rectangle 17"/>
            <p:cNvSpPr>
              <a:spLocks noChangeArrowheads="1"/>
            </p:cNvSpPr>
            <p:nvPr/>
          </p:nvSpPr>
          <p:spPr bwMode="auto">
            <a:xfrm>
              <a:off x="2670" y="2589"/>
              <a:ext cx="600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0000"/>
                  </a:solidFill>
                  <a:latin typeface="Arial" panose="020B0604020202020204" pitchFamily="34" charset="0"/>
                </a:rPr>
                <a:t>Архитектура</a:t>
              </a:r>
              <a:endParaRPr lang="en-US" altLang="ru-RU" sz="2400"/>
            </a:p>
          </p:txBody>
        </p:sp>
        <p:sp>
          <p:nvSpPr>
            <p:cNvPr id="14421" name="Rectangle 18"/>
            <p:cNvSpPr>
              <a:spLocks noChangeArrowheads="1"/>
            </p:cNvSpPr>
            <p:nvPr/>
          </p:nvSpPr>
          <p:spPr bwMode="auto">
            <a:xfrm>
              <a:off x="2651" y="2691"/>
              <a:ext cx="59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0000"/>
                  </a:solidFill>
                  <a:latin typeface="Arial" panose="020B0604020202020204" pitchFamily="34" charset="0"/>
                </a:rPr>
                <a:t>приложений</a:t>
              </a:r>
              <a:endParaRPr lang="en-US" altLang="ru-RU" sz="2400"/>
            </a:p>
          </p:txBody>
        </p:sp>
      </p:grpSp>
      <p:sp>
        <p:nvSpPr>
          <p:cNvPr id="14350" name="Line 19"/>
          <p:cNvSpPr>
            <a:spLocks noChangeShapeType="1"/>
          </p:cNvSpPr>
          <p:nvPr/>
        </p:nvSpPr>
        <p:spPr bwMode="auto">
          <a:xfrm flipV="1">
            <a:off x="1692275" y="3059113"/>
            <a:ext cx="1827213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1" name="Freeform 20"/>
          <p:cNvSpPr>
            <a:spLocks/>
          </p:cNvSpPr>
          <p:nvPr/>
        </p:nvSpPr>
        <p:spPr bwMode="auto">
          <a:xfrm>
            <a:off x="3506788" y="3003550"/>
            <a:ext cx="107950" cy="106363"/>
          </a:xfrm>
          <a:custGeom>
            <a:avLst/>
            <a:gdLst>
              <a:gd name="T0" fmla="*/ 0 w 75"/>
              <a:gd name="T1" fmla="*/ 0 h 75"/>
              <a:gd name="T2" fmla="*/ 155376033 w 75"/>
              <a:gd name="T3" fmla="*/ 76426779 h 75"/>
              <a:gd name="T4" fmla="*/ 0 w 75"/>
              <a:gd name="T5" fmla="*/ 150841170 h 75"/>
              <a:gd name="T6" fmla="*/ 0 w 75"/>
              <a:gd name="T7" fmla="*/ 0 h 7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5" h="75">
                <a:moveTo>
                  <a:pt x="0" y="0"/>
                </a:moveTo>
                <a:lnTo>
                  <a:pt x="75" y="38"/>
                </a:lnTo>
                <a:lnTo>
                  <a:pt x="0" y="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2" name="Rectangle 21"/>
          <p:cNvSpPr>
            <a:spLocks noChangeArrowheads="1"/>
          </p:cNvSpPr>
          <p:nvPr/>
        </p:nvSpPr>
        <p:spPr bwMode="auto">
          <a:xfrm>
            <a:off x="2600325" y="2886075"/>
            <a:ext cx="582613" cy="338138"/>
          </a:xfrm>
          <a:prstGeom prst="rect">
            <a:avLst/>
          </a:prstGeom>
          <a:solidFill>
            <a:srgbClr val="91DF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14353" name="Rectangle 22"/>
          <p:cNvSpPr>
            <a:spLocks noChangeArrowheads="1"/>
          </p:cNvSpPr>
          <p:nvPr/>
        </p:nvSpPr>
        <p:spPr bwMode="auto">
          <a:xfrm>
            <a:off x="2613025" y="2895600"/>
            <a:ext cx="50006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t>Бизнес</a:t>
            </a:r>
            <a:endParaRPr lang="en-US" altLang="ru-RU" sz="2400"/>
          </a:p>
        </p:txBody>
      </p:sp>
      <p:sp>
        <p:nvSpPr>
          <p:cNvPr id="14354" name="Rectangle 23"/>
          <p:cNvSpPr>
            <a:spLocks noChangeArrowheads="1"/>
          </p:cNvSpPr>
          <p:nvPr/>
        </p:nvSpPr>
        <p:spPr bwMode="auto">
          <a:xfrm>
            <a:off x="2555875" y="3068638"/>
            <a:ext cx="5937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t>видение</a:t>
            </a:r>
            <a:endParaRPr lang="en-US" altLang="ru-RU" sz="2400"/>
          </a:p>
        </p:txBody>
      </p:sp>
      <p:sp>
        <p:nvSpPr>
          <p:cNvPr id="14355" name="Freeform 24"/>
          <p:cNvSpPr>
            <a:spLocks/>
          </p:cNvSpPr>
          <p:nvPr/>
        </p:nvSpPr>
        <p:spPr bwMode="auto">
          <a:xfrm flipV="1">
            <a:off x="1763713" y="2565400"/>
            <a:ext cx="1851025" cy="87313"/>
          </a:xfrm>
          <a:custGeom>
            <a:avLst/>
            <a:gdLst>
              <a:gd name="T0" fmla="*/ 2147483647 w 943"/>
              <a:gd name="T1" fmla="*/ 0 h 87313"/>
              <a:gd name="T2" fmla="*/ 1687622480 w 943"/>
              <a:gd name="T3" fmla="*/ 0 h 87313"/>
              <a:gd name="T4" fmla="*/ 1687622480 w 943"/>
              <a:gd name="T5" fmla="*/ 0 h 87313"/>
              <a:gd name="T6" fmla="*/ 0 w 943"/>
              <a:gd name="T7" fmla="*/ 0 h 8731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43" h="87313">
                <a:moveTo>
                  <a:pt x="943" y="0"/>
                </a:moveTo>
                <a:lnTo>
                  <a:pt x="438" y="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6" name="Rectangle 25"/>
          <p:cNvSpPr>
            <a:spLocks noChangeArrowheads="1"/>
          </p:cNvSpPr>
          <p:nvPr/>
        </p:nvSpPr>
        <p:spPr bwMode="auto">
          <a:xfrm>
            <a:off x="2470150" y="2479675"/>
            <a:ext cx="842963" cy="338138"/>
          </a:xfrm>
          <a:prstGeom prst="rect">
            <a:avLst/>
          </a:prstGeom>
          <a:solidFill>
            <a:srgbClr val="91DF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14357" name="Rectangle 26"/>
          <p:cNvSpPr>
            <a:spLocks noChangeArrowheads="1"/>
          </p:cNvSpPr>
          <p:nvPr/>
        </p:nvSpPr>
        <p:spPr bwMode="auto">
          <a:xfrm>
            <a:off x="2339975" y="2492375"/>
            <a:ext cx="94615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</a:rPr>
              <a:t>Возможности</a:t>
            </a:r>
            <a:endParaRPr lang="en-US" altLang="ru-RU" sz="2400" dirty="0"/>
          </a:p>
        </p:txBody>
      </p:sp>
      <p:sp>
        <p:nvSpPr>
          <p:cNvPr id="14358" name="Rectangle 27"/>
          <p:cNvSpPr>
            <a:spLocks noChangeArrowheads="1"/>
          </p:cNvSpPr>
          <p:nvPr/>
        </p:nvSpPr>
        <p:spPr bwMode="auto">
          <a:xfrm>
            <a:off x="2481263" y="2652713"/>
            <a:ext cx="762000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t>инновации</a:t>
            </a:r>
            <a:endParaRPr lang="en-US" altLang="ru-RU" sz="2400"/>
          </a:p>
        </p:txBody>
      </p:sp>
      <p:sp>
        <p:nvSpPr>
          <p:cNvPr id="14359" name="Line 28"/>
          <p:cNvSpPr>
            <a:spLocks noChangeShapeType="1"/>
          </p:cNvSpPr>
          <p:nvPr/>
        </p:nvSpPr>
        <p:spPr bwMode="auto">
          <a:xfrm>
            <a:off x="4614863" y="3260725"/>
            <a:ext cx="1587" cy="5159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0" name="Freeform 29"/>
          <p:cNvSpPr>
            <a:spLocks/>
          </p:cNvSpPr>
          <p:nvPr/>
        </p:nvSpPr>
        <p:spPr bwMode="auto">
          <a:xfrm>
            <a:off x="4559300" y="3763963"/>
            <a:ext cx="107950" cy="104775"/>
          </a:xfrm>
          <a:custGeom>
            <a:avLst/>
            <a:gdLst>
              <a:gd name="T0" fmla="*/ 155376033 w 75"/>
              <a:gd name="T1" fmla="*/ 0 h 75"/>
              <a:gd name="T2" fmla="*/ 78724337 w 75"/>
              <a:gd name="T3" fmla="*/ 146370675 h 75"/>
              <a:gd name="T4" fmla="*/ 0 w 75"/>
              <a:gd name="T5" fmla="*/ 0 h 75"/>
              <a:gd name="T6" fmla="*/ 155376033 w 75"/>
              <a:gd name="T7" fmla="*/ 0 h 7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5" h="75">
                <a:moveTo>
                  <a:pt x="75" y="0"/>
                </a:moveTo>
                <a:lnTo>
                  <a:pt x="38" y="75"/>
                </a:lnTo>
                <a:lnTo>
                  <a:pt x="0" y="0"/>
                </a:lnTo>
                <a:lnTo>
                  <a:pt x="7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1" name="Line 30"/>
          <p:cNvSpPr>
            <a:spLocks noChangeShapeType="1"/>
          </p:cNvSpPr>
          <p:nvPr/>
        </p:nvSpPr>
        <p:spPr bwMode="auto">
          <a:xfrm>
            <a:off x="4614863" y="4681538"/>
            <a:ext cx="1587" cy="5159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2" name="Freeform 31"/>
          <p:cNvSpPr>
            <a:spLocks/>
          </p:cNvSpPr>
          <p:nvPr/>
        </p:nvSpPr>
        <p:spPr bwMode="auto">
          <a:xfrm>
            <a:off x="4559300" y="5184775"/>
            <a:ext cx="107950" cy="106363"/>
          </a:xfrm>
          <a:custGeom>
            <a:avLst/>
            <a:gdLst>
              <a:gd name="T0" fmla="*/ 155376033 w 75"/>
              <a:gd name="T1" fmla="*/ 0 h 75"/>
              <a:gd name="T2" fmla="*/ 78724337 w 75"/>
              <a:gd name="T3" fmla="*/ 150841170 h 75"/>
              <a:gd name="T4" fmla="*/ 0 w 75"/>
              <a:gd name="T5" fmla="*/ 0 h 75"/>
              <a:gd name="T6" fmla="*/ 155376033 w 75"/>
              <a:gd name="T7" fmla="*/ 0 h 7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5" h="75">
                <a:moveTo>
                  <a:pt x="75" y="0"/>
                </a:moveTo>
                <a:lnTo>
                  <a:pt x="38" y="75"/>
                </a:lnTo>
                <a:lnTo>
                  <a:pt x="0" y="0"/>
                </a:lnTo>
                <a:lnTo>
                  <a:pt x="7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3" name="Rectangle 32"/>
          <p:cNvSpPr>
            <a:spLocks noChangeArrowheads="1"/>
          </p:cNvSpPr>
          <p:nvPr/>
        </p:nvSpPr>
        <p:spPr bwMode="auto">
          <a:xfrm>
            <a:off x="2217738" y="3921125"/>
            <a:ext cx="1076325" cy="708025"/>
          </a:xfrm>
          <a:prstGeom prst="rect">
            <a:avLst/>
          </a:prstGeom>
          <a:solidFill>
            <a:srgbClr val="FEDE7C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grpSp>
        <p:nvGrpSpPr>
          <p:cNvPr id="14364" name="Group 33"/>
          <p:cNvGrpSpPr>
            <a:grpSpLocks/>
          </p:cNvGrpSpPr>
          <p:nvPr/>
        </p:nvGrpSpPr>
        <p:grpSpPr bwMode="auto">
          <a:xfrm>
            <a:off x="2308225" y="4103688"/>
            <a:ext cx="984250" cy="344487"/>
            <a:chOff x="1481" y="2589"/>
            <a:chExt cx="620" cy="217"/>
          </a:xfrm>
        </p:grpSpPr>
        <p:sp>
          <p:nvSpPr>
            <p:cNvPr id="14418" name="Rectangle 34"/>
            <p:cNvSpPr>
              <a:spLocks noChangeArrowheads="1"/>
            </p:cNvSpPr>
            <p:nvPr/>
          </p:nvSpPr>
          <p:spPr bwMode="auto">
            <a:xfrm>
              <a:off x="1498" y="2589"/>
              <a:ext cx="600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0000"/>
                  </a:solidFill>
                  <a:latin typeface="Arial" panose="020B0604020202020204" pitchFamily="34" charset="0"/>
                </a:rPr>
                <a:t>Архитектура</a:t>
              </a:r>
              <a:endParaRPr lang="en-US" altLang="ru-RU" sz="2400"/>
            </a:p>
          </p:txBody>
        </p:sp>
        <p:sp>
          <p:nvSpPr>
            <p:cNvPr id="14419" name="Rectangle 35"/>
            <p:cNvSpPr>
              <a:spLocks noChangeArrowheads="1"/>
            </p:cNvSpPr>
            <p:nvPr/>
          </p:nvSpPr>
          <p:spPr bwMode="auto">
            <a:xfrm>
              <a:off x="1481" y="2691"/>
              <a:ext cx="620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000000"/>
                  </a:solidFill>
                  <a:latin typeface="Arial" panose="020B0604020202020204" pitchFamily="34" charset="0"/>
                </a:rPr>
                <a:t>информации</a:t>
              </a:r>
              <a:endParaRPr lang="en-US" altLang="ru-RU" sz="2400"/>
            </a:p>
          </p:txBody>
        </p:sp>
      </p:grpSp>
      <p:sp>
        <p:nvSpPr>
          <p:cNvPr id="14365" name="Freeform 36"/>
          <p:cNvSpPr>
            <a:spLocks/>
          </p:cNvSpPr>
          <p:nvPr/>
        </p:nvSpPr>
        <p:spPr bwMode="auto">
          <a:xfrm>
            <a:off x="2755900" y="3260725"/>
            <a:ext cx="1858963" cy="515938"/>
          </a:xfrm>
          <a:custGeom>
            <a:avLst/>
            <a:gdLst>
              <a:gd name="T0" fmla="*/ 2147483647 w 1298"/>
              <a:gd name="T1" fmla="*/ 0 h 366"/>
              <a:gd name="T2" fmla="*/ 2147483647 w 1298"/>
              <a:gd name="T3" fmla="*/ 429226584 h 366"/>
              <a:gd name="T4" fmla="*/ 0 w 1298"/>
              <a:gd name="T5" fmla="*/ 429226584 h 366"/>
              <a:gd name="T6" fmla="*/ 0 w 1298"/>
              <a:gd name="T7" fmla="*/ 727300601 h 36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98" h="366">
                <a:moveTo>
                  <a:pt x="1298" y="0"/>
                </a:moveTo>
                <a:lnTo>
                  <a:pt x="1298" y="216"/>
                </a:lnTo>
                <a:lnTo>
                  <a:pt x="0" y="216"/>
                </a:lnTo>
                <a:lnTo>
                  <a:pt x="0" y="366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6" name="Freeform 37"/>
          <p:cNvSpPr>
            <a:spLocks/>
          </p:cNvSpPr>
          <p:nvPr/>
        </p:nvSpPr>
        <p:spPr bwMode="auto">
          <a:xfrm>
            <a:off x="2703513" y="3763963"/>
            <a:ext cx="106362" cy="104775"/>
          </a:xfrm>
          <a:custGeom>
            <a:avLst/>
            <a:gdLst>
              <a:gd name="T0" fmla="*/ 150838334 w 75"/>
              <a:gd name="T1" fmla="*/ 0 h 75"/>
              <a:gd name="T2" fmla="*/ 74413692 w 75"/>
              <a:gd name="T3" fmla="*/ 146370675 h 75"/>
              <a:gd name="T4" fmla="*/ 0 w 75"/>
              <a:gd name="T5" fmla="*/ 0 h 75"/>
              <a:gd name="T6" fmla="*/ 150838334 w 75"/>
              <a:gd name="T7" fmla="*/ 0 h 7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5" h="75">
                <a:moveTo>
                  <a:pt x="75" y="0"/>
                </a:moveTo>
                <a:lnTo>
                  <a:pt x="37" y="75"/>
                </a:lnTo>
                <a:lnTo>
                  <a:pt x="0" y="0"/>
                </a:lnTo>
                <a:lnTo>
                  <a:pt x="7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7" name="Rectangle 38"/>
          <p:cNvSpPr>
            <a:spLocks noChangeArrowheads="1"/>
          </p:cNvSpPr>
          <p:nvPr/>
        </p:nvSpPr>
        <p:spPr bwMode="auto">
          <a:xfrm>
            <a:off x="3175000" y="3392488"/>
            <a:ext cx="1019175" cy="338137"/>
          </a:xfrm>
          <a:prstGeom prst="rect">
            <a:avLst/>
          </a:prstGeom>
          <a:solidFill>
            <a:srgbClr val="91DF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14368" name="Rectangle 39"/>
          <p:cNvSpPr>
            <a:spLocks noChangeArrowheads="1"/>
          </p:cNvSpPr>
          <p:nvPr/>
        </p:nvSpPr>
        <p:spPr bwMode="auto">
          <a:xfrm>
            <a:off x="3414713" y="3403600"/>
            <a:ext cx="50006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t>Бизнес</a:t>
            </a:r>
            <a:endParaRPr lang="en-US" altLang="ru-RU" sz="2400"/>
          </a:p>
        </p:txBody>
      </p:sp>
      <p:sp>
        <p:nvSpPr>
          <p:cNvPr id="14369" name="Rectangle 40"/>
          <p:cNvSpPr>
            <a:spLocks noChangeArrowheads="1"/>
          </p:cNvSpPr>
          <p:nvPr/>
        </p:nvSpPr>
        <p:spPr bwMode="auto">
          <a:xfrm>
            <a:off x="3255963" y="3565525"/>
            <a:ext cx="8509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t>Требования</a:t>
            </a:r>
            <a:endParaRPr lang="en-US" altLang="ru-RU" sz="2400"/>
          </a:p>
        </p:txBody>
      </p:sp>
      <p:sp>
        <p:nvSpPr>
          <p:cNvPr id="14370" name="Rectangle 41"/>
          <p:cNvSpPr>
            <a:spLocks noChangeArrowheads="1"/>
          </p:cNvSpPr>
          <p:nvPr/>
        </p:nvSpPr>
        <p:spPr bwMode="auto">
          <a:xfrm>
            <a:off x="5927725" y="3917950"/>
            <a:ext cx="1085850" cy="714375"/>
          </a:xfrm>
          <a:prstGeom prst="rect">
            <a:avLst/>
          </a:prstGeom>
          <a:solidFill>
            <a:srgbClr val="FEDE7C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14371" name="Rectangle 42"/>
          <p:cNvSpPr>
            <a:spLocks noChangeArrowheads="1"/>
          </p:cNvSpPr>
          <p:nvPr/>
        </p:nvSpPr>
        <p:spPr bwMode="auto">
          <a:xfrm>
            <a:off x="5948363" y="4092575"/>
            <a:ext cx="10461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Архитектура</a:t>
            </a:r>
            <a:r>
              <a:rPr lang="en-US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br>
              <a:rPr lang="en-US" altLang="ru-RU" sz="1200" b="1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ru-RU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безопасности</a:t>
            </a:r>
            <a:endParaRPr lang="en-US" altLang="ru-RU" sz="12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72" name="Freeform 43"/>
          <p:cNvSpPr>
            <a:spLocks/>
          </p:cNvSpPr>
          <p:nvPr/>
        </p:nvSpPr>
        <p:spPr bwMode="auto">
          <a:xfrm>
            <a:off x="4614863" y="3260725"/>
            <a:ext cx="1855787" cy="515938"/>
          </a:xfrm>
          <a:custGeom>
            <a:avLst/>
            <a:gdLst>
              <a:gd name="T0" fmla="*/ 0 w 1296"/>
              <a:gd name="T1" fmla="*/ 0 h 366"/>
              <a:gd name="T2" fmla="*/ 0 w 1296"/>
              <a:gd name="T3" fmla="*/ 429226584 h 366"/>
              <a:gd name="T4" fmla="*/ 2147483647 w 1296"/>
              <a:gd name="T5" fmla="*/ 429226584 h 366"/>
              <a:gd name="T6" fmla="*/ 2147483647 w 1296"/>
              <a:gd name="T7" fmla="*/ 727300601 h 36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96" h="366">
                <a:moveTo>
                  <a:pt x="0" y="0"/>
                </a:moveTo>
                <a:lnTo>
                  <a:pt x="0" y="216"/>
                </a:lnTo>
                <a:lnTo>
                  <a:pt x="1296" y="216"/>
                </a:lnTo>
                <a:lnTo>
                  <a:pt x="1296" y="366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73" name="Freeform 44"/>
          <p:cNvSpPr>
            <a:spLocks/>
          </p:cNvSpPr>
          <p:nvPr/>
        </p:nvSpPr>
        <p:spPr bwMode="auto">
          <a:xfrm>
            <a:off x="6416675" y="3763963"/>
            <a:ext cx="107950" cy="104775"/>
          </a:xfrm>
          <a:custGeom>
            <a:avLst/>
            <a:gdLst>
              <a:gd name="T0" fmla="*/ 155376033 w 75"/>
              <a:gd name="T1" fmla="*/ 0 h 75"/>
              <a:gd name="T2" fmla="*/ 76651697 w 75"/>
              <a:gd name="T3" fmla="*/ 146370675 h 75"/>
              <a:gd name="T4" fmla="*/ 0 w 75"/>
              <a:gd name="T5" fmla="*/ 0 h 75"/>
              <a:gd name="T6" fmla="*/ 155376033 w 75"/>
              <a:gd name="T7" fmla="*/ 0 h 7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5" h="75">
                <a:moveTo>
                  <a:pt x="75" y="0"/>
                </a:moveTo>
                <a:lnTo>
                  <a:pt x="37" y="75"/>
                </a:lnTo>
                <a:lnTo>
                  <a:pt x="0" y="0"/>
                </a:lnTo>
                <a:lnTo>
                  <a:pt x="7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74" name="Rectangle 45"/>
          <p:cNvSpPr>
            <a:spLocks noChangeArrowheads="1"/>
          </p:cNvSpPr>
          <p:nvPr/>
        </p:nvSpPr>
        <p:spPr bwMode="auto">
          <a:xfrm>
            <a:off x="5032375" y="3392488"/>
            <a:ext cx="1019175" cy="338137"/>
          </a:xfrm>
          <a:prstGeom prst="rect">
            <a:avLst/>
          </a:prstGeom>
          <a:solidFill>
            <a:srgbClr val="91DF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14375" name="Rectangle 46"/>
          <p:cNvSpPr>
            <a:spLocks noChangeArrowheads="1"/>
          </p:cNvSpPr>
          <p:nvPr/>
        </p:nvSpPr>
        <p:spPr bwMode="auto">
          <a:xfrm>
            <a:off x="5272088" y="3403600"/>
            <a:ext cx="50006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t>Бизнес</a:t>
            </a:r>
            <a:endParaRPr lang="en-US" altLang="ru-RU" sz="2400"/>
          </a:p>
        </p:txBody>
      </p:sp>
      <p:sp>
        <p:nvSpPr>
          <p:cNvPr id="14376" name="Rectangle 47"/>
          <p:cNvSpPr>
            <a:spLocks noChangeArrowheads="1"/>
          </p:cNvSpPr>
          <p:nvPr/>
        </p:nvSpPr>
        <p:spPr bwMode="auto">
          <a:xfrm>
            <a:off x="5113338" y="3565525"/>
            <a:ext cx="8509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t>Требования</a:t>
            </a:r>
            <a:endParaRPr lang="en-US" altLang="ru-RU" sz="2400"/>
          </a:p>
        </p:txBody>
      </p:sp>
      <p:sp>
        <p:nvSpPr>
          <p:cNvPr id="14377" name="Freeform 48"/>
          <p:cNvSpPr>
            <a:spLocks/>
          </p:cNvSpPr>
          <p:nvPr/>
        </p:nvSpPr>
        <p:spPr bwMode="auto">
          <a:xfrm>
            <a:off x="2755900" y="4681538"/>
            <a:ext cx="1858963" cy="515937"/>
          </a:xfrm>
          <a:custGeom>
            <a:avLst/>
            <a:gdLst>
              <a:gd name="T0" fmla="*/ 0 w 1298"/>
              <a:gd name="T1" fmla="*/ 0 h 366"/>
              <a:gd name="T2" fmla="*/ 0 w 1298"/>
              <a:gd name="T3" fmla="*/ 429224342 h 366"/>
              <a:gd name="T4" fmla="*/ 2147483647 w 1298"/>
              <a:gd name="T5" fmla="*/ 429224342 h 366"/>
              <a:gd name="T6" fmla="*/ 2147483647 w 1298"/>
              <a:gd name="T7" fmla="*/ 727297781 h 36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98" h="366">
                <a:moveTo>
                  <a:pt x="0" y="0"/>
                </a:moveTo>
                <a:lnTo>
                  <a:pt x="0" y="216"/>
                </a:lnTo>
                <a:lnTo>
                  <a:pt x="1298" y="216"/>
                </a:lnTo>
                <a:lnTo>
                  <a:pt x="1298" y="366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78" name="Freeform 49"/>
          <p:cNvSpPr>
            <a:spLocks/>
          </p:cNvSpPr>
          <p:nvPr/>
        </p:nvSpPr>
        <p:spPr bwMode="auto">
          <a:xfrm>
            <a:off x="4559300" y="5184775"/>
            <a:ext cx="107950" cy="106363"/>
          </a:xfrm>
          <a:custGeom>
            <a:avLst/>
            <a:gdLst>
              <a:gd name="T0" fmla="*/ 155376033 w 75"/>
              <a:gd name="T1" fmla="*/ 0 h 75"/>
              <a:gd name="T2" fmla="*/ 78724337 w 75"/>
              <a:gd name="T3" fmla="*/ 150841170 h 75"/>
              <a:gd name="T4" fmla="*/ 0 w 75"/>
              <a:gd name="T5" fmla="*/ 0 h 75"/>
              <a:gd name="T6" fmla="*/ 155376033 w 75"/>
              <a:gd name="T7" fmla="*/ 0 h 7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5" h="75">
                <a:moveTo>
                  <a:pt x="75" y="0"/>
                </a:moveTo>
                <a:lnTo>
                  <a:pt x="38" y="75"/>
                </a:lnTo>
                <a:lnTo>
                  <a:pt x="0" y="0"/>
                </a:lnTo>
                <a:lnTo>
                  <a:pt x="7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79" name="Rectangle 50"/>
          <p:cNvSpPr>
            <a:spLocks noChangeArrowheads="1"/>
          </p:cNvSpPr>
          <p:nvPr/>
        </p:nvSpPr>
        <p:spPr bwMode="auto">
          <a:xfrm>
            <a:off x="3244850" y="4814888"/>
            <a:ext cx="881063" cy="338137"/>
          </a:xfrm>
          <a:prstGeom prst="rect">
            <a:avLst/>
          </a:prstGeom>
          <a:solidFill>
            <a:srgbClr val="91DF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14380" name="Rectangle 51"/>
          <p:cNvSpPr>
            <a:spLocks noChangeArrowheads="1"/>
          </p:cNvSpPr>
          <p:nvPr/>
        </p:nvSpPr>
        <p:spPr bwMode="auto">
          <a:xfrm>
            <a:off x="3059113" y="4797425"/>
            <a:ext cx="11906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t>Интеграционные</a:t>
            </a:r>
            <a:endParaRPr lang="en-US" altLang="ru-RU" sz="2400"/>
          </a:p>
        </p:txBody>
      </p:sp>
      <p:sp>
        <p:nvSpPr>
          <p:cNvPr id="14381" name="Rectangle 52"/>
          <p:cNvSpPr>
            <a:spLocks noChangeArrowheads="1"/>
          </p:cNvSpPr>
          <p:nvPr/>
        </p:nvSpPr>
        <p:spPr bwMode="auto">
          <a:xfrm>
            <a:off x="3255963" y="4986338"/>
            <a:ext cx="82708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t>требования</a:t>
            </a:r>
            <a:endParaRPr lang="en-US" altLang="ru-RU" sz="2400"/>
          </a:p>
        </p:txBody>
      </p:sp>
      <p:sp>
        <p:nvSpPr>
          <p:cNvPr id="14382" name="Freeform 53"/>
          <p:cNvSpPr>
            <a:spLocks/>
          </p:cNvSpPr>
          <p:nvPr/>
        </p:nvSpPr>
        <p:spPr bwMode="auto">
          <a:xfrm>
            <a:off x="4614863" y="4681538"/>
            <a:ext cx="1855787" cy="515937"/>
          </a:xfrm>
          <a:custGeom>
            <a:avLst/>
            <a:gdLst>
              <a:gd name="T0" fmla="*/ 2147483647 w 1296"/>
              <a:gd name="T1" fmla="*/ 0 h 366"/>
              <a:gd name="T2" fmla="*/ 2147483647 w 1296"/>
              <a:gd name="T3" fmla="*/ 429224342 h 366"/>
              <a:gd name="T4" fmla="*/ 0 w 1296"/>
              <a:gd name="T5" fmla="*/ 429224342 h 366"/>
              <a:gd name="T6" fmla="*/ 0 w 1296"/>
              <a:gd name="T7" fmla="*/ 727297781 h 36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96" h="366">
                <a:moveTo>
                  <a:pt x="1296" y="0"/>
                </a:moveTo>
                <a:lnTo>
                  <a:pt x="1296" y="216"/>
                </a:lnTo>
                <a:lnTo>
                  <a:pt x="0" y="216"/>
                </a:lnTo>
                <a:lnTo>
                  <a:pt x="0" y="366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83" name="Freeform 54"/>
          <p:cNvSpPr>
            <a:spLocks/>
          </p:cNvSpPr>
          <p:nvPr/>
        </p:nvSpPr>
        <p:spPr bwMode="auto">
          <a:xfrm>
            <a:off x="4559300" y="5184775"/>
            <a:ext cx="107950" cy="106363"/>
          </a:xfrm>
          <a:custGeom>
            <a:avLst/>
            <a:gdLst>
              <a:gd name="T0" fmla="*/ 155376033 w 75"/>
              <a:gd name="T1" fmla="*/ 0 h 75"/>
              <a:gd name="T2" fmla="*/ 78724337 w 75"/>
              <a:gd name="T3" fmla="*/ 150841170 h 75"/>
              <a:gd name="T4" fmla="*/ 0 w 75"/>
              <a:gd name="T5" fmla="*/ 0 h 75"/>
              <a:gd name="T6" fmla="*/ 155376033 w 75"/>
              <a:gd name="T7" fmla="*/ 0 h 7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5" h="75">
                <a:moveTo>
                  <a:pt x="75" y="0"/>
                </a:moveTo>
                <a:lnTo>
                  <a:pt x="38" y="75"/>
                </a:lnTo>
                <a:lnTo>
                  <a:pt x="0" y="0"/>
                </a:lnTo>
                <a:lnTo>
                  <a:pt x="7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84" name="Rectangle 55"/>
          <p:cNvSpPr>
            <a:spLocks noChangeArrowheads="1"/>
          </p:cNvSpPr>
          <p:nvPr/>
        </p:nvSpPr>
        <p:spPr bwMode="auto">
          <a:xfrm>
            <a:off x="5100638" y="4814888"/>
            <a:ext cx="881062" cy="338137"/>
          </a:xfrm>
          <a:prstGeom prst="rect">
            <a:avLst/>
          </a:prstGeom>
          <a:solidFill>
            <a:srgbClr val="91DF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14385" name="Rectangle 56"/>
          <p:cNvSpPr>
            <a:spLocks noChangeArrowheads="1"/>
          </p:cNvSpPr>
          <p:nvPr/>
        </p:nvSpPr>
        <p:spPr bwMode="auto">
          <a:xfrm>
            <a:off x="5113338" y="4986338"/>
            <a:ext cx="827087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t>требования</a:t>
            </a:r>
            <a:endParaRPr lang="en-US" altLang="ru-RU" sz="2400"/>
          </a:p>
        </p:txBody>
      </p:sp>
      <p:sp>
        <p:nvSpPr>
          <p:cNvPr id="14386" name="Line 57"/>
          <p:cNvSpPr>
            <a:spLocks noChangeShapeType="1"/>
          </p:cNvSpPr>
          <p:nvPr/>
        </p:nvSpPr>
        <p:spPr bwMode="auto">
          <a:xfrm flipV="1">
            <a:off x="7786688" y="3355975"/>
            <a:ext cx="1587" cy="1530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87" name="Freeform 58"/>
          <p:cNvSpPr>
            <a:spLocks/>
          </p:cNvSpPr>
          <p:nvPr/>
        </p:nvSpPr>
        <p:spPr bwMode="auto">
          <a:xfrm>
            <a:off x="7732713" y="3198813"/>
            <a:ext cx="106362" cy="104775"/>
          </a:xfrm>
          <a:custGeom>
            <a:avLst/>
            <a:gdLst>
              <a:gd name="T0" fmla="*/ 0 w 75"/>
              <a:gd name="T1" fmla="*/ 148348657 h 74"/>
              <a:gd name="T2" fmla="*/ 76424642 w 75"/>
              <a:gd name="T3" fmla="*/ 0 h 74"/>
              <a:gd name="T4" fmla="*/ 150838334 w 75"/>
              <a:gd name="T5" fmla="*/ 148348657 h 74"/>
              <a:gd name="T6" fmla="*/ 0 w 75"/>
              <a:gd name="T7" fmla="*/ 148348657 h 7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5" h="74">
                <a:moveTo>
                  <a:pt x="0" y="74"/>
                </a:moveTo>
                <a:lnTo>
                  <a:pt x="38" y="0"/>
                </a:lnTo>
                <a:lnTo>
                  <a:pt x="75" y="74"/>
                </a:lnTo>
                <a:lnTo>
                  <a:pt x="0" y="74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4388" name="Group 59"/>
          <p:cNvGrpSpPr>
            <a:grpSpLocks/>
          </p:cNvGrpSpPr>
          <p:nvPr/>
        </p:nvGrpSpPr>
        <p:grpSpPr bwMode="auto">
          <a:xfrm>
            <a:off x="6832600" y="4760913"/>
            <a:ext cx="1916113" cy="1230312"/>
            <a:chOff x="4230" y="3094"/>
            <a:chExt cx="1338" cy="873"/>
          </a:xfrm>
        </p:grpSpPr>
        <p:sp>
          <p:nvSpPr>
            <p:cNvPr id="14394" name="Freeform 60"/>
            <p:cNvSpPr>
              <a:spLocks/>
            </p:cNvSpPr>
            <p:nvPr/>
          </p:nvSpPr>
          <p:spPr bwMode="auto">
            <a:xfrm>
              <a:off x="4396" y="3113"/>
              <a:ext cx="914" cy="832"/>
            </a:xfrm>
            <a:custGeom>
              <a:avLst/>
              <a:gdLst>
                <a:gd name="T0" fmla="*/ 872 w 914"/>
                <a:gd name="T1" fmla="*/ 224 h 832"/>
                <a:gd name="T2" fmla="*/ 804 w 914"/>
                <a:gd name="T3" fmla="*/ 122 h 832"/>
                <a:gd name="T4" fmla="*/ 634 w 914"/>
                <a:gd name="T5" fmla="*/ 28 h 832"/>
                <a:gd name="T6" fmla="*/ 522 w 914"/>
                <a:gd name="T7" fmla="*/ 0 h 832"/>
                <a:gd name="T8" fmla="*/ 340 w 914"/>
                <a:gd name="T9" fmla="*/ 14 h 832"/>
                <a:gd name="T10" fmla="*/ 222 w 914"/>
                <a:gd name="T11" fmla="*/ 52 h 832"/>
                <a:gd name="T12" fmla="*/ 116 w 914"/>
                <a:gd name="T13" fmla="*/ 135 h 832"/>
                <a:gd name="T14" fmla="*/ 48 w 914"/>
                <a:gd name="T15" fmla="*/ 221 h 832"/>
                <a:gd name="T16" fmla="*/ 20 w 914"/>
                <a:gd name="T17" fmla="*/ 288 h 832"/>
                <a:gd name="T18" fmla="*/ 0 w 914"/>
                <a:gd name="T19" fmla="*/ 366 h 832"/>
                <a:gd name="T20" fmla="*/ 36 w 914"/>
                <a:gd name="T21" fmla="*/ 537 h 832"/>
                <a:gd name="T22" fmla="*/ 152 w 914"/>
                <a:gd name="T23" fmla="*/ 719 h 832"/>
                <a:gd name="T24" fmla="*/ 222 w 914"/>
                <a:gd name="T25" fmla="*/ 780 h 832"/>
                <a:gd name="T26" fmla="*/ 354 w 914"/>
                <a:gd name="T27" fmla="*/ 821 h 832"/>
                <a:gd name="T28" fmla="*/ 513 w 914"/>
                <a:gd name="T29" fmla="*/ 832 h 832"/>
                <a:gd name="T30" fmla="*/ 637 w 914"/>
                <a:gd name="T31" fmla="*/ 804 h 832"/>
                <a:gd name="T32" fmla="*/ 753 w 914"/>
                <a:gd name="T33" fmla="*/ 752 h 832"/>
                <a:gd name="T34" fmla="*/ 838 w 914"/>
                <a:gd name="T35" fmla="*/ 634 h 832"/>
                <a:gd name="T36" fmla="*/ 914 w 914"/>
                <a:gd name="T37" fmla="*/ 448 h 832"/>
                <a:gd name="T38" fmla="*/ 901 w 914"/>
                <a:gd name="T39" fmla="*/ 266 h 832"/>
                <a:gd name="T40" fmla="*/ 872 w 914"/>
                <a:gd name="T41" fmla="*/ 224 h 832"/>
                <a:gd name="T42" fmla="*/ 872 w 914"/>
                <a:gd name="T43" fmla="*/ 224 h 8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14" h="832">
                  <a:moveTo>
                    <a:pt x="872" y="224"/>
                  </a:moveTo>
                  <a:lnTo>
                    <a:pt x="804" y="122"/>
                  </a:lnTo>
                  <a:lnTo>
                    <a:pt x="634" y="28"/>
                  </a:lnTo>
                  <a:lnTo>
                    <a:pt x="522" y="0"/>
                  </a:lnTo>
                  <a:lnTo>
                    <a:pt x="340" y="14"/>
                  </a:lnTo>
                  <a:lnTo>
                    <a:pt x="222" y="52"/>
                  </a:lnTo>
                  <a:lnTo>
                    <a:pt x="116" y="135"/>
                  </a:lnTo>
                  <a:lnTo>
                    <a:pt x="48" y="221"/>
                  </a:lnTo>
                  <a:lnTo>
                    <a:pt x="20" y="288"/>
                  </a:lnTo>
                  <a:lnTo>
                    <a:pt x="0" y="366"/>
                  </a:lnTo>
                  <a:lnTo>
                    <a:pt x="36" y="537"/>
                  </a:lnTo>
                  <a:lnTo>
                    <a:pt x="152" y="719"/>
                  </a:lnTo>
                  <a:lnTo>
                    <a:pt x="222" y="780"/>
                  </a:lnTo>
                  <a:lnTo>
                    <a:pt x="354" y="821"/>
                  </a:lnTo>
                  <a:lnTo>
                    <a:pt x="513" y="832"/>
                  </a:lnTo>
                  <a:lnTo>
                    <a:pt x="637" y="804"/>
                  </a:lnTo>
                  <a:lnTo>
                    <a:pt x="753" y="752"/>
                  </a:lnTo>
                  <a:lnTo>
                    <a:pt x="838" y="634"/>
                  </a:lnTo>
                  <a:lnTo>
                    <a:pt x="914" y="448"/>
                  </a:lnTo>
                  <a:lnTo>
                    <a:pt x="901" y="266"/>
                  </a:lnTo>
                  <a:lnTo>
                    <a:pt x="872" y="224"/>
                  </a:lnTo>
                  <a:close/>
                </a:path>
              </a:pathLst>
            </a:custGeom>
            <a:solidFill>
              <a:srgbClr val="5CDE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95" name="Freeform 61"/>
            <p:cNvSpPr>
              <a:spLocks/>
            </p:cNvSpPr>
            <p:nvPr/>
          </p:nvSpPr>
          <p:spPr bwMode="auto">
            <a:xfrm>
              <a:off x="4230" y="3322"/>
              <a:ext cx="139" cy="235"/>
            </a:xfrm>
            <a:custGeom>
              <a:avLst/>
              <a:gdLst>
                <a:gd name="T0" fmla="*/ 139 w 139"/>
                <a:gd name="T1" fmla="*/ 1 h 235"/>
                <a:gd name="T2" fmla="*/ 134 w 139"/>
                <a:gd name="T3" fmla="*/ 26 h 235"/>
                <a:gd name="T4" fmla="*/ 128 w 139"/>
                <a:gd name="T5" fmla="*/ 29 h 235"/>
                <a:gd name="T6" fmla="*/ 113 w 139"/>
                <a:gd name="T7" fmla="*/ 38 h 235"/>
                <a:gd name="T8" fmla="*/ 94 w 139"/>
                <a:gd name="T9" fmla="*/ 48 h 235"/>
                <a:gd name="T10" fmla="*/ 76 w 139"/>
                <a:gd name="T11" fmla="*/ 60 h 235"/>
                <a:gd name="T12" fmla="*/ 54 w 139"/>
                <a:gd name="T13" fmla="*/ 78 h 235"/>
                <a:gd name="T14" fmla="*/ 45 w 139"/>
                <a:gd name="T15" fmla="*/ 96 h 235"/>
                <a:gd name="T16" fmla="*/ 42 w 139"/>
                <a:gd name="T17" fmla="*/ 118 h 235"/>
                <a:gd name="T18" fmla="*/ 43 w 139"/>
                <a:gd name="T19" fmla="*/ 130 h 235"/>
                <a:gd name="T20" fmla="*/ 49 w 139"/>
                <a:gd name="T21" fmla="*/ 143 h 235"/>
                <a:gd name="T22" fmla="*/ 59 w 139"/>
                <a:gd name="T23" fmla="*/ 156 h 235"/>
                <a:gd name="T24" fmla="*/ 72 w 139"/>
                <a:gd name="T25" fmla="*/ 167 h 235"/>
                <a:gd name="T26" fmla="*/ 86 w 139"/>
                <a:gd name="T27" fmla="*/ 178 h 235"/>
                <a:gd name="T28" fmla="*/ 80 w 139"/>
                <a:gd name="T29" fmla="*/ 235 h 235"/>
                <a:gd name="T30" fmla="*/ 74 w 139"/>
                <a:gd name="T31" fmla="*/ 232 h 235"/>
                <a:gd name="T32" fmla="*/ 57 w 139"/>
                <a:gd name="T33" fmla="*/ 223 h 235"/>
                <a:gd name="T34" fmla="*/ 38 w 139"/>
                <a:gd name="T35" fmla="*/ 210 h 235"/>
                <a:gd name="T36" fmla="*/ 22 w 139"/>
                <a:gd name="T37" fmla="*/ 195 h 235"/>
                <a:gd name="T38" fmla="*/ 6 w 139"/>
                <a:gd name="T39" fmla="*/ 162 h 235"/>
                <a:gd name="T40" fmla="*/ 0 w 139"/>
                <a:gd name="T41" fmla="*/ 131 h 235"/>
                <a:gd name="T42" fmla="*/ 0 w 139"/>
                <a:gd name="T43" fmla="*/ 103 h 235"/>
                <a:gd name="T44" fmla="*/ 3 w 139"/>
                <a:gd name="T45" fmla="*/ 90 h 235"/>
                <a:gd name="T46" fmla="*/ 9 w 139"/>
                <a:gd name="T47" fmla="*/ 76 h 235"/>
                <a:gd name="T48" fmla="*/ 19 w 139"/>
                <a:gd name="T49" fmla="*/ 62 h 235"/>
                <a:gd name="T50" fmla="*/ 30 w 139"/>
                <a:gd name="T51" fmla="*/ 49 h 235"/>
                <a:gd name="T52" fmla="*/ 45 w 139"/>
                <a:gd name="T53" fmla="*/ 36 h 235"/>
                <a:gd name="T54" fmla="*/ 52 w 139"/>
                <a:gd name="T55" fmla="*/ 31 h 235"/>
                <a:gd name="T56" fmla="*/ 59 w 139"/>
                <a:gd name="T57" fmla="*/ 26 h 235"/>
                <a:gd name="T58" fmla="*/ 73 w 139"/>
                <a:gd name="T59" fmla="*/ 19 h 235"/>
                <a:gd name="T60" fmla="*/ 86 w 139"/>
                <a:gd name="T61" fmla="*/ 13 h 235"/>
                <a:gd name="T62" fmla="*/ 110 w 139"/>
                <a:gd name="T63" fmla="*/ 4 h 235"/>
                <a:gd name="T64" fmla="*/ 130 w 139"/>
                <a:gd name="T65" fmla="*/ 0 h 235"/>
                <a:gd name="T66" fmla="*/ 139 w 139"/>
                <a:gd name="T67" fmla="*/ 1 h 235"/>
                <a:gd name="T68" fmla="*/ 139 w 139"/>
                <a:gd name="T69" fmla="*/ 1 h 23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39" h="235">
                  <a:moveTo>
                    <a:pt x="139" y="1"/>
                  </a:moveTo>
                  <a:lnTo>
                    <a:pt x="134" y="26"/>
                  </a:lnTo>
                  <a:lnTo>
                    <a:pt x="128" y="29"/>
                  </a:lnTo>
                  <a:lnTo>
                    <a:pt x="113" y="38"/>
                  </a:lnTo>
                  <a:lnTo>
                    <a:pt x="94" y="48"/>
                  </a:lnTo>
                  <a:lnTo>
                    <a:pt x="76" y="60"/>
                  </a:lnTo>
                  <a:lnTo>
                    <a:pt x="54" y="78"/>
                  </a:lnTo>
                  <a:lnTo>
                    <a:pt x="45" y="96"/>
                  </a:lnTo>
                  <a:lnTo>
                    <a:pt x="42" y="118"/>
                  </a:lnTo>
                  <a:lnTo>
                    <a:pt x="43" y="130"/>
                  </a:lnTo>
                  <a:lnTo>
                    <a:pt x="49" y="143"/>
                  </a:lnTo>
                  <a:lnTo>
                    <a:pt x="59" y="156"/>
                  </a:lnTo>
                  <a:lnTo>
                    <a:pt x="72" y="167"/>
                  </a:lnTo>
                  <a:lnTo>
                    <a:pt x="86" y="178"/>
                  </a:lnTo>
                  <a:lnTo>
                    <a:pt x="80" y="235"/>
                  </a:lnTo>
                  <a:lnTo>
                    <a:pt x="74" y="232"/>
                  </a:lnTo>
                  <a:lnTo>
                    <a:pt x="57" y="223"/>
                  </a:lnTo>
                  <a:lnTo>
                    <a:pt x="38" y="210"/>
                  </a:lnTo>
                  <a:lnTo>
                    <a:pt x="22" y="195"/>
                  </a:lnTo>
                  <a:lnTo>
                    <a:pt x="6" y="162"/>
                  </a:lnTo>
                  <a:lnTo>
                    <a:pt x="0" y="131"/>
                  </a:lnTo>
                  <a:lnTo>
                    <a:pt x="0" y="103"/>
                  </a:lnTo>
                  <a:lnTo>
                    <a:pt x="3" y="90"/>
                  </a:lnTo>
                  <a:lnTo>
                    <a:pt x="9" y="76"/>
                  </a:lnTo>
                  <a:lnTo>
                    <a:pt x="19" y="62"/>
                  </a:lnTo>
                  <a:lnTo>
                    <a:pt x="30" y="49"/>
                  </a:lnTo>
                  <a:lnTo>
                    <a:pt x="45" y="36"/>
                  </a:lnTo>
                  <a:lnTo>
                    <a:pt x="52" y="31"/>
                  </a:lnTo>
                  <a:lnTo>
                    <a:pt x="59" y="26"/>
                  </a:lnTo>
                  <a:lnTo>
                    <a:pt x="73" y="19"/>
                  </a:lnTo>
                  <a:lnTo>
                    <a:pt x="86" y="13"/>
                  </a:lnTo>
                  <a:lnTo>
                    <a:pt x="110" y="4"/>
                  </a:lnTo>
                  <a:lnTo>
                    <a:pt x="130" y="0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96" name="Freeform 62"/>
            <p:cNvSpPr>
              <a:spLocks/>
            </p:cNvSpPr>
            <p:nvPr/>
          </p:nvSpPr>
          <p:spPr bwMode="auto">
            <a:xfrm>
              <a:off x="5326" y="3287"/>
              <a:ext cx="242" cy="316"/>
            </a:xfrm>
            <a:custGeom>
              <a:avLst/>
              <a:gdLst>
                <a:gd name="T0" fmla="*/ 0 w 242"/>
                <a:gd name="T1" fmla="*/ 0 h 316"/>
                <a:gd name="T2" fmla="*/ 3 w 242"/>
                <a:gd name="T3" fmla="*/ 28 h 316"/>
                <a:gd name="T4" fmla="*/ 13 w 242"/>
                <a:gd name="T5" fmla="*/ 31 h 316"/>
                <a:gd name="T6" fmla="*/ 36 w 242"/>
                <a:gd name="T7" fmla="*/ 38 h 316"/>
                <a:gd name="T8" fmla="*/ 65 w 242"/>
                <a:gd name="T9" fmla="*/ 47 h 316"/>
                <a:gd name="T10" fmla="*/ 94 w 242"/>
                <a:gd name="T11" fmla="*/ 57 h 316"/>
                <a:gd name="T12" fmla="*/ 119 w 242"/>
                <a:gd name="T13" fmla="*/ 67 h 316"/>
                <a:gd name="T14" fmla="*/ 141 w 242"/>
                <a:gd name="T15" fmla="*/ 80 h 316"/>
                <a:gd name="T16" fmla="*/ 161 w 242"/>
                <a:gd name="T17" fmla="*/ 95 h 316"/>
                <a:gd name="T18" fmla="*/ 177 w 242"/>
                <a:gd name="T19" fmla="*/ 111 h 316"/>
                <a:gd name="T20" fmla="*/ 197 w 242"/>
                <a:gd name="T21" fmla="*/ 148 h 316"/>
                <a:gd name="T22" fmla="*/ 199 w 242"/>
                <a:gd name="T23" fmla="*/ 183 h 316"/>
                <a:gd name="T24" fmla="*/ 192 w 242"/>
                <a:gd name="T25" fmla="*/ 198 h 316"/>
                <a:gd name="T26" fmla="*/ 182 w 242"/>
                <a:gd name="T27" fmla="*/ 211 h 316"/>
                <a:gd name="T28" fmla="*/ 170 w 242"/>
                <a:gd name="T29" fmla="*/ 221 h 316"/>
                <a:gd name="T30" fmla="*/ 159 w 242"/>
                <a:gd name="T31" fmla="*/ 228 h 316"/>
                <a:gd name="T32" fmla="*/ 137 w 242"/>
                <a:gd name="T33" fmla="*/ 238 h 316"/>
                <a:gd name="T34" fmla="*/ 117 w 242"/>
                <a:gd name="T35" fmla="*/ 316 h 316"/>
                <a:gd name="T36" fmla="*/ 137 w 242"/>
                <a:gd name="T37" fmla="*/ 310 h 316"/>
                <a:gd name="T38" fmla="*/ 155 w 242"/>
                <a:gd name="T39" fmla="*/ 302 h 316"/>
                <a:gd name="T40" fmla="*/ 172 w 242"/>
                <a:gd name="T41" fmla="*/ 290 h 316"/>
                <a:gd name="T42" fmla="*/ 186 w 242"/>
                <a:gd name="T43" fmla="*/ 278 h 316"/>
                <a:gd name="T44" fmla="*/ 199 w 242"/>
                <a:gd name="T45" fmla="*/ 265 h 316"/>
                <a:gd name="T46" fmla="*/ 211 w 242"/>
                <a:gd name="T47" fmla="*/ 254 h 316"/>
                <a:gd name="T48" fmla="*/ 222 w 242"/>
                <a:gd name="T49" fmla="*/ 242 h 316"/>
                <a:gd name="T50" fmla="*/ 236 w 242"/>
                <a:gd name="T51" fmla="*/ 216 h 316"/>
                <a:gd name="T52" fmla="*/ 242 w 242"/>
                <a:gd name="T53" fmla="*/ 187 h 316"/>
                <a:gd name="T54" fmla="*/ 241 w 242"/>
                <a:gd name="T55" fmla="*/ 153 h 316"/>
                <a:gd name="T56" fmla="*/ 237 w 242"/>
                <a:gd name="T57" fmla="*/ 135 h 316"/>
                <a:gd name="T58" fmla="*/ 230 w 242"/>
                <a:gd name="T59" fmla="*/ 118 h 316"/>
                <a:gd name="T60" fmla="*/ 225 w 242"/>
                <a:gd name="T61" fmla="*/ 110 h 316"/>
                <a:gd name="T62" fmla="*/ 220 w 242"/>
                <a:gd name="T63" fmla="*/ 101 h 316"/>
                <a:gd name="T64" fmla="*/ 206 w 242"/>
                <a:gd name="T65" fmla="*/ 85 h 316"/>
                <a:gd name="T66" fmla="*/ 190 w 242"/>
                <a:gd name="T67" fmla="*/ 70 h 316"/>
                <a:gd name="T68" fmla="*/ 172 w 242"/>
                <a:gd name="T69" fmla="*/ 57 h 316"/>
                <a:gd name="T70" fmla="*/ 163 w 242"/>
                <a:gd name="T71" fmla="*/ 50 h 316"/>
                <a:gd name="T72" fmla="*/ 153 w 242"/>
                <a:gd name="T73" fmla="*/ 44 h 316"/>
                <a:gd name="T74" fmla="*/ 143 w 242"/>
                <a:gd name="T75" fmla="*/ 38 h 316"/>
                <a:gd name="T76" fmla="*/ 132 w 242"/>
                <a:gd name="T77" fmla="*/ 33 h 316"/>
                <a:gd name="T78" fmla="*/ 109 w 242"/>
                <a:gd name="T79" fmla="*/ 23 h 316"/>
                <a:gd name="T80" fmla="*/ 83 w 242"/>
                <a:gd name="T81" fmla="*/ 15 h 316"/>
                <a:gd name="T82" fmla="*/ 55 w 242"/>
                <a:gd name="T83" fmla="*/ 9 h 316"/>
                <a:gd name="T84" fmla="*/ 28 w 242"/>
                <a:gd name="T85" fmla="*/ 4 h 316"/>
                <a:gd name="T86" fmla="*/ 0 w 242"/>
                <a:gd name="T87" fmla="*/ 0 h 316"/>
                <a:gd name="T88" fmla="*/ 0 w 242"/>
                <a:gd name="T89" fmla="*/ 0 h 31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242" h="316">
                  <a:moveTo>
                    <a:pt x="0" y="0"/>
                  </a:moveTo>
                  <a:lnTo>
                    <a:pt x="3" y="28"/>
                  </a:lnTo>
                  <a:lnTo>
                    <a:pt x="13" y="31"/>
                  </a:lnTo>
                  <a:lnTo>
                    <a:pt x="36" y="38"/>
                  </a:lnTo>
                  <a:lnTo>
                    <a:pt x="65" y="47"/>
                  </a:lnTo>
                  <a:lnTo>
                    <a:pt x="94" y="57"/>
                  </a:lnTo>
                  <a:lnTo>
                    <a:pt x="119" y="67"/>
                  </a:lnTo>
                  <a:lnTo>
                    <a:pt x="141" y="80"/>
                  </a:lnTo>
                  <a:lnTo>
                    <a:pt x="161" y="95"/>
                  </a:lnTo>
                  <a:lnTo>
                    <a:pt x="177" y="111"/>
                  </a:lnTo>
                  <a:lnTo>
                    <a:pt x="197" y="148"/>
                  </a:lnTo>
                  <a:lnTo>
                    <a:pt x="199" y="183"/>
                  </a:lnTo>
                  <a:lnTo>
                    <a:pt x="192" y="198"/>
                  </a:lnTo>
                  <a:lnTo>
                    <a:pt x="182" y="211"/>
                  </a:lnTo>
                  <a:lnTo>
                    <a:pt x="170" y="221"/>
                  </a:lnTo>
                  <a:lnTo>
                    <a:pt x="159" y="228"/>
                  </a:lnTo>
                  <a:lnTo>
                    <a:pt x="137" y="238"/>
                  </a:lnTo>
                  <a:lnTo>
                    <a:pt x="117" y="316"/>
                  </a:lnTo>
                  <a:lnTo>
                    <a:pt x="137" y="310"/>
                  </a:lnTo>
                  <a:lnTo>
                    <a:pt x="155" y="302"/>
                  </a:lnTo>
                  <a:lnTo>
                    <a:pt x="172" y="290"/>
                  </a:lnTo>
                  <a:lnTo>
                    <a:pt x="186" y="278"/>
                  </a:lnTo>
                  <a:lnTo>
                    <a:pt x="199" y="265"/>
                  </a:lnTo>
                  <a:lnTo>
                    <a:pt x="211" y="254"/>
                  </a:lnTo>
                  <a:lnTo>
                    <a:pt x="222" y="242"/>
                  </a:lnTo>
                  <a:lnTo>
                    <a:pt x="236" y="216"/>
                  </a:lnTo>
                  <a:lnTo>
                    <a:pt x="242" y="187"/>
                  </a:lnTo>
                  <a:lnTo>
                    <a:pt x="241" y="153"/>
                  </a:lnTo>
                  <a:lnTo>
                    <a:pt x="237" y="135"/>
                  </a:lnTo>
                  <a:lnTo>
                    <a:pt x="230" y="118"/>
                  </a:lnTo>
                  <a:lnTo>
                    <a:pt x="225" y="110"/>
                  </a:lnTo>
                  <a:lnTo>
                    <a:pt x="220" y="101"/>
                  </a:lnTo>
                  <a:lnTo>
                    <a:pt x="206" y="85"/>
                  </a:lnTo>
                  <a:lnTo>
                    <a:pt x="190" y="70"/>
                  </a:lnTo>
                  <a:lnTo>
                    <a:pt x="172" y="57"/>
                  </a:lnTo>
                  <a:lnTo>
                    <a:pt x="163" y="50"/>
                  </a:lnTo>
                  <a:lnTo>
                    <a:pt x="153" y="44"/>
                  </a:lnTo>
                  <a:lnTo>
                    <a:pt x="143" y="38"/>
                  </a:lnTo>
                  <a:lnTo>
                    <a:pt x="132" y="33"/>
                  </a:lnTo>
                  <a:lnTo>
                    <a:pt x="109" y="23"/>
                  </a:lnTo>
                  <a:lnTo>
                    <a:pt x="83" y="15"/>
                  </a:lnTo>
                  <a:lnTo>
                    <a:pt x="55" y="9"/>
                  </a:lnTo>
                  <a:lnTo>
                    <a:pt x="28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97" name="Freeform 63"/>
            <p:cNvSpPr>
              <a:spLocks/>
            </p:cNvSpPr>
            <p:nvPr/>
          </p:nvSpPr>
          <p:spPr bwMode="auto">
            <a:xfrm>
              <a:off x="4416" y="3116"/>
              <a:ext cx="801" cy="822"/>
            </a:xfrm>
            <a:custGeom>
              <a:avLst/>
              <a:gdLst>
                <a:gd name="T0" fmla="*/ 318 w 801"/>
                <a:gd name="T1" fmla="*/ 618 h 822"/>
                <a:gd name="T2" fmla="*/ 402 w 801"/>
                <a:gd name="T3" fmla="*/ 625 h 822"/>
                <a:gd name="T4" fmla="*/ 390 w 801"/>
                <a:gd name="T5" fmla="*/ 451 h 822"/>
                <a:gd name="T6" fmla="*/ 300 w 801"/>
                <a:gd name="T7" fmla="*/ 393 h 822"/>
                <a:gd name="T8" fmla="*/ 393 w 801"/>
                <a:gd name="T9" fmla="*/ 306 h 822"/>
                <a:gd name="T10" fmla="*/ 321 w 801"/>
                <a:gd name="T11" fmla="*/ 218 h 822"/>
                <a:gd name="T12" fmla="*/ 231 w 801"/>
                <a:gd name="T13" fmla="*/ 226 h 822"/>
                <a:gd name="T14" fmla="*/ 171 w 801"/>
                <a:gd name="T15" fmla="*/ 241 h 822"/>
                <a:gd name="T16" fmla="*/ 0 w 801"/>
                <a:gd name="T17" fmla="*/ 285 h 822"/>
                <a:gd name="T18" fmla="*/ 88 w 801"/>
                <a:gd name="T19" fmla="*/ 230 h 822"/>
                <a:gd name="T20" fmla="*/ 193 w 801"/>
                <a:gd name="T21" fmla="*/ 171 h 822"/>
                <a:gd name="T22" fmla="*/ 215 w 801"/>
                <a:gd name="T23" fmla="*/ 115 h 822"/>
                <a:gd name="T24" fmla="*/ 231 w 801"/>
                <a:gd name="T25" fmla="*/ 83 h 822"/>
                <a:gd name="T26" fmla="*/ 248 w 801"/>
                <a:gd name="T27" fmla="*/ 54 h 822"/>
                <a:gd name="T28" fmla="*/ 266 w 801"/>
                <a:gd name="T29" fmla="*/ 24 h 822"/>
                <a:gd name="T30" fmla="*/ 295 w 801"/>
                <a:gd name="T31" fmla="*/ 26 h 822"/>
                <a:gd name="T32" fmla="*/ 277 w 801"/>
                <a:gd name="T33" fmla="*/ 59 h 822"/>
                <a:gd name="T34" fmla="*/ 256 w 801"/>
                <a:gd name="T35" fmla="*/ 104 h 822"/>
                <a:gd name="T36" fmla="*/ 236 w 801"/>
                <a:gd name="T37" fmla="*/ 183 h 822"/>
                <a:gd name="T38" fmla="*/ 293 w 801"/>
                <a:gd name="T39" fmla="*/ 173 h 822"/>
                <a:gd name="T40" fmla="*/ 395 w 801"/>
                <a:gd name="T41" fmla="*/ 160 h 822"/>
                <a:gd name="T42" fmla="*/ 408 w 801"/>
                <a:gd name="T43" fmla="*/ 30 h 822"/>
                <a:gd name="T44" fmla="*/ 441 w 801"/>
                <a:gd name="T45" fmla="*/ 0 h 822"/>
                <a:gd name="T46" fmla="*/ 451 w 801"/>
                <a:gd name="T47" fmla="*/ 86 h 822"/>
                <a:gd name="T48" fmla="*/ 541 w 801"/>
                <a:gd name="T49" fmla="*/ 166 h 822"/>
                <a:gd name="T50" fmla="*/ 609 w 801"/>
                <a:gd name="T51" fmla="*/ 179 h 822"/>
                <a:gd name="T52" fmla="*/ 623 w 801"/>
                <a:gd name="T53" fmla="*/ 104 h 822"/>
                <a:gd name="T54" fmla="*/ 623 w 801"/>
                <a:gd name="T55" fmla="*/ 43 h 822"/>
                <a:gd name="T56" fmla="*/ 645 w 801"/>
                <a:gd name="T57" fmla="*/ 85 h 822"/>
                <a:gd name="T58" fmla="*/ 664 w 801"/>
                <a:gd name="T59" fmla="*/ 125 h 822"/>
                <a:gd name="T60" fmla="*/ 680 w 801"/>
                <a:gd name="T61" fmla="*/ 163 h 822"/>
                <a:gd name="T62" fmla="*/ 707 w 801"/>
                <a:gd name="T63" fmla="*/ 193 h 822"/>
                <a:gd name="T64" fmla="*/ 745 w 801"/>
                <a:gd name="T65" fmla="*/ 206 h 822"/>
                <a:gd name="T66" fmla="*/ 784 w 801"/>
                <a:gd name="T67" fmla="*/ 225 h 822"/>
                <a:gd name="T68" fmla="*/ 801 w 801"/>
                <a:gd name="T69" fmla="*/ 235 h 822"/>
                <a:gd name="T70" fmla="*/ 706 w 801"/>
                <a:gd name="T71" fmla="*/ 233 h 822"/>
                <a:gd name="T72" fmla="*/ 670 w 801"/>
                <a:gd name="T73" fmla="*/ 290 h 822"/>
                <a:gd name="T74" fmla="*/ 620 w 801"/>
                <a:gd name="T75" fmla="*/ 225 h 822"/>
                <a:gd name="T76" fmla="*/ 463 w 801"/>
                <a:gd name="T77" fmla="*/ 213 h 822"/>
                <a:gd name="T78" fmla="*/ 465 w 801"/>
                <a:gd name="T79" fmla="*/ 358 h 822"/>
                <a:gd name="T80" fmla="*/ 531 w 801"/>
                <a:gd name="T81" fmla="*/ 390 h 822"/>
                <a:gd name="T82" fmla="*/ 618 w 801"/>
                <a:gd name="T83" fmla="*/ 443 h 822"/>
                <a:gd name="T84" fmla="*/ 468 w 801"/>
                <a:gd name="T85" fmla="*/ 448 h 822"/>
                <a:gd name="T86" fmla="*/ 461 w 801"/>
                <a:gd name="T87" fmla="*/ 622 h 822"/>
                <a:gd name="T88" fmla="*/ 587 w 801"/>
                <a:gd name="T89" fmla="*/ 613 h 822"/>
                <a:gd name="T90" fmla="*/ 609 w 801"/>
                <a:gd name="T91" fmla="*/ 648 h 822"/>
                <a:gd name="T92" fmla="*/ 555 w 801"/>
                <a:gd name="T93" fmla="*/ 660 h 822"/>
                <a:gd name="T94" fmla="*/ 456 w 801"/>
                <a:gd name="T95" fmla="*/ 672 h 822"/>
                <a:gd name="T96" fmla="*/ 443 w 801"/>
                <a:gd name="T97" fmla="*/ 822 h 822"/>
                <a:gd name="T98" fmla="*/ 408 w 801"/>
                <a:gd name="T99" fmla="*/ 717 h 822"/>
                <a:gd name="T100" fmla="*/ 331 w 801"/>
                <a:gd name="T101" fmla="*/ 664 h 822"/>
                <a:gd name="T102" fmla="*/ 250 w 801"/>
                <a:gd name="T103" fmla="*/ 647 h 822"/>
                <a:gd name="T104" fmla="*/ 278 w 801"/>
                <a:gd name="T105" fmla="*/ 612 h 82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801" h="822">
                  <a:moveTo>
                    <a:pt x="278" y="612"/>
                  </a:moveTo>
                  <a:lnTo>
                    <a:pt x="318" y="618"/>
                  </a:lnTo>
                  <a:lnTo>
                    <a:pt x="373" y="622"/>
                  </a:lnTo>
                  <a:lnTo>
                    <a:pt x="402" y="625"/>
                  </a:lnTo>
                  <a:lnTo>
                    <a:pt x="395" y="527"/>
                  </a:lnTo>
                  <a:lnTo>
                    <a:pt x="390" y="451"/>
                  </a:lnTo>
                  <a:lnTo>
                    <a:pt x="293" y="449"/>
                  </a:lnTo>
                  <a:lnTo>
                    <a:pt x="300" y="393"/>
                  </a:lnTo>
                  <a:lnTo>
                    <a:pt x="393" y="385"/>
                  </a:lnTo>
                  <a:lnTo>
                    <a:pt x="393" y="306"/>
                  </a:lnTo>
                  <a:lnTo>
                    <a:pt x="395" y="218"/>
                  </a:lnTo>
                  <a:lnTo>
                    <a:pt x="321" y="218"/>
                  </a:lnTo>
                  <a:lnTo>
                    <a:pt x="261" y="223"/>
                  </a:lnTo>
                  <a:lnTo>
                    <a:pt x="231" y="226"/>
                  </a:lnTo>
                  <a:lnTo>
                    <a:pt x="224" y="250"/>
                  </a:lnTo>
                  <a:lnTo>
                    <a:pt x="171" y="241"/>
                  </a:lnTo>
                  <a:lnTo>
                    <a:pt x="23" y="276"/>
                  </a:lnTo>
                  <a:lnTo>
                    <a:pt x="0" y="285"/>
                  </a:lnTo>
                  <a:lnTo>
                    <a:pt x="6" y="261"/>
                  </a:lnTo>
                  <a:lnTo>
                    <a:pt x="88" y="230"/>
                  </a:lnTo>
                  <a:lnTo>
                    <a:pt x="186" y="195"/>
                  </a:lnTo>
                  <a:lnTo>
                    <a:pt x="193" y="171"/>
                  </a:lnTo>
                  <a:lnTo>
                    <a:pt x="202" y="145"/>
                  </a:lnTo>
                  <a:lnTo>
                    <a:pt x="215" y="115"/>
                  </a:lnTo>
                  <a:lnTo>
                    <a:pt x="223" y="99"/>
                  </a:lnTo>
                  <a:lnTo>
                    <a:pt x="231" y="83"/>
                  </a:lnTo>
                  <a:lnTo>
                    <a:pt x="240" y="67"/>
                  </a:lnTo>
                  <a:lnTo>
                    <a:pt x="248" y="54"/>
                  </a:lnTo>
                  <a:lnTo>
                    <a:pt x="261" y="33"/>
                  </a:lnTo>
                  <a:lnTo>
                    <a:pt x="266" y="24"/>
                  </a:lnTo>
                  <a:lnTo>
                    <a:pt x="300" y="18"/>
                  </a:lnTo>
                  <a:lnTo>
                    <a:pt x="295" y="26"/>
                  </a:lnTo>
                  <a:lnTo>
                    <a:pt x="284" y="46"/>
                  </a:lnTo>
                  <a:lnTo>
                    <a:pt x="277" y="59"/>
                  </a:lnTo>
                  <a:lnTo>
                    <a:pt x="270" y="73"/>
                  </a:lnTo>
                  <a:lnTo>
                    <a:pt x="256" y="104"/>
                  </a:lnTo>
                  <a:lnTo>
                    <a:pt x="240" y="159"/>
                  </a:lnTo>
                  <a:lnTo>
                    <a:pt x="236" y="183"/>
                  </a:lnTo>
                  <a:lnTo>
                    <a:pt x="265" y="178"/>
                  </a:lnTo>
                  <a:lnTo>
                    <a:pt x="293" y="173"/>
                  </a:lnTo>
                  <a:lnTo>
                    <a:pt x="323" y="168"/>
                  </a:lnTo>
                  <a:lnTo>
                    <a:pt x="395" y="160"/>
                  </a:lnTo>
                  <a:lnTo>
                    <a:pt x="399" y="90"/>
                  </a:lnTo>
                  <a:lnTo>
                    <a:pt x="408" y="30"/>
                  </a:lnTo>
                  <a:lnTo>
                    <a:pt x="413" y="0"/>
                  </a:lnTo>
                  <a:lnTo>
                    <a:pt x="441" y="0"/>
                  </a:lnTo>
                  <a:lnTo>
                    <a:pt x="445" y="28"/>
                  </a:lnTo>
                  <a:lnTo>
                    <a:pt x="451" y="86"/>
                  </a:lnTo>
                  <a:lnTo>
                    <a:pt x="458" y="158"/>
                  </a:lnTo>
                  <a:lnTo>
                    <a:pt x="541" y="166"/>
                  </a:lnTo>
                  <a:lnTo>
                    <a:pt x="577" y="172"/>
                  </a:lnTo>
                  <a:lnTo>
                    <a:pt x="609" y="179"/>
                  </a:lnTo>
                  <a:lnTo>
                    <a:pt x="643" y="186"/>
                  </a:lnTo>
                  <a:lnTo>
                    <a:pt x="623" y="104"/>
                  </a:lnTo>
                  <a:lnTo>
                    <a:pt x="594" y="30"/>
                  </a:lnTo>
                  <a:lnTo>
                    <a:pt x="623" y="43"/>
                  </a:lnTo>
                  <a:lnTo>
                    <a:pt x="634" y="63"/>
                  </a:lnTo>
                  <a:lnTo>
                    <a:pt x="645" y="85"/>
                  </a:lnTo>
                  <a:lnTo>
                    <a:pt x="658" y="111"/>
                  </a:lnTo>
                  <a:lnTo>
                    <a:pt x="664" y="125"/>
                  </a:lnTo>
                  <a:lnTo>
                    <a:pt x="670" y="138"/>
                  </a:lnTo>
                  <a:lnTo>
                    <a:pt x="680" y="163"/>
                  </a:lnTo>
                  <a:lnTo>
                    <a:pt x="689" y="188"/>
                  </a:lnTo>
                  <a:lnTo>
                    <a:pt x="707" y="193"/>
                  </a:lnTo>
                  <a:lnTo>
                    <a:pt x="724" y="199"/>
                  </a:lnTo>
                  <a:lnTo>
                    <a:pt x="745" y="206"/>
                  </a:lnTo>
                  <a:lnTo>
                    <a:pt x="765" y="216"/>
                  </a:lnTo>
                  <a:lnTo>
                    <a:pt x="784" y="225"/>
                  </a:lnTo>
                  <a:lnTo>
                    <a:pt x="796" y="232"/>
                  </a:lnTo>
                  <a:lnTo>
                    <a:pt x="801" y="235"/>
                  </a:lnTo>
                  <a:lnTo>
                    <a:pt x="769" y="253"/>
                  </a:lnTo>
                  <a:lnTo>
                    <a:pt x="706" y="233"/>
                  </a:lnTo>
                  <a:lnTo>
                    <a:pt x="714" y="266"/>
                  </a:lnTo>
                  <a:lnTo>
                    <a:pt x="670" y="290"/>
                  </a:lnTo>
                  <a:lnTo>
                    <a:pt x="654" y="230"/>
                  </a:lnTo>
                  <a:lnTo>
                    <a:pt x="620" y="225"/>
                  </a:lnTo>
                  <a:lnTo>
                    <a:pt x="550" y="216"/>
                  </a:lnTo>
                  <a:lnTo>
                    <a:pt x="463" y="213"/>
                  </a:lnTo>
                  <a:lnTo>
                    <a:pt x="463" y="300"/>
                  </a:lnTo>
                  <a:lnTo>
                    <a:pt x="465" y="358"/>
                  </a:lnTo>
                  <a:lnTo>
                    <a:pt x="467" y="383"/>
                  </a:lnTo>
                  <a:lnTo>
                    <a:pt x="531" y="390"/>
                  </a:lnTo>
                  <a:lnTo>
                    <a:pt x="616" y="397"/>
                  </a:lnTo>
                  <a:lnTo>
                    <a:pt x="618" y="443"/>
                  </a:lnTo>
                  <a:lnTo>
                    <a:pt x="543" y="446"/>
                  </a:lnTo>
                  <a:lnTo>
                    <a:pt x="468" y="448"/>
                  </a:lnTo>
                  <a:lnTo>
                    <a:pt x="466" y="521"/>
                  </a:lnTo>
                  <a:lnTo>
                    <a:pt x="461" y="622"/>
                  </a:lnTo>
                  <a:lnTo>
                    <a:pt x="531" y="618"/>
                  </a:lnTo>
                  <a:lnTo>
                    <a:pt x="587" y="613"/>
                  </a:lnTo>
                  <a:lnTo>
                    <a:pt x="613" y="610"/>
                  </a:lnTo>
                  <a:lnTo>
                    <a:pt x="609" y="648"/>
                  </a:lnTo>
                  <a:lnTo>
                    <a:pt x="582" y="655"/>
                  </a:lnTo>
                  <a:lnTo>
                    <a:pt x="555" y="660"/>
                  </a:lnTo>
                  <a:lnTo>
                    <a:pt x="526" y="664"/>
                  </a:lnTo>
                  <a:lnTo>
                    <a:pt x="456" y="672"/>
                  </a:lnTo>
                  <a:lnTo>
                    <a:pt x="455" y="721"/>
                  </a:lnTo>
                  <a:lnTo>
                    <a:pt x="443" y="822"/>
                  </a:lnTo>
                  <a:lnTo>
                    <a:pt x="418" y="820"/>
                  </a:lnTo>
                  <a:lnTo>
                    <a:pt x="408" y="717"/>
                  </a:lnTo>
                  <a:lnTo>
                    <a:pt x="403" y="670"/>
                  </a:lnTo>
                  <a:lnTo>
                    <a:pt x="331" y="664"/>
                  </a:lnTo>
                  <a:lnTo>
                    <a:pt x="276" y="653"/>
                  </a:lnTo>
                  <a:lnTo>
                    <a:pt x="250" y="647"/>
                  </a:lnTo>
                  <a:lnTo>
                    <a:pt x="278" y="6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98" name="Freeform 64"/>
            <p:cNvSpPr>
              <a:spLocks/>
            </p:cNvSpPr>
            <p:nvPr/>
          </p:nvSpPr>
          <p:spPr bwMode="auto">
            <a:xfrm>
              <a:off x="5009" y="3786"/>
              <a:ext cx="87" cy="135"/>
            </a:xfrm>
            <a:custGeom>
              <a:avLst/>
              <a:gdLst>
                <a:gd name="T0" fmla="*/ 48 w 87"/>
                <a:gd name="T1" fmla="*/ 0 h 135"/>
                <a:gd name="T2" fmla="*/ 44 w 87"/>
                <a:gd name="T3" fmla="*/ 18 h 135"/>
                <a:gd name="T4" fmla="*/ 39 w 87"/>
                <a:gd name="T5" fmla="*/ 37 h 135"/>
                <a:gd name="T6" fmla="*/ 31 w 87"/>
                <a:gd name="T7" fmla="*/ 60 h 135"/>
                <a:gd name="T8" fmla="*/ 22 w 87"/>
                <a:gd name="T9" fmla="*/ 86 h 135"/>
                <a:gd name="T10" fmla="*/ 11 w 87"/>
                <a:gd name="T11" fmla="*/ 111 h 135"/>
                <a:gd name="T12" fmla="*/ 3 w 87"/>
                <a:gd name="T13" fmla="*/ 128 h 135"/>
                <a:gd name="T14" fmla="*/ 0 w 87"/>
                <a:gd name="T15" fmla="*/ 135 h 135"/>
                <a:gd name="T16" fmla="*/ 28 w 87"/>
                <a:gd name="T17" fmla="*/ 122 h 135"/>
                <a:gd name="T18" fmla="*/ 32 w 87"/>
                <a:gd name="T19" fmla="*/ 117 h 135"/>
                <a:gd name="T20" fmla="*/ 42 w 87"/>
                <a:gd name="T21" fmla="*/ 104 h 135"/>
                <a:gd name="T22" fmla="*/ 54 w 87"/>
                <a:gd name="T23" fmla="*/ 87 h 135"/>
                <a:gd name="T24" fmla="*/ 66 w 87"/>
                <a:gd name="T25" fmla="*/ 67 h 135"/>
                <a:gd name="T26" fmla="*/ 76 w 87"/>
                <a:gd name="T27" fmla="*/ 48 h 135"/>
                <a:gd name="T28" fmla="*/ 82 w 87"/>
                <a:gd name="T29" fmla="*/ 32 h 135"/>
                <a:gd name="T30" fmla="*/ 87 w 87"/>
                <a:gd name="T31" fmla="*/ 17 h 135"/>
                <a:gd name="T32" fmla="*/ 48 w 87"/>
                <a:gd name="T33" fmla="*/ 0 h 135"/>
                <a:gd name="T34" fmla="*/ 48 w 87"/>
                <a:gd name="T35" fmla="*/ 0 h 13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87" h="135">
                  <a:moveTo>
                    <a:pt x="48" y="0"/>
                  </a:moveTo>
                  <a:lnTo>
                    <a:pt x="44" y="18"/>
                  </a:lnTo>
                  <a:lnTo>
                    <a:pt x="39" y="37"/>
                  </a:lnTo>
                  <a:lnTo>
                    <a:pt x="31" y="60"/>
                  </a:lnTo>
                  <a:lnTo>
                    <a:pt x="22" y="86"/>
                  </a:lnTo>
                  <a:lnTo>
                    <a:pt x="11" y="111"/>
                  </a:lnTo>
                  <a:lnTo>
                    <a:pt x="3" y="128"/>
                  </a:lnTo>
                  <a:lnTo>
                    <a:pt x="0" y="135"/>
                  </a:lnTo>
                  <a:lnTo>
                    <a:pt x="28" y="122"/>
                  </a:lnTo>
                  <a:lnTo>
                    <a:pt x="32" y="117"/>
                  </a:lnTo>
                  <a:lnTo>
                    <a:pt x="42" y="104"/>
                  </a:lnTo>
                  <a:lnTo>
                    <a:pt x="54" y="87"/>
                  </a:lnTo>
                  <a:lnTo>
                    <a:pt x="66" y="67"/>
                  </a:lnTo>
                  <a:lnTo>
                    <a:pt x="76" y="48"/>
                  </a:lnTo>
                  <a:lnTo>
                    <a:pt x="82" y="32"/>
                  </a:lnTo>
                  <a:lnTo>
                    <a:pt x="87" y="1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99" name="Freeform 65"/>
            <p:cNvSpPr>
              <a:spLocks/>
            </p:cNvSpPr>
            <p:nvPr/>
          </p:nvSpPr>
          <p:spPr bwMode="auto">
            <a:xfrm>
              <a:off x="4622" y="3775"/>
              <a:ext cx="82" cy="143"/>
            </a:xfrm>
            <a:custGeom>
              <a:avLst/>
              <a:gdLst>
                <a:gd name="T0" fmla="*/ 34 w 82"/>
                <a:gd name="T1" fmla="*/ 0 h 143"/>
                <a:gd name="T2" fmla="*/ 40 w 82"/>
                <a:gd name="T3" fmla="*/ 24 h 143"/>
                <a:gd name="T4" fmla="*/ 47 w 82"/>
                <a:gd name="T5" fmla="*/ 48 h 143"/>
                <a:gd name="T6" fmla="*/ 55 w 82"/>
                <a:gd name="T7" fmla="*/ 75 h 143"/>
                <a:gd name="T8" fmla="*/ 64 w 82"/>
                <a:gd name="T9" fmla="*/ 100 h 143"/>
                <a:gd name="T10" fmla="*/ 73 w 82"/>
                <a:gd name="T11" fmla="*/ 123 h 143"/>
                <a:gd name="T12" fmla="*/ 82 w 82"/>
                <a:gd name="T13" fmla="*/ 143 h 143"/>
                <a:gd name="T14" fmla="*/ 57 w 82"/>
                <a:gd name="T15" fmla="*/ 138 h 143"/>
                <a:gd name="T16" fmla="*/ 45 w 82"/>
                <a:gd name="T17" fmla="*/ 119 h 143"/>
                <a:gd name="T18" fmla="*/ 35 w 82"/>
                <a:gd name="T19" fmla="*/ 101 h 143"/>
                <a:gd name="T20" fmla="*/ 24 w 82"/>
                <a:gd name="T21" fmla="*/ 80 h 143"/>
                <a:gd name="T22" fmla="*/ 14 w 82"/>
                <a:gd name="T23" fmla="*/ 59 h 143"/>
                <a:gd name="T24" fmla="*/ 7 w 82"/>
                <a:gd name="T25" fmla="*/ 42 h 143"/>
                <a:gd name="T26" fmla="*/ 0 w 82"/>
                <a:gd name="T27" fmla="*/ 24 h 143"/>
                <a:gd name="T28" fmla="*/ 34 w 82"/>
                <a:gd name="T29" fmla="*/ 0 h 143"/>
                <a:gd name="T30" fmla="*/ 34 w 82"/>
                <a:gd name="T31" fmla="*/ 0 h 14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82" h="143">
                  <a:moveTo>
                    <a:pt x="34" y="0"/>
                  </a:moveTo>
                  <a:lnTo>
                    <a:pt x="40" y="24"/>
                  </a:lnTo>
                  <a:lnTo>
                    <a:pt x="47" y="48"/>
                  </a:lnTo>
                  <a:lnTo>
                    <a:pt x="55" y="75"/>
                  </a:lnTo>
                  <a:lnTo>
                    <a:pt x="64" y="100"/>
                  </a:lnTo>
                  <a:lnTo>
                    <a:pt x="73" y="123"/>
                  </a:lnTo>
                  <a:lnTo>
                    <a:pt x="82" y="143"/>
                  </a:lnTo>
                  <a:lnTo>
                    <a:pt x="57" y="138"/>
                  </a:lnTo>
                  <a:lnTo>
                    <a:pt x="45" y="119"/>
                  </a:lnTo>
                  <a:lnTo>
                    <a:pt x="35" y="101"/>
                  </a:lnTo>
                  <a:lnTo>
                    <a:pt x="24" y="80"/>
                  </a:lnTo>
                  <a:lnTo>
                    <a:pt x="14" y="59"/>
                  </a:lnTo>
                  <a:lnTo>
                    <a:pt x="7" y="42"/>
                  </a:lnTo>
                  <a:lnTo>
                    <a:pt x="0" y="2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00" name="Freeform 66"/>
            <p:cNvSpPr>
              <a:spLocks/>
            </p:cNvSpPr>
            <p:nvPr/>
          </p:nvSpPr>
          <p:spPr bwMode="auto">
            <a:xfrm>
              <a:off x="4547" y="3820"/>
              <a:ext cx="650" cy="147"/>
            </a:xfrm>
            <a:custGeom>
              <a:avLst/>
              <a:gdLst>
                <a:gd name="T0" fmla="*/ 32 w 650"/>
                <a:gd name="T1" fmla="*/ 21 h 147"/>
                <a:gd name="T2" fmla="*/ 45 w 650"/>
                <a:gd name="T3" fmla="*/ 30 h 147"/>
                <a:gd name="T4" fmla="*/ 58 w 650"/>
                <a:gd name="T5" fmla="*/ 38 h 147"/>
                <a:gd name="T6" fmla="*/ 74 w 650"/>
                <a:gd name="T7" fmla="*/ 48 h 147"/>
                <a:gd name="T8" fmla="*/ 90 w 650"/>
                <a:gd name="T9" fmla="*/ 58 h 147"/>
                <a:gd name="T10" fmla="*/ 106 w 650"/>
                <a:gd name="T11" fmla="*/ 66 h 147"/>
                <a:gd name="T12" fmla="*/ 122 w 650"/>
                <a:gd name="T13" fmla="*/ 74 h 147"/>
                <a:gd name="T14" fmla="*/ 139 w 650"/>
                <a:gd name="T15" fmla="*/ 81 h 147"/>
                <a:gd name="T16" fmla="*/ 155 w 650"/>
                <a:gd name="T17" fmla="*/ 87 h 147"/>
                <a:gd name="T18" fmla="*/ 173 w 650"/>
                <a:gd name="T19" fmla="*/ 92 h 147"/>
                <a:gd name="T20" fmla="*/ 212 w 650"/>
                <a:gd name="T21" fmla="*/ 98 h 147"/>
                <a:gd name="T22" fmla="*/ 258 w 650"/>
                <a:gd name="T23" fmla="*/ 103 h 147"/>
                <a:gd name="T24" fmla="*/ 307 w 650"/>
                <a:gd name="T25" fmla="*/ 105 h 147"/>
                <a:gd name="T26" fmla="*/ 402 w 650"/>
                <a:gd name="T27" fmla="*/ 97 h 147"/>
                <a:gd name="T28" fmla="*/ 450 w 650"/>
                <a:gd name="T29" fmla="*/ 83 h 147"/>
                <a:gd name="T30" fmla="*/ 473 w 650"/>
                <a:gd name="T31" fmla="*/ 76 h 147"/>
                <a:gd name="T32" fmla="*/ 493 w 650"/>
                <a:gd name="T33" fmla="*/ 68 h 147"/>
                <a:gd name="T34" fmla="*/ 512 w 650"/>
                <a:gd name="T35" fmla="*/ 61 h 147"/>
                <a:gd name="T36" fmla="*/ 529 w 650"/>
                <a:gd name="T37" fmla="*/ 53 h 147"/>
                <a:gd name="T38" fmla="*/ 545 w 650"/>
                <a:gd name="T39" fmla="*/ 45 h 147"/>
                <a:gd name="T40" fmla="*/ 560 w 650"/>
                <a:gd name="T41" fmla="*/ 35 h 147"/>
                <a:gd name="T42" fmla="*/ 576 w 650"/>
                <a:gd name="T43" fmla="*/ 23 h 147"/>
                <a:gd name="T44" fmla="*/ 590 w 650"/>
                <a:gd name="T45" fmla="*/ 12 h 147"/>
                <a:gd name="T46" fmla="*/ 603 w 650"/>
                <a:gd name="T47" fmla="*/ 0 h 147"/>
                <a:gd name="T48" fmla="*/ 650 w 650"/>
                <a:gd name="T49" fmla="*/ 18 h 147"/>
                <a:gd name="T50" fmla="*/ 638 w 650"/>
                <a:gd name="T51" fmla="*/ 31 h 147"/>
                <a:gd name="T52" fmla="*/ 623 w 650"/>
                <a:gd name="T53" fmla="*/ 43 h 147"/>
                <a:gd name="T54" fmla="*/ 614 w 650"/>
                <a:gd name="T55" fmla="*/ 50 h 147"/>
                <a:gd name="T56" fmla="*/ 603 w 650"/>
                <a:gd name="T57" fmla="*/ 56 h 147"/>
                <a:gd name="T58" fmla="*/ 592 w 650"/>
                <a:gd name="T59" fmla="*/ 63 h 147"/>
                <a:gd name="T60" fmla="*/ 580 w 650"/>
                <a:gd name="T61" fmla="*/ 70 h 147"/>
                <a:gd name="T62" fmla="*/ 568 w 650"/>
                <a:gd name="T63" fmla="*/ 77 h 147"/>
                <a:gd name="T64" fmla="*/ 555 w 650"/>
                <a:gd name="T65" fmla="*/ 84 h 147"/>
                <a:gd name="T66" fmla="*/ 542 w 650"/>
                <a:gd name="T67" fmla="*/ 91 h 147"/>
                <a:gd name="T68" fmla="*/ 529 w 650"/>
                <a:gd name="T69" fmla="*/ 97 h 147"/>
                <a:gd name="T70" fmla="*/ 516 w 650"/>
                <a:gd name="T71" fmla="*/ 104 h 147"/>
                <a:gd name="T72" fmla="*/ 504 w 650"/>
                <a:gd name="T73" fmla="*/ 110 h 147"/>
                <a:gd name="T74" fmla="*/ 480 w 650"/>
                <a:gd name="T75" fmla="*/ 120 h 147"/>
                <a:gd name="T76" fmla="*/ 458 w 650"/>
                <a:gd name="T77" fmla="*/ 127 h 147"/>
                <a:gd name="T78" fmla="*/ 435 w 650"/>
                <a:gd name="T79" fmla="*/ 133 h 147"/>
                <a:gd name="T80" fmla="*/ 412 w 650"/>
                <a:gd name="T81" fmla="*/ 138 h 147"/>
                <a:gd name="T82" fmla="*/ 360 w 650"/>
                <a:gd name="T83" fmla="*/ 145 h 147"/>
                <a:gd name="T84" fmla="*/ 307 w 650"/>
                <a:gd name="T85" fmla="*/ 147 h 147"/>
                <a:gd name="T86" fmla="*/ 214 w 650"/>
                <a:gd name="T87" fmla="*/ 140 h 147"/>
                <a:gd name="T88" fmla="*/ 172 w 650"/>
                <a:gd name="T89" fmla="*/ 131 h 147"/>
                <a:gd name="T90" fmla="*/ 134 w 650"/>
                <a:gd name="T91" fmla="*/ 120 h 147"/>
                <a:gd name="T92" fmla="*/ 116 w 650"/>
                <a:gd name="T93" fmla="*/ 113 h 147"/>
                <a:gd name="T94" fmla="*/ 99 w 650"/>
                <a:gd name="T95" fmla="*/ 105 h 147"/>
                <a:gd name="T96" fmla="*/ 81 w 650"/>
                <a:gd name="T97" fmla="*/ 97 h 147"/>
                <a:gd name="T98" fmla="*/ 62 w 650"/>
                <a:gd name="T99" fmla="*/ 86 h 147"/>
                <a:gd name="T100" fmla="*/ 41 w 650"/>
                <a:gd name="T101" fmla="*/ 75 h 147"/>
                <a:gd name="T102" fmla="*/ 21 w 650"/>
                <a:gd name="T103" fmla="*/ 63 h 147"/>
                <a:gd name="T104" fmla="*/ 0 w 650"/>
                <a:gd name="T105" fmla="*/ 41 h 147"/>
                <a:gd name="T106" fmla="*/ 5 w 650"/>
                <a:gd name="T107" fmla="*/ 33 h 147"/>
                <a:gd name="T108" fmla="*/ 16 w 650"/>
                <a:gd name="T109" fmla="*/ 27 h 147"/>
                <a:gd name="T110" fmla="*/ 32 w 650"/>
                <a:gd name="T111" fmla="*/ 21 h 147"/>
                <a:gd name="T112" fmla="*/ 32 w 650"/>
                <a:gd name="T113" fmla="*/ 21 h 14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650" h="147">
                  <a:moveTo>
                    <a:pt x="32" y="21"/>
                  </a:moveTo>
                  <a:lnTo>
                    <a:pt x="45" y="30"/>
                  </a:lnTo>
                  <a:lnTo>
                    <a:pt x="58" y="38"/>
                  </a:lnTo>
                  <a:lnTo>
                    <a:pt x="74" y="48"/>
                  </a:lnTo>
                  <a:lnTo>
                    <a:pt x="90" y="58"/>
                  </a:lnTo>
                  <a:lnTo>
                    <a:pt x="106" y="66"/>
                  </a:lnTo>
                  <a:lnTo>
                    <a:pt x="122" y="74"/>
                  </a:lnTo>
                  <a:lnTo>
                    <a:pt x="139" y="81"/>
                  </a:lnTo>
                  <a:lnTo>
                    <a:pt x="155" y="87"/>
                  </a:lnTo>
                  <a:lnTo>
                    <a:pt x="173" y="92"/>
                  </a:lnTo>
                  <a:lnTo>
                    <a:pt x="212" y="98"/>
                  </a:lnTo>
                  <a:lnTo>
                    <a:pt x="258" y="103"/>
                  </a:lnTo>
                  <a:lnTo>
                    <a:pt x="307" y="105"/>
                  </a:lnTo>
                  <a:lnTo>
                    <a:pt x="402" y="97"/>
                  </a:lnTo>
                  <a:lnTo>
                    <a:pt x="450" y="83"/>
                  </a:lnTo>
                  <a:lnTo>
                    <a:pt x="473" y="76"/>
                  </a:lnTo>
                  <a:lnTo>
                    <a:pt x="493" y="68"/>
                  </a:lnTo>
                  <a:lnTo>
                    <a:pt x="512" y="61"/>
                  </a:lnTo>
                  <a:lnTo>
                    <a:pt x="529" y="53"/>
                  </a:lnTo>
                  <a:lnTo>
                    <a:pt x="545" y="45"/>
                  </a:lnTo>
                  <a:lnTo>
                    <a:pt x="560" y="35"/>
                  </a:lnTo>
                  <a:lnTo>
                    <a:pt x="576" y="23"/>
                  </a:lnTo>
                  <a:lnTo>
                    <a:pt x="590" y="12"/>
                  </a:lnTo>
                  <a:lnTo>
                    <a:pt x="603" y="0"/>
                  </a:lnTo>
                  <a:lnTo>
                    <a:pt x="650" y="18"/>
                  </a:lnTo>
                  <a:lnTo>
                    <a:pt x="638" y="31"/>
                  </a:lnTo>
                  <a:lnTo>
                    <a:pt x="623" y="43"/>
                  </a:lnTo>
                  <a:lnTo>
                    <a:pt x="614" y="50"/>
                  </a:lnTo>
                  <a:lnTo>
                    <a:pt x="603" y="56"/>
                  </a:lnTo>
                  <a:lnTo>
                    <a:pt x="592" y="63"/>
                  </a:lnTo>
                  <a:lnTo>
                    <a:pt x="580" y="70"/>
                  </a:lnTo>
                  <a:lnTo>
                    <a:pt x="568" y="77"/>
                  </a:lnTo>
                  <a:lnTo>
                    <a:pt x="555" y="84"/>
                  </a:lnTo>
                  <a:lnTo>
                    <a:pt x="542" y="91"/>
                  </a:lnTo>
                  <a:lnTo>
                    <a:pt x="529" y="97"/>
                  </a:lnTo>
                  <a:lnTo>
                    <a:pt x="516" y="104"/>
                  </a:lnTo>
                  <a:lnTo>
                    <a:pt x="504" y="110"/>
                  </a:lnTo>
                  <a:lnTo>
                    <a:pt x="480" y="120"/>
                  </a:lnTo>
                  <a:lnTo>
                    <a:pt x="458" y="127"/>
                  </a:lnTo>
                  <a:lnTo>
                    <a:pt x="435" y="133"/>
                  </a:lnTo>
                  <a:lnTo>
                    <a:pt x="412" y="138"/>
                  </a:lnTo>
                  <a:lnTo>
                    <a:pt x="360" y="145"/>
                  </a:lnTo>
                  <a:lnTo>
                    <a:pt x="307" y="147"/>
                  </a:lnTo>
                  <a:lnTo>
                    <a:pt x="214" y="140"/>
                  </a:lnTo>
                  <a:lnTo>
                    <a:pt x="172" y="131"/>
                  </a:lnTo>
                  <a:lnTo>
                    <a:pt x="134" y="120"/>
                  </a:lnTo>
                  <a:lnTo>
                    <a:pt x="116" y="113"/>
                  </a:lnTo>
                  <a:lnTo>
                    <a:pt x="99" y="105"/>
                  </a:lnTo>
                  <a:lnTo>
                    <a:pt x="81" y="97"/>
                  </a:lnTo>
                  <a:lnTo>
                    <a:pt x="62" y="86"/>
                  </a:lnTo>
                  <a:lnTo>
                    <a:pt x="41" y="75"/>
                  </a:lnTo>
                  <a:lnTo>
                    <a:pt x="21" y="63"/>
                  </a:lnTo>
                  <a:lnTo>
                    <a:pt x="0" y="41"/>
                  </a:lnTo>
                  <a:lnTo>
                    <a:pt x="5" y="33"/>
                  </a:lnTo>
                  <a:lnTo>
                    <a:pt x="16" y="27"/>
                  </a:lnTo>
                  <a:lnTo>
                    <a:pt x="32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01" name="Freeform 67"/>
            <p:cNvSpPr>
              <a:spLocks/>
            </p:cNvSpPr>
            <p:nvPr/>
          </p:nvSpPr>
          <p:spPr bwMode="auto">
            <a:xfrm>
              <a:off x="4363" y="3094"/>
              <a:ext cx="951" cy="410"/>
            </a:xfrm>
            <a:custGeom>
              <a:avLst/>
              <a:gdLst>
                <a:gd name="T0" fmla="*/ 49 w 951"/>
                <a:gd name="T1" fmla="*/ 374 h 410"/>
                <a:gd name="T2" fmla="*/ 66 w 951"/>
                <a:gd name="T3" fmla="*/ 320 h 410"/>
                <a:gd name="T4" fmla="*/ 85 w 951"/>
                <a:gd name="T5" fmla="*/ 267 h 410"/>
                <a:gd name="T6" fmla="*/ 104 w 951"/>
                <a:gd name="T7" fmla="*/ 234 h 410"/>
                <a:gd name="T8" fmla="*/ 131 w 951"/>
                <a:gd name="T9" fmla="*/ 201 h 410"/>
                <a:gd name="T10" fmla="*/ 148 w 951"/>
                <a:gd name="T11" fmla="*/ 182 h 410"/>
                <a:gd name="T12" fmla="*/ 167 w 951"/>
                <a:gd name="T13" fmla="*/ 163 h 410"/>
                <a:gd name="T14" fmla="*/ 186 w 951"/>
                <a:gd name="T15" fmla="*/ 145 h 410"/>
                <a:gd name="T16" fmla="*/ 215 w 951"/>
                <a:gd name="T17" fmla="*/ 122 h 410"/>
                <a:gd name="T18" fmla="*/ 236 w 951"/>
                <a:gd name="T19" fmla="*/ 109 h 410"/>
                <a:gd name="T20" fmla="*/ 258 w 951"/>
                <a:gd name="T21" fmla="*/ 96 h 410"/>
                <a:gd name="T22" fmla="*/ 284 w 951"/>
                <a:gd name="T23" fmla="*/ 83 h 410"/>
                <a:gd name="T24" fmla="*/ 312 w 951"/>
                <a:gd name="T25" fmla="*/ 72 h 410"/>
                <a:gd name="T26" fmla="*/ 354 w 951"/>
                <a:gd name="T27" fmla="*/ 56 h 410"/>
                <a:gd name="T28" fmla="*/ 418 w 951"/>
                <a:gd name="T29" fmla="*/ 42 h 410"/>
                <a:gd name="T30" fmla="*/ 541 w 951"/>
                <a:gd name="T31" fmla="*/ 38 h 410"/>
                <a:gd name="T32" fmla="*/ 624 w 951"/>
                <a:gd name="T33" fmla="*/ 58 h 410"/>
                <a:gd name="T34" fmla="*/ 673 w 951"/>
                <a:gd name="T35" fmla="*/ 77 h 410"/>
                <a:gd name="T36" fmla="*/ 721 w 951"/>
                <a:gd name="T37" fmla="*/ 98 h 410"/>
                <a:gd name="T38" fmla="*/ 757 w 951"/>
                <a:gd name="T39" fmla="*/ 119 h 410"/>
                <a:gd name="T40" fmla="*/ 786 w 951"/>
                <a:gd name="T41" fmla="*/ 138 h 410"/>
                <a:gd name="T42" fmla="*/ 851 w 951"/>
                <a:gd name="T43" fmla="*/ 205 h 410"/>
                <a:gd name="T44" fmla="*/ 869 w 951"/>
                <a:gd name="T45" fmla="*/ 232 h 410"/>
                <a:gd name="T46" fmla="*/ 889 w 951"/>
                <a:gd name="T47" fmla="*/ 268 h 410"/>
                <a:gd name="T48" fmla="*/ 951 w 951"/>
                <a:gd name="T49" fmla="*/ 287 h 410"/>
                <a:gd name="T50" fmla="*/ 939 w 951"/>
                <a:gd name="T51" fmla="*/ 263 h 410"/>
                <a:gd name="T52" fmla="*/ 914 w 951"/>
                <a:gd name="T53" fmla="*/ 218 h 410"/>
                <a:gd name="T54" fmla="*/ 900 w 951"/>
                <a:gd name="T55" fmla="*/ 198 h 410"/>
                <a:gd name="T56" fmla="*/ 886 w 951"/>
                <a:gd name="T57" fmla="*/ 178 h 410"/>
                <a:gd name="T58" fmla="*/ 870 w 951"/>
                <a:gd name="T59" fmla="*/ 159 h 410"/>
                <a:gd name="T60" fmla="*/ 852 w 951"/>
                <a:gd name="T61" fmla="*/ 140 h 410"/>
                <a:gd name="T62" fmla="*/ 832 w 951"/>
                <a:gd name="T63" fmla="*/ 122 h 410"/>
                <a:gd name="T64" fmla="*/ 810 w 951"/>
                <a:gd name="T65" fmla="*/ 106 h 410"/>
                <a:gd name="T66" fmla="*/ 787 w 951"/>
                <a:gd name="T67" fmla="*/ 90 h 410"/>
                <a:gd name="T68" fmla="*/ 766 w 951"/>
                <a:gd name="T69" fmla="*/ 76 h 410"/>
                <a:gd name="T70" fmla="*/ 748 w 951"/>
                <a:gd name="T71" fmla="*/ 65 h 410"/>
                <a:gd name="T72" fmla="*/ 715 w 951"/>
                <a:gd name="T73" fmla="*/ 46 h 410"/>
                <a:gd name="T74" fmla="*/ 679 w 951"/>
                <a:gd name="T75" fmla="*/ 31 h 410"/>
                <a:gd name="T76" fmla="*/ 636 w 951"/>
                <a:gd name="T77" fmla="*/ 19 h 410"/>
                <a:gd name="T78" fmla="*/ 570 w 951"/>
                <a:gd name="T79" fmla="*/ 5 h 410"/>
                <a:gd name="T80" fmla="*/ 448 w 951"/>
                <a:gd name="T81" fmla="*/ 1 h 410"/>
                <a:gd name="T82" fmla="*/ 321 w 951"/>
                <a:gd name="T83" fmla="*/ 25 h 410"/>
                <a:gd name="T84" fmla="*/ 263 w 951"/>
                <a:gd name="T85" fmla="*/ 47 h 410"/>
                <a:gd name="T86" fmla="*/ 225 w 951"/>
                <a:gd name="T87" fmla="*/ 68 h 410"/>
                <a:gd name="T88" fmla="*/ 191 w 951"/>
                <a:gd name="T89" fmla="*/ 89 h 410"/>
                <a:gd name="T90" fmla="*/ 161 w 951"/>
                <a:gd name="T91" fmla="*/ 112 h 410"/>
                <a:gd name="T92" fmla="*/ 130 w 951"/>
                <a:gd name="T93" fmla="*/ 139 h 410"/>
                <a:gd name="T94" fmla="*/ 99 w 951"/>
                <a:gd name="T95" fmla="*/ 171 h 410"/>
                <a:gd name="T96" fmla="*/ 72 w 951"/>
                <a:gd name="T97" fmla="*/ 205 h 410"/>
                <a:gd name="T98" fmla="*/ 53 w 951"/>
                <a:gd name="T99" fmla="*/ 240 h 410"/>
                <a:gd name="T100" fmla="*/ 36 w 951"/>
                <a:gd name="T101" fmla="*/ 274 h 410"/>
                <a:gd name="T102" fmla="*/ 15 w 951"/>
                <a:gd name="T103" fmla="*/ 335 h 410"/>
                <a:gd name="T104" fmla="*/ 0 w 951"/>
                <a:gd name="T105" fmla="*/ 410 h 410"/>
                <a:gd name="T106" fmla="*/ 46 w 951"/>
                <a:gd name="T107" fmla="*/ 384 h 41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951" h="410">
                  <a:moveTo>
                    <a:pt x="46" y="384"/>
                  </a:moveTo>
                  <a:lnTo>
                    <a:pt x="49" y="374"/>
                  </a:lnTo>
                  <a:lnTo>
                    <a:pt x="56" y="350"/>
                  </a:lnTo>
                  <a:lnTo>
                    <a:pt x="66" y="320"/>
                  </a:lnTo>
                  <a:lnTo>
                    <a:pt x="76" y="290"/>
                  </a:lnTo>
                  <a:lnTo>
                    <a:pt x="85" y="267"/>
                  </a:lnTo>
                  <a:lnTo>
                    <a:pt x="94" y="249"/>
                  </a:lnTo>
                  <a:lnTo>
                    <a:pt x="104" y="234"/>
                  </a:lnTo>
                  <a:lnTo>
                    <a:pt x="116" y="218"/>
                  </a:lnTo>
                  <a:lnTo>
                    <a:pt x="131" y="201"/>
                  </a:lnTo>
                  <a:lnTo>
                    <a:pt x="139" y="191"/>
                  </a:lnTo>
                  <a:lnTo>
                    <a:pt x="148" y="182"/>
                  </a:lnTo>
                  <a:lnTo>
                    <a:pt x="157" y="172"/>
                  </a:lnTo>
                  <a:lnTo>
                    <a:pt x="167" y="163"/>
                  </a:lnTo>
                  <a:lnTo>
                    <a:pt x="176" y="154"/>
                  </a:lnTo>
                  <a:lnTo>
                    <a:pt x="186" y="145"/>
                  </a:lnTo>
                  <a:lnTo>
                    <a:pt x="205" y="129"/>
                  </a:lnTo>
                  <a:lnTo>
                    <a:pt x="215" y="122"/>
                  </a:lnTo>
                  <a:lnTo>
                    <a:pt x="225" y="115"/>
                  </a:lnTo>
                  <a:lnTo>
                    <a:pt x="236" y="109"/>
                  </a:lnTo>
                  <a:lnTo>
                    <a:pt x="247" y="103"/>
                  </a:lnTo>
                  <a:lnTo>
                    <a:pt x="258" y="96"/>
                  </a:lnTo>
                  <a:lnTo>
                    <a:pt x="271" y="90"/>
                  </a:lnTo>
                  <a:lnTo>
                    <a:pt x="284" y="83"/>
                  </a:lnTo>
                  <a:lnTo>
                    <a:pt x="298" y="78"/>
                  </a:lnTo>
                  <a:lnTo>
                    <a:pt x="312" y="72"/>
                  </a:lnTo>
                  <a:lnTo>
                    <a:pt x="327" y="66"/>
                  </a:lnTo>
                  <a:lnTo>
                    <a:pt x="354" y="56"/>
                  </a:lnTo>
                  <a:lnTo>
                    <a:pt x="379" y="48"/>
                  </a:lnTo>
                  <a:lnTo>
                    <a:pt x="418" y="42"/>
                  </a:lnTo>
                  <a:lnTo>
                    <a:pt x="452" y="40"/>
                  </a:lnTo>
                  <a:lnTo>
                    <a:pt x="541" y="38"/>
                  </a:lnTo>
                  <a:lnTo>
                    <a:pt x="582" y="45"/>
                  </a:lnTo>
                  <a:lnTo>
                    <a:pt x="624" y="58"/>
                  </a:lnTo>
                  <a:lnTo>
                    <a:pt x="648" y="67"/>
                  </a:lnTo>
                  <a:lnTo>
                    <a:pt x="673" y="77"/>
                  </a:lnTo>
                  <a:lnTo>
                    <a:pt x="698" y="87"/>
                  </a:lnTo>
                  <a:lnTo>
                    <a:pt x="721" y="98"/>
                  </a:lnTo>
                  <a:lnTo>
                    <a:pt x="741" y="109"/>
                  </a:lnTo>
                  <a:lnTo>
                    <a:pt x="757" y="119"/>
                  </a:lnTo>
                  <a:lnTo>
                    <a:pt x="772" y="129"/>
                  </a:lnTo>
                  <a:lnTo>
                    <a:pt x="786" y="138"/>
                  </a:lnTo>
                  <a:lnTo>
                    <a:pt x="843" y="192"/>
                  </a:lnTo>
                  <a:lnTo>
                    <a:pt x="851" y="205"/>
                  </a:lnTo>
                  <a:lnTo>
                    <a:pt x="860" y="218"/>
                  </a:lnTo>
                  <a:lnTo>
                    <a:pt x="869" y="232"/>
                  </a:lnTo>
                  <a:lnTo>
                    <a:pt x="877" y="246"/>
                  </a:lnTo>
                  <a:lnTo>
                    <a:pt x="889" y="268"/>
                  </a:lnTo>
                  <a:lnTo>
                    <a:pt x="894" y="277"/>
                  </a:lnTo>
                  <a:lnTo>
                    <a:pt x="951" y="287"/>
                  </a:lnTo>
                  <a:lnTo>
                    <a:pt x="948" y="280"/>
                  </a:lnTo>
                  <a:lnTo>
                    <a:pt x="939" y="263"/>
                  </a:lnTo>
                  <a:lnTo>
                    <a:pt x="928" y="240"/>
                  </a:lnTo>
                  <a:lnTo>
                    <a:pt x="914" y="218"/>
                  </a:lnTo>
                  <a:lnTo>
                    <a:pt x="907" y="208"/>
                  </a:lnTo>
                  <a:lnTo>
                    <a:pt x="900" y="198"/>
                  </a:lnTo>
                  <a:lnTo>
                    <a:pt x="893" y="188"/>
                  </a:lnTo>
                  <a:lnTo>
                    <a:pt x="886" y="178"/>
                  </a:lnTo>
                  <a:lnTo>
                    <a:pt x="878" y="168"/>
                  </a:lnTo>
                  <a:lnTo>
                    <a:pt x="870" y="159"/>
                  </a:lnTo>
                  <a:lnTo>
                    <a:pt x="862" y="149"/>
                  </a:lnTo>
                  <a:lnTo>
                    <a:pt x="852" y="140"/>
                  </a:lnTo>
                  <a:lnTo>
                    <a:pt x="843" y="131"/>
                  </a:lnTo>
                  <a:lnTo>
                    <a:pt x="832" y="122"/>
                  </a:lnTo>
                  <a:lnTo>
                    <a:pt x="821" y="114"/>
                  </a:lnTo>
                  <a:lnTo>
                    <a:pt x="810" y="106"/>
                  </a:lnTo>
                  <a:lnTo>
                    <a:pt x="798" y="98"/>
                  </a:lnTo>
                  <a:lnTo>
                    <a:pt x="787" y="90"/>
                  </a:lnTo>
                  <a:lnTo>
                    <a:pt x="776" y="83"/>
                  </a:lnTo>
                  <a:lnTo>
                    <a:pt x="766" y="76"/>
                  </a:lnTo>
                  <a:lnTo>
                    <a:pt x="757" y="70"/>
                  </a:lnTo>
                  <a:lnTo>
                    <a:pt x="748" y="65"/>
                  </a:lnTo>
                  <a:lnTo>
                    <a:pt x="731" y="55"/>
                  </a:lnTo>
                  <a:lnTo>
                    <a:pt x="715" y="46"/>
                  </a:lnTo>
                  <a:lnTo>
                    <a:pt x="698" y="38"/>
                  </a:lnTo>
                  <a:lnTo>
                    <a:pt x="679" y="31"/>
                  </a:lnTo>
                  <a:lnTo>
                    <a:pt x="658" y="24"/>
                  </a:lnTo>
                  <a:lnTo>
                    <a:pt x="636" y="19"/>
                  </a:lnTo>
                  <a:lnTo>
                    <a:pt x="614" y="13"/>
                  </a:lnTo>
                  <a:lnTo>
                    <a:pt x="570" y="5"/>
                  </a:lnTo>
                  <a:lnTo>
                    <a:pt x="528" y="0"/>
                  </a:lnTo>
                  <a:lnTo>
                    <a:pt x="448" y="1"/>
                  </a:lnTo>
                  <a:lnTo>
                    <a:pt x="361" y="15"/>
                  </a:lnTo>
                  <a:lnTo>
                    <a:pt x="321" y="25"/>
                  </a:lnTo>
                  <a:lnTo>
                    <a:pt x="283" y="38"/>
                  </a:lnTo>
                  <a:lnTo>
                    <a:pt x="263" y="47"/>
                  </a:lnTo>
                  <a:lnTo>
                    <a:pt x="244" y="57"/>
                  </a:lnTo>
                  <a:lnTo>
                    <a:pt x="225" y="68"/>
                  </a:lnTo>
                  <a:lnTo>
                    <a:pt x="208" y="78"/>
                  </a:lnTo>
                  <a:lnTo>
                    <a:pt x="191" y="89"/>
                  </a:lnTo>
                  <a:lnTo>
                    <a:pt x="176" y="100"/>
                  </a:lnTo>
                  <a:lnTo>
                    <a:pt x="161" y="112"/>
                  </a:lnTo>
                  <a:lnTo>
                    <a:pt x="146" y="125"/>
                  </a:lnTo>
                  <a:lnTo>
                    <a:pt x="130" y="139"/>
                  </a:lnTo>
                  <a:lnTo>
                    <a:pt x="114" y="155"/>
                  </a:lnTo>
                  <a:lnTo>
                    <a:pt x="99" y="171"/>
                  </a:lnTo>
                  <a:lnTo>
                    <a:pt x="84" y="188"/>
                  </a:lnTo>
                  <a:lnTo>
                    <a:pt x="72" y="205"/>
                  </a:lnTo>
                  <a:lnTo>
                    <a:pt x="62" y="222"/>
                  </a:lnTo>
                  <a:lnTo>
                    <a:pt x="53" y="240"/>
                  </a:lnTo>
                  <a:lnTo>
                    <a:pt x="44" y="257"/>
                  </a:lnTo>
                  <a:lnTo>
                    <a:pt x="36" y="274"/>
                  </a:lnTo>
                  <a:lnTo>
                    <a:pt x="28" y="292"/>
                  </a:lnTo>
                  <a:lnTo>
                    <a:pt x="15" y="335"/>
                  </a:lnTo>
                  <a:lnTo>
                    <a:pt x="4" y="385"/>
                  </a:lnTo>
                  <a:lnTo>
                    <a:pt x="0" y="410"/>
                  </a:lnTo>
                  <a:lnTo>
                    <a:pt x="46" y="3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02" name="Freeform 68"/>
            <p:cNvSpPr>
              <a:spLocks/>
            </p:cNvSpPr>
            <p:nvPr/>
          </p:nvSpPr>
          <p:spPr bwMode="auto">
            <a:xfrm>
              <a:off x="4689" y="3801"/>
              <a:ext cx="327" cy="71"/>
            </a:xfrm>
            <a:custGeom>
              <a:avLst/>
              <a:gdLst>
                <a:gd name="T0" fmla="*/ 29 w 327"/>
                <a:gd name="T1" fmla="*/ 5 h 71"/>
                <a:gd name="T2" fmla="*/ 0 w 327"/>
                <a:gd name="T3" fmla="*/ 43 h 71"/>
                <a:gd name="T4" fmla="*/ 20 w 327"/>
                <a:gd name="T5" fmla="*/ 50 h 71"/>
                <a:gd name="T6" fmla="*/ 47 w 327"/>
                <a:gd name="T7" fmla="*/ 56 h 71"/>
                <a:gd name="T8" fmla="*/ 83 w 327"/>
                <a:gd name="T9" fmla="*/ 64 h 71"/>
                <a:gd name="T10" fmla="*/ 124 w 327"/>
                <a:gd name="T11" fmla="*/ 69 h 71"/>
                <a:gd name="T12" fmla="*/ 162 w 327"/>
                <a:gd name="T13" fmla="*/ 71 h 71"/>
                <a:gd name="T14" fmla="*/ 235 w 327"/>
                <a:gd name="T15" fmla="*/ 67 h 71"/>
                <a:gd name="T16" fmla="*/ 298 w 327"/>
                <a:gd name="T17" fmla="*/ 56 h 71"/>
                <a:gd name="T18" fmla="*/ 327 w 327"/>
                <a:gd name="T19" fmla="*/ 51 h 71"/>
                <a:gd name="T20" fmla="*/ 295 w 327"/>
                <a:gd name="T21" fmla="*/ 0 h 71"/>
                <a:gd name="T22" fmla="*/ 272 w 327"/>
                <a:gd name="T23" fmla="*/ 8 h 71"/>
                <a:gd name="T24" fmla="*/ 247 w 327"/>
                <a:gd name="T25" fmla="*/ 13 h 71"/>
                <a:gd name="T26" fmla="*/ 215 w 327"/>
                <a:gd name="T27" fmla="*/ 19 h 71"/>
                <a:gd name="T28" fmla="*/ 142 w 327"/>
                <a:gd name="T29" fmla="*/ 21 h 71"/>
                <a:gd name="T30" fmla="*/ 72 w 327"/>
                <a:gd name="T31" fmla="*/ 13 h 71"/>
                <a:gd name="T32" fmla="*/ 29 w 327"/>
                <a:gd name="T33" fmla="*/ 5 h 71"/>
                <a:gd name="T34" fmla="*/ 29 w 327"/>
                <a:gd name="T35" fmla="*/ 5 h 7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27" h="71">
                  <a:moveTo>
                    <a:pt x="29" y="5"/>
                  </a:moveTo>
                  <a:lnTo>
                    <a:pt x="0" y="43"/>
                  </a:lnTo>
                  <a:lnTo>
                    <a:pt x="20" y="50"/>
                  </a:lnTo>
                  <a:lnTo>
                    <a:pt x="47" y="56"/>
                  </a:lnTo>
                  <a:lnTo>
                    <a:pt x="83" y="64"/>
                  </a:lnTo>
                  <a:lnTo>
                    <a:pt x="124" y="69"/>
                  </a:lnTo>
                  <a:lnTo>
                    <a:pt x="162" y="71"/>
                  </a:lnTo>
                  <a:lnTo>
                    <a:pt x="235" y="67"/>
                  </a:lnTo>
                  <a:lnTo>
                    <a:pt x="298" y="56"/>
                  </a:lnTo>
                  <a:lnTo>
                    <a:pt x="327" y="51"/>
                  </a:lnTo>
                  <a:lnTo>
                    <a:pt x="295" y="0"/>
                  </a:lnTo>
                  <a:lnTo>
                    <a:pt x="272" y="8"/>
                  </a:lnTo>
                  <a:lnTo>
                    <a:pt x="247" y="13"/>
                  </a:lnTo>
                  <a:lnTo>
                    <a:pt x="215" y="19"/>
                  </a:lnTo>
                  <a:lnTo>
                    <a:pt x="142" y="21"/>
                  </a:lnTo>
                  <a:lnTo>
                    <a:pt x="72" y="13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03" name="Freeform 69"/>
            <p:cNvSpPr>
              <a:spLocks/>
            </p:cNvSpPr>
            <p:nvPr/>
          </p:nvSpPr>
          <p:spPr bwMode="auto">
            <a:xfrm>
              <a:off x="4310" y="3359"/>
              <a:ext cx="405" cy="506"/>
            </a:xfrm>
            <a:custGeom>
              <a:avLst/>
              <a:gdLst>
                <a:gd name="T0" fmla="*/ 53 w 405"/>
                <a:gd name="T1" fmla="*/ 145 h 506"/>
                <a:gd name="T2" fmla="*/ 148 w 405"/>
                <a:gd name="T3" fmla="*/ 99 h 506"/>
                <a:gd name="T4" fmla="*/ 159 w 405"/>
                <a:gd name="T5" fmla="*/ 56 h 506"/>
                <a:gd name="T6" fmla="*/ 267 w 405"/>
                <a:gd name="T7" fmla="*/ 0 h 506"/>
                <a:gd name="T8" fmla="*/ 405 w 405"/>
                <a:gd name="T9" fmla="*/ 33 h 506"/>
                <a:gd name="T10" fmla="*/ 272 w 405"/>
                <a:gd name="T11" fmla="*/ 108 h 506"/>
                <a:gd name="T12" fmla="*/ 246 w 405"/>
                <a:gd name="T13" fmla="*/ 304 h 506"/>
                <a:gd name="T14" fmla="*/ 328 w 405"/>
                <a:gd name="T15" fmla="*/ 266 h 506"/>
                <a:gd name="T16" fmla="*/ 379 w 405"/>
                <a:gd name="T17" fmla="*/ 296 h 506"/>
                <a:gd name="T18" fmla="*/ 384 w 405"/>
                <a:gd name="T19" fmla="*/ 369 h 506"/>
                <a:gd name="T20" fmla="*/ 211 w 405"/>
                <a:gd name="T21" fmla="*/ 506 h 506"/>
                <a:gd name="T22" fmla="*/ 0 w 405"/>
                <a:gd name="T23" fmla="*/ 451 h 506"/>
                <a:gd name="T24" fmla="*/ 9 w 405"/>
                <a:gd name="T25" fmla="*/ 365 h 506"/>
                <a:gd name="T26" fmla="*/ 97 w 405"/>
                <a:gd name="T27" fmla="*/ 287 h 506"/>
                <a:gd name="T28" fmla="*/ 44 w 405"/>
                <a:gd name="T29" fmla="*/ 247 h 506"/>
                <a:gd name="T30" fmla="*/ 53 w 405"/>
                <a:gd name="T31" fmla="*/ 145 h 506"/>
                <a:gd name="T32" fmla="*/ 53 w 405"/>
                <a:gd name="T33" fmla="*/ 145 h 50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05" h="506">
                  <a:moveTo>
                    <a:pt x="53" y="145"/>
                  </a:moveTo>
                  <a:lnTo>
                    <a:pt x="148" y="99"/>
                  </a:lnTo>
                  <a:lnTo>
                    <a:pt x="159" y="56"/>
                  </a:lnTo>
                  <a:lnTo>
                    <a:pt x="267" y="0"/>
                  </a:lnTo>
                  <a:lnTo>
                    <a:pt x="405" y="33"/>
                  </a:lnTo>
                  <a:lnTo>
                    <a:pt x="272" y="108"/>
                  </a:lnTo>
                  <a:lnTo>
                    <a:pt x="246" y="304"/>
                  </a:lnTo>
                  <a:lnTo>
                    <a:pt x="328" y="266"/>
                  </a:lnTo>
                  <a:lnTo>
                    <a:pt x="379" y="296"/>
                  </a:lnTo>
                  <a:lnTo>
                    <a:pt x="384" y="369"/>
                  </a:lnTo>
                  <a:lnTo>
                    <a:pt x="211" y="506"/>
                  </a:lnTo>
                  <a:lnTo>
                    <a:pt x="0" y="451"/>
                  </a:lnTo>
                  <a:lnTo>
                    <a:pt x="9" y="365"/>
                  </a:lnTo>
                  <a:lnTo>
                    <a:pt x="97" y="287"/>
                  </a:lnTo>
                  <a:lnTo>
                    <a:pt x="44" y="247"/>
                  </a:lnTo>
                  <a:lnTo>
                    <a:pt x="53" y="145"/>
                  </a:lnTo>
                  <a:close/>
                </a:path>
              </a:pathLst>
            </a:custGeom>
            <a:solidFill>
              <a:srgbClr val="FF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04" name="Freeform 70"/>
            <p:cNvSpPr>
              <a:spLocks/>
            </p:cNvSpPr>
            <p:nvPr/>
          </p:nvSpPr>
          <p:spPr bwMode="auto">
            <a:xfrm>
              <a:off x="5002" y="3351"/>
              <a:ext cx="414" cy="509"/>
            </a:xfrm>
            <a:custGeom>
              <a:avLst/>
              <a:gdLst>
                <a:gd name="T0" fmla="*/ 78 w 414"/>
                <a:gd name="T1" fmla="*/ 39 h 509"/>
                <a:gd name="T2" fmla="*/ 215 w 414"/>
                <a:gd name="T3" fmla="*/ 0 h 509"/>
                <a:gd name="T4" fmla="*/ 414 w 414"/>
                <a:gd name="T5" fmla="*/ 45 h 509"/>
                <a:gd name="T6" fmla="*/ 400 w 414"/>
                <a:gd name="T7" fmla="*/ 261 h 509"/>
                <a:gd name="T8" fmla="*/ 333 w 414"/>
                <a:gd name="T9" fmla="*/ 291 h 509"/>
                <a:gd name="T10" fmla="*/ 403 w 414"/>
                <a:gd name="T11" fmla="*/ 330 h 509"/>
                <a:gd name="T12" fmla="*/ 392 w 414"/>
                <a:gd name="T13" fmla="*/ 418 h 509"/>
                <a:gd name="T14" fmla="*/ 236 w 414"/>
                <a:gd name="T15" fmla="*/ 509 h 509"/>
                <a:gd name="T16" fmla="*/ 0 w 414"/>
                <a:gd name="T17" fmla="*/ 426 h 509"/>
                <a:gd name="T18" fmla="*/ 11 w 414"/>
                <a:gd name="T19" fmla="*/ 352 h 509"/>
                <a:gd name="T20" fmla="*/ 75 w 414"/>
                <a:gd name="T21" fmla="*/ 295 h 509"/>
                <a:gd name="T22" fmla="*/ 67 w 414"/>
                <a:gd name="T23" fmla="*/ 290 h 509"/>
                <a:gd name="T24" fmla="*/ 58 w 414"/>
                <a:gd name="T25" fmla="*/ 284 h 509"/>
                <a:gd name="T26" fmla="*/ 49 w 414"/>
                <a:gd name="T27" fmla="*/ 278 h 509"/>
                <a:gd name="T28" fmla="*/ 38 w 414"/>
                <a:gd name="T29" fmla="*/ 272 h 509"/>
                <a:gd name="T30" fmla="*/ 30 w 414"/>
                <a:gd name="T31" fmla="*/ 265 h 509"/>
                <a:gd name="T32" fmla="*/ 20 w 414"/>
                <a:gd name="T33" fmla="*/ 257 h 509"/>
                <a:gd name="T34" fmla="*/ 24 w 414"/>
                <a:gd name="T35" fmla="*/ 207 h 509"/>
                <a:gd name="T36" fmla="*/ 30 w 414"/>
                <a:gd name="T37" fmla="*/ 162 h 509"/>
                <a:gd name="T38" fmla="*/ 78 w 414"/>
                <a:gd name="T39" fmla="*/ 108 h 509"/>
                <a:gd name="T40" fmla="*/ 78 w 414"/>
                <a:gd name="T41" fmla="*/ 39 h 509"/>
                <a:gd name="T42" fmla="*/ 78 w 414"/>
                <a:gd name="T43" fmla="*/ 39 h 50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414" h="509">
                  <a:moveTo>
                    <a:pt x="78" y="39"/>
                  </a:moveTo>
                  <a:lnTo>
                    <a:pt x="215" y="0"/>
                  </a:lnTo>
                  <a:lnTo>
                    <a:pt x="414" y="45"/>
                  </a:lnTo>
                  <a:lnTo>
                    <a:pt x="400" y="261"/>
                  </a:lnTo>
                  <a:lnTo>
                    <a:pt x="333" y="291"/>
                  </a:lnTo>
                  <a:lnTo>
                    <a:pt x="403" y="330"/>
                  </a:lnTo>
                  <a:lnTo>
                    <a:pt x="392" y="418"/>
                  </a:lnTo>
                  <a:lnTo>
                    <a:pt x="236" y="509"/>
                  </a:lnTo>
                  <a:lnTo>
                    <a:pt x="0" y="426"/>
                  </a:lnTo>
                  <a:lnTo>
                    <a:pt x="11" y="352"/>
                  </a:lnTo>
                  <a:lnTo>
                    <a:pt x="75" y="295"/>
                  </a:lnTo>
                  <a:lnTo>
                    <a:pt x="67" y="290"/>
                  </a:lnTo>
                  <a:lnTo>
                    <a:pt x="58" y="284"/>
                  </a:lnTo>
                  <a:lnTo>
                    <a:pt x="49" y="278"/>
                  </a:lnTo>
                  <a:lnTo>
                    <a:pt x="38" y="272"/>
                  </a:lnTo>
                  <a:lnTo>
                    <a:pt x="30" y="265"/>
                  </a:lnTo>
                  <a:lnTo>
                    <a:pt x="20" y="257"/>
                  </a:lnTo>
                  <a:lnTo>
                    <a:pt x="24" y="207"/>
                  </a:lnTo>
                  <a:lnTo>
                    <a:pt x="30" y="162"/>
                  </a:lnTo>
                  <a:lnTo>
                    <a:pt x="78" y="108"/>
                  </a:lnTo>
                  <a:lnTo>
                    <a:pt x="78" y="39"/>
                  </a:lnTo>
                  <a:close/>
                </a:path>
              </a:pathLst>
            </a:custGeom>
            <a:solidFill>
              <a:srgbClr val="FF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05" name="Freeform 71"/>
            <p:cNvSpPr>
              <a:spLocks/>
            </p:cNvSpPr>
            <p:nvPr/>
          </p:nvSpPr>
          <p:spPr bwMode="auto">
            <a:xfrm>
              <a:off x="4571" y="3392"/>
              <a:ext cx="144" cy="252"/>
            </a:xfrm>
            <a:custGeom>
              <a:avLst/>
              <a:gdLst>
                <a:gd name="T0" fmla="*/ 11 w 144"/>
                <a:gd name="T1" fmla="*/ 75 h 252"/>
                <a:gd name="T2" fmla="*/ 144 w 144"/>
                <a:gd name="T3" fmla="*/ 0 h 252"/>
                <a:gd name="T4" fmla="*/ 129 w 144"/>
                <a:gd name="T5" fmla="*/ 188 h 252"/>
                <a:gd name="T6" fmla="*/ 0 w 144"/>
                <a:gd name="T7" fmla="*/ 252 h 252"/>
                <a:gd name="T8" fmla="*/ 11 w 144"/>
                <a:gd name="T9" fmla="*/ 75 h 252"/>
                <a:gd name="T10" fmla="*/ 11 w 144"/>
                <a:gd name="T11" fmla="*/ 75 h 2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4" h="252">
                  <a:moveTo>
                    <a:pt x="11" y="75"/>
                  </a:moveTo>
                  <a:lnTo>
                    <a:pt x="144" y="0"/>
                  </a:lnTo>
                  <a:lnTo>
                    <a:pt x="129" y="188"/>
                  </a:lnTo>
                  <a:lnTo>
                    <a:pt x="0" y="252"/>
                  </a:lnTo>
                  <a:lnTo>
                    <a:pt x="11" y="75"/>
                  </a:lnTo>
                  <a:close/>
                </a:path>
              </a:pathLst>
            </a:custGeom>
            <a:solidFill>
              <a:srgbClr val="99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06" name="Freeform 72"/>
            <p:cNvSpPr>
              <a:spLocks/>
            </p:cNvSpPr>
            <p:nvPr/>
          </p:nvSpPr>
          <p:spPr bwMode="auto">
            <a:xfrm>
              <a:off x="4310" y="3453"/>
              <a:ext cx="272" cy="404"/>
            </a:xfrm>
            <a:custGeom>
              <a:avLst/>
              <a:gdLst>
                <a:gd name="T0" fmla="*/ 166 w 272"/>
                <a:gd name="T1" fmla="*/ 0 h 404"/>
                <a:gd name="T2" fmla="*/ 272 w 272"/>
                <a:gd name="T3" fmla="*/ 14 h 404"/>
                <a:gd name="T4" fmla="*/ 219 w 272"/>
                <a:gd name="T5" fmla="*/ 227 h 404"/>
                <a:gd name="T6" fmla="*/ 243 w 272"/>
                <a:gd name="T7" fmla="*/ 233 h 404"/>
                <a:gd name="T8" fmla="*/ 153 w 272"/>
                <a:gd name="T9" fmla="*/ 277 h 404"/>
                <a:gd name="T10" fmla="*/ 227 w 272"/>
                <a:gd name="T11" fmla="*/ 299 h 404"/>
                <a:gd name="T12" fmla="*/ 219 w 272"/>
                <a:gd name="T13" fmla="*/ 404 h 404"/>
                <a:gd name="T14" fmla="*/ 0 w 272"/>
                <a:gd name="T15" fmla="*/ 357 h 404"/>
                <a:gd name="T16" fmla="*/ 12 w 272"/>
                <a:gd name="T17" fmla="*/ 260 h 404"/>
                <a:gd name="T18" fmla="*/ 97 w 272"/>
                <a:gd name="T19" fmla="*/ 193 h 404"/>
                <a:gd name="T20" fmla="*/ 73 w 272"/>
                <a:gd name="T21" fmla="*/ 167 h 404"/>
                <a:gd name="T22" fmla="*/ 84 w 272"/>
                <a:gd name="T23" fmla="*/ 86 h 404"/>
                <a:gd name="T24" fmla="*/ 155 w 272"/>
                <a:gd name="T25" fmla="*/ 36 h 404"/>
                <a:gd name="T26" fmla="*/ 166 w 272"/>
                <a:gd name="T27" fmla="*/ 0 h 404"/>
                <a:gd name="T28" fmla="*/ 166 w 272"/>
                <a:gd name="T29" fmla="*/ 0 h 40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72" h="404">
                  <a:moveTo>
                    <a:pt x="166" y="0"/>
                  </a:moveTo>
                  <a:lnTo>
                    <a:pt x="272" y="14"/>
                  </a:lnTo>
                  <a:lnTo>
                    <a:pt x="219" y="227"/>
                  </a:lnTo>
                  <a:lnTo>
                    <a:pt x="243" y="233"/>
                  </a:lnTo>
                  <a:lnTo>
                    <a:pt x="153" y="277"/>
                  </a:lnTo>
                  <a:lnTo>
                    <a:pt x="227" y="299"/>
                  </a:lnTo>
                  <a:lnTo>
                    <a:pt x="219" y="404"/>
                  </a:lnTo>
                  <a:lnTo>
                    <a:pt x="0" y="357"/>
                  </a:lnTo>
                  <a:lnTo>
                    <a:pt x="12" y="260"/>
                  </a:lnTo>
                  <a:lnTo>
                    <a:pt x="97" y="193"/>
                  </a:lnTo>
                  <a:lnTo>
                    <a:pt x="73" y="167"/>
                  </a:lnTo>
                  <a:lnTo>
                    <a:pt x="84" y="86"/>
                  </a:lnTo>
                  <a:lnTo>
                    <a:pt x="155" y="36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A38C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07" name="Freeform 73"/>
            <p:cNvSpPr>
              <a:spLocks/>
            </p:cNvSpPr>
            <p:nvPr/>
          </p:nvSpPr>
          <p:spPr bwMode="auto">
            <a:xfrm>
              <a:off x="5153" y="3425"/>
              <a:ext cx="282" cy="427"/>
            </a:xfrm>
            <a:custGeom>
              <a:avLst/>
              <a:gdLst>
                <a:gd name="T0" fmla="*/ 14 w 282"/>
                <a:gd name="T1" fmla="*/ 136 h 427"/>
                <a:gd name="T2" fmla="*/ 96 w 282"/>
                <a:gd name="T3" fmla="*/ 83 h 427"/>
                <a:gd name="T4" fmla="*/ 165 w 282"/>
                <a:gd name="T5" fmla="*/ 200 h 427"/>
                <a:gd name="T6" fmla="*/ 180 w 282"/>
                <a:gd name="T7" fmla="*/ 56 h 427"/>
                <a:gd name="T8" fmla="*/ 282 w 282"/>
                <a:gd name="T9" fmla="*/ 0 h 427"/>
                <a:gd name="T10" fmla="*/ 255 w 282"/>
                <a:gd name="T11" fmla="*/ 180 h 427"/>
                <a:gd name="T12" fmla="*/ 193 w 282"/>
                <a:gd name="T13" fmla="*/ 221 h 427"/>
                <a:gd name="T14" fmla="*/ 263 w 282"/>
                <a:gd name="T15" fmla="*/ 261 h 427"/>
                <a:gd name="T16" fmla="*/ 246 w 282"/>
                <a:gd name="T17" fmla="*/ 336 h 427"/>
                <a:gd name="T18" fmla="*/ 88 w 282"/>
                <a:gd name="T19" fmla="*/ 427 h 427"/>
                <a:gd name="T20" fmla="*/ 89 w 282"/>
                <a:gd name="T21" fmla="*/ 339 h 427"/>
                <a:gd name="T22" fmla="*/ 155 w 282"/>
                <a:gd name="T23" fmla="*/ 294 h 427"/>
                <a:gd name="T24" fmla="*/ 111 w 282"/>
                <a:gd name="T25" fmla="*/ 278 h 427"/>
                <a:gd name="T26" fmla="*/ 60 w 282"/>
                <a:gd name="T27" fmla="*/ 288 h 427"/>
                <a:gd name="T28" fmla="*/ 28 w 282"/>
                <a:gd name="T29" fmla="*/ 252 h 427"/>
                <a:gd name="T30" fmla="*/ 0 w 282"/>
                <a:gd name="T31" fmla="*/ 238 h 427"/>
                <a:gd name="T32" fmla="*/ 14 w 282"/>
                <a:gd name="T33" fmla="*/ 136 h 427"/>
                <a:gd name="T34" fmla="*/ 14 w 282"/>
                <a:gd name="T35" fmla="*/ 136 h 4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82" h="427">
                  <a:moveTo>
                    <a:pt x="14" y="136"/>
                  </a:moveTo>
                  <a:lnTo>
                    <a:pt x="96" y="83"/>
                  </a:lnTo>
                  <a:lnTo>
                    <a:pt x="165" y="200"/>
                  </a:lnTo>
                  <a:lnTo>
                    <a:pt x="180" y="56"/>
                  </a:lnTo>
                  <a:lnTo>
                    <a:pt x="282" y="0"/>
                  </a:lnTo>
                  <a:lnTo>
                    <a:pt x="255" y="180"/>
                  </a:lnTo>
                  <a:lnTo>
                    <a:pt x="193" y="221"/>
                  </a:lnTo>
                  <a:lnTo>
                    <a:pt x="263" y="261"/>
                  </a:lnTo>
                  <a:lnTo>
                    <a:pt x="246" y="336"/>
                  </a:lnTo>
                  <a:lnTo>
                    <a:pt x="88" y="427"/>
                  </a:lnTo>
                  <a:lnTo>
                    <a:pt x="89" y="339"/>
                  </a:lnTo>
                  <a:lnTo>
                    <a:pt x="155" y="294"/>
                  </a:lnTo>
                  <a:lnTo>
                    <a:pt x="111" y="278"/>
                  </a:lnTo>
                  <a:lnTo>
                    <a:pt x="60" y="288"/>
                  </a:lnTo>
                  <a:lnTo>
                    <a:pt x="28" y="252"/>
                  </a:lnTo>
                  <a:lnTo>
                    <a:pt x="0" y="238"/>
                  </a:lnTo>
                  <a:lnTo>
                    <a:pt x="14" y="136"/>
                  </a:lnTo>
                  <a:close/>
                </a:path>
              </a:pathLst>
            </a:custGeom>
            <a:solidFill>
              <a:srgbClr val="A38C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08" name="Freeform 74"/>
            <p:cNvSpPr>
              <a:spLocks/>
            </p:cNvSpPr>
            <p:nvPr/>
          </p:nvSpPr>
          <p:spPr bwMode="auto">
            <a:xfrm>
              <a:off x="5051" y="3325"/>
              <a:ext cx="401" cy="366"/>
            </a:xfrm>
            <a:custGeom>
              <a:avLst/>
              <a:gdLst>
                <a:gd name="T0" fmla="*/ 0 w 401"/>
                <a:gd name="T1" fmla="*/ 67 h 366"/>
                <a:gd name="T2" fmla="*/ 153 w 401"/>
                <a:gd name="T3" fmla="*/ 0 h 366"/>
                <a:gd name="T4" fmla="*/ 401 w 401"/>
                <a:gd name="T5" fmla="*/ 59 h 366"/>
                <a:gd name="T6" fmla="*/ 365 w 401"/>
                <a:gd name="T7" fmla="*/ 294 h 366"/>
                <a:gd name="T8" fmla="*/ 247 w 401"/>
                <a:gd name="T9" fmla="*/ 366 h 366"/>
                <a:gd name="T10" fmla="*/ 190 w 401"/>
                <a:gd name="T11" fmla="*/ 355 h 366"/>
                <a:gd name="T12" fmla="*/ 192 w 401"/>
                <a:gd name="T13" fmla="*/ 299 h 366"/>
                <a:gd name="T14" fmla="*/ 248 w 401"/>
                <a:gd name="T15" fmla="*/ 315 h 366"/>
                <a:gd name="T16" fmla="*/ 338 w 401"/>
                <a:gd name="T17" fmla="*/ 270 h 366"/>
                <a:gd name="T18" fmla="*/ 346 w 401"/>
                <a:gd name="T19" fmla="*/ 87 h 366"/>
                <a:gd name="T20" fmla="*/ 155 w 401"/>
                <a:gd name="T21" fmla="*/ 48 h 366"/>
                <a:gd name="T22" fmla="*/ 63 w 401"/>
                <a:gd name="T23" fmla="*/ 73 h 366"/>
                <a:gd name="T24" fmla="*/ 57 w 401"/>
                <a:gd name="T25" fmla="*/ 136 h 366"/>
                <a:gd name="T26" fmla="*/ 13 w 401"/>
                <a:gd name="T27" fmla="*/ 144 h 366"/>
                <a:gd name="T28" fmla="*/ 0 w 401"/>
                <a:gd name="T29" fmla="*/ 67 h 366"/>
                <a:gd name="T30" fmla="*/ 0 w 401"/>
                <a:gd name="T31" fmla="*/ 67 h 36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1" h="366">
                  <a:moveTo>
                    <a:pt x="0" y="67"/>
                  </a:moveTo>
                  <a:lnTo>
                    <a:pt x="153" y="0"/>
                  </a:lnTo>
                  <a:lnTo>
                    <a:pt x="401" y="59"/>
                  </a:lnTo>
                  <a:lnTo>
                    <a:pt x="365" y="294"/>
                  </a:lnTo>
                  <a:lnTo>
                    <a:pt x="247" y="366"/>
                  </a:lnTo>
                  <a:lnTo>
                    <a:pt x="190" y="355"/>
                  </a:lnTo>
                  <a:lnTo>
                    <a:pt x="192" y="299"/>
                  </a:lnTo>
                  <a:lnTo>
                    <a:pt x="248" y="315"/>
                  </a:lnTo>
                  <a:lnTo>
                    <a:pt x="338" y="270"/>
                  </a:lnTo>
                  <a:lnTo>
                    <a:pt x="346" y="87"/>
                  </a:lnTo>
                  <a:lnTo>
                    <a:pt x="155" y="48"/>
                  </a:lnTo>
                  <a:lnTo>
                    <a:pt x="63" y="73"/>
                  </a:lnTo>
                  <a:lnTo>
                    <a:pt x="57" y="136"/>
                  </a:lnTo>
                  <a:lnTo>
                    <a:pt x="13" y="144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09" name="Freeform 75"/>
            <p:cNvSpPr>
              <a:spLocks/>
            </p:cNvSpPr>
            <p:nvPr/>
          </p:nvSpPr>
          <p:spPr bwMode="auto">
            <a:xfrm>
              <a:off x="4999" y="3444"/>
              <a:ext cx="272" cy="242"/>
            </a:xfrm>
            <a:custGeom>
              <a:avLst/>
              <a:gdLst>
                <a:gd name="T0" fmla="*/ 71 w 272"/>
                <a:gd name="T1" fmla="*/ 4 h 242"/>
                <a:gd name="T2" fmla="*/ 94 w 272"/>
                <a:gd name="T3" fmla="*/ 0 h 242"/>
                <a:gd name="T4" fmla="*/ 257 w 272"/>
                <a:gd name="T5" fmla="*/ 57 h 242"/>
                <a:gd name="T6" fmla="*/ 272 w 272"/>
                <a:gd name="T7" fmla="*/ 211 h 242"/>
                <a:gd name="T8" fmla="*/ 232 w 272"/>
                <a:gd name="T9" fmla="*/ 240 h 242"/>
                <a:gd name="T10" fmla="*/ 211 w 272"/>
                <a:gd name="T11" fmla="*/ 82 h 242"/>
                <a:gd name="T12" fmla="*/ 105 w 272"/>
                <a:gd name="T13" fmla="*/ 44 h 242"/>
                <a:gd name="T14" fmla="*/ 48 w 272"/>
                <a:gd name="T15" fmla="*/ 71 h 242"/>
                <a:gd name="T16" fmla="*/ 44 w 272"/>
                <a:gd name="T17" fmla="*/ 157 h 242"/>
                <a:gd name="T18" fmla="*/ 153 w 272"/>
                <a:gd name="T19" fmla="*/ 201 h 242"/>
                <a:gd name="T20" fmla="*/ 157 w 272"/>
                <a:gd name="T21" fmla="*/ 242 h 242"/>
                <a:gd name="T22" fmla="*/ 7 w 272"/>
                <a:gd name="T23" fmla="*/ 180 h 242"/>
                <a:gd name="T24" fmla="*/ 0 w 272"/>
                <a:gd name="T25" fmla="*/ 57 h 242"/>
                <a:gd name="T26" fmla="*/ 71 w 272"/>
                <a:gd name="T27" fmla="*/ 4 h 242"/>
                <a:gd name="T28" fmla="*/ 71 w 272"/>
                <a:gd name="T29" fmla="*/ 4 h 24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72" h="242">
                  <a:moveTo>
                    <a:pt x="71" y="4"/>
                  </a:moveTo>
                  <a:lnTo>
                    <a:pt x="94" y="0"/>
                  </a:lnTo>
                  <a:lnTo>
                    <a:pt x="257" y="57"/>
                  </a:lnTo>
                  <a:lnTo>
                    <a:pt x="272" y="211"/>
                  </a:lnTo>
                  <a:lnTo>
                    <a:pt x="232" y="240"/>
                  </a:lnTo>
                  <a:lnTo>
                    <a:pt x="211" y="82"/>
                  </a:lnTo>
                  <a:lnTo>
                    <a:pt x="105" y="44"/>
                  </a:lnTo>
                  <a:lnTo>
                    <a:pt x="48" y="71"/>
                  </a:lnTo>
                  <a:lnTo>
                    <a:pt x="44" y="157"/>
                  </a:lnTo>
                  <a:lnTo>
                    <a:pt x="153" y="201"/>
                  </a:lnTo>
                  <a:lnTo>
                    <a:pt x="157" y="242"/>
                  </a:lnTo>
                  <a:lnTo>
                    <a:pt x="7" y="180"/>
                  </a:lnTo>
                  <a:lnTo>
                    <a:pt x="0" y="57"/>
                  </a:lnTo>
                  <a:lnTo>
                    <a:pt x="71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10" name="Freeform 76"/>
            <p:cNvSpPr>
              <a:spLocks/>
            </p:cNvSpPr>
            <p:nvPr/>
          </p:nvSpPr>
          <p:spPr bwMode="auto">
            <a:xfrm>
              <a:off x="5027" y="3494"/>
              <a:ext cx="238" cy="203"/>
            </a:xfrm>
            <a:custGeom>
              <a:avLst/>
              <a:gdLst>
                <a:gd name="T0" fmla="*/ 16 w 238"/>
                <a:gd name="T1" fmla="*/ 0 h 203"/>
                <a:gd name="T2" fmla="*/ 123 w 238"/>
                <a:gd name="T3" fmla="*/ 42 h 203"/>
                <a:gd name="T4" fmla="*/ 181 w 238"/>
                <a:gd name="T5" fmla="*/ 15 h 203"/>
                <a:gd name="T6" fmla="*/ 210 w 238"/>
                <a:gd name="T7" fmla="*/ 61 h 203"/>
                <a:gd name="T8" fmla="*/ 146 w 238"/>
                <a:gd name="T9" fmla="*/ 84 h 203"/>
                <a:gd name="T10" fmla="*/ 152 w 238"/>
                <a:gd name="T11" fmla="*/ 167 h 203"/>
                <a:gd name="T12" fmla="*/ 218 w 238"/>
                <a:gd name="T13" fmla="*/ 146 h 203"/>
                <a:gd name="T14" fmla="*/ 238 w 238"/>
                <a:gd name="T15" fmla="*/ 183 h 203"/>
                <a:gd name="T16" fmla="*/ 147 w 238"/>
                <a:gd name="T17" fmla="*/ 203 h 203"/>
                <a:gd name="T18" fmla="*/ 110 w 238"/>
                <a:gd name="T19" fmla="*/ 178 h 203"/>
                <a:gd name="T20" fmla="*/ 112 w 238"/>
                <a:gd name="T21" fmla="*/ 78 h 203"/>
                <a:gd name="T22" fmla="*/ 0 w 238"/>
                <a:gd name="T23" fmla="*/ 26 h 203"/>
                <a:gd name="T24" fmla="*/ 16 w 238"/>
                <a:gd name="T25" fmla="*/ 0 h 203"/>
                <a:gd name="T26" fmla="*/ 16 w 238"/>
                <a:gd name="T27" fmla="*/ 0 h 2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38" h="203">
                  <a:moveTo>
                    <a:pt x="16" y="0"/>
                  </a:moveTo>
                  <a:lnTo>
                    <a:pt x="123" y="42"/>
                  </a:lnTo>
                  <a:lnTo>
                    <a:pt x="181" y="15"/>
                  </a:lnTo>
                  <a:lnTo>
                    <a:pt x="210" y="61"/>
                  </a:lnTo>
                  <a:lnTo>
                    <a:pt x="146" y="84"/>
                  </a:lnTo>
                  <a:lnTo>
                    <a:pt x="152" y="167"/>
                  </a:lnTo>
                  <a:lnTo>
                    <a:pt x="218" y="146"/>
                  </a:lnTo>
                  <a:lnTo>
                    <a:pt x="238" y="183"/>
                  </a:lnTo>
                  <a:lnTo>
                    <a:pt x="147" y="203"/>
                  </a:lnTo>
                  <a:lnTo>
                    <a:pt x="110" y="178"/>
                  </a:lnTo>
                  <a:lnTo>
                    <a:pt x="112" y="78"/>
                  </a:lnTo>
                  <a:lnTo>
                    <a:pt x="0" y="26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11" name="Freeform 77"/>
            <p:cNvSpPr>
              <a:spLocks/>
            </p:cNvSpPr>
            <p:nvPr/>
          </p:nvSpPr>
          <p:spPr bwMode="auto">
            <a:xfrm>
              <a:off x="5083" y="3398"/>
              <a:ext cx="344" cy="261"/>
            </a:xfrm>
            <a:custGeom>
              <a:avLst/>
              <a:gdLst>
                <a:gd name="T0" fmla="*/ 31 w 344"/>
                <a:gd name="T1" fmla="*/ 0 h 261"/>
                <a:gd name="T2" fmla="*/ 231 w 344"/>
                <a:gd name="T3" fmla="*/ 55 h 261"/>
                <a:gd name="T4" fmla="*/ 331 w 344"/>
                <a:gd name="T5" fmla="*/ 0 h 261"/>
                <a:gd name="T6" fmla="*/ 344 w 344"/>
                <a:gd name="T7" fmla="*/ 34 h 261"/>
                <a:gd name="T8" fmla="*/ 265 w 344"/>
                <a:gd name="T9" fmla="*/ 92 h 261"/>
                <a:gd name="T10" fmla="*/ 246 w 344"/>
                <a:gd name="T11" fmla="*/ 236 h 261"/>
                <a:gd name="T12" fmla="*/ 221 w 344"/>
                <a:gd name="T13" fmla="*/ 261 h 261"/>
                <a:gd name="T14" fmla="*/ 215 w 344"/>
                <a:gd name="T15" fmla="*/ 103 h 261"/>
                <a:gd name="T16" fmla="*/ 0 w 344"/>
                <a:gd name="T17" fmla="*/ 11 h 261"/>
                <a:gd name="T18" fmla="*/ 31 w 344"/>
                <a:gd name="T19" fmla="*/ 0 h 261"/>
                <a:gd name="T20" fmla="*/ 31 w 344"/>
                <a:gd name="T21" fmla="*/ 0 h 26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4" h="261">
                  <a:moveTo>
                    <a:pt x="31" y="0"/>
                  </a:moveTo>
                  <a:lnTo>
                    <a:pt x="231" y="55"/>
                  </a:lnTo>
                  <a:lnTo>
                    <a:pt x="331" y="0"/>
                  </a:lnTo>
                  <a:lnTo>
                    <a:pt x="344" y="34"/>
                  </a:lnTo>
                  <a:lnTo>
                    <a:pt x="265" y="92"/>
                  </a:lnTo>
                  <a:lnTo>
                    <a:pt x="246" y="236"/>
                  </a:lnTo>
                  <a:lnTo>
                    <a:pt x="221" y="261"/>
                  </a:lnTo>
                  <a:lnTo>
                    <a:pt x="215" y="103"/>
                  </a:lnTo>
                  <a:lnTo>
                    <a:pt x="0" y="1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12" name="Freeform 78"/>
            <p:cNvSpPr>
              <a:spLocks/>
            </p:cNvSpPr>
            <p:nvPr/>
          </p:nvSpPr>
          <p:spPr bwMode="auto">
            <a:xfrm>
              <a:off x="4989" y="3632"/>
              <a:ext cx="440" cy="253"/>
            </a:xfrm>
            <a:custGeom>
              <a:avLst/>
              <a:gdLst>
                <a:gd name="T0" fmla="*/ 88 w 440"/>
                <a:gd name="T1" fmla="*/ 0 h 253"/>
                <a:gd name="T2" fmla="*/ 6 w 440"/>
                <a:gd name="T3" fmla="*/ 46 h 253"/>
                <a:gd name="T4" fmla="*/ 0 w 440"/>
                <a:gd name="T5" fmla="*/ 157 h 253"/>
                <a:gd name="T6" fmla="*/ 246 w 440"/>
                <a:gd name="T7" fmla="*/ 253 h 253"/>
                <a:gd name="T8" fmla="*/ 423 w 440"/>
                <a:gd name="T9" fmla="*/ 142 h 253"/>
                <a:gd name="T10" fmla="*/ 440 w 440"/>
                <a:gd name="T11" fmla="*/ 38 h 253"/>
                <a:gd name="T12" fmla="*/ 371 w 440"/>
                <a:gd name="T13" fmla="*/ 10 h 253"/>
                <a:gd name="T14" fmla="*/ 315 w 440"/>
                <a:gd name="T15" fmla="*/ 27 h 253"/>
                <a:gd name="T16" fmla="*/ 400 w 440"/>
                <a:gd name="T17" fmla="*/ 50 h 253"/>
                <a:gd name="T18" fmla="*/ 388 w 440"/>
                <a:gd name="T19" fmla="*/ 136 h 253"/>
                <a:gd name="T20" fmla="*/ 248 w 440"/>
                <a:gd name="T21" fmla="*/ 209 h 253"/>
                <a:gd name="T22" fmla="*/ 48 w 440"/>
                <a:gd name="T23" fmla="*/ 136 h 253"/>
                <a:gd name="T24" fmla="*/ 54 w 440"/>
                <a:gd name="T25" fmla="*/ 59 h 253"/>
                <a:gd name="T26" fmla="*/ 112 w 440"/>
                <a:gd name="T27" fmla="*/ 23 h 253"/>
                <a:gd name="T28" fmla="*/ 88 w 440"/>
                <a:gd name="T29" fmla="*/ 0 h 253"/>
                <a:gd name="T30" fmla="*/ 88 w 440"/>
                <a:gd name="T31" fmla="*/ 0 h 25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40" h="253">
                  <a:moveTo>
                    <a:pt x="88" y="0"/>
                  </a:moveTo>
                  <a:lnTo>
                    <a:pt x="6" y="46"/>
                  </a:lnTo>
                  <a:lnTo>
                    <a:pt x="0" y="157"/>
                  </a:lnTo>
                  <a:lnTo>
                    <a:pt x="246" y="253"/>
                  </a:lnTo>
                  <a:lnTo>
                    <a:pt x="423" y="142"/>
                  </a:lnTo>
                  <a:lnTo>
                    <a:pt x="440" y="38"/>
                  </a:lnTo>
                  <a:lnTo>
                    <a:pt x="371" y="10"/>
                  </a:lnTo>
                  <a:lnTo>
                    <a:pt x="315" y="27"/>
                  </a:lnTo>
                  <a:lnTo>
                    <a:pt x="400" y="50"/>
                  </a:lnTo>
                  <a:lnTo>
                    <a:pt x="388" y="136"/>
                  </a:lnTo>
                  <a:lnTo>
                    <a:pt x="248" y="209"/>
                  </a:lnTo>
                  <a:lnTo>
                    <a:pt x="48" y="136"/>
                  </a:lnTo>
                  <a:lnTo>
                    <a:pt x="54" y="59"/>
                  </a:lnTo>
                  <a:lnTo>
                    <a:pt x="112" y="2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13" name="Freeform 79"/>
            <p:cNvSpPr>
              <a:spLocks/>
            </p:cNvSpPr>
            <p:nvPr/>
          </p:nvSpPr>
          <p:spPr bwMode="auto">
            <a:xfrm>
              <a:off x="5025" y="3670"/>
              <a:ext cx="385" cy="182"/>
            </a:xfrm>
            <a:custGeom>
              <a:avLst/>
              <a:gdLst>
                <a:gd name="T0" fmla="*/ 18 w 385"/>
                <a:gd name="T1" fmla="*/ 21 h 182"/>
                <a:gd name="T2" fmla="*/ 206 w 385"/>
                <a:gd name="T3" fmla="*/ 71 h 182"/>
                <a:gd name="T4" fmla="*/ 358 w 385"/>
                <a:gd name="T5" fmla="*/ 0 h 182"/>
                <a:gd name="T6" fmla="*/ 385 w 385"/>
                <a:gd name="T7" fmla="*/ 18 h 182"/>
                <a:gd name="T8" fmla="*/ 256 w 385"/>
                <a:gd name="T9" fmla="*/ 85 h 182"/>
                <a:gd name="T10" fmla="*/ 237 w 385"/>
                <a:gd name="T11" fmla="*/ 177 h 182"/>
                <a:gd name="T12" fmla="*/ 195 w 385"/>
                <a:gd name="T13" fmla="*/ 182 h 182"/>
                <a:gd name="T14" fmla="*/ 181 w 385"/>
                <a:gd name="T15" fmla="*/ 108 h 182"/>
                <a:gd name="T16" fmla="*/ 0 w 385"/>
                <a:gd name="T17" fmla="*/ 37 h 182"/>
                <a:gd name="T18" fmla="*/ 18 w 385"/>
                <a:gd name="T19" fmla="*/ 21 h 182"/>
                <a:gd name="T20" fmla="*/ 18 w 385"/>
                <a:gd name="T21" fmla="*/ 21 h 18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85" h="182">
                  <a:moveTo>
                    <a:pt x="18" y="21"/>
                  </a:moveTo>
                  <a:lnTo>
                    <a:pt x="206" y="71"/>
                  </a:lnTo>
                  <a:lnTo>
                    <a:pt x="358" y="0"/>
                  </a:lnTo>
                  <a:lnTo>
                    <a:pt x="385" y="18"/>
                  </a:lnTo>
                  <a:lnTo>
                    <a:pt x="256" y="85"/>
                  </a:lnTo>
                  <a:lnTo>
                    <a:pt x="237" y="177"/>
                  </a:lnTo>
                  <a:lnTo>
                    <a:pt x="195" y="182"/>
                  </a:lnTo>
                  <a:lnTo>
                    <a:pt x="181" y="108"/>
                  </a:lnTo>
                  <a:lnTo>
                    <a:pt x="0" y="37"/>
                  </a:lnTo>
                  <a:lnTo>
                    <a:pt x="18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14" name="Freeform 80"/>
            <p:cNvSpPr>
              <a:spLocks/>
            </p:cNvSpPr>
            <p:nvPr/>
          </p:nvSpPr>
          <p:spPr bwMode="auto">
            <a:xfrm>
              <a:off x="4441" y="3342"/>
              <a:ext cx="306" cy="356"/>
            </a:xfrm>
            <a:custGeom>
              <a:avLst/>
              <a:gdLst>
                <a:gd name="T0" fmla="*/ 139 w 306"/>
                <a:gd name="T1" fmla="*/ 0 h 356"/>
                <a:gd name="T2" fmla="*/ 306 w 306"/>
                <a:gd name="T3" fmla="*/ 35 h 356"/>
                <a:gd name="T4" fmla="*/ 277 w 306"/>
                <a:gd name="T5" fmla="*/ 249 h 356"/>
                <a:gd name="T6" fmla="*/ 105 w 306"/>
                <a:gd name="T7" fmla="*/ 356 h 356"/>
                <a:gd name="T8" fmla="*/ 0 w 306"/>
                <a:gd name="T9" fmla="*/ 330 h 356"/>
                <a:gd name="T10" fmla="*/ 2 w 306"/>
                <a:gd name="T11" fmla="*/ 102 h 356"/>
                <a:gd name="T12" fmla="*/ 54 w 306"/>
                <a:gd name="T13" fmla="*/ 96 h 356"/>
                <a:gd name="T14" fmla="*/ 44 w 306"/>
                <a:gd name="T15" fmla="*/ 299 h 356"/>
                <a:gd name="T16" fmla="*/ 93 w 306"/>
                <a:gd name="T17" fmla="*/ 321 h 356"/>
                <a:gd name="T18" fmla="*/ 112 w 306"/>
                <a:gd name="T19" fmla="*/ 108 h 356"/>
                <a:gd name="T20" fmla="*/ 157 w 306"/>
                <a:gd name="T21" fmla="*/ 112 h 356"/>
                <a:gd name="T22" fmla="*/ 139 w 306"/>
                <a:gd name="T23" fmla="*/ 288 h 356"/>
                <a:gd name="T24" fmla="*/ 243 w 306"/>
                <a:gd name="T25" fmla="*/ 231 h 356"/>
                <a:gd name="T26" fmla="*/ 253 w 306"/>
                <a:gd name="T27" fmla="*/ 62 h 356"/>
                <a:gd name="T28" fmla="*/ 130 w 306"/>
                <a:gd name="T29" fmla="*/ 34 h 356"/>
                <a:gd name="T30" fmla="*/ 139 w 306"/>
                <a:gd name="T31" fmla="*/ 0 h 356"/>
                <a:gd name="T32" fmla="*/ 139 w 306"/>
                <a:gd name="T33" fmla="*/ 0 h 3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06" h="356">
                  <a:moveTo>
                    <a:pt x="139" y="0"/>
                  </a:moveTo>
                  <a:lnTo>
                    <a:pt x="306" y="35"/>
                  </a:lnTo>
                  <a:lnTo>
                    <a:pt x="277" y="249"/>
                  </a:lnTo>
                  <a:lnTo>
                    <a:pt x="105" y="356"/>
                  </a:lnTo>
                  <a:lnTo>
                    <a:pt x="0" y="330"/>
                  </a:lnTo>
                  <a:lnTo>
                    <a:pt x="2" y="102"/>
                  </a:lnTo>
                  <a:lnTo>
                    <a:pt x="54" y="96"/>
                  </a:lnTo>
                  <a:lnTo>
                    <a:pt x="44" y="299"/>
                  </a:lnTo>
                  <a:lnTo>
                    <a:pt x="93" y="321"/>
                  </a:lnTo>
                  <a:lnTo>
                    <a:pt x="112" y="108"/>
                  </a:lnTo>
                  <a:lnTo>
                    <a:pt x="157" y="112"/>
                  </a:lnTo>
                  <a:lnTo>
                    <a:pt x="139" y="288"/>
                  </a:lnTo>
                  <a:lnTo>
                    <a:pt x="243" y="231"/>
                  </a:lnTo>
                  <a:lnTo>
                    <a:pt x="253" y="62"/>
                  </a:lnTo>
                  <a:lnTo>
                    <a:pt x="130" y="34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15" name="Freeform 81"/>
            <p:cNvSpPr>
              <a:spLocks/>
            </p:cNvSpPr>
            <p:nvPr/>
          </p:nvSpPr>
          <p:spPr bwMode="auto">
            <a:xfrm>
              <a:off x="4331" y="3342"/>
              <a:ext cx="395" cy="330"/>
            </a:xfrm>
            <a:custGeom>
              <a:avLst/>
              <a:gdLst>
                <a:gd name="T0" fmla="*/ 249 w 395"/>
                <a:gd name="T1" fmla="*/ 0 h 330"/>
                <a:gd name="T2" fmla="*/ 110 w 395"/>
                <a:gd name="T3" fmla="*/ 69 h 330"/>
                <a:gd name="T4" fmla="*/ 97 w 395"/>
                <a:gd name="T5" fmla="*/ 106 h 330"/>
                <a:gd name="T6" fmla="*/ 6 w 395"/>
                <a:gd name="T7" fmla="*/ 156 h 330"/>
                <a:gd name="T8" fmla="*/ 0 w 395"/>
                <a:gd name="T9" fmla="*/ 280 h 330"/>
                <a:gd name="T10" fmla="*/ 110 w 395"/>
                <a:gd name="T11" fmla="*/ 330 h 330"/>
                <a:gd name="T12" fmla="*/ 131 w 395"/>
                <a:gd name="T13" fmla="*/ 295 h 330"/>
                <a:gd name="T14" fmla="*/ 54 w 395"/>
                <a:gd name="T15" fmla="*/ 263 h 330"/>
                <a:gd name="T16" fmla="*/ 50 w 395"/>
                <a:gd name="T17" fmla="*/ 181 h 330"/>
                <a:gd name="T18" fmla="*/ 127 w 395"/>
                <a:gd name="T19" fmla="*/ 145 h 330"/>
                <a:gd name="T20" fmla="*/ 140 w 395"/>
                <a:gd name="T21" fmla="*/ 117 h 330"/>
                <a:gd name="T22" fmla="*/ 240 w 395"/>
                <a:gd name="T23" fmla="*/ 148 h 330"/>
                <a:gd name="T24" fmla="*/ 395 w 395"/>
                <a:gd name="T25" fmla="*/ 89 h 330"/>
                <a:gd name="T26" fmla="*/ 389 w 395"/>
                <a:gd name="T27" fmla="*/ 42 h 330"/>
                <a:gd name="T28" fmla="*/ 243 w 395"/>
                <a:gd name="T29" fmla="*/ 108 h 330"/>
                <a:gd name="T30" fmla="*/ 156 w 395"/>
                <a:gd name="T31" fmla="*/ 84 h 330"/>
                <a:gd name="T32" fmla="*/ 269 w 395"/>
                <a:gd name="T33" fmla="*/ 30 h 330"/>
                <a:gd name="T34" fmla="*/ 249 w 395"/>
                <a:gd name="T35" fmla="*/ 0 h 330"/>
                <a:gd name="T36" fmla="*/ 249 w 395"/>
                <a:gd name="T37" fmla="*/ 0 h 3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5" h="330">
                  <a:moveTo>
                    <a:pt x="249" y="0"/>
                  </a:moveTo>
                  <a:lnTo>
                    <a:pt x="110" y="69"/>
                  </a:lnTo>
                  <a:lnTo>
                    <a:pt x="97" y="106"/>
                  </a:lnTo>
                  <a:lnTo>
                    <a:pt x="6" y="156"/>
                  </a:lnTo>
                  <a:lnTo>
                    <a:pt x="0" y="280"/>
                  </a:lnTo>
                  <a:lnTo>
                    <a:pt x="110" y="330"/>
                  </a:lnTo>
                  <a:lnTo>
                    <a:pt x="131" y="295"/>
                  </a:lnTo>
                  <a:lnTo>
                    <a:pt x="54" y="263"/>
                  </a:lnTo>
                  <a:lnTo>
                    <a:pt x="50" y="181"/>
                  </a:lnTo>
                  <a:lnTo>
                    <a:pt x="127" y="145"/>
                  </a:lnTo>
                  <a:lnTo>
                    <a:pt x="140" y="117"/>
                  </a:lnTo>
                  <a:lnTo>
                    <a:pt x="240" y="148"/>
                  </a:lnTo>
                  <a:lnTo>
                    <a:pt x="395" y="89"/>
                  </a:lnTo>
                  <a:lnTo>
                    <a:pt x="389" y="42"/>
                  </a:lnTo>
                  <a:lnTo>
                    <a:pt x="243" y="108"/>
                  </a:lnTo>
                  <a:lnTo>
                    <a:pt x="156" y="84"/>
                  </a:lnTo>
                  <a:lnTo>
                    <a:pt x="269" y="3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16" name="Freeform 82"/>
            <p:cNvSpPr>
              <a:spLocks/>
            </p:cNvSpPr>
            <p:nvPr/>
          </p:nvSpPr>
          <p:spPr bwMode="auto">
            <a:xfrm>
              <a:off x="4294" y="3622"/>
              <a:ext cx="422" cy="263"/>
            </a:xfrm>
            <a:custGeom>
              <a:avLst/>
              <a:gdLst>
                <a:gd name="T0" fmla="*/ 97 w 422"/>
                <a:gd name="T1" fmla="*/ 15 h 263"/>
                <a:gd name="T2" fmla="*/ 0 w 422"/>
                <a:gd name="T3" fmla="*/ 75 h 263"/>
                <a:gd name="T4" fmla="*/ 0 w 422"/>
                <a:gd name="T5" fmla="*/ 203 h 263"/>
                <a:gd name="T6" fmla="*/ 246 w 422"/>
                <a:gd name="T7" fmla="*/ 263 h 263"/>
                <a:gd name="T8" fmla="*/ 410 w 422"/>
                <a:gd name="T9" fmla="*/ 114 h 263"/>
                <a:gd name="T10" fmla="*/ 422 w 422"/>
                <a:gd name="T11" fmla="*/ 25 h 263"/>
                <a:gd name="T12" fmla="*/ 362 w 422"/>
                <a:gd name="T13" fmla="*/ 0 h 263"/>
                <a:gd name="T14" fmla="*/ 319 w 422"/>
                <a:gd name="T15" fmla="*/ 13 h 263"/>
                <a:gd name="T16" fmla="*/ 377 w 422"/>
                <a:gd name="T17" fmla="*/ 33 h 263"/>
                <a:gd name="T18" fmla="*/ 373 w 422"/>
                <a:gd name="T19" fmla="*/ 112 h 263"/>
                <a:gd name="T20" fmla="*/ 252 w 422"/>
                <a:gd name="T21" fmla="*/ 211 h 263"/>
                <a:gd name="T22" fmla="*/ 33 w 422"/>
                <a:gd name="T23" fmla="*/ 176 h 263"/>
                <a:gd name="T24" fmla="*/ 43 w 422"/>
                <a:gd name="T25" fmla="*/ 95 h 263"/>
                <a:gd name="T26" fmla="*/ 137 w 422"/>
                <a:gd name="T27" fmla="*/ 29 h 263"/>
                <a:gd name="T28" fmla="*/ 97 w 422"/>
                <a:gd name="T29" fmla="*/ 15 h 263"/>
                <a:gd name="T30" fmla="*/ 97 w 422"/>
                <a:gd name="T31" fmla="*/ 15 h 26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22" h="263">
                  <a:moveTo>
                    <a:pt x="97" y="15"/>
                  </a:moveTo>
                  <a:lnTo>
                    <a:pt x="0" y="75"/>
                  </a:lnTo>
                  <a:lnTo>
                    <a:pt x="0" y="203"/>
                  </a:lnTo>
                  <a:lnTo>
                    <a:pt x="246" y="263"/>
                  </a:lnTo>
                  <a:lnTo>
                    <a:pt x="410" y="114"/>
                  </a:lnTo>
                  <a:lnTo>
                    <a:pt x="422" y="25"/>
                  </a:lnTo>
                  <a:lnTo>
                    <a:pt x="362" y="0"/>
                  </a:lnTo>
                  <a:lnTo>
                    <a:pt x="319" y="13"/>
                  </a:lnTo>
                  <a:lnTo>
                    <a:pt x="377" y="33"/>
                  </a:lnTo>
                  <a:lnTo>
                    <a:pt x="373" y="112"/>
                  </a:lnTo>
                  <a:lnTo>
                    <a:pt x="252" y="211"/>
                  </a:lnTo>
                  <a:lnTo>
                    <a:pt x="33" y="176"/>
                  </a:lnTo>
                  <a:lnTo>
                    <a:pt x="43" y="95"/>
                  </a:lnTo>
                  <a:lnTo>
                    <a:pt x="137" y="29"/>
                  </a:lnTo>
                  <a:lnTo>
                    <a:pt x="97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417" name="Freeform 83"/>
            <p:cNvSpPr>
              <a:spLocks/>
            </p:cNvSpPr>
            <p:nvPr/>
          </p:nvSpPr>
          <p:spPr bwMode="auto">
            <a:xfrm>
              <a:off x="4326" y="3654"/>
              <a:ext cx="370" cy="198"/>
            </a:xfrm>
            <a:custGeom>
              <a:avLst/>
              <a:gdLst>
                <a:gd name="T0" fmla="*/ 20 w 370"/>
                <a:gd name="T1" fmla="*/ 34 h 198"/>
                <a:gd name="T2" fmla="*/ 212 w 370"/>
                <a:gd name="T3" fmla="*/ 74 h 198"/>
                <a:gd name="T4" fmla="*/ 351 w 370"/>
                <a:gd name="T5" fmla="*/ 0 h 198"/>
                <a:gd name="T6" fmla="*/ 370 w 370"/>
                <a:gd name="T7" fmla="*/ 12 h 198"/>
                <a:gd name="T8" fmla="*/ 235 w 370"/>
                <a:gd name="T9" fmla="*/ 110 h 198"/>
                <a:gd name="T10" fmla="*/ 229 w 370"/>
                <a:gd name="T11" fmla="*/ 198 h 198"/>
                <a:gd name="T12" fmla="*/ 192 w 370"/>
                <a:gd name="T13" fmla="*/ 196 h 198"/>
                <a:gd name="T14" fmla="*/ 185 w 370"/>
                <a:gd name="T15" fmla="*/ 121 h 198"/>
                <a:gd name="T16" fmla="*/ 0 w 370"/>
                <a:gd name="T17" fmla="*/ 71 h 198"/>
                <a:gd name="T18" fmla="*/ 20 w 370"/>
                <a:gd name="T19" fmla="*/ 34 h 198"/>
                <a:gd name="T20" fmla="*/ 20 w 370"/>
                <a:gd name="T21" fmla="*/ 34 h 1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70" h="198">
                  <a:moveTo>
                    <a:pt x="20" y="34"/>
                  </a:moveTo>
                  <a:lnTo>
                    <a:pt x="212" y="74"/>
                  </a:lnTo>
                  <a:lnTo>
                    <a:pt x="351" y="0"/>
                  </a:lnTo>
                  <a:lnTo>
                    <a:pt x="370" y="12"/>
                  </a:lnTo>
                  <a:lnTo>
                    <a:pt x="235" y="110"/>
                  </a:lnTo>
                  <a:lnTo>
                    <a:pt x="229" y="198"/>
                  </a:lnTo>
                  <a:lnTo>
                    <a:pt x="192" y="196"/>
                  </a:lnTo>
                  <a:lnTo>
                    <a:pt x="185" y="121"/>
                  </a:lnTo>
                  <a:lnTo>
                    <a:pt x="0" y="71"/>
                  </a:lnTo>
                  <a:lnTo>
                    <a:pt x="20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389" name="Rectangle 84"/>
          <p:cNvSpPr>
            <a:spLocks noChangeArrowheads="1"/>
          </p:cNvSpPr>
          <p:nvPr/>
        </p:nvSpPr>
        <p:spPr bwMode="auto">
          <a:xfrm>
            <a:off x="5003800" y="4797425"/>
            <a:ext cx="11906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rgbClr val="000000"/>
                </a:solidFill>
                <a:latin typeface="Arial" panose="020B0604020202020204" pitchFamily="34" charset="0"/>
              </a:rPr>
              <a:t>Интеграционные</a:t>
            </a:r>
            <a:endParaRPr lang="en-US" altLang="ru-RU" sz="2400"/>
          </a:p>
        </p:txBody>
      </p:sp>
      <p:sp>
        <p:nvSpPr>
          <p:cNvPr id="14390" name="Text Box 85"/>
          <p:cNvSpPr txBox="1">
            <a:spLocks noChangeArrowheads="1"/>
          </p:cNvSpPr>
          <p:nvPr/>
        </p:nvSpPr>
        <p:spPr bwMode="auto">
          <a:xfrm>
            <a:off x="5651500" y="5373688"/>
            <a:ext cx="7921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ru-RU"/>
          </a:p>
        </p:txBody>
      </p:sp>
      <p:sp>
        <p:nvSpPr>
          <p:cNvPr id="14391" name="Text Box 86"/>
          <p:cNvSpPr txBox="1">
            <a:spLocks noChangeArrowheads="1"/>
          </p:cNvSpPr>
          <p:nvPr/>
        </p:nvSpPr>
        <p:spPr bwMode="auto">
          <a:xfrm>
            <a:off x="5364163" y="5300663"/>
            <a:ext cx="14398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Возможности</a:t>
            </a:r>
            <a:r>
              <a:rPr lang="ru-RU" altLang="ru-RU" sz="1200"/>
              <a:t> </a:t>
            </a:r>
            <a:r>
              <a:rPr lang="ru-RU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для инноваций в бизнесе и технологиях</a:t>
            </a:r>
          </a:p>
        </p:txBody>
      </p:sp>
      <p:sp>
        <p:nvSpPr>
          <p:cNvPr id="14392" name="Text Box 87"/>
          <p:cNvSpPr txBox="1">
            <a:spLocks noChangeArrowheads="1"/>
          </p:cNvSpPr>
          <p:nvPr/>
        </p:nvSpPr>
        <p:spPr bwMode="auto">
          <a:xfrm>
            <a:off x="7092950" y="3500438"/>
            <a:ext cx="143986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Возможности</a:t>
            </a:r>
            <a:r>
              <a:rPr lang="ru-RU" altLang="ru-RU" sz="1200"/>
              <a:t> </a:t>
            </a:r>
            <a:r>
              <a:rPr lang="ru-RU" altLang="ru-RU" sz="1200" b="1">
                <a:solidFill>
                  <a:srgbClr val="000000"/>
                </a:solidFill>
                <a:latin typeface="Arial" panose="020B0604020202020204" pitchFamily="34" charset="0"/>
              </a:rPr>
              <a:t>для инноваций в бизнесе и технологиях</a:t>
            </a:r>
          </a:p>
        </p:txBody>
      </p:sp>
      <p:pic>
        <p:nvPicPr>
          <p:cNvPr id="14393" name="Picture 88" descr="j02330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89138"/>
            <a:ext cx="156051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1" name="Рисунок 90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95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8642" y="175383"/>
            <a:ext cx="5995598" cy="81280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Бор</a:t>
            </a:r>
            <a:r>
              <a:rPr lang="uk-UA" sz="2800" dirty="0" err="1" smtClean="0">
                <a:solidFill>
                  <a:schemeClr val="tx1"/>
                </a:solidFill>
              </a:rPr>
              <a:t>отьба</a:t>
            </a:r>
            <a:r>
              <a:rPr lang="ru-RU" sz="2800" dirty="0" smtClean="0">
                <a:solidFill>
                  <a:schemeClr val="tx1"/>
                </a:solidFill>
              </a:rPr>
              <a:t> за </a:t>
            </a:r>
            <a:r>
              <a:rPr lang="ru-RU" sz="2800" dirty="0" err="1" smtClean="0">
                <a:solidFill>
                  <a:schemeClr val="tx1"/>
                </a:solidFill>
              </a:rPr>
              <a:t>вплив</a:t>
            </a:r>
            <a:r>
              <a:rPr lang="ru-RU" sz="2800" dirty="0" smtClean="0">
                <a:solidFill>
                  <a:schemeClr val="tx1"/>
                </a:solidFill>
              </a:rPr>
              <a:t> в </a:t>
            </a:r>
            <a:r>
              <a:rPr lang="ru-RU" sz="2800" dirty="0" err="1" smtClean="0">
                <a:solidFill>
                  <a:schemeClr val="tx1"/>
                </a:solidFill>
              </a:rPr>
              <a:t>Архітектурі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</a:rPr>
              <a:t>підприємства</a:t>
            </a:r>
            <a:r>
              <a:rPr lang="en-US" sz="2800" dirty="0" smtClean="0">
                <a:solidFill>
                  <a:schemeClr val="tx1"/>
                </a:solidFill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</a:rPr>
              <a:t>Бізнес</a:t>
            </a:r>
            <a:r>
              <a:rPr lang="en-US" sz="2800" dirty="0" smtClean="0">
                <a:solidFill>
                  <a:schemeClr val="tx1"/>
                </a:solidFill>
              </a:rPr>
              <a:t>-</a:t>
            </a:r>
            <a:r>
              <a:rPr lang="ru-RU" sz="2800" dirty="0" err="1" smtClean="0">
                <a:solidFill>
                  <a:schemeClr val="tx1"/>
                </a:solidFill>
              </a:rPr>
              <a:t>архітектури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vs</a:t>
            </a:r>
            <a:r>
              <a:rPr lang="ru-RU" sz="2800" dirty="0" smtClean="0">
                <a:solidFill>
                  <a:schemeClr val="tx1"/>
                </a:solidFill>
              </a:rPr>
              <a:t> ІТ-</a:t>
            </a:r>
            <a:r>
              <a:rPr lang="ru-RU" sz="2800" dirty="0" err="1" smtClean="0">
                <a:solidFill>
                  <a:schemeClr val="tx1"/>
                </a:solidFill>
              </a:rPr>
              <a:t>архітектури</a:t>
            </a:r>
            <a:endParaRPr lang="ru-RU" sz="2800" dirty="0">
              <a:solidFill>
                <a:schemeClr val="tx1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892713" y="2550017"/>
            <a:ext cx="7272466" cy="2738695"/>
            <a:chOff x="892713" y="2550017"/>
            <a:chExt cx="7272466" cy="2738695"/>
          </a:xfrm>
        </p:grpSpPr>
        <p:pic>
          <p:nvPicPr>
            <p:cNvPr id="3074" name="Picture 2" descr="http://www.wacom.ru/UserFiles/image/lessons/Photoshop_Raketa/2_14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38823">
              <a:off x="892713" y="3307031"/>
              <a:ext cx="1303251" cy="1348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" name="Группа 2"/>
            <p:cNvGrpSpPr/>
            <p:nvPr/>
          </p:nvGrpSpPr>
          <p:grpSpPr>
            <a:xfrm>
              <a:off x="2344733" y="2550017"/>
              <a:ext cx="5820446" cy="2738695"/>
              <a:chOff x="760965" y="2044210"/>
              <a:chExt cx="9129205" cy="3849809"/>
            </a:xfrm>
          </p:grpSpPr>
          <p:sp>
            <p:nvSpPr>
              <p:cNvPr id="4" name="Стрелка вправо 3"/>
              <p:cNvSpPr/>
              <p:nvPr/>
            </p:nvSpPr>
            <p:spPr>
              <a:xfrm>
                <a:off x="760965" y="2059306"/>
                <a:ext cx="4506098" cy="3225113"/>
              </a:xfrm>
              <a:prstGeom prst="rightArrow">
                <a:avLst/>
              </a:prstGeom>
              <a:solidFill>
                <a:srgbClr val="8FD8D2"/>
              </a:solidFill>
              <a:ln>
                <a:solidFill>
                  <a:srgbClr val="3494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Стрелка вправо 4"/>
              <p:cNvSpPr/>
              <p:nvPr/>
            </p:nvSpPr>
            <p:spPr>
              <a:xfrm>
                <a:off x="913365" y="2211706"/>
                <a:ext cx="4506098" cy="3225113"/>
              </a:xfrm>
              <a:prstGeom prst="rightArrow">
                <a:avLst/>
              </a:prstGeom>
              <a:solidFill>
                <a:srgbClr val="8FD8D2"/>
              </a:solidFill>
              <a:ln>
                <a:solidFill>
                  <a:srgbClr val="3494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Стрелка вправо 5"/>
              <p:cNvSpPr/>
              <p:nvPr/>
            </p:nvSpPr>
            <p:spPr>
              <a:xfrm>
                <a:off x="1065765" y="2364106"/>
                <a:ext cx="4506098" cy="3225113"/>
              </a:xfrm>
              <a:prstGeom prst="rightArrow">
                <a:avLst/>
              </a:prstGeom>
              <a:solidFill>
                <a:srgbClr val="8FD8D2"/>
              </a:solidFill>
              <a:ln>
                <a:solidFill>
                  <a:srgbClr val="3494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Стрелка вправо 6"/>
              <p:cNvSpPr/>
              <p:nvPr/>
            </p:nvSpPr>
            <p:spPr>
              <a:xfrm>
                <a:off x="1218165" y="2516506"/>
                <a:ext cx="4506098" cy="3225113"/>
              </a:xfrm>
              <a:prstGeom prst="rightArrow">
                <a:avLst/>
              </a:prstGeom>
              <a:solidFill>
                <a:srgbClr val="8FD8D2"/>
              </a:solidFill>
              <a:ln>
                <a:solidFill>
                  <a:srgbClr val="3494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Стрелка вправо 7"/>
              <p:cNvSpPr/>
              <p:nvPr/>
            </p:nvSpPr>
            <p:spPr>
              <a:xfrm>
                <a:off x="1397724" y="2668906"/>
                <a:ext cx="4506098" cy="3225113"/>
              </a:xfrm>
              <a:prstGeom prst="rightArrow">
                <a:avLst/>
              </a:prstGeom>
              <a:solidFill>
                <a:srgbClr val="F0CA26"/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3200" b="1" dirty="0" smtClean="0"/>
                  <a:t>БІЗНЕС</a:t>
                </a:r>
                <a:endParaRPr lang="ru-RU" b="1" dirty="0"/>
              </a:p>
            </p:txBody>
          </p:sp>
          <p:sp>
            <p:nvSpPr>
              <p:cNvPr id="9" name="Стрелка вправо 8"/>
              <p:cNvSpPr/>
              <p:nvPr/>
            </p:nvSpPr>
            <p:spPr>
              <a:xfrm rot="10800000">
                <a:off x="6763910" y="2044210"/>
                <a:ext cx="3126260" cy="3225113"/>
              </a:xfrm>
              <a:prstGeom prst="rightArrow">
                <a:avLst/>
              </a:prstGeom>
              <a:solidFill>
                <a:srgbClr val="8FD8D2"/>
              </a:solidFill>
              <a:ln>
                <a:solidFill>
                  <a:srgbClr val="3494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Стрелка вправо 9"/>
              <p:cNvSpPr/>
              <p:nvPr/>
            </p:nvSpPr>
            <p:spPr>
              <a:xfrm rot="10800000">
                <a:off x="6617537" y="2196610"/>
                <a:ext cx="3126260" cy="3225113"/>
              </a:xfrm>
              <a:prstGeom prst="rightArrow">
                <a:avLst/>
              </a:prstGeom>
              <a:solidFill>
                <a:srgbClr val="8FD8D2"/>
              </a:solidFill>
              <a:ln>
                <a:solidFill>
                  <a:srgbClr val="3494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Стрелка вправо 10"/>
              <p:cNvSpPr/>
              <p:nvPr/>
            </p:nvSpPr>
            <p:spPr>
              <a:xfrm rot="10800000">
                <a:off x="6480228" y="2338252"/>
                <a:ext cx="3126260" cy="3225113"/>
              </a:xfrm>
              <a:prstGeom prst="rightArrow">
                <a:avLst/>
              </a:prstGeom>
              <a:solidFill>
                <a:srgbClr val="8FD8D2"/>
              </a:solidFill>
              <a:ln>
                <a:solidFill>
                  <a:srgbClr val="3494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Стрелка вправо 11"/>
              <p:cNvSpPr/>
              <p:nvPr/>
            </p:nvSpPr>
            <p:spPr>
              <a:xfrm rot="10800000">
                <a:off x="6324817" y="2490652"/>
                <a:ext cx="3126260" cy="3225113"/>
              </a:xfrm>
              <a:prstGeom prst="rightArrow">
                <a:avLst/>
              </a:prstGeom>
              <a:solidFill>
                <a:srgbClr val="8FD8D2"/>
              </a:solidFill>
              <a:ln>
                <a:solidFill>
                  <a:srgbClr val="3494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Стрелка вправо 12"/>
              <p:cNvSpPr/>
              <p:nvPr/>
            </p:nvSpPr>
            <p:spPr>
              <a:xfrm rot="10800000">
                <a:off x="6169393" y="2653810"/>
                <a:ext cx="3126260" cy="3225113"/>
              </a:xfrm>
              <a:prstGeom prst="rightArrow">
                <a:avLst/>
              </a:prstGeom>
              <a:solidFill>
                <a:srgbClr val="DF744A"/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6971668" y="3971716"/>
                <a:ext cx="2096531" cy="8220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3200" b="1" dirty="0" smtClean="0">
                    <a:solidFill>
                      <a:schemeClr val="bg1"/>
                    </a:solidFill>
                  </a:rPr>
                  <a:t>ІТ </a:t>
                </a:r>
                <a:endParaRPr lang="ru-RU" sz="3200" b="1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8" name="Рисунок 17" descr="Описание: eu_flag_co_funded_pos_[rgb]_righ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18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 rot="16200000">
            <a:off x="0" y="2465388"/>
            <a:ext cx="6124575" cy="1325562"/>
          </a:xfrm>
        </p:spPr>
        <p:txBody>
          <a:bodyPr/>
          <a:lstStyle/>
          <a:p>
            <a:r>
              <a:rPr lang="ru-RU" dirty="0" smtClean="0"/>
              <a:t>Эволюция архитектуры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64" y="273479"/>
            <a:ext cx="8333388" cy="6285756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4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Benefits Chart - EA Current State 01-0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53792" y="533399"/>
            <a:ext cx="8590208" cy="5244721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39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8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660033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660033"/>
                </a:solidFill>
              </a:rPr>
              <a:t>-</a:t>
            </a:r>
            <a:fld id="{F9726210-7D02-4E1C-9C8F-5CC8938A8E52}" type="slidenum">
              <a:rPr lang="ru-RU" altLang="ru-RU" sz="1800">
                <a:solidFill>
                  <a:srgbClr val="660033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r>
              <a:rPr lang="ru-RU" altLang="ru-RU" sz="1800">
                <a:solidFill>
                  <a:srgbClr val="660033"/>
                </a:solidFill>
              </a:rPr>
              <a:t>-</a:t>
            </a:r>
            <a:endParaRPr lang="ru-RU" altLang="ru-RU" sz="1400" b="0"/>
          </a:p>
        </p:txBody>
      </p:sp>
      <p:graphicFrame>
        <p:nvGraphicFramePr>
          <p:cNvPr id="16387" name="Object 160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4968875" y="3860800"/>
          <a:ext cx="4175125" cy="280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Слайд" r:id="rId3" imgW="4670965" imgH="3497436" progId="PowerPoint.Slide.8">
                  <p:embed/>
                </p:oleObj>
              </mc:Choice>
              <mc:Fallback>
                <p:oleObj name="Слайд" r:id="rId3" imgW="4670965" imgH="3497436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75" y="3860800"/>
                        <a:ext cx="4175125" cy="2808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9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0" y="-100013"/>
            <a:ext cx="9036050" cy="442913"/>
          </a:xfrm>
        </p:spPr>
        <p:txBody>
          <a:bodyPr/>
          <a:lstStyle/>
          <a:p>
            <a:pPr algn="ctr"/>
            <a:r>
              <a:rPr lang="ru-RU" altLang="ru-RU" sz="2400" b="1" dirty="0" err="1" smtClean="0">
                <a:solidFill>
                  <a:srgbClr val="000066"/>
                </a:solidFill>
              </a:rPr>
              <a:t>Різноманіття</a:t>
            </a:r>
            <a:r>
              <a:rPr lang="ru-RU" altLang="ru-RU" sz="2400" b="1" dirty="0" smtClean="0">
                <a:solidFill>
                  <a:srgbClr val="000066"/>
                </a:solidFill>
              </a:rPr>
              <a:t> </a:t>
            </a:r>
            <a:r>
              <a:rPr lang="ru-RU" altLang="ru-RU" sz="2400" b="1" dirty="0" err="1">
                <a:solidFill>
                  <a:srgbClr val="000066"/>
                </a:solidFill>
              </a:rPr>
              <a:t>узагальнених</a:t>
            </a:r>
            <a:r>
              <a:rPr lang="ru-RU" altLang="ru-RU" sz="2400" b="1" dirty="0">
                <a:solidFill>
                  <a:srgbClr val="000066"/>
                </a:solidFill>
              </a:rPr>
              <a:t> схем</a:t>
            </a:r>
            <a:endParaRPr lang="en-US" altLang="ru-RU" sz="2400" b="1" dirty="0" smtClean="0">
              <a:solidFill>
                <a:srgbClr val="000066"/>
              </a:solidFill>
            </a:endParaRPr>
          </a:p>
        </p:txBody>
      </p:sp>
      <p:pic>
        <p:nvPicPr>
          <p:cNvPr id="16388" name="Picture 168" descr="http://cimosa.cnt.pl/Docs/Primer/primer3.gif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288" y="2492375"/>
            <a:ext cx="2417762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90" name="Group 165"/>
          <p:cNvGrpSpPr>
            <a:grpSpLocks/>
          </p:cNvGrpSpPr>
          <p:nvPr/>
        </p:nvGrpSpPr>
        <p:grpSpPr bwMode="auto">
          <a:xfrm>
            <a:off x="2987675" y="260350"/>
            <a:ext cx="3024188" cy="2089150"/>
            <a:chOff x="1519" y="300"/>
            <a:chExt cx="1996" cy="1361"/>
          </a:xfrm>
        </p:grpSpPr>
        <p:sp>
          <p:nvSpPr>
            <p:cNvPr id="16521" name="Rectangle 164"/>
            <p:cNvSpPr>
              <a:spLocks noChangeArrowheads="1"/>
            </p:cNvSpPr>
            <p:nvPr/>
          </p:nvSpPr>
          <p:spPr bwMode="auto">
            <a:xfrm>
              <a:off x="1519" y="300"/>
              <a:ext cx="1996" cy="136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pic>
          <p:nvPicPr>
            <p:cNvPr id="16522" name="Picture 48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5" y="346"/>
              <a:ext cx="1748" cy="1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6391" name="Group 163"/>
          <p:cNvGrpSpPr>
            <a:grpSpLocks/>
          </p:cNvGrpSpPr>
          <p:nvPr/>
        </p:nvGrpSpPr>
        <p:grpSpPr bwMode="auto">
          <a:xfrm>
            <a:off x="395288" y="4608513"/>
            <a:ext cx="2736850" cy="2133600"/>
            <a:chOff x="1383" y="2976"/>
            <a:chExt cx="1724" cy="1344"/>
          </a:xfrm>
        </p:grpSpPr>
        <p:sp>
          <p:nvSpPr>
            <p:cNvPr id="16519" name="Rectangle 162"/>
            <p:cNvSpPr>
              <a:spLocks noChangeArrowheads="1"/>
            </p:cNvSpPr>
            <p:nvPr/>
          </p:nvSpPr>
          <p:spPr bwMode="auto">
            <a:xfrm>
              <a:off x="1383" y="2976"/>
              <a:ext cx="1724" cy="1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graphicFrame>
          <p:nvGraphicFramePr>
            <p:cNvPr id="16520" name="Object 156"/>
            <p:cNvGraphicFramePr>
              <a:graphicFrameLocks noChangeAspect="1"/>
            </p:cNvGraphicFramePr>
            <p:nvPr/>
          </p:nvGraphicFramePr>
          <p:xfrm>
            <a:off x="1434" y="3022"/>
            <a:ext cx="1582" cy="1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5" name="Visio" r:id="rId8" imgW="7232599" imgH="5706161" progId="Visio.Drawing.11">
                    <p:embed/>
                  </p:oleObj>
                </mc:Choice>
                <mc:Fallback>
                  <p:oleObj name="Visio" r:id="rId8" imgW="7232599" imgH="5706161" progId="Visio.Drawing.11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4" y="3022"/>
                          <a:ext cx="1582" cy="1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392" name="Group 29"/>
          <p:cNvGrpSpPr>
            <a:grpSpLocks/>
          </p:cNvGrpSpPr>
          <p:nvPr/>
        </p:nvGrpSpPr>
        <p:grpSpPr bwMode="auto">
          <a:xfrm>
            <a:off x="171450" y="260350"/>
            <a:ext cx="2384425" cy="1971675"/>
            <a:chOff x="0" y="696"/>
            <a:chExt cx="4054" cy="3776"/>
          </a:xfrm>
        </p:grpSpPr>
        <p:sp>
          <p:nvSpPr>
            <p:cNvPr id="16501" name="AutoShape 30"/>
            <p:cNvSpPr>
              <a:spLocks noChangeArrowheads="1"/>
            </p:cNvSpPr>
            <p:nvPr/>
          </p:nvSpPr>
          <p:spPr bwMode="auto">
            <a:xfrm>
              <a:off x="1248" y="696"/>
              <a:ext cx="480" cy="528"/>
            </a:xfrm>
            <a:prstGeom prst="triangle">
              <a:avLst>
                <a:gd name="adj" fmla="val 50000"/>
              </a:avLst>
            </a:prstGeom>
            <a:solidFill>
              <a:srgbClr val="CC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502" name="AutoShape 31"/>
            <p:cNvSpPr>
              <a:spLocks noChangeArrowheads="1"/>
            </p:cNvSpPr>
            <p:nvPr/>
          </p:nvSpPr>
          <p:spPr bwMode="auto">
            <a:xfrm flipV="1">
              <a:off x="1008" y="1536"/>
              <a:ext cx="912" cy="384"/>
            </a:xfrm>
            <a:custGeom>
              <a:avLst/>
              <a:gdLst>
                <a:gd name="T0" fmla="*/ 35 w 21600"/>
                <a:gd name="T1" fmla="*/ 3 h 21600"/>
                <a:gd name="T2" fmla="*/ 19 w 21600"/>
                <a:gd name="T3" fmla="*/ 7 h 21600"/>
                <a:gd name="T4" fmla="*/ 3 w 21600"/>
                <a:gd name="T5" fmla="*/ 3 h 21600"/>
                <a:gd name="T6" fmla="*/ 19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24 w 21600"/>
                <a:gd name="T13" fmla="*/ 3600 h 21600"/>
                <a:gd name="T14" fmla="*/ 17976 w 21600"/>
                <a:gd name="T15" fmla="*/ 180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647" y="21600"/>
                  </a:lnTo>
                  <a:lnTo>
                    <a:pt x="1795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503" name="AutoShape 32"/>
            <p:cNvSpPr>
              <a:spLocks noChangeArrowheads="1"/>
            </p:cNvSpPr>
            <p:nvPr/>
          </p:nvSpPr>
          <p:spPr bwMode="auto">
            <a:xfrm flipV="1">
              <a:off x="672" y="2256"/>
              <a:ext cx="1584" cy="384"/>
            </a:xfrm>
            <a:custGeom>
              <a:avLst/>
              <a:gdLst>
                <a:gd name="T0" fmla="*/ 108 w 21600"/>
                <a:gd name="T1" fmla="*/ 3 h 21600"/>
                <a:gd name="T2" fmla="*/ 58 w 21600"/>
                <a:gd name="T3" fmla="*/ 7 h 21600"/>
                <a:gd name="T4" fmla="*/ 8 w 21600"/>
                <a:gd name="T5" fmla="*/ 3 h 21600"/>
                <a:gd name="T6" fmla="*/ 58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273 w 21600"/>
                <a:gd name="T13" fmla="*/ 3263 h 21600"/>
                <a:gd name="T14" fmla="*/ 18327 w 21600"/>
                <a:gd name="T15" fmla="*/ 1833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931" y="21600"/>
                  </a:lnTo>
                  <a:lnTo>
                    <a:pt x="18669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504" name="AutoShape 33"/>
            <p:cNvSpPr>
              <a:spLocks noChangeArrowheads="1"/>
            </p:cNvSpPr>
            <p:nvPr/>
          </p:nvSpPr>
          <p:spPr bwMode="auto">
            <a:xfrm flipV="1">
              <a:off x="384" y="3024"/>
              <a:ext cx="2304" cy="384"/>
            </a:xfrm>
            <a:custGeom>
              <a:avLst/>
              <a:gdLst>
                <a:gd name="T0" fmla="*/ 232 w 21600"/>
                <a:gd name="T1" fmla="*/ 3 h 21600"/>
                <a:gd name="T2" fmla="*/ 123 w 21600"/>
                <a:gd name="T3" fmla="*/ 7 h 21600"/>
                <a:gd name="T4" fmla="*/ 14 w 21600"/>
                <a:gd name="T5" fmla="*/ 3 h 21600"/>
                <a:gd name="T6" fmla="*/ 12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991 w 21600"/>
                <a:gd name="T13" fmla="*/ 2981 h 21600"/>
                <a:gd name="T14" fmla="*/ 18609 w 21600"/>
                <a:gd name="T15" fmla="*/ 186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375" y="21600"/>
                  </a:lnTo>
                  <a:lnTo>
                    <a:pt x="1922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505" name="AutoShape 34"/>
            <p:cNvSpPr>
              <a:spLocks noChangeArrowheads="1"/>
            </p:cNvSpPr>
            <p:nvPr/>
          </p:nvSpPr>
          <p:spPr bwMode="auto">
            <a:xfrm flipV="1">
              <a:off x="0" y="3744"/>
              <a:ext cx="3120" cy="384"/>
            </a:xfrm>
            <a:custGeom>
              <a:avLst/>
              <a:gdLst>
                <a:gd name="T0" fmla="*/ 433 w 21600"/>
                <a:gd name="T1" fmla="*/ 3 h 21600"/>
                <a:gd name="T2" fmla="*/ 225 w 21600"/>
                <a:gd name="T3" fmla="*/ 7 h 21600"/>
                <a:gd name="T4" fmla="*/ 18 w 21600"/>
                <a:gd name="T5" fmla="*/ 3 h 21600"/>
                <a:gd name="T6" fmla="*/ 225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665 w 21600"/>
                <a:gd name="T13" fmla="*/ 2644 h 21600"/>
                <a:gd name="T14" fmla="*/ 18935 w 21600"/>
                <a:gd name="T15" fmla="*/ 1895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730" y="21600"/>
                  </a:lnTo>
                  <a:lnTo>
                    <a:pt x="1987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506" name="Line 35"/>
            <p:cNvSpPr>
              <a:spLocks noChangeShapeType="1"/>
            </p:cNvSpPr>
            <p:nvPr/>
          </p:nvSpPr>
          <p:spPr bwMode="auto">
            <a:xfrm>
              <a:off x="1248" y="120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507" name="Line 36"/>
            <p:cNvSpPr>
              <a:spLocks noChangeShapeType="1"/>
            </p:cNvSpPr>
            <p:nvPr/>
          </p:nvSpPr>
          <p:spPr bwMode="auto">
            <a:xfrm>
              <a:off x="1056" y="194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508" name="Line 37"/>
            <p:cNvSpPr>
              <a:spLocks noChangeShapeType="1"/>
            </p:cNvSpPr>
            <p:nvPr/>
          </p:nvSpPr>
          <p:spPr bwMode="auto">
            <a:xfrm>
              <a:off x="768" y="2688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509" name="Line 38"/>
            <p:cNvSpPr>
              <a:spLocks noChangeShapeType="1"/>
            </p:cNvSpPr>
            <p:nvPr/>
          </p:nvSpPr>
          <p:spPr bwMode="auto">
            <a:xfrm>
              <a:off x="480" y="344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510" name="Text Box 39"/>
            <p:cNvSpPr txBox="1">
              <a:spLocks noChangeArrowheads="1"/>
            </p:cNvSpPr>
            <p:nvPr/>
          </p:nvSpPr>
          <p:spPr bwMode="auto">
            <a:xfrm>
              <a:off x="1298" y="1341"/>
              <a:ext cx="1304" cy="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 b="1" i="1">
                  <a:solidFill>
                    <a:srgbClr val="000066"/>
                  </a:solidFill>
                  <a:latin typeface="Arial" panose="020B0604020202020204" pitchFamily="34" charset="0"/>
                </a:rPr>
                <a:t>Управляет</a:t>
              </a:r>
            </a:p>
          </p:txBody>
        </p:sp>
        <p:sp>
          <p:nvSpPr>
            <p:cNvPr id="16511" name="Text Box 40"/>
            <p:cNvSpPr txBox="1">
              <a:spLocks noChangeArrowheads="1"/>
            </p:cNvSpPr>
            <p:nvPr/>
          </p:nvSpPr>
          <p:spPr bwMode="auto">
            <a:xfrm>
              <a:off x="1055" y="2110"/>
              <a:ext cx="1658" cy="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 b="1" i="1">
                  <a:solidFill>
                    <a:srgbClr val="000066"/>
                  </a:solidFill>
                  <a:latin typeface="Arial" panose="020B0604020202020204" pitchFamily="34" charset="0"/>
                </a:rPr>
                <a:t>Предписывает</a:t>
              </a:r>
            </a:p>
          </p:txBody>
        </p:sp>
        <p:sp>
          <p:nvSpPr>
            <p:cNvPr id="16512" name="Text Box 41"/>
            <p:cNvSpPr txBox="1">
              <a:spLocks noChangeArrowheads="1"/>
            </p:cNvSpPr>
            <p:nvPr/>
          </p:nvSpPr>
          <p:spPr bwMode="auto">
            <a:xfrm>
              <a:off x="815" y="2830"/>
              <a:ext cx="1935" cy="4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 b="1" i="1">
                  <a:solidFill>
                    <a:srgbClr val="000066"/>
                  </a:solidFill>
                  <a:latin typeface="Arial" panose="020B0604020202020204" pitchFamily="34" charset="0"/>
                </a:rPr>
                <a:t>Идентифицирует</a:t>
              </a:r>
            </a:p>
          </p:txBody>
        </p:sp>
        <p:sp>
          <p:nvSpPr>
            <p:cNvPr id="16513" name="Text Box 42"/>
            <p:cNvSpPr txBox="1">
              <a:spLocks noChangeArrowheads="1"/>
            </p:cNvSpPr>
            <p:nvPr/>
          </p:nvSpPr>
          <p:spPr bwMode="auto">
            <a:xfrm>
              <a:off x="526" y="3569"/>
              <a:ext cx="3102" cy="4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 b="1" i="1">
                  <a:solidFill>
                    <a:srgbClr val="000066"/>
                  </a:solidFill>
                  <a:latin typeface="Arial" panose="020B0604020202020204" pitchFamily="34" charset="0"/>
                </a:rPr>
                <a:t>Поддерживается посредством</a:t>
              </a:r>
            </a:p>
          </p:txBody>
        </p:sp>
        <p:sp>
          <p:nvSpPr>
            <p:cNvPr id="16514" name="Text Box 43"/>
            <p:cNvSpPr txBox="1">
              <a:spLocks noChangeArrowheads="1"/>
            </p:cNvSpPr>
            <p:nvPr/>
          </p:nvSpPr>
          <p:spPr bwMode="auto">
            <a:xfrm>
              <a:off x="947" y="1055"/>
              <a:ext cx="2041" cy="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solidFill>
                    <a:srgbClr val="660033"/>
                  </a:solidFill>
                  <a:latin typeface="Arial" panose="020B0604020202020204" pitchFamily="34" charset="0"/>
                </a:rPr>
                <a:t>Бизнес-архитектура</a:t>
              </a:r>
            </a:p>
          </p:txBody>
        </p:sp>
        <p:sp>
          <p:nvSpPr>
            <p:cNvPr id="16515" name="Text Box 44"/>
            <p:cNvSpPr txBox="1">
              <a:spLocks noChangeArrowheads="1"/>
            </p:cNvSpPr>
            <p:nvPr/>
          </p:nvSpPr>
          <p:spPr bwMode="auto">
            <a:xfrm>
              <a:off x="912" y="1727"/>
              <a:ext cx="2956" cy="4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solidFill>
                    <a:srgbClr val="660033"/>
                  </a:solidFill>
                  <a:latin typeface="Arial" panose="020B0604020202020204" pitchFamily="34" charset="0"/>
                </a:rPr>
                <a:t>Информационная архитектура</a:t>
              </a:r>
            </a:p>
          </p:txBody>
        </p:sp>
        <p:sp>
          <p:nvSpPr>
            <p:cNvPr id="16516" name="Text Box 45"/>
            <p:cNvSpPr txBox="1">
              <a:spLocks noChangeArrowheads="1"/>
            </p:cNvSpPr>
            <p:nvPr/>
          </p:nvSpPr>
          <p:spPr bwMode="auto">
            <a:xfrm>
              <a:off x="337" y="2444"/>
              <a:ext cx="3717" cy="4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solidFill>
                    <a:srgbClr val="660033"/>
                  </a:solidFill>
                  <a:latin typeface="Arial" panose="020B0604020202020204" pitchFamily="34" charset="0"/>
                </a:rPr>
                <a:t> Архитектура информационных систем</a:t>
              </a:r>
            </a:p>
          </p:txBody>
        </p:sp>
        <p:sp>
          <p:nvSpPr>
            <p:cNvPr id="16517" name="Text Box 46"/>
            <p:cNvSpPr txBox="1">
              <a:spLocks noChangeArrowheads="1"/>
            </p:cNvSpPr>
            <p:nvPr/>
          </p:nvSpPr>
          <p:spPr bwMode="auto">
            <a:xfrm>
              <a:off x="432" y="3216"/>
              <a:ext cx="2156" cy="4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solidFill>
                    <a:srgbClr val="660033"/>
                  </a:solidFill>
                  <a:latin typeface="Arial" panose="020B0604020202020204" pitchFamily="34" charset="0"/>
                </a:rPr>
                <a:t> Архитектура данных</a:t>
              </a:r>
            </a:p>
          </p:txBody>
        </p:sp>
        <p:sp>
          <p:nvSpPr>
            <p:cNvPr id="16518" name="Text Box 47"/>
            <p:cNvSpPr txBox="1">
              <a:spLocks noChangeArrowheads="1"/>
            </p:cNvSpPr>
            <p:nvPr/>
          </p:nvSpPr>
          <p:spPr bwMode="auto">
            <a:xfrm>
              <a:off x="162" y="3827"/>
              <a:ext cx="2939" cy="6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solidFill>
                    <a:srgbClr val="660033"/>
                  </a:solidFill>
                  <a:latin typeface="Arial" panose="020B0604020202020204" pitchFamily="34" charset="0"/>
                </a:rPr>
                <a:t> Архитектура систем доставки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ru-RU" sz="800" b="1">
                  <a:solidFill>
                    <a:srgbClr val="660033"/>
                  </a:solidFill>
                  <a:latin typeface="Arial" panose="020B0604020202020204" pitchFamily="34" charset="0"/>
                </a:rPr>
                <a:t>HW,  SW,  </a:t>
              </a:r>
              <a:r>
                <a:rPr lang="ru-RU" altLang="ru-RU" sz="800" b="1">
                  <a:solidFill>
                    <a:srgbClr val="660033"/>
                  </a:solidFill>
                  <a:latin typeface="Arial" panose="020B0604020202020204" pitchFamily="34" charset="0"/>
                </a:rPr>
                <a:t>коммуникации</a:t>
              </a:r>
            </a:p>
          </p:txBody>
        </p:sp>
      </p:grpSp>
      <p:grpSp>
        <p:nvGrpSpPr>
          <p:cNvPr id="16393" name="Group 52"/>
          <p:cNvGrpSpPr>
            <a:grpSpLocks/>
          </p:cNvGrpSpPr>
          <p:nvPr/>
        </p:nvGrpSpPr>
        <p:grpSpPr bwMode="auto">
          <a:xfrm>
            <a:off x="6581775" y="188913"/>
            <a:ext cx="2454275" cy="2162175"/>
            <a:chOff x="-72" y="768"/>
            <a:chExt cx="4021" cy="3170"/>
          </a:xfrm>
        </p:grpSpPr>
        <p:sp>
          <p:nvSpPr>
            <p:cNvPr id="16452" name="Line 53"/>
            <p:cNvSpPr>
              <a:spLocks noChangeShapeType="1"/>
            </p:cNvSpPr>
            <p:nvPr/>
          </p:nvSpPr>
          <p:spPr bwMode="auto">
            <a:xfrm>
              <a:off x="409" y="1801"/>
              <a:ext cx="2383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53" name="Line 54"/>
            <p:cNvSpPr>
              <a:spLocks noChangeShapeType="1"/>
            </p:cNvSpPr>
            <p:nvPr/>
          </p:nvSpPr>
          <p:spPr bwMode="auto">
            <a:xfrm>
              <a:off x="825" y="1408"/>
              <a:ext cx="2383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54" name="Line 55"/>
            <p:cNvSpPr>
              <a:spLocks noChangeShapeType="1"/>
            </p:cNvSpPr>
            <p:nvPr/>
          </p:nvSpPr>
          <p:spPr bwMode="auto">
            <a:xfrm>
              <a:off x="617" y="1605"/>
              <a:ext cx="2383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55" name="AutoShape 56"/>
            <p:cNvSpPr>
              <a:spLocks noChangeArrowheads="1"/>
            </p:cNvSpPr>
            <p:nvPr/>
          </p:nvSpPr>
          <p:spPr bwMode="auto">
            <a:xfrm rot="5400000" flipH="1">
              <a:off x="1634" y="2754"/>
              <a:ext cx="2112" cy="205"/>
            </a:xfrm>
            <a:prstGeom prst="parallelogram">
              <a:avLst>
                <a:gd name="adj" fmla="val 78985"/>
              </a:avLst>
            </a:prstGeom>
            <a:solidFill>
              <a:srgbClr val="00CC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56" name="AutoShape 57"/>
            <p:cNvSpPr>
              <a:spLocks noChangeArrowheads="1"/>
            </p:cNvSpPr>
            <p:nvPr/>
          </p:nvSpPr>
          <p:spPr bwMode="auto">
            <a:xfrm rot="5400000" flipH="1">
              <a:off x="1842" y="2558"/>
              <a:ext cx="2112" cy="205"/>
            </a:xfrm>
            <a:prstGeom prst="parallelogram">
              <a:avLst>
                <a:gd name="adj" fmla="val 78985"/>
              </a:avLst>
            </a:prstGeom>
            <a:gradFill rotWithShape="0">
              <a:gsLst>
                <a:gs pos="0">
                  <a:srgbClr val="00CC66"/>
                </a:gs>
                <a:gs pos="100000">
                  <a:srgbClr val="CCFFFF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57" name="AutoShape 58"/>
            <p:cNvSpPr>
              <a:spLocks noChangeArrowheads="1"/>
            </p:cNvSpPr>
            <p:nvPr/>
          </p:nvSpPr>
          <p:spPr bwMode="auto">
            <a:xfrm rot="5400000" flipH="1">
              <a:off x="2049" y="2361"/>
              <a:ext cx="2112" cy="206"/>
            </a:xfrm>
            <a:prstGeom prst="parallelogram">
              <a:avLst>
                <a:gd name="adj" fmla="val 78602"/>
              </a:avLst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58" name="AutoShape 59"/>
            <p:cNvSpPr>
              <a:spLocks noChangeArrowheads="1"/>
            </p:cNvSpPr>
            <p:nvPr/>
          </p:nvSpPr>
          <p:spPr bwMode="auto">
            <a:xfrm rot="5400000" flipH="1">
              <a:off x="2257" y="2164"/>
              <a:ext cx="2112" cy="206"/>
            </a:xfrm>
            <a:prstGeom prst="parallelogram">
              <a:avLst>
                <a:gd name="adj" fmla="val 78602"/>
              </a:avLst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59" name="Line 60"/>
            <p:cNvSpPr>
              <a:spLocks noChangeShapeType="1"/>
            </p:cNvSpPr>
            <p:nvPr/>
          </p:nvSpPr>
          <p:spPr bwMode="auto">
            <a:xfrm>
              <a:off x="2792" y="1807"/>
              <a:ext cx="0" cy="19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60" name="AutoShape 61"/>
            <p:cNvSpPr>
              <a:spLocks noChangeArrowheads="1"/>
            </p:cNvSpPr>
            <p:nvPr/>
          </p:nvSpPr>
          <p:spPr bwMode="auto">
            <a:xfrm>
              <a:off x="196" y="1801"/>
              <a:ext cx="2596" cy="197"/>
            </a:xfrm>
            <a:prstGeom prst="parallelogram">
              <a:avLst>
                <a:gd name="adj" fmla="val 101883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61" name="Rectangle 62"/>
            <p:cNvSpPr>
              <a:spLocks noChangeArrowheads="1"/>
            </p:cNvSpPr>
            <p:nvPr/>
          </p:nvSpPr>
          <p:spPr bwMode="auto">
            <a:xfrm>
              <a:off x="1306" y="1799"/>
              <a:ext cx="344" cy="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800" b="1"/>
                <a:t> </a:t>
              </a:r>
            </a:p>
          </p:txBody>
        </p:sp>
        <p:sp>
          <p:nvSpPr>
            <p:cNvPr id="16462" name="AutoShape 63"/>
            <p:cNvSpPr>
              <a:spLocks noChangeArrowheads="1"/>
            </p:cNvSpPr>
            <p:nvPr/>
          </p:nvSpPr>
          <p:spPr bwMode="auto">
            <a:xfrm>
              <a:off x="404" y="1605"/>
              <a:ext cx="2596" cy="196"/>
            </a:xfrm>
            <a:prstGeom prst="parallelogram">
              <a:avLst>
                <a:gd name="adj" fmla="val 102403"/>
              </a:avLst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63" name="AutoShape 64"/>
            <p:cNvSpPr>
              <a:spLocks noChangeArrowheads="1"/>
            </p:cNvSpPr>
            <p:nvPr/>
          </p:nvSpPr>
          <p:spPr bwMode="auto">
            <a:xfrm>
              <a:off x="611" y="1408"/>
              <a:ext cx="2597" cy="197"/>
            </a:xfrm>
            <a:prstGeom prst="parallelogram">
              <a:avLst>
                <a:gd name="adj" fmla="val 101922"/>
              </a:avLst>
            </a:prstGeom>
            <a:solidFill>
              <a:srgbClr val="FF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64" name="Rectangle 65"/>
            <p:cNvSpPr>
              <a:spLocks noChangeArrowheads="1"/>
            </p:cNvSpPr>
            <p:nvPr/>
          </p:nvSpPr>
          <p:spPr bwMode="auto">
            <a:xfrm>
              <a:off x="898" y="1408"/>
              <a:ext cx="1587" cy="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solidFill>
                    <a:srgbClr val="FF0000"/>
                  </a:solidFill>
                </a:rPr>
                <a:t>Новые законы?! </a:t>
              </a:r>
            </a:p>
          </p:txBody>
        </p:sp>
        <p:sp>
          <p:nvSpPr>
            <p:cNvPr id="16465" name="AutoShape 66"/>
            <p:cNvSpPr>
              <a:spLocks noChangeArrowheads="1"/>
            </p:cNvSpPr>
            <p:nvPr/>
          </p:nvSpPr>
          <p:spPr bwMode="auto">
            <a:xfrm>
              <a:off x="841" y="1200"/>
              <a:ext cx="2602" cy="208"/>
            </a:xfrm>
            <a:prstGeom prst="parallelogram">
              <a:avLst>
                <a:gd name="adj" fmla="val 96718"/>
              </a:avLst>
            </a:prstGeom>
            <a:solidFill>
              <a:srgbClr val="CC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66" name="Rectangle 67"/>
            <p:cNvSpPr>
              <a:spLocks noChangeArrowheads="1"/>
            </p:cNvSpPr>
            <p:nvPr/>
          </p:nvSpPr>
          <p:spPr bwMode="auto">
            <a:xfrm>
              <a:off x="1166" y="1213"/>
              <a:ext cx="1529" cy="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800" b="1"/>
                <a:t>Как надо завтра</a:t>
              </a:r>
            </a:p>
          </p:txBody>
        </p:sp>
        <p:sp>
          <p:nvSpPr>
            <p:cNvPr id="16467" name="Rectangle 68"/>
            <p:cNvSpPr>
              <a:spLocks noChangeArrowheads="1"/>
            </p:cNvSpPr>
            <p:nvPr/>
          </p:nvSpPr>
          <p:spPr bwMode="auto">
            <a:xfrm>
              <a:off x="1543" y="768"/>
              <a:ext cx="1948" cy="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800" b="1"/>
                <a:t>Как надо послезавтра</a:t>
              </a:r>
            </a:p>
          </p:txBody>
        </p:sp>
        <p:sp>
          <p:nvSpPr>
            <p:cNvPr id="16468" name="Rectangle 69"/>
            <p:cNvSpPr>
              <a:spLocks noChangeArrowheads="1"/>
            </p:cNvSpPr>
            <p:nvPr/>
          </p:nvSpPr>
          <p:spPr bwMode="auto">
            <a:xfrm>
              <a:off x="2018" y="2012"/>
              <a:ext cx="147" cy="191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69" name="Rectangle 70"/>
            <p:cNvSpPr>
              <a:spLocks noChangeArrowheads="1"/>
            </p:cNvSpPr>
            <p:nvPr/>
          </p:nvSpPr>
          <p:spPr bwMode="auto">
            <a:xfrm>
              <a:off x="2174" y="2012"/>
              <a:ext cx="99" cy="1915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70" name="Rectangle 71"/>
            <p:cNvSpPr>
              <a:spLocks noChangeArrowheads="1"/>
            </p:cNvSpPr>
            <p:nvPr/>
          </p:nvSpPr>
          <p:spPr bwMode="auto">
            <a:xfrm>
              <a:off x="2277" y="2012"/>
              <a:ext cx="100" cy="1915"/>
            </a:xfrm>
            <a:prstGeom prst="rect">
              <a:avLst/>
            </a:prstGeom>
            <a:solidFill>
              <a:srgbClr val="00CC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71" name="Rectangle 72"/>
            <p:cNvSpPr>
              <a:spLocks noChangeArrowheads="1"/>
            </p:cNvSpPr>
            <p:nvPr/>
          </p:nvSpPr>
          <p:spPr bwMode="auto">
            <a:xfrm>
              <a:off x="2381" y="2012"/>
              <a:ext cx="100" cy="1915"/>
            </a:xfrm>
            <a:prstGeom prst="rect">
              <a:avLst/>
            </a:prstGeom>
            <a:solidFill>
              <a:srgbClr val="CCE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72" name="Rectangle 73"/>
            <p:cNvSpPr>
              <a:spLocks noChangeArrowheads="1"/>
            </p:cNvSpPr>
            <p:nvPr/>
          </p:nvSpPr>
          <p:spPr bwMode="auto">
            <a:xfrm>
              <a:off x="2485" y="2012"/>
              <a:ext cx="100" cy="1915"/>
            </a:xfrm>
            <a:prstGeom prst="rect">
              <a:avLst/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73" name="Rectangle 74"/>
            <p:cNvSpPr>
              <a:spLocks noChangeArrowheads="1"/>
            </p:cNvSpPr>
            <p:nvPr/>
          </p:nvSpPr>
          <p:spPr bwMode="auto">
            <a:xfrm>
              <a:off x="196" y="2012"/>
              <a:ext cx="1761" cy="191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74" name="Rectangle 75"/>
            <p:cNvSpPr>
              <a:spLocks noChangeArrowheads="1"/>
            </p:cNvSpPr>
            <p:nvPr/>
          </p:nvSpPr>
          <p:spPr bwMode="auto">
            <a:xfrm>
              <a:off x="144" y="1988"/>
              <a:ext cx="1870" cy="8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800" b="1"/>
                <a:t>Главные потребности,  цели, планы,  ограничения</a:t>
              </a:r>
            </a:p>
          </p:txBody>
        </p:sp>
        <p:sp>
          <p:nvSpPr>
            <p:cNvPr id="16475" name="Rectangle 76"/>
            <p:cNvSpPr>
              <a:spLocks noChangeArrowheads="1"/>
            </p:cNvSpPr>
            <p:nvPr/>
          </p:nvSpPr>
          <p:spPr bwMode="auto">
            <a:xfrm>
              <a:off x="196" y="2346"/>
              <a:ext cx="1766" cy="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800" b="1"/>
                <a:t>Бизнес-модель</a:t>
              </a:r>
            </a:p>
          </p:txBody>
        </p:sp>
        <p:sp>
          <p:nvSpPr>
            <p:cNvPr id="16476" name="Rectangle 77"/>
            <p:cNvSpPr>
              <a:spLocks noChangeArrowheads="1"/>
            </p:cNvSpPr>
            <p:nvPr/>
          </p:nvSpPr>
          <p:spPr bwMode="auto">
            <a:xfrm>
              <a:off x="248" y="2984"/>
              <a:ext cx="1662" cy="4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800" b="1"/>
                <a:t>Техническая архитектура</a:t>
              </a:r>
            </a:p>
          </p:txBody>
        </p:sp>
        <p:sp>
          <p:nvSpPr>
            <p:cNvPr id="16477" name="Rectangle 78"/>
            <p:cNvSpPr>
              <a:spLocks noChangeArrowheads="1"/>
            </p:cNvSpPr>
            <p:nvPr/>
          </p:nvSpPr>
          <p:spPr bwMode="auto">
            <a:xfrm>
              <a:off x="-72" y="3624"/>
              <a:ext cx="2242" cy="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800" b="1"/>
                <a:t>Практика использования</a:t>
              </a:r>
            </a:p>
          </p:txBody>
        </p:sp>
        <p:sp>
          <p:nvSpPr>
            <p:cNvPr id="16478" name="Rectangle 79"/>
            <p:cNvSpPr>
              <a:spLocks noChangeArrowheads="1"/>
            </p:cNvSpPr>
            <p:nvPr/>
          </p:nvSpPr>
          <p:spPr bwMode="auto">
            <a:xfrm>
              <a:off x="-64" y="3328"/>
              <a:ext cx="2062" cy="3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800" b="1"/>
                <a:t>Детальная реализация </a:t>
              </a:r>
            </a:p>
          </p:txBody>
        </p:sp>
        <p:sp>
          <p:nvSpPr>
            <p:cNvPr id="16479" name="Rectangle 80"/>
            <p:cNvSpPr>
              <a:spLocks noChangeArrowheads="1"/>
            </p:cNvSpPr>
            <p:nvPr/>
          </p:nvSpPr>
          <p:spPr bwMode="auto">
            <a:xfrm>
              <a:off x="154" y="2639"/>
              <a:ext cx="1769" cy="3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800" b="1"/>
                <a:t>Логическая модель</a:t>
              </a:r>
            </a:p>
          </p:txBody>
        </p:sp>
        <p:sp>
          <p:nvSpPr>
            <p:cNvPr id="16480" name="Rectangle 81"/>
            <p:cNvSpPr>
              <a:spLocks noChangeArrowheads="1"/>
            </p:cNvSpPr>
            <p:nvPr/>
          </p:nvSpPr>
          <p:spPr bwMode="auto">
            <a:xfrm>
              <a:off x="1966" y="2012"/>
              <a:ext cx="95" cy="1911"/>
            </a:xfrm>
            <a:prstGeom prst="rect">
              <a:avLst/>
            </a:prstGeom>
            <a:solidFill>
              <a:srgbClr val="FF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81" name="Rectangle 82"/>
            <p:cNvSpPr>
              <a:spLocks noChangeArrowheads="1"/>
            </p:cNvSpPr>
            <p:nvPr/>
          </p:nvSpPr>
          <p:spPr bwMode="auto">
            <a:xfrm>
              <a:off x="781" y="1604"/>
              <a:ext cx="1605" cy="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800" b="1"/>
                <a:t>Как надо сегодня</a:t>
              </a:r>
            </a:p>
          </p:txBody>
        </p:sp>
        <p:sp>
          <p:nvSpPr>
            <p:cNvPr id="16482" name="Line 83"/>
            <p:cNvSpPr>
              <a:spLocks noChangeShapeType="1"/>
            </p:cNvSpPr>
            <p:nvPr/>
          </p:nvSpPr>
          <p:spPr bwMode="auto">
            <a:xfrm>
              <a:off x="201" y="2294"/>
              <a:ext cx="2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83" name="Line 84"/>
            <p:cNvSpPr>
              <a:spLocks noChangeShapeType="1"/>
            </p:cNvSpPr>
            <p:nvPr/>
          </p:nvSpPr>
          <p:spPr bwMode="auto">
            <a:xfrm>
              <a:off x="201" y="2638"/>
              <a:ext cx="2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84" name="Line 85"/>
            <p:cNvSpPr>
              <a:spLocks noChangeShapeType="1"/>
            </p:cNvSpPr>
            <p:nvPr/>
          </p:nvSpPr>
          <p:spPr bwMode="auto">
            <a:xfrm>
              <a:off x="201" y="2933"/>
              <a:ext cx="2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85" name="Line 86"/>
            <p:cNvSpPr>
              <a:spLocks noChangeShapeType="1"/>
            </p:cNvSpPr>
            <p:nvPr/>
          </p:nvSpPr>
          <p:spPr bwMode="auto">
            <a:xfrm>
              <a:off x="201" y="3278"/>
              <a:ext cx="2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86" name="Line 87"/>
            <p:cNvSpPr>
              <a:spLocks noChangeShapeType="1"/>
            </p:cNvSpPr>
            <p:nvPr/>
          </p:nvSpPr>
          <p:spPr bwMode="auto">
            <a:xfrm>
              <a:off x="201" y="3573"/>
              <a:ext cx="2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87" name="Line 88"/>
            <p:cNvSpPr>
              <a:spLocks noChangeShapeType="1"/>
            </p:cNvSpPr>
            <p:nvPr/>
          </p:nvSpPr>
          <p:spPr bwMode="auto">
            <a:xfrm>
              <a:off x="201" y="3936"/>
              <a:ext cx="2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88" name="AutoShape 89"/>
            <p:cNvSpPr>
              <a:spLocks noChangeArrowheads="1"/>
            </p:cNvSpPr>
            <p:nvPr/>
          </p:nvSpPr>
          <p:spPr bwMode="auto">
            <a:xfrm>
              <a:off x="1037" y="1005"/>
              <a:ext cx="2624" cy="195"/>
            </a:xfrm>
            <a:prstGeom prst="parallelogram">
              <a:avLst>
                <a:gd name="adj" fmla="val 142538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89" name="Rectangle 90"/>
            <p:cNvSpPr>
              <a:spLocks noChangeArrowheads="1"/>
            </p:cNvSpPr>
            <p:nvPr/>
          </p:nvSpPr>
          <p:spPr bwMode="auto">
            <a:xfrm>
              <a:off x="1424" y="975"/>
              <a:ext cx="1661" cy="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solidFill>
                    <a:srgbClr val="FF0000"/>
                  </a:solidFill>
                </a:rPr>
                <a:t>Новая культура?!</a:t>
              </a:r>
            </a:p>
          </p:txBody>
        </p:sp>
        <p:sp>
          <p:nvSpPr>
            <p:cNvPr id="16490" name="AutoShape 91"/>
            <p:cNvSpPr>
              <a:spLocks noChangeArrowheads="1"/>
            </p:cNvSpPr>
            <p:nvPr/>
          </p:nvSpPr>
          <p:spPr bwMode="auto">
            <a:xfrm rot="5400000" flipH="1">
              <a:off x="2448" y="1990"/>
              <a:ext cx="2143" cy="199"/>
            </a:xfrm>
            <a:prstGeom prst="parallelogram">
              <a:avLst>
                <a:gd name="adj" fmla="val 86101"/>
              </a:avLst>
            </a:prstGeom>
            <a:solidFill>
              <a:srgbClr val="E9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91" name="Line 92"/>
            <p:cNvSpPr>
              <a:spLocks noChangeShapeType="1"/>
            </p:cNvSpPr>
            <p:nvPr/>
          </p:nvSpPr>
          <p:spPr bwMode="auto">
            <a:xfrm flipV="1">
              <a:off x="2588" y="1408"/>
              <a:ext cx="1035" cy="9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92" name="Line 93"/>
            <p:cNvSpPr>
              <a:spLocks noChangeShapeType="1"/>
            </p:cNvSpPr>
            <p:nvPr/>
          </p:nvSpPr>
          <p:spPr bwMode="auto">
            <a:xfrm flipV="1">
              <a:off x="2588" y="1703"/>
              <a:ext cx="1035" cy="9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93" name="Line 94"/>
            <p:cNvSpPr>
              <a:spLocks noChangeShapeType="1"/>
            </p:cNvSpPr>
            <p:nvPr/>
          </p:nvSpPr>
          <p:spPr bwMode="auto">
            <a:xfrm flipV="1">
              <a:off x="2588" y="1998"/>
              <a:ext cx="1035" cy="9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94" name="Line 95"/>
            <p:cNvSpPr>
              <a:spLocks noChangeShapeType="1"/>
            </p:cNvSpPr>
            <p:nvPr/>
          </p:nvSpPr>
          <p:spPr bwMode="auto">
            <a:xfrm flipV="1">
              <a:off x="2588" y="2392"/>
              <a:ext cx="1035" cy="8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95" name="Line 96"/>
            <p:cNvSpPr>
              <a:spLocks noChangeShapeType="1"/>
            </p:cNvSpPr>
            <p:nvPr/>
          </p:nvSpPr>
          <p:spPr bwMode="auto">
            <a:xfrm flipV="1">
              <a:off x="2588" y="2687"/>
              <a:ext cx="1035" cy="8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96" name="Line 97"/>
            <p:cNvSpPr>
              <a:spLocks noChangeShapeType="1"/>
            </p:cNvSpPr>
            <p:nvPr/>
          </p:nvSpPr>
          <p:spPr bwMode="auto">
            <a:xfrm flipV="1">
              <a:off x="2599" y="2674"/>
              <a:ext cx="1350" cy="1257"/>
            </a:xfrm>
            <a:prstGeom prst="line">
              <a:avLst/>
            </a:prstGeom>
            <a:noFill/>
            <a:ln w="50800">
              <a:solidFill>
                <a:srgbClr val="3366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97" name="Line 98"/>
            <p:cNvSpPr>
              <a:spLocks noChangeShapeType="1"/>
            </p:cNvSpPr>
            <p:nvPr/>
          </p:nvSpPr>
          <p:spPr bwMode="auto">
            <a:xfrm flipV="1">
              <a:off x="2585" y="817"/>
              <a:ext cx="1246" cy="1181"/>
            </a:xfrm>
            <a:prstGeom prst="line">
              <a:avLst/>
            </a:prstGeom>
            <a:noFill/>
            <a:ln w="50800">
              <a:solidFill>
                <a:srgbClr val="3366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98" name="Line 99"/>
            <p:cNvSpPr>
              <a:spLocks noChangeShapeType="1"/>
            </p:cNvSpPr>
            <p:nvPr/>
          </p:nvSpPr>
          <p:spPr bwMode="auto">
            <a:xfrm flipV="1">
              <a:off x="168" y="768"/>
              <a:ext cx="1402" cy="1230"/>
            </a:xfrm>
            <a:prstGeom prst="line">
              <a:avLst/>
            </a:prstGeom>
            <a:noFill/>
            <a:ln w="50800">
              <a:solidFill>
                <a:srgbClr val="006633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499" name="Text Box 100"/>
            <p:cNvSpPr txBox="1">
              <a:spLocks noChangeArrowheads="1"/>
            </p:cNvSpPr>
            <p:nvPr/>
          </p:nvSpPr>
          <p:spPr bwMode="auto">
            <a:xfrm rot="-2455864">
              <a:off x="287" y="1222"/>
              <a:ext cx="1493" cy="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latin typeface="Courier New" panose="02070309020205020404" pitchFamily="49" charset="0"/>
                </a:rPr>
                <a:t>П Р </a:t>
              </a:r>
              <a:r>
                <a:rPr lang="ru-RU" altLang="ru-RU" sz="800" b="1">
                  <a:latin typeface="Arial" panose="020B0604020202020204" pitchFamily="34" charset="0"/>
                </a:rPr>
                <a:t>О Е К Т Ы</a:t>
              </a:r>
              <a:endParaRPr lang="ru-RU" altLang="ru-RU" sz="800"/>
            </a:p>
          </p:txBody>
        </p:sp>
        <p:sp>
          <p:nvSpPr>
            <p:cNvPr id="16500" name="Rectangle 101"/>
            <p:cNvSpPr>
              <a:spLocks noChangeArrowheads="1"/>
            </p:cNvSpPr>
            <p:nvPr/>
          </p:nvSpPr>
          <p:spPr bwMode="auto">
            <a:xfrm>
              <a:off x="482" y="1783"/>
              <a:ext cx="2081" cy="3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solidFill>
                    <a:srgbClr val="CC0000"/>
                  </a:solidFill>
                </a:rPr>
                <a:t>Текущие потребности?</a:t>
              </a:r>
              <a:r>
                <a:rPr lang="ru-RU" altLang="ru-RU" sz="800" b="1">
                  <a:solidFill>
                    <a:srgbClr val="660033"/>
                  </a:solidFill>
                </a:rPr>
                <a:t> </a:t>
              </a:r>
            </a:p>
          </p:txBody>
        </p:sp>
      </p:grpSp>
      <p:grpSp>
        <p:nvGrpSpPr>
          <p:cNvPr id="16394" name="Group 159"/>
          <p:cNvGrpSpPr>
            <a:grpSpLocks/>
          </p:cNvGrpSpPr>
          <p:nvPr/>
        </p:nvGrpSpPr>
        <p:grpSpPr bwMode="auto">
          <a:xfrm>
            <a:off x="323850" y="2416175"/>
            <a:ext cx="1673225" cy="1804988"/>
            <a:chOff x="4195" y="2341"/>
            <a:chExt cx="1270" cy="1361"/>
          </a:xfrm>
        </p:grpSpPr>
        <p:sp>
          <p:nvSpPr>
            <p:cNvPr id="16450" name="Rectangle 158"/>
            <p:cNvSpPr>
              <a:spLocks noChangeArrowheads="1"/>
            </p:cNvSpPr>
            <p:nvPr/>
          </p:nvSpPr>
          <p:spPr bwMode="auto">
            <a:xfrm>
              <a:off x="4195" y="2341"/>
              <a:ext cx="1270" cy="136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graphicFrame>
          <p:nvGraphicFramePr>
            <p:cNvPr id="16451" name="Object 50"/>
            <p:cNvGraphicFramePr>
              <a:graphicFrameLocks noChangeAspect="1"/>
            </p:cNvGraphicFramePr>
            <p:nvPr/>
          </p:nvGraphicFramePr>
          <p:xfrm>
            <a:off x="4263" y="2409"/>
            <a:ext cx="1157" cy="1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6" name="Visio" r:id="rId10" imgW="5820461" imgH="6277661" progId="Visio.Drawing.6">
                    <p:embed/>
                  </p:oleObj>
                </mc:Choice>
                <mc:Fallback>
                  <p:oleObj name="Visio" r:id="rId10" imgW="5820461" imgH="6277661" progId="Visio.Drawing.6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3" y="2409"/>
                          <a:ext cx="1157" cy="1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395" name="Group 102"/>
          <p:cNvGrpSpPr>
            <a:grpSpLocks/>
          </p:cNvGrpSpPr>
          <p:nvPr/>
        </p:nvGrpSpPr>
        <p:grpSpPr bwMode="auto">
          <a:xfrm>
            <a:off x="2484438" y="1989138"/>
            <a:ext cx="3455987" cy="2665412"/>
            <a:chOff x="1156" y="2568"/>
            <a:chExt cx="1723" cy="1365"/>
          </a:xfrm>
        </p:grpSpPr>
        <p:sp>
          <p:nvSpPr>
            <p:cNvPr id="16397" name="Rectangle 103"/>
            <p:cNvSpPr>
              <a:spLocks noChangeArrowheads="1"/>
            </p:cNvSpPr>
            <p:nvPr/>
          </p:nvSpPr>
          <p:spPr bwMode="auto">
            <a:xfrm>
              <a:off x="1156" y="2568"/>
              <a:ext cx="1723" cy="1365"/>
            </a:xfrm>
            <a:prstGeom prst="rect">
              <a:avLst/>
            </a:prstGeom>
            <a:solidFill>
              <a:srgbClr val="91DFFD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grpSp>
          <p:nvGrpSpPr>
            <p:cNvPr id="16398" name="Group 104"/>
            <p:cNvGrpSpPr>
              <a:grpSpLocks/>
            </p:cNvGrpSpPr>
            <p:nvPr/>
          </p:nvGrpSpPr>
          <p:grpSpPr bwMode="auto">
            <a:xfrm>
              <a:off x="1669" y="2685"/>
              <a:ext cx="796" cy="306"/>
              <a:chOff x="2362" y="1441"/>
              <a:chExt cx="1335" cy="611"/>
            </a:xfrm>
          </p:grpSpPr>
          <p:sp>
            <p:nvSpPr>
              <p:cNvPr id="16446" name="Rectangle 105"/>
              <p:cNvSpPr>
                <a:spLocks noChangeArrowheads="1"/>
              </p:cNvSpPr>
              <p:nvPr/>
            </p:nvSpPr>
            <p:spPr bwMode="auto">
              <a:xfrm>
                <a:off x="2362" y="1441"/>
                <a:ext cx="1335" cy="611"/>
              </a:xfrm>
              <a:prstGeom prst="rect">
                <a:avLst/>
              </a:prstGeom>
              <a:solidFill>
                <a:srgbClr val="FEDE7C"/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grpSp>
            <p:nvGrpSpPr>
              <p:cNvPr id="16447" name="Group 106"/>
              <p:cNvGrpSpPr>
                <a:grpSpLocks/>
              </p:cNvGrpSpPr>
              <p:nvPr/>
            </p:nvGrpSpPr>
            <p:grpSpPr bwMode="auto">
              <a:xfrm>
                <a:off x="2747" y="1638"/>
                <a:ext cx="532" cy="229"/>
                <a:chOff x="2651" y="1654"/>
                <a:chExt cx="532" cy="229"/>
              </a:xfrm>
            </p:grpSpPr>
            <p:sp>
              <p:nvSpPr>
                <p:cNvPr id="16448" name="Rectangle 107"/>
                <p:cNvSpPr>
                  <a:spLocks noChangeArrowheads="1"/>
                </p:cNvSpPr>
                <p:nvPr/>
              </p:nvSpPr>
              <p:spPr bwMode="auto">
                <a:xfrm>
                  <a:off x="2713" y="1654"/>
                  <a:ext cx="303" cy="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ru-RU" altLang="ru-RU" sz="800" b="1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Бизнес</a:t>
                  </a:r>
                  <a:endParaRPr lang="en-US" altLang="ru-RU" sz="800"/>
                </a:p>
              </p:txBody>
            </p:sp>
            <p:sp>
              <p:nvSpPr>
                <p:cNvPr id="16449" name="Rectangle 108"/>
                <p:cNvSpPr>
                  <a:spLocks noChangeArrowheads="1"/>
                </p:cNvSpPr>
                <p:nvPr/>
              </p:nvSpPr>
              <p:spPr bwMode="auto">
                <a:xfrm>
                  <a:off x="2651" y="1758"/>
                  <a:ext cx="532" cy="1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ru-RU" altLang="ru-RU" sz="800" b="1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Архитектура</a:t>
                  </a:r>
                  <a:endParaRPr lang="en-US" altLang="ru-RU" sz="800"/>
                </a:p>
              </p:txBody>
            </p:sp>
          </p:grpSp>
        </p:grpSp>
        <p:sp>
          <p:nvSpPr>
            <p:cNvPr id="16399" name="Rectangle 109"/>
            <p:cNvSpPr>
              <a:spLocks noChangeArrowheads="1"/>
            </p:cNvSpPr>
            <p:nvPr/>
          </p:nvSpPr>
          <p:spPr bwMode="auto">
            <a:xfrm>
              <a:off x="1664" y="2614"/>
              <a:ext cx="661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solidFill>
                    <a:srgbClr val="000000"/>
                  </a:solidFill>
                  <a:latin typeface="Arial" panose="020B0604020202020204" pitchFamily="34" charset="0"/>
                </a:rPr>
                <a:t>Архитектура предприятия</a:t>
              </a:r>
              <a:endParaRPr lang="en-US" altLang="ru-RU" sz="800"/>
            </a:p>
          </p:txBody>
        </p:sp>
        <p:sp>
          <p:nvSpPr>
            <p:cNvPr id="16400" name="Rectangle 110"/>
            <p:cNvSpPr>
              <a:spLocks noChangeArrowheads="1"/>
            </p:cNvSpPr>
            <p:nvPr/>
          </p:nvSpPr>
          <p:spPr bwMode="auto">
            <a:xfrm>
              <a:off x="1875" y="3658"/>
              <a:ext cx="380" cy="204"/>
            </a:xfrm>
            <a:prstGeom prst="rect">
              <a:avLst/>
            </a:prstGeom>
            <a:solidFill>
              <a:srgbClr val="FEDE7C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01" name="Rectangle 111"/>
            <p:cNvSpPr>
              <a:spLocks noChangeArrowheads="1"/>
            </p:cNvSpPr>
            <p:nvPr/>
          </p:nvSpPr>
          <p:spPr bwMode="auto">
            <a:xfrm>
              <a:off x="1965" y="3659"/>
              <a:ext cx="2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solidFill>
                    <a:srgbClr val="000000"/>
                  </a:solidFill>
                  <a:latin typeface="Arial" panose="020B0604020202020204" pitchFamily="34" charset="0"/>
                </a:rPr>
                <a:t>Техноло-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solidFill>
                    <a:srgbClr val="000000"/>
                  </a:solidFill>
                  <a:latin typeface="Arial" panose="020B0604020202020204" pitchFamily="34" charset="0"/>
                </a:rPr>
                <a:t>гическая</a:t>
              </a:r>
              <a:endParaRPr lang="en-US" altLang="ru-RU" sz="800"/>
            </a:p>
          </p:txBody>
        </p:sp>
        <p:sp>
          <p:nvSpPr>
            <p:cNvPr id="16402" name="Rectangle 112"/>
            <p:cNvSpPr>
              <a:spLocks noChangeArrowheads="1"/>
            </p:cNvSpPr>
            <p:nvPr/>
          </p:nvSpPr>
          <p:spPr bwMode="auto">
            <a:xfrm>
              <a:off x="1919" y="3772"/>
              <a:ext cx="309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solidFill>
                    <a:srgbClr val="000000"/>
                  </a:solidFill>
                  <a:latin typeface="Arial" panose="020B0604020202020204" pitchFamily="34" charset="0"/>
                </a:rPr>
                <a:t>архитектура</a:t>
              </a:r>
              <a:endParaRPr lang="en-US" altLang="ru-RU" sz="800"/>
            </a:p>
          </p:txBody>
        </p:sp>
        <p:sp>
          <p:nvSpPr>
            <p:cNvPr id="16403" name="Freeform 113"/>
            <p:cNvSpPr>
              <a:spLocks/>
            </p:cNvSpPr>
            <p:nvPr/>
          </p:nvSpPr>
          <p:spPr bwMode="auto">
            <a:xfrm>
              <a:off x="2269" y="3744"/>
              <a:ext cx="35" cy="33"/>
            </a:xfrm>
            <a:custGeom>
              <a:avLst/>
              <a:gdLst>
                <a:gd name="T0" fmla="*/ 16 w 75"/>
                <a:gd name="T1" fmla="*/ 15 h 75"/>
                <a:gd name="T2" fmla="*/ 0 w 75"/>
                <a:gd name="T3" fmla="*/ 7 h 75"/>
                <a:gd name="T4" fmla="*/ 16 w 75"/>
                <a:gd name="T5" fmla="*/ 0 h 75"/>
                <a:gd name="T6" fmla="*/ 16 w 75"/>
                <a:gd name="T7" fmla="*/ 15 h 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5" h="75">
                  <a:moveTo>
                    <a:pt x="75" y="75"/>
                  </a:moveTo>
                  <a:lnTo>
                    <a:pt x="0" y="38"/>
                  </a:lnTo>
                  <a:lnTo>
                    <a:pt x="75" y="0"/>
                  </a:lnTo>
                  <a:lnTo>
                    <a:pt x="75" y="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4" name="Rectangle 114"/>
            <p:cNvSpPr>
              <a:spLocks noChangeArrowheads="1"/>
            </p:cNvSpPr>
            <p:nvPr/>
          </p:nvSpPr>
          <p:spPr bwMode="auto">
            <a:xfrm>
              <a:off x="1896" y="3199"/>
              <a:ext cx="349" cy="226"/>
            </a:xfrm>
            <a:prstGeom prst="rect">
              <a:avLst/>
            </a:prstGeom>
            <a:solidFill>
              <a:srgbClr val="FEDE7C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grpSp>
          <p:nvGrpSpPr>
            <p:cNvPr id="16405" name="Group 115"/>
            <p:cNvGrpSpPr>
              <a:grpSpLocks/>
            </p:cNvGrpSpPr>
            <p:nvPr/>
          </p:nvGrpSpPr>
          <p:grpSpPr bwMode="auto">
            <a:xfrm>
              <a:off x="1927" y="3258"/>
              <a:ext cx="328" cy="114"/>
              <a:chOff x="2651" y="2589"/>
              <a:chExt cx="645" cy="228"/>
            </a:xfrm>
          </p:grpSpPr>
          <p:sp>
            <p:nvSpPr>
              <p:cNvPr id="16444" name="Rectangle 116"/>
              <p:cNvSpPr>
                <a:spLocks noChangeArrowheads="1"/>
              </p:cNvSpPr>
              <p:nvPr/>
            </p:nvSpPr>
            <p:spPr bwMode="auto">
              <a:xfrm>
                <a:off x="2671" y="2589"/>
                <a:ext cx="625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ru-RU" altLang="ru-RU" sz="800" b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Архитектура</a:t>
                </a:r>
                <a:endParaRPr lang="en-US" altLang="ru-RU" sz="800"/>
              </a:p>
            </p:txBody>
          </p:sp>
          <p:sp>
            <p:nvSpPr>
              <p:cNvPr id="16445" name="Rectangle 117"/>
              <p:cNvSpPr>
                <a:spLocks noChangeArrowheads="1"/>
              </p:cNvSpPr>
              <p:nvPr/>
            </p:nvSpPr>
            <p:spPr bwMode="auto">
              <a:xfrm>
                <a:off x="2651" y="2692"/>
                <a:ext cx="615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ru-RU" altLang="ru-RU" sz="800" b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приложений</a:t>
                </a:r>
                <a:endParaRPr lang="en-US" altLang="ru-RU" sz="800"/>
              </a:p>
            </p:txBody>
          </p:sp>
        </p:grpSp>
        <p:sp>
          <p:nvSpPr>
            <p:cNvPr id="16406" name="Freeform 118"/>
            <p:cNvSpPr>
              <a:spLocks/>
            </p:cNvSpPr>
            <p:nvPr/>
          </p:nvSpPr>
          <p:spPr bwMode="auto">
            <a:xfrm>
              <a:off x="1715" y="2911"/>
              <a:ext cx="35" cy="34"/>
            </a:xfrm>
            <a:custGeom>
              <a:avLst/>
              <a:gdLst>
                <a:gd name="T0" fmla="*/ 0 w 75"/>
                <a:gd name="T1" fmla="*/ 0 h 75"/>
                <a:gd name="T2" fmla="*/ 16 w 75"/>
                <a:gd name="T3" fmla="*/ 8 h 75"/>
                <a:gd name="T4" fmla="*/ 0 w 75"/>
                <a:gd name="T5" fmla="*/ 15 h 75"/>
                <a:gd name="T6" fmla="*/ 0 w 75"/>
                <a:gd name="T7" fmla="*/ 0 h 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5" h="75">
                  <a:moveTo>
                    <a:pt x="0" y="0"/>
                  </a:moveTo>
                  <a:lnTo>
                    <a:pt x="75" y="38"/>
                  </a:lnTo>
                  <a:lnTo>
                    <a:pt x="0" y="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7" name="Rectangle 119"/>
            <p:cNvSpPr>
              <a:spLocks noChangeArrowheads="1"/>
            </p:cNvSpPr>
            <p:nvPr/>
          </p:nvSpPr>
          <p:spPr bwMode="auto">
            <a:xfrm>
              <a:off x="1424" y="2874"/>
              <a:ext cx="187" cy="107"/>
            </a:xfrm>
            <a:prstGeom prst="rect">
              <a:avLst/>
            </a:prstGeom>
            <a:solidFill>
              <a:srgbClr val="91D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08" name="Rectangle 120"/>
            <p:cNvSpPr>
              <a:spLocks noChangeArrowheads="1"/>
            </p:cNvSpPr>
            <p:nvPr/>
          </p:nvSpPr>
          <p:spPr bwMode="auto">
            <a:xfrm>
              <a:off x="1428" y="2877"/>
              <a:ext cx="166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panose="020B0604020202020204" pitchFamily="34" charset="0"/>
                </a:rPr>
                <a:t>Бизнес</a:t>
              </a:r>
              <a:endParaRPr lang="en-US" altLang="ru-RU" sz="800"/>
            </a:p>
          </p:txBody>
        </p:sp>
        <p:sp>
          <p:nvSpPr>
            <p:cNvPr id="16409" name="Rectangle 121"/>
            <p:cNvSpPr>
              <a:spLocks noChangeArrowheads="1"/>
            </p:cNvSpPr>
            <p:nvPr/>
          </p:nvSpPr>
          <p:spPr bwMode="auto">
            <a:xfrm>
              <a:off x="1410" y="2932"/>
              <a:ext cx="198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panose="020B0604020202020204" pitchFamily="34" charset="0"/>
                </a:rPr>
                <a:t>видение</a:t>
              </a:r>
              <a:endParaRPr lang="en-US" altLang="ru-RU" sz="800"/>
            </a:p>
          </p:txBody>
        </p:sp>
        <p:sp>
          <p:nvSpPr>
            <p:cNvPr id="16410" name="Rectangle 122"/>
            <p:cNvSpPr>
              <a:spLocks noChangeArrowheads="1"/>
            </p:cNvSpPr>
            <p:nvPr/>
          </p:nvSpPr>
          <p:spPr bwMode="auto">
            <a:xfrm>
              <a:off x="1382" y="2746"/>
              <a:ext cx="271" cy="106"/>
            </a:xfrm>
            <a:prstGeom prst="rect">
              <a:avLst/>
            </a:prstGeom>
            <a:solidFill>
              <a:srgbClr val="91D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11" name="Rectangle 123"/>
            <p:cNvSpPr>
              <a:spLocks noChangeArrowheads="1"/>
            </p:cNvSpPr>
            <p:nvPr/>
          </p:nvSpPr>
          <p:spPr bwMode="auto">
            <a:xfrm>
              <a:off x="1341" y="2750"/>
              <a:ext cx="316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panose="020B0604020202020204" pitchFamily="34" charset="0"/>
                </a:rPr>
                <a:t>Возможности</a:t>
              </a:r>
              <a:endParaRPr lang="en-US" altLang="ru-RU" sz="800"/>
            </a:p>
          </p:txBody>
        </p:sp>
        <p:sp>
          <p:nvSpPr>
            <p:cNvPr id="16412" name="Rectangle 124"/>
            <p:cNvSpPr>
              <a:spLocks noChangeArrowheads="1"/>
            </p:cNvSpPr>
            <p:nvPr/>
          </p:nvSpPr>
          <p:spPr bwMode="auto">
            <a:xfrm>
              <a:off x="1386" y="2800"/>
              <a:ext cx="254" cy="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panose="020B0604020202020204" pitchFamily="34" charset="0"/>
                </a:rPr>
                <a:t>инновации</a:t>
              </a:r>
              <a:endParaRPr lang="en-US" altLang="ru-RU" sz="800"/>
            </a:p>
          </p:txBody>
        </p:sp>
        <p:sp>
          <p:nvSpPr>
            <p:cNvPr id="16413" name="Line 125"/>
            <p:cNvSpPr>
              <a:spLocks noChangeShapeType="1"/>
            </p:cNvSpPr>
            <p:nvPr/>
          </p:nvSpPr>
          <p:spPr bwMode="auto">
            <a:xfrm>
              <a:off x="2071" y="2992"/>
              <a:ext cx="1" cy="1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4" name="Freeform 126"/>
            <p:cNvSpPr>
              <a:spLocks/>
            </p:cNvSpPr>
            <p:nvPr/>
          </p:nvSpPr>
          <p:spPr bwMode="auto">
            <a:xfrm>
              <a:off x="2053" y="3151"/>
              <a:ext cx="35" cy="33"/>
            </a:xfrm>
            <a:custGeom>
              <a:avLst/>
              <a:gdLst>
                <a:gd name="T0" fmla="*/ 16 w 75"/>
                <a:gd name="T1" fmla="*/ 0 h 75"/>
                <a:gd name="T2" fmla="*/ 8 w 75"/>
                <a:gd name="T3" fmla="*/ 15 h 75"/>
                <a:gd name="T4" fmla="*/ 0 w 75"/>
                <a:gd name="T5" fmla="*/ 0 h 75"/>
                <a:gd name="T6" fmla="*/ 16 w 75"/>
                <a:gd name="T7" fmla="*/ 0 h 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5" h="75">
                  <a:moveTo>
                    <a:pt x="75" y="0"/>
                  </a:moveTo>
                  <a:lnTo>
                    <a:pt x="38" y="75"/>
                  </a:lnTo>
                  <a:lnTo>
                    <a:pt x="0" y="0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5" name="Line 127"/>
            <p:cNvSpPr>
              <a:spLocks noChangeShapeType="1"/>
            </p:cNvSpPr>
            <p:nvPr/>
          </p:nvSpPr>
          <p:spPr bwMode="auto">
            <a:xfrm>
              <a:off x="2071" y="3440"/>
              <a:ext cx="1" cy="1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6" name="Freeform 128"/>
            <p:cNvSpPr>
              <a:spLocks/>
            </p:cNvSpPr>
            <p:nvPr/>
          </p:nvSpPr>
          <p:spPr bwMode="auto">
            <a:xfrm>
              <a:off x="2053" y="3599"/>
              <a:ext cx="35" cy="34"/>
            </a:xfrm>
            <a:custGeom>
              <a:avLst/>
              <a:gdLst>
                <a:gd name="T0" fmla="*/ 16 w 75"/>
                <a:gd name="T1" fmla="*/ 0 h 75"/>
                <a:gd name="T2" fmla="*/ 8 w 75"/>
                <a:gd name="T3" fmla="*/ 15 h 75"/>
                <a:gd name="T4" fmla="*/ 0 w 75"/>
                <a:gd name="T5" fmla="*/ 0 h 75"/>
                <a:gd name="T6" fmla="*/ 16 w 75"/>
                <a:gd name="T7" fmla="*/ 0 h 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5" h="75">
                  <a:moveTo>
                    <a:pt x="75" y="0"/>
                  </a:moveTo>
                  <a:lnTo>
                    <a:pt x="38" y="75"/>
                  </a:lnTo>
                  <a:lnTo>
                    <a:pt x="0" y="0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7" name="Rectangle 129"/>
            <p:cNvSpPr>
              <a:spLocks noChangeArrowheads="1"/>
            </p:cNvSpPr>
            <p:nvPr/>
          </p:nvSpPr>
          <p:spPr bwMode="auto">
            <a:xfrm>
              <a:off x="1301" y="3200"/>
              <a:ext cx="346" cy="224"/>
            </a:xfrm>
            <a:prstGeom prst="rect">
              <a:avLst/>
            </a:prstGeom>
            <a:solidFill>
              <a:srgbClr val="FEDE7C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grpSp>
          <p:nvGrpSpPr>
            <p:cNvPr id="16418" name="Group 130"/>
            <p:cNvGrpSpPr>
              <a:grpSpLocks/>
            </p:cNvGrpSpPr>
            <p:nvPr/>
          </p:nvGrpSpPr>
          <p:grpSpPr bwMode="auto">
            <a:xfrm>
              <a:off x="1330" y="3258"/>
              <a:ext cx="327" cy="114"/>
              <a:chOff x="1481" y="2589"/>
              <a:chExt cx="640" cy="228"/>
            </a:xfrm>
          </p:grpSpPr>
          <p:sp>
            <p:nvSpPr>
              <p:cNvPr id="16442" name="Rectangle 131"/>
              <p:cNvSpPr>
                <a:spLocks noChangeArrowheads="1"/>
              </p:cNvSpPr>
              <p:nvPr/>
            </p:nvSpPr>
            <p:spPr bwMode="auto">
              <a:xfrm>
                <a:off x="1500" y="2589"/>
                <a:ext cx="621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ru-RU" altLang="ru-RU" sz="800" b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Архитектура</a:t>
                </a:r>
                <a:endParaRPr lang="en-US" altLang="ru-RU" sz="800"/>
              </a:p>
            </p:txBody>
          </p:sp>
          <p:sp>
            <p:nvSpPr>
              <p:cNvPr id="16443" name="Rectangle 132"/>
              <p:cNvSpPr>
                <a:spLocks noChangeArrowheads="1"/>
              </p:cNvSpPr>
              <p:nvPr/>
            </p:nvSpPr>
            <p:spPr bwMode="auto">
              <a:xfrm>
                <a:off x="1481" y="2692"/>
                <a:ext cx="638" cy="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ru-RU" altLang="ru-RU" sz="800" b="1">
                    <a:solidFill>
                      <a:srgbClr val="000000"/>
                    </a:solidFill>
                    <a:latin typeface="Arial" panose="020B0604020202020204" pitchFamily="34" charset="0"/>
                  </a:rPr>
                  <a:t>информации</a:t>
                </a:r>
                <a:endParaRPr lang="en-US" altLang="ru-RU" sz="800"/>
              </a:p>
            </p:txBody>
          </p:sp>
        </p:grpSp>
        <p:sp>
          <p:nvSpPr>
            <p:cNvPr id="16419" name="Freeform 133"/>
            <p:cNvSpPr>
              <a:spLocks/>
            </p:cNvSpPr>
            <p:nvPr/>
          </p:nvSpPr>
          <p:spPr bwMode="auto">
            <a:xfrm>
              <a:off x="1474" y="2992"/>
              <a:ext cx="597" cy="163"/>
            </a:xfrm>
            <a:custGeom>
              <a:avLst/>
              <a:gdLst>
                <a:gd name="T0" fmla="*/ 275 w 1298"/>
                <a:gd name="T1" fmla="*/ 0 h 366"/>
                <a:gd name="T2" fmla="*/ 275 w 1298"/>
                <a:gd name="T3" fmla="*/ 43 h 366"/>
                <a:gd name="T4" fmla="*/ 0 w 1298"/>
                <a:gd name="T5" fmla="*/ 43 h 366"/>
                <a:gd name="T6" fmla="*/ 0 w 1298"/>
                <a:gd name="T7" fmla="*/ 73 h 3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98" h="366">
                  <a:moveTo>
                    <a:pt x="1298" y="0"/>
                  </a:moveTo>
                  <a:lnTo>
                    <a:pt x="1298" y="216"/>
                  </a:lnTo>
                  <a:lnTo>
                    <a:pt x="0" y="216"/>
                  </a:lnTo>
                  <a:lnTo>
                    <a:pt x="0" y="36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0" name="Freeform 134"/>
            <p:cNvSpPr>
              <a:spLocks/>
            </p:cNvSpPr>
            <p:nvPr/>
          </p:nvSpPr>
          <p:spPr bwMode="auto">
            <a:xfrm>
              <a:off x="1457" y="3151"/>
              <a:ext cx="35" cy="33"/>
            </a:xfrm>
            <a:custGeom>
              <a:avLst/>
              <a:gdLst>
                <a:gd name="T0" fmla="*/ 16 w 75"/>
                <a:gd name="T1" fmla="*/ 0 h 75"/>
                <a:gd name="T2" fmla="*/ 8 w 75"/>
                <a:gd name="T3" fmla="*/ 15 h 75"/>
                <a:gd name="T4" fmla="*/ 0 w 75"/>
                <a:gd name="T5" fmla="*/ 0 h 75"/>
                <a:gd name="T6" fmla="*/ 16 w 75"/>
                <a:gd name="T7" fmla="*/ 0 h 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5" h="75">
                  <a:moveTo>
                    <a:pt x="75" y="0"/>
                  </a:moveTo>
                  <a:lnTo>
                    <a:pt x="37" y="75"/>
                  </a:lnTo>
                  <a:lnTo>
                    <a:pt x="0" y="0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1" name="Rectangle 135"/>
            <p:cNvSpPr>
              <a:spLocks noChangeArrowheads="1"/>
            </p:cNvSpPr>
            <p:nvPr/>
          </p:nvSpPr>
          <p:spPr bwMode="auto">
            <a:xfrm>
              <a:off x="1609" y="3034"/>
              <a:ext cx="327" cy="106"/>
            </a:xfrm>
            <a:prstGeom prst="rect">
              <a:avLst/>
            </a:prstGeom>
            <a:solidFill>
              <a:srgbClr val="91D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22" name="Rectangle 136"/>
            <p:cNvSpPr>
              <a:spLocks noChangeArrowheads="1"/>
            </p:cNvSpPr>
            <p:nvPr/>
          </p:nvSpPr>
          <p:spPr bwMode="auto">
            <a:xfrm>
              <a:off x="1686" y="3037"/>
              <a:ext cx="166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panose="020B0604020202020204" pitchFamily="34" charset="0"/>
                </a:rPr>
                <a:t>Бизнес</a:t>
              </a:r>
              <a:endParaRPr lang="en-US" altLang="ru-RU" sz="800"/>
            </a:p>
          </p:txBody>
        </p:sp>
        <p:sp>
          <p:nvSpPr>
            <p:cNvPr id="16423" name="Rectangle 137"/>
            <p:cNvSpPr>
              <a:spLocks noChangeArrowheads="1"/>
            </p:cNvSpPr>
            <p:nvPr/>
          </p:nvSpPr>
          <p:spPr bwMode="auto">
            <a:xfrm>
              <a:off x="1635" y="3088"/>
              <a:ext cx="285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panose="020B0604020202020204" pitchFamily="34" charset="0"/>
                </a:rPr>
                <a:t>Требования</a:t>
              </a:r>
              <a:endParaRPr lang="en-US" altLang="ru-RU" sz="800"/>
            </a:p>
          </p:txBody>
        </p:sp>
        <p:sp>
          <p:nvSpPr>
            <p:cNvPr id="16424" name="Rectangle 138"/>
            <p:cNvSpPr>
              <a:spLocks noChangeArrowheads="1"/>
            </p:cNvSpPr>
            <p:nvPr/>
          </p:nvSpPr>
          <p:spPr bwMode="auto">
            <a:xfrm>
              <a:off x="2493" y="3199"/>
              <a:ext cx="348" cy="226"/>
            </a:xfrm>
            <a:prstGeom prst="rect">
              <a:avLst/>
            </a:prstGeom>
            <a:solidFill>
              <a:srgbClr val="FEDE7C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25" name="Rectangle 139"/>
            <p:cNvSpPr>
              <a:spLocks noChangeArrowheads="1"/>
            </p:cNvSpPr>
            <p:nvPr/>
          </p:nvSpPr>
          <p:spPr bwMode="auto">
            <a:xfrm>
              <a:off x="2492" y="3255"/>
              <a:ext cx="350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solidFill>
                    <a:srgbClr val="000000"/>
                  </a:solidFill>
                  <a:latin typeface="Arial" panose="020B0604020202020204" pitchFamily="34" charset="0"/>
                </a:rPr>
                <a:t>Архитектура</a:t>
              </a:r>
              <a:r>
                <a:rPr lang="en-US" altLang="ru-RU" sz="800" b="1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br>
                <a:rPr lang="en-US" altLang="ru-RU" sz="800" b="1">
                  <a:solidFill>
                    <a:srgbClr val="000000"/>
                  </a:solidFill>
                  <a:latin typeface="Arial" panose="020B0604020202020204" pitchFamily="34" charset="0"/>
                </a:rPr>
              </a:br>
              <a:r>
                <a:rPr lang="ru-RU" altLang="ru-RU" sz="800" b="1">
                  <a:solidFill>
                    <a:srgbClr val="000000"/>
                  </a:solidFill>
                  <a:latin typeface="Arial" panose="020B0604020202020204" pitchFamily="34" charset="0"/>
                </a:rPr>
                <a:t>безопасности</a:t>
              </a:r>
              <a:endParaRPr lang="en-US" altLang="ru-RU" sz="8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6426" name="Freeform 140"/>
            <p:cNvSpPr>
              <a:spLocks/>
            </p:cNvSpPr>
            <p:nvPr/>
          </p:nvSpPr>
          <p:spPr bwMode="auto">
            <a:xfrm>
              <a:off x="2071" y="2992"/>
              <a:ext cx="596" cy="163"/>
            </a:xfrm>
            <a:custGeom>
              <a:avLst/>
              <a:gdLst>
                <a:gd name="T0" fmla="*/ 0 w 1296"/>
                <a:gd name="T1" fmla="*/ 0 h 366"/>
                <a:gd name="T2" fmla="*/ 0 w 1296"/>
                <a:gd name="T3" fmla="*/ 43 h 366"/>
                <a:gd name="T4" fmla="*/ 274 w 1296"/>
                <a:gd name="T5" fmla="*/ 43 h 366"/>
                <a:gd name="T6" fmla="*/ 274 w 1296"/>
                <a:gd name="T7" fmla="*/ 73 h 3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96" h="366">
                  <a:moveTo>
                    <a:pt x="0" y="0"/>
                  </a:moveTo>
                  <a:lnTo>
                    <a:pt x="0" y="216"/>
                  </a:lnTo>
                  <a:lnTo>
                    <a:pt x="1296" y="216"/>
                  </a:lnTo>
                  <a:lnTo>
                    <a:pt x="1296" y="36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7" name="Freeform 141"/>
            <p:cNvSpPr>
              <a:spLocks/>
            </p:cNvSpPr>
            <p:nvPr/>
          </p:nvSpPr>
          <p:spPr bwMode="auto">
            <a:xfrm>
              <a:off x="2650" y="3151"/>
              <a:ext cx="34" cy="33"/>
            </a:xfrm>
            <a:custGeom>
              <a:avLst/>
              <a:gdLst>
                <a:gd name="T0" fmla="*/ 15 w 75"/>
                <a:gd name="T1" fmla="*/ 0 h 75"/>
                <a:gd name="T2" fmla="*/ 8 w 75"/>
                <a:gd name="T3" fmla="*/ 15 h 75"/>
                <a:gd name="T4" fmla="*/ 0 w 75"/>
                <a:gd name="T5" fmla="*/ 0 h 75"/>
                <a:gd name="T6" fmla="*/ 15 w 75"/>
                <a:gd name="T7" fmla="*/ 0 h 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5" h="75">
                  <a:moveTo>
                    <a:pt x="75" y="0"/>
                  </a:moveTo>
                  <a:lnTo>
                    <a:pt x="37" y="75"/>
                  </a:lnTo>
                  <a:lnTo>
                    <a:pt x="0" y="0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8" name="Rectangle 142"/>
            <p:cNvSpPr>
              <a:spLocks noChangeArrowheads="1"/>
            </p:cNvSpPr>
            <p:nvPr/>
          </p:nvSpPr>
          <p:spPr bwMode="auto">
            <a:xfrm>
              <a:off x="2205" y="3034"/>
              <a:ext cx="327" cy="106"/>
            </a:xfrm>
            <a:prstGeom prst="rect">
              <a:avLst/>
            </a:prstGeom>
            <a:solidFill>
              <a:srgbClr val="91D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29" name="Rectangle 143"/>
            <p:cNvSpPr>
              <a:spLocks noChangeArrowheads="1"/>
            </p:cNvSpPr>
            <p:nvPr/>
          </p:nvSpPr>
          <p:spPr bwMode="auto">
            <a:xfrm>
              <a:off x="2282" y="3037"/>
              <a:ext cx="166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panose="020B0604020202020204" pitchFamily="34" charset="0"/>
                </a:rPr>
                <a:t>Бизнес</a:t>
              </a:r>
              <a:endParaRPr lang="en-US" altLang="ru-RU" sz="800"/>
            </a:p>
          </p:txBody>
        </p:sp>
        <p:sp>
          <p:nvSpPr>
            <p:cNvPr id="16430" name="Rectangle 144"/>
            <p:cNvSpPr>
              <a:spLocks noChangeArrowheads="1"/>
            </p:cNvSpPr>
            <p:nvPr/>
          </p:nvSpPr>
          <p:spPr bwMode="auto">
            <a:xfrm>
              <a:off x="2231" y="3088"/>
              <a:ext cx="285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panose="020B0604020202020204" pitchFamily="34" charset="0"/>
                </a:rPr>
                <a:t>Требования</a:t>
              </a:r>
              <a:endParaRPr lang="en-US" altLang="ru-RU" sz="800"/>
            </a:p>
          </p:txBody>
        </p:sp>
        <p:sp>
          <p:nvSpPr>
            <p:cNvPr id="16431" name="Freeform 145"/>
            <p:cNvSpPr>
              <a:spLocks/>
            </p:cNvSpPr>
            <p:nvPr/>
          </p:nvSpPr>
          <p:spPr bwMode="auto">
            <a:xfrm>
              <a:off x="1474" y="3440"/>
              <a:ext cx="597" cy="163"/>
            </a:xfrm>
            <a:custGeom>
              <a:avLst/>
              <a:gdLst>
                <a:gd name="T0" fmla="*/ 0 w 1298"/>
                <a:gd name="T1" fmla="*/ 0 h 366"/>
                <a:gd name="T2" fmla="*/ 0 w 1298"/>
                <a:gd name="T3" fmla="*/ 43 h 366"/>
                <a:gd name="T4" fmla="*/ 275 w 1298"/>
                <a:gd name="T5" fmla="*/ 43 h 366"/>
                <a:gd name="T6" fmla="*/ 275 w 1298"/>
                <a:gd name="T7" fmla="*/ 73 h 3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98" h="366">
                  <a:moveTo>
                    <a:pt x="0" y="0"/>
                  </a:moveTo>
                  <a:lnTo>
                    <a:pt x="0" y="216"/>
                  </a:lnTo>
                  <a:lnTo>
                    <a:pt x="1298" y="216"/>
                  </a:lnTo>
                  <a:lnTo>
                    <a:pt x="1298" y="36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32" name="Freeform 146"/>
            <p:cNvSpPr>
              <a:spLocks/>
            </p:cNvSpPr>
            <p:nvPr/>
          </p:nvSpPr>
          <p:spPr bwMode="auto">
            <a:xfrm>
              <a:off x="2053" y="3599"/>
              <a:ext cx="35" cy="34"/>
            </a:xfrm>
            <a:custGeom>
              <a:avLst/>
              <a:gdLst>
                <a:gd name="T0" fmla="*/ 16 w 75"/>
                <a:gd name="T1" fmla="*/ 0 h 75"/>
                <a:gd name="T2" fmla="*/ 8 w 75"/>
                <a:gd name="T3" fmla="*/ 15 h 75"/>
                <a:gd name="T4" fmla="*/ 0 w 75"/>
                <a:gd name="T5" fmla="*/ 0 h 75"/>
                <a:gd name="T6" fmla="*/ 16 w 75"/>
                <a:gd name="T7" fmla="*/ 0 h 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5" h="75">
                  <a:moveTo>
                    <a:pt x="75" y="0"/>
                  </a:moveTo>
                  <a:lnTo>
                    <a:pt x="38" y="75"/>
                  </a:lnTo>
                  <a:lnTo>
                    <a:pt x="0" y="0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33" name="Rectangle 147"/>
            <p:cNvSpPr>
              <a:spLocks noChangeArrowheads="1"/>
            </p:cNvSpPr>
            <p:nvPr/>
          </p:nvSpPr>
          <p:spPr bwMode="auto">
            <a:xfrm>
              <a:off x="1631" y="3482"/>
              <a:ext cx="283" cy="107"/>
            </a:xfrm>
            <a:prstGeom prst="rect">
              <a:avLst/>
            </a:prstGeom>
            <a:solidFill>
              <a:srgbClr val="91D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34" name="Rectangle 148"/>
            <p:cNvSpPr>
              <a:spLocks noChangeArrowheads="1"/>
            </p:cNvSpPr>
            <p:nvPr/>
          </p:nvSpPr>
          <p:spPr bwMode="auto">
            <a:xfrm>
              <a:off x="1572" y="3477"/>
              <a:ext cx="398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panose="020B0604020202020204" pitchFamily="34" charset="0"/>
                </a:rPr>
                <a:t>Интеграционные</a:t>
              </a:r>
              <a:endParaRPr lang="en-US" altLang="ru-RU" sz="800"/>
            </a:p>
          </p:txBody>
        </p:sp>
        <p:sp>
          <p:nvSpPr>
            <p:cNvPr id="16435" name="Rectangle 149"/>
            <p:cNvSpPr>
              <a:spLocks noChangeArrowheads="1"/>
            </p:cNvSpPr>
            <p:nvPr/>
          </p:nvSpPr>
          <p:spPr bwMode="auto">
            <a:xfrm>
              <a:off x="1635" y="3536"/>
              <a:ext cx="277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panose="020B0604020202020204" pitchFamily="34" charset="0"/>
                </a:rPr>
                <a:t>требования</a:t>
              </a:r>
              <a:endParaRPr lang="en-US" altLang="ru-RU" sz="800"/>
            </a:p>
          </p:txBody>
        </p:sp>
        <p:sp>
          <p:nvSpPr>
            <p:cNvPr id="16436" name="Freeform 150"/>
            <p:cNvSpPr>
              <a:spLocks/>
            </p:cNvSpPr>
            <p:nvPr/>
          </p:nvSpPr>
          <p:spPr bwMode="auto">
            <a:xfrm>
              <a:off x="2071" y="3440"/>
              <a:ext cx="596" cy="163"/>
            </a:xfrm>
            <a:custGeom>
              <a:avLst/>
              <a:gdLst>
                <a:gd name="T0" fmla="*/ 274 w 1296"/>
                <a:gd name="T1" fmla="*/ 0 h 366"/>
                <a:gd name="T2" fmla="*/ 274 w 1296"/>
                <a:gd name="T3" fmla="*/ 43 h 366"/>
                <a:gd name="T4" fmla="*/ 0 w 1296"/>
                <a:gd name="T5" fmla="*/ 43 h 366"/>
                <a:gd name="T6" fmla="*/ 0 w 1296"/>
                <a:gd name="T7" fmla="*/ 73 h 36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96" h="366">
                  <a:moveTo>
                    <a:pt x="1296" y="0"/>
                  </a:moveTo>
                  <a:lnTo>
                    <a:pt x="1296" y="216"/>
                  </a:lnTo>
                  <a:lnTo>
                    <a:pt x="0" y="216"/>
                  </a:lnTo>
                  <a:lnTo>
                    <a:pt x="0" y="36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37" name="Freeform 151"/>
            <p:cNvSpPr>
              <a:spLocks/>
            </p:cNvSpPr>
            <p:nvPr/>
          </p:nvSpPr>
          <p:spPr bwMode="auto">
            <a:xfrm>
              <a:off x="2053" y="3599"/>
              <a:ext cx="35" cy="34"/>
            </a:xfrm>
            <a:custGeom>
              <a:avLst/>
              <a:gdLst>
                <a:gd name="T0" fmla="*/ 16 w 75"/>
                <a:gd name="T1" fmla="*/ 0 h 75"/>
                <a:gd name="T2" fmla="*/ 8 w 75"/>
                <a:gd name="T3" fmla="*/ 15 h 75"/>
                <a:gd name="T4" fmla="*/ 0 w 75"/>
                <a:gd name="T5" fmla="*/ 0 h 75"/>
                <a:gd name="T6" fmla="*/ 16 w 75"/>
                <a:gd name="T7" fmla="*/ 0 h 7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5" h="75">
                  <a:moveTo>
                    <a:pt x="75" y="0"/>
                  </a:moveTo>
                  <a:lnTo>
                    <a:pt x="38" y="75"/>
                  </a:lnTo>
                  <a:lnTo>
                    <a:pt x="0" y="0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38" name="Rectangle 152"/>
            <p:cNvSpPr>
              <a:spLocks noChangeArrowheads="1"/>
            </p:cNvSpPr>
            <p:nvPr/>
          </p:nvSpPr>
          <p:spPr bwMode="auto">
            <a:xfrm>
              <a:off x="2227" y="3482"/>
              <a:ext cx="283" cy="107"/>
            </a:xfrm>
            <a:prstGeom prst="rect">
              <a:avLst/>
            </a:prstGeom>
            <a:solidFill>
              <a:srgbClr val="91D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439" name="Rectangle 153"/>
            <p:cNvSpPr>
              <a:spLocks noChangeArrowheads="1"/>
            </p:cNvSpPr>
            <p:nvPr/>
          </p:nvSpPr>
          <p:spPr bwMode="auto">
            <a:xfrm>
              <a:off x="2231" y="3536"/>
              <a:ext cx="277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panose="020B0604020202020204" pitchFamily="34" charset="0"/>
                </a:rPr>
                <a:t>требования</a:t>
              </a:r>
              <a:endParaRPr lang="en-US" altLang="ru-RU" sz="800"/>
            </a:p>
          </p:txBody>
        </p:sp>
        <p:sp>
          <p:nvSpPr>
            <p:cNvPr id="16440" name="Rectangle 154"/>
            <p:cNvSpPr>
              <a:spLocks noChangeArrowheads="1"/>
            </p:cNvSpPr>
            <p:nvPr/>
          </p:nvSpPr>
          <p:spPr bwMode="auto">
            <a:xfrm>
              <a:off x="2196" y="3477"/>
              <a:ext cx="397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panose="020B0604020202020204" pitchFamily="34" charset="0"/>
                </a:rPr>
                <a:t>Интеграционные</a:t>
              </a:r>
              <a:endParaRPr lang="en-US" altLang="ru-RU" sz="800"/>
            </a:p>
          </p:txBody>
        </p:sp>
        <p:sp>
          <p:nvSpPr>
            <p:cNvPr id="16441" name="Text Box 155"/>
            <p:cNvSpPr txBox="1">
              <a:spLocks noChangeArrowheads="1"/>
            </p:cNvSpPr>
            <p:nvPr/>
          </p:nvSpPr>
          <p:spPr bwMode="auto">
            <a:xfrm>
              <a:off x="2404" y="3659"/>
              <a:ext cx="254" cy="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n-US" altLang="ru-RU" sz="800"/>
            </a:p>
          </p:txBody>
        </p:sp>
      </p:grpSp>
      <p:graphicFrame>
        <p:nvGraphicFramePr>
          <p:cNvPr id="16396" name="Object 167"/>
          <p:cNvGraphicFramePr>
            <a:graphicFrameLocks noChangeAspect="1"/>
          </p:cNvGraphicFramePr>
          <p:nvPr/>
        </p:nvGraphicFramePr>
        <p:xfrm>
          <a:off x="3276600" y="4508500"/>
          <a:ext cx="2951163" cy="223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Bitmap Image" r:id="rId12" imgW="4465707" imgH="3604572" progId="Paint.Picture">
                  <p:embed/>
                </p:oleObj>
              </mc:Choice>
              <mc:Fallback>
                <p:oleObj name="Bitmap Image" r:id="rId12" imgW="4465707" imgH="360457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508500"/>
                        <a:ext cx="2951163" cy="223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458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6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660033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660033"/>
                </a:solidFill>
              </a:rPr>
              <a:t>-</a:t>
            </a:r>
            <a:fld id="{AAD3253F-DCE9-44F7-9730-F2A9BD89CCE5}" type="slidenum">
              <a:rPr lang="ru-RU" altLang="ru-RU" sz="1800">
                <a:solidFill>
                  <a:srgbClr val="660033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r>
              <a:rPr lang="ru-RU" altLang="ru-RU" sz="1800">
                <a:solidFill>
                  <a:srgbClr val="660033"/>
                </a:solidFill>
              </a:rPr>
              <a:t>-</a:t>
            </a:r>
            <a:endParaRPr lang="ru-RU" altLang="ru-RU" sz="1400" b="0"/>
          </a:p>
        </p:txBody>
      </p:sp>
      <p:pic>
        <p:nvPicPr>
          <p:cNvPr id="17415" name="Picture 5" descr="apc01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0971" y="4551179"/>
            <a:ext cx="3209925" cy="2200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2" name="Picture 13" descr="E2A_Validation_process-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076700"/>
            <a:ext cx="27368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3" name="Group 19"/>
          <p:cNvGrpSpPr>
            <a:grpSpLocks/>
          </p:cNvGrpSpPr>
          <p:nvPr/>
        </p:nvGrpSpPr>
        <p:grpSpPr bwMode="auto">
          <a:xfrm>
            <a:off x="34925" y="646113"/>
            <a:ext cx="6562725" cy="1990725"/>
            <a:chOff x="885" y="3421"/>
            <a:chExt cx="10335" cy="3135"/>
          </a:xfrm>
        </p:grpSpPr>
        <p:sp>
          <p:nvSpPr>
            <p:cNvPr id="17499" name="Text Box 20"/>
            <p:cNvSpPr txBox="1">
              <a:spLocks noChangeArrowheads="1"/>
            </p:cNvSpPr>
            <p:nvPr/>
          </p:nvSpPr>
          <p:spPr bwMode="auto">
            <a:xfrm>
              <a:off x="5835" y="3421"/>
              <a:ext cx="3855" cy="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ts val="450"/>
                </a:spcBef>
                <a:buFontTx/>
                <a:buNone/>
              </a:pPr>
              <a:r>
                <a:rPr lang="ru-RU" altLang="ru-RU" sz="900" b="1" i="1">
                  <a:solidFill>
                    <a:srgbClr val="000000"/>
                  </a:solidFill>
                </a:rPr>
                <a:t>Уровень 1 Запуск планирования</a:t>
              </a:r>
              <a:endParaRPr lang="en-US" altLang="ru-RU" sz="2400"/>
            </a:p>
          </p:txBody>
        </p:sp>
        <p:grpSp>
          <p:nvGrpSpPr>
            <p:cNvPr id="17500" name="Group 21"/>
            <p:cNvGrpSpPr>
              <a:grpSpLocks/>
            </p:cNvGrpSpPr>
            <p:nvPr/>
          </p:nvGrpSpPr>
          <p:grpSpPr bwMode="auto">
            <a:xfrm>
              <a:off x="885" y="3436"/>
              <a:ext cx="6450" cy="3060"/>
              <a:chOff x="720" y="3660"/>
              <a:chExt cx="7185" cy="3060"/>
            </a:xfrm>
          </p:grpSpPr>
          <p:sp>
            <p:nvSpPr>
              <p:cNvPr id="17504" name="Text Box 22"/>
              <p:cNvSpPr txBox="1">
                <a:spLocks noChangeArrowheads="1"/>
              </p:cNvSpPr>
              <p:nvPr/>
            </p:nvSpPr>
            <p:spPr bwMode="auto">
              <a:xfrm>
                <a:off x="3285" y="3660"/>
                <a:ext cx="2130" cy="765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ts val="450"/>
                  </a:spcBef>
                  <a:buFontTx/>
                  <a:buNone/>
                </a:pPr>
                <a:r>
                  <a:rPr lang="ru-RU" altLang="ru-RU" sz="1000" b="1">
                    <a:solidFill>
                      <a:srgbClr val="000000"/>
                    </a:solidFill>
                  </a:rPr>
                  <a:t>Инициация планирования</a:t>
                </a:r>
                <a:endParaRPr lang="en-US" altLang="ru-RU" sz="2400"/>
              </a:p>
            </p:txBody>
          </p:sp>
          <p:sp>
            <p:nvSpPr>
              <p:cNvPr id="17505" name="Text Box 23"/>
              <p:cNvSpPr txBox="1">
                <a:spLocks noChangeArrowheads="1"/>
              </p:cNvSpPr>
              <p:nvPr/>
            </p:nvSpPr>
            <p:spPr bwMode="auto">
              <a:xfrm>
                <a:off x="4080" y="4425"/>
                <a:ext cx="2685" cy="765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ts val="450"/>
                  </a:spcBef>
                  <a:buFontTx/>
                  <a:buNone/>
                </a:pPr>
                <a:r>
                  <a:rPr lang="ru-RU" altLang="ru-RU" sz="1000" b="1">
                    <a:solidFill>
                      <a:srgbClr val="000000"/>
                    </a:solidFill>
                  </a:rPr>
                  <a:t>Текущая системная  технология</a:t>
                </a:r>
                <a:r>
                  <a:rPr lang="ru-RU" altLang="ru-RU" sz="1200" b="1">
                    <a:solidFill>
                      <a:srgbClr val="000000"/>
                    </a:solidFill>
                  </a:rPr>
                  <a:t> </a:t>
                </a:r>
                <a:endParaRPr lang="en-US" altLang="ru-RU" sz="2400"/>
              </a:p>
            </p:txBody>
          </p:sp>
          <p:sp>
            <p:nvSpPr>
              <p:cNvPr id="17506" name="Text Box 24"/>
              <p:cNvSpPr txBox="1">
                <a:spLocks noChangeArrowheads="1"/>
              </p:cNvSpPr>
              <p:nvPr/>
            </p:nvSpPr>
            <p:spPr bwMode="auto">
              <a:xfrm>
                <a:off x="1950" y="4425"/>
                <a:ext cx="2130" cy="765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ts val="450"/>
                  </a:spcBef>
                  <a:buFontTx/>
                  <a:buNone/>
                </a:pPr>
                <a:r>
                  <a:rPr lang="ru-RU" altLang="ru-RU" sz="1000" b="1">
                    <a:solidFill>
                      <a:srgbClr val="000000"/>
                    </a:solidFill>
                  </a:rPr>
                  <a:t>Бизнес моделирование </a:t>
                </a:r>
                <a:endParaRPr lang="en-US" altLang="ru-RU" sz="2400"/>
              </a:p>
            </p:txBody>
          </p:sp>
          <p:sp>
            <p:nvSpPr>
              <p:cNvPr id="17507" name="Text Box 25"/>
              <p:cNvSpPr txBox="1">
                <a:spLocks noChangeArrowheads="1"/>
              </p:cNvSpPr>
              <p:nvPr/>
            </p:nvSpPr>
            <p:spPr bwMode="auto">
              <a:xfrm>
                <a:off x="5325" y="5190"/>
                <a:ext cx="2130" cy="765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ts val="450"/>
                  </a:spcBef>
                  <a:buFontTx/>
                  <a:buNone/>
                </a:pPr>
                <a:r>
                  <a:rPr lang="ru-RU" altLang="ru-RU" sz="1000" b="1">
                    <a:solidFill>
                      <a:srgbClr val="000000"/>
                    </a:solidFill>
                  </a:rPr>
                  <a:t>Технологичес-кая архитектура</a:t>
                </a:r>
                <a:r>
                  <a:rPr lang="ru-RU" altLang="ru-RU" sz="1200" b="1">
                    <a:solidFill>
                      <a:srgbClr val="000000"/>
                    </a:solidFill>
                  </a:rPr>
                  <a:t> </a:t>
                </a:r>
                <a:endParaRPr lang="en-US" altLang="ru-RU" sz="2400"/>
              </a:p>
            </p:txBody>
          </p:sp>
          <p:sp>
            <p:nvSpPr>
              <p:cNvPr id="17508" name="Text Box 26"/>
              <p:cNvSpPr txBox="1">
                <a:spLocks noChangeArrowheads="1"/>
              </p:cNvSpPr>
              <p:nvPr/>
            </p:nvSpPr>
            <p:spPr bwMode="auto">
              <a:xfrm>
                <a:off x="3195" y="5190"/>
                <a:ext cx="2130" cy="765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ts val="450"/>
                  </a:spcBef>
                  <a:buFontTx/>
                  <a:buNone/>
                </a:pPr>
                <a:r>
                  <a:rPr lang="ru-RU" altLang="ru-RU" sz="1000" b="1">
                    <a:solidFill>
                      <a:srgbClr val="000000"/>
                    </a:solidFill>
                  </a:rPr>
                  <a:t>Прикладная архитектура </a:t>
                </a:r>
                <a:endParaRPr lang="en-US" altLang="ru-RU" sz="2400"/>
              </a:p>
            </p:txBody>
          </p:sp>
          <p:sp>
            <p:nvSpPr>
              <p:cNvPr id="17509" name="Text Box 27"/>
              <p:cNvSpPr txBox="1">
                <a:spLocks noChangeArrowheads="1"/>
              </p:cNvSpPr>
              <p:nvPr/>
            </p:nvSpPr>
            <p:spPr bwMode="auto">
              <a:xfrm>
                <a:off x="1065" y="5190"/>
                <a:ext cx="2130" cy="765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ts val="450"/>
                  </a:spcBef>
                  <a:buFontTx/>
                  <a:buNone/>
                </a:pPr>
                <a:r>
                  <a:rPr lang="ru-RU" altLang="ru-RU" sz="1000" b="1">
                    <a:solidFill>
                      <a:srgbClr val="000000"/>
                    </a:solidFill>
                  </a:rPr>
                  <a:t>Архитектура данных</a:t>
                </a:r>
                <a:r>
                  <a:rPr lang="ru-RU" altLang="ru-RU" sz="1200" b="1">
                    <a:solidFill>
                      <a:srgbClr val="000000"/>
                    </a:solidFill>
                  </a:rPr>
                  <a:t> </a:t>
                </a:r>
                <a:endParaRPr lang="en-US" altLang="ru-RU" sz="2400"/>
              </a:p>
            </p:txBody>
          </p:sp>
          <p:sp>
            <p:nvSpPr>
              <p:cNvPr id="17510" name="Text Box 28"/>
              <p:cNvSpPr txBox="1">
                <a:spLocks noChangeArrowheads="1"/>
              </p:cNvSpPr>
              <p:nvPr/>
            </p:nvSpPr>
            <p:spPr bwMode="auto">
              <a:xfrm>
                <a:off x="720" y="5955"/>
                <a:ext cx="7185" cy="765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ts val="450"/>
                  </a:spcBef>
                  <a:buFontTx/>
                  <a:buNone/>
                </a:pPr>
                <a:r>
                  <a:rPr lang="ru-RU" altLang="ru-RU" sz="1000" b="1">
                    <a:solidFill>
                      <a:srgbClr val="000000"/>
                    </a:solidFill>
                  </a:rPr>
                  <a:t>Реализация / План перехода</a:t>
                </a:r>
                <a:r>
                  <a:rPr lang="ru-RU" altLang="ru-RU" sz="1200" b="1">
                    <a:solidFill>
                      <a:srgbClr val="000000"/>
                    </a:solidFill>
                  </a:rPr>
                  <a:t> </a:t>
                </a:r>
                <a:endParaRPr lang="en-US" altLang="ru-RU" sz="2400"/>
              </a:p>
            </p:txBody>
          </p:sp>
        </p:grpSp>
        <p:sp>
          <p:nvSpPr>
            <p:cNvPr id="17501" name="Text Box 29"/>
            <p:cNvSpPr txBox="1">
              <a:spLocks noChangeArrowheads="1"/>
            </p:cNvSpPr>
            <p:nvPr/>
          </p:nvSpPr>
          <p:spPr bwMode="auto">
            <a:xfrm>
              <a:off x="6525" y="4216"/>
              <a:ext cx="3645" cy="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lvl="1">
                <a:spcBef>
                  <a:spcPts val="450"/>
                </a:spcBef>
                <a:buFontTx/>
                <a:buNone/>
              </a:pPr>
              <a:r>
                <a:rPr lang="ru-RU" altLang="ru-RU" sz="900" b="1" i="1">
                  <a:solidFill>
                    <a:srgbClr val="000000"/>
                  </a:solidFill>
                </a:rPr>
                <a:t>Уровень 2 «Где мы сейчас находимся»</a:t>
              </a:r>
              <a:endParaRPr lang="en-US" altLang="ru-RU" sz="2400"/>
            </a:p>
          </p:txBody>
        </p:sp>
        <p:sp>
          <p:nvSpPr>
            <p:cNvPr id="17502" name="Text Box 30"/>
            <p:cNvSpPr txBox="1">
              <a:spLocks noChangeArrowheads="1"/>
            </p:cNvSpPr>
            <p:nvPr/>
          </p:nvSpPr>
          <p:spPr bwMode="auto">
            <a:xfrm>
              <a:off x="6945" y="4861"/>
              <a:ext cx="4275" cy="1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lvl="1">
                <a:spcBef>
                  <a:spcPts val="450"/>
                </a:spcBef>
                <a:buFontTx/>
                <a:buNone/>
              </a:pPr>
              <a:r>
                <a:rPr lang="ru-RU" altLang="ru-RU" sz="900" b="1" i="1">
                  <a:solidFill>
                    <a:srgbClr val="000000"/>
                  </a:solidFill>
                </a:rPr>
                <a:t>Уровень 3 « Видение состояния, </a:t>
              </a:r>
            </a:p>
            <a:p>
              <a:pPr lvl="1">
                <a:spcBef>
                  <a:spcPts val="450"/>
                </a:spcBef>
                <a:buFontTx/>
                <a:buNone/>
              </a:pPr>
              <a:r>
                <a:rPr lang="ru-RU" altLang="ru-RU" sz="900" b="1" i="1">
                  <a:solidFill>
                    <a:srgbClr val="000000"/>
                  </a:solidFill>
                </a:rPr>
                <a:t>которого мы хотим достичь»</a:t>
              </a:r>
              <a:endParaRPr lang="en-US" altLang="ru-RU" sz="2400"/>
            </a:p>
          </p:txBody>
        </p:sp>
        <p:sp>
          <p:nvSpPr>
            <p:cNvPr id="17503" name="Text Box 31"/>
            <p:cNvSpPr txBox="1">
              <a:spLocks noChangeArrowheads="1"/>
            </p:cNvSpPr>
            <p:nvPr/>
          </p:nvSpPr>
          <p:spPr bwMode="auto">
            <a:xfrm>
              <a:off x="7515" y="5776"/>
              <a:ext cx="3510" cy="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lvl="1">
                <a:spcBef>
                  <a:spcPts val="450"/>
                </a:spcBef>
                <a:buFontTx/>
                <a:buNone/>
              </a:pPr>
              <a:r>
                <a:rPr lang="ru-RU" altLang="ru-RU" sz="900" b="1" i="1">
                  <a:solidFill>
                    <a:srgbClr val="000000"/>
                  </a:solidFill>
                </a:rPr>
                <a:t>Уровень 4 «Как мы планируем </a:t>
              </a:r>
            </a:p>
            <a:p>
              <a:pPr lvl="1">
                <a:spcBef>
                  <a:spcPts val="450"/>
                </a:spcBef>
                <a:buFontTx/>
                <a:buNone/>
              </a:pPr>
              <a:r>
                <a:rPr lang="ru-RU" altLang="ru-RU" sz="900" b="1" i="1">
                  <a:solidFill>
                    <a:srgbClr val="000000"/>
                  </a:solidFill>
                </a:rPr>
                <a:t>это осуществить»</a:t>
              </a:r>
              <a:endParaRPr lang="en-US" altLang="ru-RU" sz="2400"/>
            </a:p>
          </p:txBody>
        </p:sp>
      </p:grpSp>
      <p:grpSp>
        <p:nvGrpSpPr>
          <p:cNvPr id="17414" name="Group 32"/>
          <p:cNvGrpSpPr>
            <a:grpSpLocks/>
          </p:cNvGrpSpPr>
          <p:nvPr/>
        </p:nvGrpSpPr>
        <p:grpSpPr bwMode="auto">
          <a:xfrm>
            <a:off x="353938" y="5397632"/>
            <a:ext cx="2735263" cy="1439862"/>
            <a:chOff x="1701" y="1933"/>
            <a:chExt cx="1723" cy="907"/>
          </a:xfrm>
        </p:grpSpPr>
        <p:sp>
          <p:nvSpPr>
            <p:cNvPr id="17495" name="Rectangle 33"/>
            <p:cNvSpPr>
              <a:spLocks noChangeArrowheads="1"/>
            </p:cNvSpPr>
            <p:nvPr/>
          </p:nvSpPr>
          <p:spPr bwMode="auto">
            <a:xfrm>
              <a:off x="1701" y="1933"/>
              <a:ext cx="1723" cy="90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grpSp>
          <p:nvGrpSpPr>
            <p:cNvPr id="17496" name="Group 34"/>
            <p:cNvGrpSpPr>
              <a:grpSpLocks/>
            </p:cNvGrpSpPr>
            <p:nvPr/>
          </p:nvGrpSpPr>
          <p:grpSpPr bwMode="auto">
            <a:xfrm>
              <a:off x="1750" y="2005"/>
              <a:ext cx="1674" cy="746"/>
              <a:chOff x="1750" y="2005"/>
              <a:chExt cx="2536" cy="1194"/>
            </a:xfrm>
          </p:grpSpPr>
          <p:sp>
            <p:nvSpPr>
              <p:cNvPr id="17497" name="Text Box 35"/>
              <p:cNvSpPr txBox="1">
                <a:spLocks noChangeArrowheads="1"/>
              </p:cNvSpPr>
              <p:nvPr/>
            </p:nvSpPr>
            <p:spPr bwMode="auto">
              <a:xfrm>
                <a:off x="1778" y="2613"/>
                <a:ext cx="2508" cy="5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ru-RU" sz="1600" b="1">
                    <a:solidFill>
                      <a:srgbClr val="000066"/>
                    </a:solidFill>
                    <a:latin typeface="Arial" panose="020B0604020202020204" pitchFamily="34" charset="0"/>
                  </a:rPr>
                  <a:t>Enterprise Architecture Program Maturity Model</a:t>
                </a:r>
              </a:p>
            </p:txBody>
          </p:sp>
          <p:pic>
            <p:nvPicPr>
              <p:cNvPr id="17498" name="Picture 3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50" y="2005"/>
                <a:ext cx="2400" cy="6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17416" name="Text Box 41"/>
          <p:cNvSpPr txBox="1">
            <a:spLocks noChangeArrowheads="1"/>
          </p:cNvSpPr>
          <p:nvPr/>
        </p:nvSpPr>
        <p:spPr bwMode="auto">
          <a:xfrm>
            <a:off x="3851275" y="620713"/>
            <a:ext cx="2665413" cy="860425"/>
          </a:xfrm>
          <a:prstGeom prst="rect">
            <a:avLst/>
          </a:prstGeom>
          <a:solidFill>
            <a:schemeClr val="bg1"/>
          </a:solidFill>
          <a:ln w="38100" cmpd="dbl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400"/>
              <a:t>IEEE Std 1471:</a:t>
            </a:r>
            <a:r>
              <a:rPr lang="ru-RU" altLang="ru-RU" sz="2400"/>
              <a:t> </a:t>
            </a:r>
            <a:r>
              <a:rPr lang="en-US" altLang="ru-RU" sz="2400"/>
              <a:t>2000 (and</a:t>
            </a:r>
            <a:r>
              <a:rPr lang="ru-RU" altLang="ru-RU" sz="2400"/>
              <a:t> </a:t>
            </a:r>
            <a:r>
              <a:rPr lang="en-US" altLang="ru-RU" sz="2400"/>
              <a:t>Beyond)</a:t>
            </a:r>
          </a:p>
        </p:txBody>
      </p:sp>
      <p:sp>
        <p:nvSpPr>
          <p:cNvPr id="17417" name="Text Box 198"/>
          <p:cNvSpPr txBox="1">
            <a:spLocks noChangeArrowheads="1"/>
          </p:cNvSpPr>
          <p:nvPr/>
        </p:nvSpPr>
        <p:spPr bwMode="auto">
          <a:xfrm>
            <a:off x="6500812" y="1017588"/>
            <a:ext cx="2663825" cy="707886"/>
          </a:xfrm>
          <a:prstGeom prst="rect">
            <a:avLst/>
          </a:prstGeom>
          <a:noFill/>
          <a:ln w="76200" cmpd="tri">
            <a:solidFill>
              <a:srgbClr val="660033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 b="1" dirty="0"/>
              <a:t>ГОСТ 34.601-90;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 b="1" dirty="0"/>
              <a:t>РД 50-34.698-90.</a:t>
            </a:r>
            <a:r>
              <a:rPr lang="en-US" altLang="ru-RU" sz="2000" dirty="0"/>
              <a:t> </a:t>
            </a:r>
          </a:p>
        </p:txBody>
      </p:sp>
      <p:grpSp>
        <p:nvGrpSpPr>
          <p:cNvPr id="17418" name="Group 199"/>
          <p:cNvGrpSpPr>
            <a:grpSpLocks/>
          </p:cNvGrpSpPr>
          <p:nvPr/>
        </p:nvGrpSpPr>
        <p:grpSpPr bwMode="auto">
          <a:xfrm>
            <a:off x="3727090" y="1444903"/>
            <a:ext cx="2540000" cy="3030537"/>
            <a:chOff x="1507" y="1117"/>
            <a:chExt cx="1600" cy="1909"/>
          </a:xfrm>
        </p:grpSpPr>
        <p:pic>
          <p:nvPicPr>
            <p:cNvPr id="17493" name="Picture 20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653" y="1117"/>
              <a:ext cx="1454" cy="17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494" name="Text Box 201"/>
            <p:cNvSpPr txBox="1">
              <a:spLocks noChangeArrowheads="1"/>
            </p:cNvSpPr>
            <p:nvPr/>
          </p:nvSpPr>
          <p:spPr bwMode="auto">
            <a:xfrm>
              <a:off x="1507" y="2506"/>
              <a:ext cx="1192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ru-RU" sz="1600" b="1" dirty="0">
                  <a:cs typeface="Times New Roman" panose="02020603050405020304" pitchFamily="18" charset="0"/>
                </a:rPr>
                <a:t>TOGAF: The Architecture Development Cycle</a:t>
              </a:r>
              <a:endParaRPr lang="en-US" altLang="ru-RU" sz="1600" dirty="0">
                <a:cs typeface="Times New Roman" panose="02020603050405020304" pitchFamily="18" charset="0"/>
              </a:endParaRPr>
            </a:p>
          </p:txBody>
        </p:sp>
      </p:grpSp>
      <p:sp>
        <p:nvSpPr>
          <p:cNvPr id="17419" name="Text Box 196"/>
          <p:cNvSpPr txBox="1">
            <a:spLocks noChangeArrowheads="1"/>
          </p:cNvSpPr>
          <p:nvPr/>
        </p:nvSpPr>
        <p:spPr bwMode="auto">
          <a:xfrm>
            <a:off x="6416564" y="2061438"/>
            <a:ext cx="2808287" cy="400110"/>
          </a:xfrm>
          <a:prstGeom prst="rect">
            <a:avLst/>
          </a:prstGeom>
          <a:noFill/>
          <a:ln w="76200" cmpd="tri">
            <a:solidFill>
              <a:srgbClr val="660033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000" b="1" dirty="0" smtClean="0"/>
              <a:t>ISO /IEC 12207</a:t>
            </a:r>
            <a:r>
              <a:rPr lang="en-US" altLang="ru-RU" sz="2000" b="1" dirty="0"/>
              <a:t>: </a:t>
            </a:r>
            <a:r>
              <a:rPr lang="ru-RU" altLang="ru-RU" sz="2000" b="1" dirty="0"/>
              <a:t>2000</a:t>
            </a:r>
            <a:endParaRPr lang="en-US" altLang="ru-RU" sz="2000" b="1" dirty="0"/>
          </a:p>
        </p:txBody>
      </p:sp>
      <p:sp>
        <p:nvSpPr>
          <p:cNvPr id="17420" name="Text Box 197"/>
          <p:cNvSpPr txBox="1">
            <a:spLocks noChangeArrowheads="1"/>
          </p:cNvSpPr>
          <p:nvPr/>
        </p:nvSpPr>
        <p:spPr bwMode="auto">
          <a:xfrm>
            <a:off x="6643687" y="3143251"/>
            <a:ext cx="2519363" cy="400110"/>
          </a:xfrm>
          <a:prstGeom prst="rect">
            <a:avLst/>
          </a:prstGeom>
          <a:noFill/>
          <a:ln w="76200" cmpd="tri">
            <a:solidFill>
              <a:srgbClr val="660033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ru-RU" sz="2000" b="1" dirty="0"/>
              <a:t>ISO/IEC 15288: 2002</a:t>
            </a:r>
          </a:p>
        </p:txBody>
      </p:sp>
      <p:grpSp>
        <p:nvGrpSpPr>
          <p:cNvPr id="17421" name="Group 124"/>
          <p:cNvGrpSpPr>
            <a:grpSpLocks/>
          </p:cNvGrpSpPr>
          <p:nvPr/>
        </p:nvGrpSpPr>
        <p:grpSpPr bwMode="auto">
          <a:xfrm>
            <a:off x="179388" y="2563813"/>
            <a:ext cx="3240087" cy="2809875"/>
            <a:chOff x="2608" y="164"/>
            <a:chExt cx="2948" cy="2587"/>
          </a:xfrm>
        </p:grpSpPr>
        <p:sp>
          <p:nvSpPr>
            <p:cNvPr id="17422" name="AutoShape 125"/>
            <p:cNvSpPr>
              <a:spLocks noChangeArrowheads="1"/>
            </p:cNvSpPr>
            <p:nvPr/>
          </p:nvSpPr>
          <p:spPr bwMode="auto">
            <a:xfrm>
              <a:off x="5129" y="681"/>
              <a:ext cx="427" cy="69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38100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ru-RU" sz="800"/>
            </a:p>
          </p:txBody>
        </p:sp>
        <p:sp>
          <p:nvSpPr>
            <p:cNvPr id="17423" name="AutoShape 126"/>
            <p:cNvSpPr>
              <a:spLocks noChangeArrowheads="1"/>
            </p:cNvSpPr>
            <p:nvPr/>
          </p:nvSpPr>
          <p:spPr bwMode="auto">
            <a:xfrm>
              <a:off x="5042" y="750"/>
              <a:ext cx="427" cy="69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38100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ru-RU" sz="800"/>
            </a:p>
          </p:txBody>
        </p:sp>
        <p:sp>
          <p:nvSpPr>
            <p:cNvPr id="17424" name="AutoShape 127"/>
            <p:cNvSpPr>
              <a:spLocks noChangeArrowheads="1"/>
            </p:cNvSpPr>
            <p:nvPr/>
          </p:nvSpPr>
          <p:spPr bwMode="auto">
            <a:xfrm>
              <a:off x="5015" y="1478"/>
              <a:ext cx="135" cy="194"/>
            </a:xfrm>
            <a:prstGeom prst="downArrow">
              <a:avLst>
                <a:gd name="adj1" fmla="val 50000"/>
                <a:gd name="adj2" fmla="val 35926"/>
              </a:avLst>
            </a:prstGeom>
            <a:solidFill>
              <a:schemeClr val="folHlink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7425" name="AutoShape 128"/>
            <p:cNvSpPr>
              <a:spLocks noChangeArrowheads="1"/>
            </p:cNvSpPr>
            <p:nvPr/>
          </p:nvSpPr>
          <p:spPr bwMode="auto">
            <a:xfrm>
              <a:off x="4961" y="819"/>
              <a:ext cx="427" cy="69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38100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ru-RU" sz="800"/>
            </a:p>
          </p:txBody>
        </p:sp>
        <p:sp>
          <p:nvSpPr>
            <p:cNvPr id="17426" name="Line 129"/>
            <p:cNvSpPr>
              <a:spLocks noChangeShapeType="1"/>
            </p:cNvSpPr>
            <p:nvPr/>
          </p:nvSpPr>
          <p:spPr bwMode="auto">
            <a:xfrm flipV="1">
              <a:off x="3987" y="1022"/>
              <a:ext cx="114" cy="4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7" name="Line 130"/>
            <p:cNvSpPr>
              <a:spLocks noChangeShapeType="1"/>
            </p:cNvSpPr>
            <p:nvPr/>
          </p:nvSpPr>
          <p:spPr bwMode="auto">
            <a:xfrm flipV="1">
              <a:off x="4393" y="956"/>
              <a:ext cx="95" cy="19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8" name="Line 131"/>
            <p:cNvSpPr>
              <a:spLocks noChangeShapeType="1"/>
            </p:cNvSpPr>
            <p:nvPr/>
          </p:nvSpPr>
          <p:spPr bwMode="auto">
            <a:xfrm>
              <a:off x="3635" y="965"/>
              <a:ext cx="108" cy="35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9" name="Oval 132"/>
            <p:cNvSpPr>
              <a:spLocks noChangeArrowheads="1"/>
            </p:cNvSpPr>
            <p:nvPr/>
          </p:nvSpPr>
          <p:spPr bwMode="auto">
            <a:xfrm>
              <a:off x="3202" y="164"/>
              <a:ext cx="1705" cy="862"/>
            </a:xfrm>
            <a:prstGeom prst="ellips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7430" name="Rectangle 133"/>
            <p:cNvSpPr>
              <a:spLocks noChangeArrowheads="1"/>
            </p:cNvSpPr>
            <p:nvPr/>
          </p:nvSpPr>
          <p:spPr bwMode="auto">
            <a:xfrm>
              <a:off x="3338" y="887"/>
              <a:ext cx="324" cy="440"/>
            </a:xfrm>
            <a:prstGeom prst="rect">
              <a:avLst/>
            </a:prstGeom>
            <a:solidFill>
              <a:srgbClr val="CCFFFF"/>
            </a:solidFill>
            <a:ln w="38100" cmpd="dbl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buFontTx/>
                <a:buNone/>
              </a:pPr>
              <a:endParaRPr lang="en-US" altLang="ru-RU" sz="800" b="1">
                <a:cs typeface="Arial" panose="020B0604020202020204" pitchFamily="34" charset="0"/>
              </a:endParaRPr>
            </a:p>
          </p:txBody>
        </p:sp>
        <p:sp>
          <p:nvSpPr>
            <p:cNvPr id="17431" name="Rectangle 134"/>
            <p:cNvSpPr>
              <a:spLocks noChangeArrowheads="1"/>
            </p:cNvSpPr>
            <p:nvPr/>
          </p:nvSpPr>
          <p:spPr bwMode="auto">
            <a:xfrm>
              <a:off x="3743" y="858"/>
              <a:ext cx="271" cy="512"/>
            </a:xfrm>
            <a:prstGeom prst="rect">
              <a:avLst/>
            </a:prstGeom>
            <a:solidFill>
              <a:srgbClr val="CCFFFF"/>
            </a:solidFill>
            <a:ln w="38100" cmpd="dbl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buFontTx/>
                <a:buNone/>
              </a:pPr>
              <a:endParaRPr lang="en-US" altLang="ru-RU" sz="800" b="1">
                <a:cs typeface="Arial" panose="020B0604020202020204" pitchFamily="34" charset="0"/>
              </a:endParaRPr>
            </a:p>
          </p:txBody>
        </p:sp>
        <p:sp>
          <p:nvSpPr>
            <p:cNvPr id="17432" name="Rectangle 135"/>
            <p:cNvSpPr>
              <a:spLocks noChangeArrowheads="1"/>
            </p:cNvSpPr>
            <p:nvPr/>
          </p:nvSpPr>
          <p:spPr bwMode="auto">
            <a:xfrm>
              <a:off x="4834" y="1686"/>
              <a:ext cx="533" cy="328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buFontTx/>
                <a:buNone/>
              </a:pPr>
              <a:endParaRPr lang="en-US" altLang="ru-RU" sz="800" b="1"/>
            </a:p>
          </p:txBody>
        </p:sp>
        <p:sp>
          <p:nvSpPr>
            <p:cNvPr id="17433" name="Rectangle 136"/>
            <p:cNvSpPr>
              <a:spLocks noChangeArrowheads="1"/>
            </p:cNvSpPr>
            <p:nvPr/>
          </p:nvSpPr>
          <p:spPr bwMode="auto">
            <a:xfrm>
              <a:off x="3879" y="2427"/>
              <a:ext cx="649" cy="255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buFontTx/>
                <a:buNone/>
              </a:pPr>
              <a:endParaRPr lang="en-US" altLang="ru-RU" sz="800" b="1"/>
            </a:p>
          </p:txBody>
        </p:sp>
        <p:sp>
          <p:nvSpPr>
            <p:cNvPr id="17434" name="Rectangle 137"/>
            <p:cNvSpPr>
              <a:spLocks noChangeArrowheads="1"/>
            </p:cNvSpPr>
            <p:nvPr/>
          </p:nvSpPr>
          <p:spPr bwMode="auto">
            <a:xfrm>
              <a:off x="4850" y="2171"/>
              <a:ext cx="408" cy="510"/>
            </a:xfrm>
            <a:prstGeom prst="rect">
              <a:avLst/>
            </a:prstGeom>
            <a:solidFill>
              <a:srgbClr val="FFCCCC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buFontTx/>
                <a:buNone/>
              </a:pPr>
              <a:endParaRPr lang="en-US" altLang="ru-RU" sz="800" b="1"/>
            </a:p>
          </p:txBody>
        </p:sp>
        <p:sp>
          <p:nvSpPr>
            <p:cNvPr id="17435" name="Rectangle 138"/>
            <p:cNvSpPr>
              <a:spLocks noChangeArrowheads="1"/>
            </p:cNvSpPr>
            <p:nvPr/>
          </p:nvSpPr>
          <p:spPr bwMode="auto">
            <a:xfrm>
              <a:off x="4474" y="854"/>
              <a:ext cx="297" cy="516"/>
            </a:xfrm>
            <a:prstGeom prst="rect">
              <a:avLst/>
            </a:prstGeom>
            <a:solidFill>
              <a:srgbClr val="CCFFFF"/>
            </a:solidFill>
            <a:ln w="38100" cmpd="dbl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buFontTx/>
                <a:buNone/>
              </a:pPr>
              <a:endParaRPr lang="en-US" altLang="ru-RU" sz="800">
                <a:cs typeface="Arial" panose="020B0604020202020204" pitchFamily="34" charset="0"/>
              </a:endParaRPr>
            </a:p>
          </p:txBody>
        </p:sp>
        <p:sp>
          <p:nvSpPr>
            <p:cNvPr id="17436" name="AutoShape 139"/>
            <p:cNvSpPr>
              <a:spLocks noChangeArrowheads="1"/>
            </p:cNvSpPr>
            <p:nvPr/>
          </p:nvSpPr>
          <p:spPr bwMode="auto">
            <a:xfrm>
              <a:off x="3257" y="1060"/>
              <a:ext cx="104" cy="213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folHlink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7437" name="AutoShape 140"/>
            <p:cNvSpPr>
              <a:spLocks noChangeArrowheads="1"/>
            </p:cNvSpPr>
            <p:nvPr/>
          </p:nvSpPr>
          <p:spPr bwMode="auto">
            <a:xfrm>
              <a:off x="4777" y="991"/>
              <a:ext cx="184" cy="233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folHlink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7438" name="AutoShape 141"/>
            <p:cNvSpPr>
              <a:spLocks noChangeArrowheads="1"/>
            </p:cNvSpPr>
            <p:nvPr/>
          </p:nvSpPr>
          <p:spPr bwMode="auto">
            <a:xfrm>
              <a:off x="4636" y="1819"/>
              <a:ext cx="217" cy="122"/>
            </a:xfrm>
            <a:prstGeom prst="rightArrow">
              <a:avLst>
                <a:gd name="adj1" fmla="val 50000"/>
                <a:gd name="adj2" fmla="val 444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7439" name="AutoShape 142"/>
            <p:cNvSpPr>
              <a:spLocks noChangeArrowheads="1"/>
            </p:cNvSpPr>
            <p:nvPr/>
          </p:nvSpPr>
          <p:spPr bwMode="auto">
            <a:xfrm>
              <a:off x="4501" y="2475"/>
              <a:ext cx="340" cy="109"/>
            </a:xfrm>
            <a:prstGeom prst="leftArrow">
              <a:avLst>
                <a:gd name="adj1" fmla="val 50000"/>
                <a:gd name="adj2" fmla="val 77982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7440" name="AutoShape 143"/>
            <p:cNvSpPr>
              <a:spLocks noChangeArrowheads="1"/>
            </p:cNvSpPr>
            <p:nvPr/>
          </p:nvSpPr>
          <p:spPr bwMode="auto">
            <a:xfrm>
              <a:off x="4978" y="1991"/>
              <a:ext cx="91" cy="181"/>
            </a:xfrm>
            <a:prstGeom prst="downArrow">
              <a:avLst>
                <a:gd name="adj1" fmla="val 50000"/>
                <a:gd name="adj2" fmla="val 49725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7441" name="Rectangle 144"/>
            <p:cNvSpPr>
              <a:spLocks noChangeArrowheads="1"/>
            </p:cNvSpPr>
            <p:nvPr/>
          </p:nvSpPr>
          <p:spPr bwMode="auto">
            <a:xfrm>
              <a:off x="4088" y="861"/>
              <a:ext cx="299" cy="496"/>
            </a:xfrm>
            <a:prstGeom prst="rect">
              <a:avLst/>
            </a:prstGeom>
            <a:solidFill>
              <a:srgbClr val="CCFFFF"/>
            </a:solidFill>
            <a:ln w="38100" cmpd="dbl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buFontTx/>
                <a:buNone/>
              </a:pPr>
              <a:endParaRPr lang="en-US" altLang="ru-RU" sz="800" b="1">
                <a:cs typeface="Arial" panose="020B0604020202020204" pitchFamily="34" charset="0"/>
              </a:endParaRPr>
            </a:p>
          </p:txBody>
        </p:sp>
        <p:sp>
          <p:nvSpPr>
            <p:cNvPr id="17442" name="Line 145"/>
            <p:cNvSpPr>
              <a:spLocks noChangeShapeType="1"/>
            </p:cNvSpPr>
            <p:nvPr/>
          </p:nvSpPr>
          <p:spPr bwMode="auto">
            <a:xfrm flipH="1">
              <a:off x="4041" y="164"/>
              <a:ext cx="80" cy="0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3" name="Line 146"/>
            <p:cNvSpPr>
              <a:spLocks noChangeShapeType="1"/>
            </p:cNvSpPr>
            <p:nvPr/>
          </p:nvSpPr>
          <p:spPr bwMode="auto">
            <a:xfrm flipH="1">
              <a:off x="3257" y="363"/>
              <a:ext cx="81" cy="7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4" name="Line 147"/>
            <p:cNvSpPr>
              <a:spLocks noChangeShapeType="1"/>
            </p:cNvSpPr>
            <p:nvPr/>
          </p:nvSpPr>
          <p:spPr bwMode="auto">
            <a:xfrm flipV="1">
              <a:off x="4826" y="715"/>
              <a:ext cx="53" cy="6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5" name="AutoShape 148"/>
            <p:cNvSpPr>
              <a:spLocks noChangeArrowheads="1"/>
            </p:cNvSpPr>
            <p:nvPr/>
          </p:nvSpPr>
          <p:spPr bwMode="auto">
            <a:xfrm rot="-1808483">
              <a:off x="3576" y="1288"/>
              <a:ext cx="82" cy="485"/>
            </a:xfrm>
            <a:prstGeom prst="upArrow">
              <a:avLst>
                <a:gd name="adj1" fmla="val 50000"/>
                <a:gd name="adj2" fmla="val 14786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7446" name="Line 149"/>
            <p:cNvSpPr>
              <a:spLocks noChangeShapeType="1"/>
            </p:cNvSpPr>
            <p:nvPr/>
          </p:nvSpPr>
          <p:spPr bwMode="auto">
            <a:xfrm flipH="1" flipV="1">
              <a:off x="3879" y="1371"/>
              <a:ext cx="0" cy="275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arrow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7" name="Line 150"/>
            <p:cNvSpPr>
              <a:spLocks noChangeShapeType="1"/>
            </p:cNvSpPr>
            <p:nvPr/>
          </p:nvSpPr>
          <p:spPr bwMode="auto">
            <a:xfrm flipH="1" flipV="1">
              <a:off x="4231" y="1336"/>
              <a:ext cx="0" cy="31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arrow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8" name="Line 151"/>
            <p:cNvSpPr>
              <a:spLocks noChangeShapeType="1"/>
            </p:cNvSpPr>
            <p:nvPr/>
          </p:nvSpPr>
          <p:spPr bwMode="auto">
            <a:xfrm flipH="1" flipV="1">
              <a:off x="4554" y="1371"/>
              <a:ext cx="0" cy="275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 type="arrow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49" name="Rectangle 152"/>
            <p:cNvSpPr>
              <a:spLocks noChangeArrowheads="1"/>
            </p:cNvSpPr>
            <p:nvPr/>
          </p:nvSpPr>
          <p:spPr bwMode="auto">
            <a:xfrm>
              <a:off x="2635" y="826"/>
              <a:ext cx="648" cy="614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buFontTx/>
                <a:buNone/>
              </a:pPr>
              <a:endParaRPr lang="en-US" altLang="ru-RU" sz="800"/>
            </a:p>
          </p:txBody>
        </p:sp>
        <p:grpSp>
          <p:nvGrpSpPr>
            <p:cNvPr id="17450" name="Group 153"/>
            <p:cNvGrpSpPr>
              <a:grpSpLocks/>
            </p:cNvGrpSpPr>
            <p:nvPr/>
          </p:nvGrpSpPr>
          <p:grpSpPr bwMode="auto">
            <a:xfrm>
              <a:off x="3599" y="613"/>
              <a:ext cx="260" cy="198"/>
              <a:chOff x="3594" y="431"/>
              <a:chExt cx="530" cy="411"/>
            </a:xfrm>
          </p:grpSpPr>
          <p:sp>
            <p:nvSpPr>
              <p:cNvPr id="17491" name="AutoShape 154"/>
              <p:cNvSpPr>
                <a:spLocks noChangeArrowheads="1"/>
              </p:cNvSpPr>
              <p:nvPr/>
            </p:nvSpPr>
            <p:spPr bwMode="auto">
              <a:xfrm>
                <a:off x="3612" y="431"/>
                <a:ext cx="498" cy="362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17492" name="Text Box 155"/>
              <p:cNvSpPr txBox="1">
                <a:spLocks noChangeArrowheads="1"/>
              </p:cNvSpPr>
              <p:nvPr/>
            </p:nvSpPr>
            <p:spPr bwMode="auto">
              <a:xfrm>
                <a:off x="3594" y="431"/>
                <a:ext cx="530" cy="4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ru-RU" sz="80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451" name="Group 156"/>
            <p:cNvGrpSpPr>
              <a:grpSpLocks/>
            </p:cNvGrpSpPr>
            <p:nvPr/>
          </p:nvGrpSpPr>
          <p:grpSpPr bwMode="auto">
            <a:xfrm>
              <a:off x="3906" y="613"/>
              <a:ext cx="298" cy="197"/>
              <a:chOff x="3612" y="431"/>
              <a:chExt cx="498" cy="414"/>
            </a:xfrm>
          </p:grpSpPr>
          <p:sp>
            <p:nvSpPr>
              <p:cNvPr id="17489" name="AutoShape 157"/>
              <p:cNvSpPr>
                <a:spLocks noChangeArrowheads="1"/>
              </p:cNvSpPr>
              <p:nvPr/>
            </p:nvSpPr>
            <p:spPr bwMode="auto">
              <a:xfrm>
                <a:off x="3612" y="431"/>
                <a:ext cx="498" cy="362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17490" name="Text Box 158"/>
              <p:cNvSpPr txBox="1">
                <a:spLocks noChangeArrowheads="1"/>
              </p:cNvSpPr>
              <p:nvPr/>
            </p:nvSpPr>
            <p:spPr bwMode="auto">
              <a:xfrm>
                <a:off x="3612" y="431"/>
                <a:ext cx="498" cy="4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ru-RU" sz="80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452" name="Group 159"/>
            <p:cNvGrpSpPr>
              <a:grpSpLocks/>
            </p:cNvGrpSpPr>
            <p:nvPr/>
          </p:nvGrpSpPr>
          <p:grpSpPr bwMode="auto">
            <a:xfrm>
              <a:off x="4258" y="613"/>
              <a:ext cx="296" cy="197"/>
              <a:chOff x="3612" y="431"/>
              <a:chExt cx="498" cy="373"/>
            </a:xfrm>
          </p:grpSpPr>
          <p:sp>
            <p:nvSpPr>
              <p:cNvPr id="17487" name="AutoShape 160"/>
              <p:cNvSpPr>
                <a:spLocks noChangeArrowheads="1"/>
              </p:cNvSpPr>
              <p:nvPr/>
            </p:nvSpPr>
            <p:spPr bwMode="auto">
              <a:xfrm>
                <a:off x="3612" y="431"/>
                <a:ext cx="498" cy="362"/>
              </a:xfrm>
              <a:prstGeom prst="roundRect">
                <a:avLst>
                  <a:gd name="adj" fmla="val 1666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17488" name="Text Box 161"/>
              <p:cNvSpPr txBox="1">
                <a:spLocks noChangeArrowheads="1"/>
              </p:cNvSpPr>
              <p:nvPr/>
            </p:nvSpPr>
            <p:spPr bwMode="auto">
              <a:xfrm>
                <a:off x="3612" y="431"/>
                <a:ext cx="498" cy="3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ru-RU" sz="80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453" name="Group 162"/>
            <p:cNvGrpSpPr>
              <a:grpSpLocks/>
            </p:cNvGrpSpPr>
            <p:nvPr/>
          </p:nvGrpSpPr>
          <p:grpSpPr bwMode="auto">
            <a:xfrm>
              <a:off x="3605" y="1646"/>
              <a:ext cx="1032" cy="380"/>
              <a:chOff x="2284" y="2749"/>
              <a:chExt cx="1730" cy="499"/>
            </a:xfrm>
          </p:grpSpPr>
          <p:sp>
            <p:nvSpPr>
              <p:cNvPr id="17481" name="Rectangle 163"/>
              <p:cNvSpPr>
                <a:spLocks noChangeArrowheads="1"/>
              </p:cNvSpPr>
              <p:nvPr/>
            </p:nvSpPr>
            <p:spPr bwMode="auto">
              <a:xfrm>
                <a:off x="2284" y="2749"/>
                <a:ext cx="1729" cy="499"/>
              </a:xfrm>
              <a:prstGeom prst="rect">
                <a:avLst/>
              </a:prstGeom>
              <a:solidFill>
                <a:srgbClr val="FFCCCC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buFontTx/>
                  <a:buNone/>
                </a:pPr>
                <a:endParaRPr lang="en-US" altLang="ru-RU" sz="800" b="1"/>
              </a:p>
            </p:txBody>
          </p:sp>
          <p:grpSp>
            <p:nvGrpSpPr>
              <p:cNvPr id="17482" name="Group 164"/>
              <p:cNvGrpSpPr>
                <a:grpSpLocks/>
              </p:cNvGrpSpPr>
              <p:nvPr/>
            </p:nvGrpSpPr>
            <p:grpSpPr bwMode="auto">
              <a:xfrm>
                <a:off x="3742" y="2886"/>
                <a:ext cx="272" cy="318"/>
                <a:chOff x="1824" y="633"/>
                <a:chExt cx="2834" cy="2849"/>
              </a:xfrm>
            </p:grpSpPr>
            <p:sp>
              <p:nvSpPr>
                <p:cNvPr id="17483" name="Puzzle3"/>
                <p:cNvSpPr>
                  <a:spLocks noEditPoints="1" noChangeArrowheads="1"/>
                </p:cNvSpPr>
                <p:nvPr/>
              </p:nvSpPr>
              <p:spPr bwMode="auto">
                <a:xfrm>
                  <a:off x="3204" y="633"/>
                  <a:ext cx="1114" cy="1514"/>
                </a:xfrm>
                <a:custGeom>
                  <a:avLst/>
                  <a:gdLst>
                    <a:gd name="T0" fmla="*/ 28 w 21600"/>
                    <a:gd name="T1" fmla="*/ 78 h 21600"/>
                    <a:gd name="T2" fmla="*/ 55 w 21600"/>
                    <a:gd name="T3" fmla="*/ 104 h 21600"/>
                    <a:gd name="T4" fmla="*/ 35 w 21600"/>
                    <a:gd name="T5" fmla="*/ 68 h 21600"/>
                    <a:gd name="T6" fmla="*/ 55 w 21600"/>
                    <a:gd name="T7" fmla="*/ 34 h 21600"/>
                    <a:gd name="T8" fmla="*/ 28 w 21600"/>
                    <a:gd name="T9" fmla="*/ 0 h 21600"/>
                    <a:gd name="T10" fmla="*/ 2 w 21600"/>
                    <a:gd name="T11" fmla="*/ 33 h 21600"/>
                    <a:gd name="T12" fmla="*/ 21 w 21600"/>
                    <a:gd name="T13" fmla="*/ 66 h 21600"/>
                    <a:gd name="T14" fmla="*/ 2 w 21600"/>
                    <a:gd name="T15" fmla="*/ 104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2269 w 21600"/>
                    <a:gd name="T25" fmla="*/ 7718 h 21600"/>
                    <a:gd name="T26" fmla="*/ 19157 w 21600"/>
                    <a:gd name="T27" fmla="*/ 20230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6625" y="20892"/>
                      </a:moveTo>
                      <a:lnTo>
                        <a:pt x="7105" y="21023"/>
                      </a:lnTo>
                      <a:lnTo>
                        <a:pt x="7513" y="21088"/>
                      </a:lnTo>
                      <a:lnTo>
                        <a:pt x="7922" y="21115"/>
                      </a:lnTo>
                      <a:lnTo>
                        <a:pt x="8242" y="21115"/>
                      </a:lnTo>
                      <a:lnTo>
                        <a:pt x="8544" y="21062"/>
                      </a:lnTo>
                      <a:lnTo>
                        <a:pt x="8810" y="20997"/>
                      </a:lnTo>
                      <a:lnTo>
                        <a:pt x="9023" y="20892"/>
                      </a:lnTo>
                      <a:lnTo>
                        <a:pt x="9148" y="20761"/>
                      </a:lnTo>
                      <a:lnTo>
                        <a:pt x="9290" y="20616"/>
                      </a:lnTo>
                      <a:lnTo>
                        <a:pt x="9361" y="20459"/>
                      </a:lnTo>
                      <a:lnTo>
                        <a:pt x="9396" y="20289"/>
                      </a:lnTo>
                      <a:lnTo>
                        <a:pt x="9396" y="20092"/>
                      </a:lnTo>
                      <a:lnTo>
                        <a:pt x="9325" y="19909"/>
                      </a:lnTo>
                      <a:lnTo>
                        <a:pt x="9219" y="19738"/>
                      </a:lnTo>
                      <a:lnTo>
                        <a:pt x="9094" y="19555"/>
                      </a:lnTo>
                      <a:lnTo>
                        <a:pt x="8917" y="19384"/>
                      </a:lnTo>
                      <a:lnTo>
                        <a:pt x="8650" y="19162"/>
                      </a:lnTo>
                      <a:lnTo>
                        <a:pt x="8437" y="18900"/>
                      </a:lnTo>
                      <a:lnTo>
                        <a:pt x="8277" y="18624"/>
                      </a:lnTo>
                      <a:lnTo>
                        <a:pt x="8135" y="18349"/>
                      </a:lnTo>
                      <a:lnTo>
                        <a:pt x="8028" y="18048"/>
                      </a:lnTo>
                      <a:lnTo>
                        <a:pt x="7993" y="17746"/>
                      </a:lnTo>
                      <a:lnTo>
                        <a:pt x="7993" y="17471"/>
                      </a:lnTo>
                      <a:lnTo>
                        <a:pt x="8028" y="17169"/>
                      </a:lnTo>
                      <a:lnTo>
                        <a:pt x="8135" y="16920"/>
                      </a:lnTo>
                      <a:lnTo>
                        <a:pt x="8277" y="16671"/>
                      </a:lnTo>
                      <a:lnTo>
                        <a:pt x="8366" y="16540"/>
                      </a:lnTo>
                      <a:lnTo>
                        <a:pt x="8473" y="16409"/>
                      </a:lnTo>
                      <a:lnTo>
                        <a:pt x="8615" y="16317"/>
                      </a:lnTo>
                      <a:lnTo>
                        <a:pt x="8739" y="16213"/>
                      </a:lnTo>
                      <a:lnTo>
                        <a:pt x="8881" y="16134"/>
                      </a:lnTo>
                      <a:lnTo>
                        <a:pt x="9059" y="16055"/>
                      </a:lnTo>
                      <a:lnTo>
                        <a:pt x="9254" y="15990"/>
                      </a:lnTo>
                      <a:lnTo>
                        <a:pt x="9432" y="15911"/>
                      </a:lnTo>
                      <a:lnTo>
                        <a:pt x="9663" y="15885"/>
                      </a:lnTo>
                      <a:lnTo>
                        <a:pt x="9876" y="15833"/>
                      </a:lnTo>
                      <a:lnTo>
                        <a:pt x="10142" y="15806"/>
                      </a:lnTo>
                      <a:lnTo>
                        <a:pt x="10391" y="15806"/>
                      </a:lnTo>
                      <a:lnTo>
                        <a:pt x="10728" y="15806"/>
                      </a:lnTo>
                      <a:lnTo>
                        <a:pt x="10995" y="15806"/>
                      </a:lnTo>
                      <a:lnTo>
                        <a:pt x="11279" y="15833"/>
                      </a:lnTo>
                      <a:lnTo>
                        <a:pt x="11546" y="15885"/>
                      </a:lnTo>
                      <a:lnTo>
                        <a:pt x="11776" y="15937"/>
                      </a:lnTo>
                      <a:lnTo>
                        <a:pt x="12025" y="15990"/>
                      </a:lnTo>
                      <a:lnTo>
                        <a:pt x="12221" y="16055"/>
                      </a:lnTo>
                      <a:lnTo>
                        <a:pt x="12434" y="16134"/>
                      </a:lnTo>
                      <a:lnTo>
                        <a:pt x="12611" y="16213"/>
                      </a:lnTo>
                      <a:lnTo>
                        <a:pt x="12771" y="16317"/>
                      </a:lnTo>
                      <a:lnTo>
                        <a:pt x="12913" y="16409"/>
                      </a:lnTo>
                      <a:lnTo>
                        <a:pt x="13038" y="16514"/>
                      </a:lnTo>
                      <a:lnTo>
                        <a:pt x="13251" y="16737"/>
                      </a:lnTo>
                      <a:lnTo>
                        <a:pt x="13428" y="16986"/>
                      </a:lnTo>
                      <a:lnTo>
                        <a:pt x="13517" y="17248"/>
                      </a:lnTo>
                      <a:lnTo>
                        <a:pt x="13588" y="17523"/>
                      </a:lnTo>
                      <a:lnTo>
                        <a:pt x="13588" y="17799"/>
                      </a:lnTo>
                      <a:lnTo>
                        <a:pt x="13517" y="18074"/>
                      </a:lnTo>
                      <a:lnTo>
                        <a:pt x="13428" y="18323"/>
                      </a:lnTo>
                      <a:lnTo>
                        <a:pt x="13286" y="18572"/>
                      </a:lnTo>
                      <a:lnTo>
                        <a:pt x="13109" y="18808"/>
                      </a:lnTo>
                      <a:lnTo>
                        <a:pt x="12878" y="19031"/>
                      </a:lnTo>
                      <a:lnTo>
                        <a:pt x="12434" y="19411"/>
                      </a:lnTo>
                      <a:lnTo>
                        <a:pt x="12132" y="19738"/>
                      </a:lnTo>
                      <a:lnTo>
                        <a:pt x="12025" y="19856"/>
                      </a:lnTo>
                      <a:lnTo>
                        <a:pt x="11919" y="20014"/>
                      </a:lnTo>
                      <a:lnTo>
                        <a:pt x="11883" y="20132"/>
                      </a:lnTo>
                      <a:lnTo>
                        <a:pt x="11883" y="20263"/>
                      </a:lnTo>
                      <a:lnTo>
                        <a:pt x="11883" y="20394"/>
                      </a:lnTo>
                      <a:lnTo>
                        <a:pt x="11954" y="20485"/>
                      </a:lnTo>
                      <a:lnTo>
                        <a:pt x="12061" y="20590"/>
                      </a:lnTo>
                      <a:lnTo>
                        <a:pt x="12185" y="20695"/>
                      </a:lnTo>
                      <a:lnTo>
                        <a:pt x="12327" y="20787"/>
                      </a:lnTo>
                      <a:lnTo>
                        <a:pt x="12540" y="20892"/>
                      </a:lnTo>
                      <a:lnTo>
                        <a:pt x="12771" y="20997"/>
                      </a:lnTo>
                      <a:lnTo>
                        <a:pt x="13073" y="21088"/>
                      </a:lnTo>
                      <a:lnTo>
                        <a:pt x="13428" y="21193"/>
                      </a:lnTo>
                      <a:lnTo>
                        <a:pt x="13873" y="21298"/>
                      </a:lnTo>
                      <a:lnTo>
                        <a:pt x="14317" y="21390"/>
                      </a:lnTo>
                      <a:lnTo>
                        <a:pt x="14778" y="21468"/>
                      </a:lnTo>
                      <a:lnTo>
                        <a:pt x="15294" y="21547"/>
                      </a:lnTo>
                      <a:lnTo>
                        <a:pt x="15809" y="21600"/>
                      </a:lnTo>
                      <a:lnTo>
                        <a:pt x="16359" y="21652"/>
                      </a:lnTo>
                      <a:lnTo>
                        <a:pt x="16875" y="21678"/>
                      </a:lnTo>
                      <a:lnTo>
                        <a:pt x="17407" y="21678"/>
                      </a:lnTo>
                      <a:lnTo>
                        <a:pt x="17958" y="21678"/>
                      </a:lnTo>
                      <a:lnTo>
                        <a:pt x="18473" y="21652"/>
                      </a:lnTo>
                      <a:lnTo>
                        <a:pt x="18953" y="21573"/>
                      </a:lnTo>
                      <a:lnTo>
                        <a:pt x="19397" y="21495"/>
                      </a:lnTo>
                      <a:lnTo>
                        <a:pt x="19841" y="21390"/>
                      </a:lnTo>
                      <a:lnTo>
                        <a:pt x="20214" y="21272"/>
                      </a:lnTo>
                      <a:lnTo>
                        <a:pt x="20551" y="21088"/>
                      </a:lnTo>
                      <a:lnTo>
                        <a:pt x="20480" y="20787"/>
                      </a:lnTo>
                      <a:lnTo>
                        <a:pt x="20409" y="20485"/>
                      </a:lnTo>
                      <a:lnTo>
                        <a:pt x="20356" y="20158"/>
                      </a:lnTo>
                      <a:lnTo>
                        <a:pt x="20356" y="19804"/>
                      </a:lnTo>
                      <a:lnTo>
                        <a:pt x="20321" y="19083"/>
                      </a:lnTo>
                      <a:lnTo>
                        <a:pt x="20356" y="18349"/>
                      </a:lnTo>
                      <a:lnTo>
                        <a:pt x="20409" y="17641"/>
                      </a:lnTo>
                      <a:lnTo>
                        <a:pt x="20480" y="17012"/>
                      </a:lnTo>
                      <a:lnTo>
                        <a:pt x="20551" y="16488"/>
                      </a:lnTo>
                      <a:lnTo>
                        <a:pt x="20551" y="16055"/>
                      </a:lnTo>
                      <a:lnTo>
                        <a:pt x="20551" y="15911"/>
                      </a:lnTo>
                      <a:lnTo>
                        <a:pt x="20445" y="15754"/>
                      </a:lnTo>
                      <a:lnTo>
                        <a:pt x="20356" y="15610"/>
                      </a:lnTo>
                      <a:lnTo>
                        <a:pt x="20178" y="15452"/>
                      </a:lnTo>
                      <a:lnTo>
                        <a:pt x="20001" y="15334"/>
                      </a:lnTo>
                      <a:lnTo>
                        <a:pt x="19770" y="15230"/>
                      </a:lnTo>
                      <a:lnTo>
                        <a:pt x="19521" y="15125"/>
                      </a:lnTo>
                      <a:lnTo>
                        <a:pt x="19290" y="15059"/>
                      </a:lnTo>
                      <a:lnTo>
                        <a:pt x="19024" y="15007"/>
                      </a:lnTo>
                      <a:lnTo>
                        <a:pt x="18740" y="14954"/>
                      </a:lnTo>
                      <a:lnTo>
                        <a:pt x="18509" y="14954"/>
                      </a:lnTo>
                      <a:lnTo>
                        <a:pt x="18225" y="14954"/>
                      </a:lnTo>
                      <a:lnTo>
                        <a:pt x="17994" y="15007"/>
                      </a:lnTo>
                      <a:lnTo>
                        <a:pt x="17763" y="15085"/>
                      </a:lnTo>
                      <a:lnTo>
                        <a:pt x="17550" y="15177"/>
                      </a:lnTo>
                      <a:lnTo>
                        <a:pt x="17372" y="15308"/>
                      </a:lnTo>
                      <a:lnTo>
                        <a:pt x="17176" y="15426"/>
                      </a:lnTo>
                      <a:lnTo>
                        <a:pt x="16928" y="15557"/>
                      </a:lnTo>
                      <a:lnTo>
                        <a:pt x="16661" y="15636"/>
                      </a:lnTo>
                      <a:lnTo>
                        <a:pt x="16359" y="15688"/>
                      </a:lnTo>
                      <a:lnTo>
                        <a:pt x="16022" y="15715"/>
                      </a:lnTo>
                      <a:lnTo>
                        <a:pt x="15667" y="15688"/>
                      </a:lnTo>
                      <a:lnTo>
                        <a:pt x="15294" y="15662"/>
                      </a:lnTo>
                      <a:lnTo>
                        <a:pt x="14956" y="15583"/>
                      </a:lnTo>
                      <a:lnTo>
                        <a:pt x="14619" y="15479"/>
                      </a:lnTo>
                      <a:lnTo>
                        <a:pt x="14281" y="15334"/>
                      </a:lnTo>
                      <a:lnTo>
                        <a:pt x="13961" y="15177"/>
                      </a:lnTo>
                      <a:lnTo>
                        <a:pt x="13695" y="14981"/>
                      </a:lnTo>
                      <a:lnTo>
                        <a:pt x="13588" y="14850"/>
                      </a:lnTo>
                      <a:lnTo>
                        <a:pt x="13482" y="14732"/>
                      </a:lnTo>
                      <a:lnTo>
                        <a:pt x="13393" y="14600"/>
                      </a:lnTo>
                      <a:lnTo>
                        <a:pt x="13322" y="14456"/>
                      </a:lnTo>
                      <a:lnTo>
                        <a:pt x="13251" y="14299"/>
                      </a:lnTo>
                      <a:lnTo>
                        <a:pt x="13215" y="14155"/>
                      </a:lnTo>
                      <a:lnTo>
                        <a:pt x="13180" y="13971"/>
                      </a:lnTo>
                      <a:lnTo>
                        <a:pt x="13180" y="13801"/>
                      </a:lnTo>
                      <a:lnTo>
                        <a:pt x="13180" y="13591"/>
                      </a:lnTo>
                      <a:lnTo>
                        <a:pt x="13215" y="13395"/>
                      </a:lnTo>
                      <a:lnTo>
                        <a:pt x="13251" y="13198"/>
                      </a:lnTo>
                      <a:lnTo>
                        <a:pt x="13322" y="13015"/>
                      </a:lnTo>
                      <a:lnTo>
                        <a:pt x="13393" y="12870"/>
                      </a:lnTo>
                      <a:lnTo>
                        <a:pt x="13482" y="12713"/>
                      </a:lnTo>
                      <a:lnTo>
                        <a:pt x="13588" y="12569"/>
                      </a:lnTo>
                      <a:lnTo>
                        <a:pt x="13730" y="12438"/>
                      </a:lnTo>
                      <a:lnTo>
                        <a:pt x="13997" y="12215"/>
                      </a:lnTo>
                      <a:lnTo>
                        <a:pt x="14334" y="12005"/>
                      </a:lnTo>
                      <a:lnTo>
                        <a:pt x="14690" y="11861"/>
                      </a:lnTo>
                      <a:lnTo>
                        <a:pt x="15063" y="11756"/>
                      </a:lnTo>
                      <a:lnTo>
                        <a:pt x="15436" y="11678"/>
                      </a:lnTo>
                      <a:lnTo>
                        <a:pt x="15809" y="11638"/>
                      </a:lnTo>
                      <a:lnTo>
                        <a:pt x="16182" y="11638"/>
                      </a:lnTo>
                      <a:lnTo>
                        <a:pt x="16555" y="11678"/>
                      </a:lnTo>
                      <a:lnTo>
                        <a:pt x="16910" y="11730"/>
                      </a:lnTo>
                      <a:lnTo>
                        <a:pt x="17248" y="11835"/>
                      </a:lnTo>
                      <a:lnTo>
                        <a:pt x="17514" y="11966"/>
                      </a:lnTo>
                      <a:lnTo>
                        <a:pt x="17763" y="12110"/>
                      </a:lnTo>
                      <a:lnTo>
                        <a:pt x="17887" y="12215"/>
                      </a:lnTo>
                      <a:lnTo>
                        <a:pt x="18065" y="12307"/>
                      </a:lnTo>
                      <a:lnTo>
                        <a:pt x="18260" y="12412"/>
                      </a:lnTo>
                      <a:lnTo>
                        <a:pt x="18438" y="12464"/>
                      </a:lnTo>
                      <a:lnTo>
                        <a:pt x="18669" y="12543"/>
                      </a:lnTo>
                      <a:lnTo>
                        <a:pt x="18882" y="12569"/>
                      </a:lnTo>
                      <a:lnTo>
                        <a:pt x="19113" y="12595"/>
                      </a:lnTo>
                      <a:lnTo>
                        <a:pt x="19361" y="12608"/>
                      </a:lnTo>
                      <a:lnTo>
                        <a:pt x="19592" y="12608"/>
                      </a:lnTo>
                      <a:lnTo>
                        <a:pt x="19841" y="12595"/>
                      </a:lnTo>
                      <a:lnTo>
                        <a:pt x="20072" y="12543"/>
                      </a:lnTo>
                      <a:lnTo>
                        <a:pt x="20321" y="12490"/>
                      </a:lnTo>
                      <a:lnTo>
                        <a:pt x="20551" y="12438"/>
                      </a:lnTo>
                      <a:lnTo>
                        <a:pt x="20800" y="12333"/>
                      </a:lnTo>
                      <a:lnTo>
                        <a:pt x="20996" y="12241"/>
                      </a:lnTo>
                      <a:lnTo>
                        <a:pt x="21244" y="12110"/>
                      </a:lnTo>
                      <a:lnTo>
                        <a:pt x="21298" y="12032"/>
                      </a:lnTo>
                      <a:lnTo>
                        <a:pt x="21404" y="11966"/>
                      </a:lnTo>
                      <a:lnTo>
                        <a:pt x="21475" y="11861"/>
                      </a:lnTo>
                      <a:lnTo>
                        <a:pt x="21511" y="11730"/>
                      </a:lnTo>
                      <a:lnTo>
                        <a:pt x="21617" y="11481"/>
                      </a:lnTo>
                      <a:lnTo>
                        <a:pt x="21653" y="11180"/>
                      </a:lnTo>
                      <a:lnTo>
                        <a:pt x="21653" y="10826"/>
                      </a:lnTo>
                      <a:lnTo>
                        <a:pt x="21653" y="10472"/>
                      </a:lnTo>
                      <a:lnTo>
                        <a:pt x="21582" y="10092"/>
                      </a:lnTo>
                      <a:lnTo>
                        <a:pt x="21511" y="9725"/>
                      </a:lnTo>
                      <a:lnTo>
                        <a:pt x="21298" y="8912"/>
                      </a:lnTo>
                      <a:lnTo>
                        <a:pt x="21067" y="8191"/>
                      </a:lnTo>
                      <a:lnTo>
                        <a:pt x="20800" y="7536"/>
                      </a:lnTo>
                      <a:lnTo>
                        <a:pt x="20551" y="7025"/>
                      </a:lnTo>
                      <a:lnTo>
                        <a:pt x="20001" y="7103"/>
                      </a:lnTo>
                      <a:lnTo>
                        <a:pt x="19432" y="7156"/>
                      </a:lnTo>
                      <a:lnTo>
                        <a:pt x="18846" y="7208"/>
                      </a:lnTo>
                      <a:lnTo>
                        <a:pt x="18225" y="7208"/>
                      </a:lnTo>
                      <a:lnTo>
                        <a:pt x="17656" y="7208"/>
                      </a:lnTo>
                      <a:lnTo>
                        <a:pt x="17070" y="7182"/>
                      </a:lnTo>
                      <a:lnTo>
                        <a:pt x="16484" y="7156"/>
                      </a:lnTo>
                      <a:lnTo>
                        <a:pt x="15986" y="7103"/>
                      </a:lnTo>
                      <a:lnTo>
                        <a:pt x="14992" y="6999"/>
                      </a:lnTo>
                      <a:lnTo>
                        <a:pt x="14210" y="6907"/>
                      </a:lnTo>
                      <a:lnTo>
                        <a:pt x="13695" y="6828"/>
                      </a:lnTo>
                      <a:lnTo>
                        <a:pt x="13517" y="6802"/>
                      </a:lnTo>
                      <a:lnTo>
                        <a:pt x="13073" y="6645"/>
                      </a:lnTo>
                      <a:lnTo>
                        <a:pt x="12700" y="6474"/>
                      </a:lnTo>
                      <a:lnTo>
                        <a:pt x="12363" y="6304"/>
                      </a:lnTo>
                      <a:lnTo>
                        <a:pt x="12132" y="6094"/>
                      </a:lnTo>
                      <a:lnTo>
                        <a:pt x="11919" y="5871"/>
                      </a:lnTo>
                      <a:lnTo>
                        <a:pt x="11776" y="5649"/>
                      </a:lnTo>
                      <a:lnTo>
                        <a:pt x="11688" y="5413"/>
                      </a:lnTo>
                      <a:lnTo>
                        <a:pt x="11617" y="5190"/>
                      </a:lnTo>
                      <a:lnTo>
                        <a:pt x="11617" y="4941"/>
                      </a:lnTo>
                      <a:lnTo>
                        <a:pt x="11652" y="4718"/>
                      </a:lnTo>
                      <a:lnTo>
                        <a:pt x="11723" y="4482"/>
                      </a:lnTo>
                      <a:lnTo>
                        <a:pt x="11812" y="4285"/>
                      </a:lnTo>
                      <a:lnTo>
                        <a:pt x="11919" y="4089"/>
                      </a:lnTo>
                      <a:lnTo>
                        <a:pt x="12096" y="3905"/>
                      </a:lnTo>
                      <a:lnTo>
                        <a:pt x="12292" y="3735"/>
                      </a:lnTo>
                      <a:lnTo>
                        <a:pt x="12505" y="3604"/>
                      </a:lnTo>
                      <a:lnTo>
                        <a:pt x="12700" y="3460"/>
                      </a:lnTo>
                      <a:lnTo>
                        <a:pt x="12878" y="3250"/>
                      </a:lnTo>
                      <a:lnTo>
                        <a:pt x="13038" y="3027"/>
                      </a:lnTo>
                      <a:lnTo>
                        <a:pt x="13180" y="2752"/>
                      </a:lnTo>
                      <a:lnTo>
                        <a:pt x="13286" y="2477"/>
                      </a:lnTo>
                      <a:lnTo>
                        <a:pt x="13322" y="2175"/>
                      </a:lnTo>
                      <a:lnTo>
                        <a:pt x="13357" y="1874"/>
                      </a:lnTo>
                      <a:lnTo>
                        <a:pt x="13286" y="1572"/>
                      </a:lnTo>
                      <a:lnTo>
                        <a:pt x="13180" y="1271"/>
                      </a:lnTo>
                      <a:lnTo>
                        <a:pt x="13038" y="983"/>
                      </a:lnTo>
                      <a:lnTo>
                        <a:pt x="12949" y="865"/>
                      </a:lnTo>
                      <a:lnTo>
                        <a:pt x="12807" y="733"/>
                      </a:lnTo>
                      <a:lnTo>
                        <a:pt x="12665" y="616"/>
                      </a:lnTo>
                      <a:lnTo>
                        <a:pt x="12505" y="511"/>
                      </a:lnTo>
                      <a:lnTo>
                        <a:pt x="12327" y="406"/>
                      </a:lnTo>
                      <a:lnTo>
                        <a:pt x="12132" y="314"/>
                      </a:lnTo>
                      <a:lnTo>
                        <a:pt x="11883" y="235"/>
                      </a:lnTo>
                      <a:lnTo>
                        <a:pt x="11652" y="183"/>
                      </a:lnTo>
                      <a:lnTo>
                        <a:pt x="11368" y="104"/>
                      </a:lnTo>
                      <a:lnTo>
                        <a:pt x="11101" y="78"/>
                      </a:lnTo>
                      <a:lnTo>
                        <a:pt x="10800" y="52"/>
                      </a:lnTo>
                      <a:lnTo>
                        <a:pt x="10444" y="52"/>
                      </a:lnTo>
                      <a:lnTo>
                        <a:pt x="10142" y="52"/>
                      </a:lnTo>
                      <a:lnTo>
                        <a:pt x="9840" y="78"/>
                      </a:lnTo>
                      <a:lnTo>
                        <a:pt x="9574" y="104"/>
                      </a:lnTo>
                      <a:lnTo>
                        <a:pt x="9325" y="157"/>
                      </a:lnTo>
                      <a:lnTo>
                        <a:pt x="9094" y="209"/>
                      </a:lnTo>
                      <a:lnTo>
                        <a:pt x="8846" y="262"/>
                      </a:lnTo>
                      <a:lnTo>
                        <a:pt x="8650" y="340"/>
                      </a:lnTo>
                      <a:lnTo>
                        <a:pt x="8437" y="432"/>
                      </a:lnTo>
                      <a:lnTo>
                        <a:pt x="8277" y="511"/>
                      </a:lnTo>
                      <a:lnTo>
                        <a:pt x="8100" y="616"/>
                      </a:lnTo>
                      <a:lnTo>
                        <a:pt x="7957" y="707"/>
                      </a:lnTo>
                      <a:lnTo>
                        <a:pt x="7833" y="838"/>
                      </a:lnTo>
                      <a:lnTo>
                        <a:pt x="7620" y="1061"/>
                      </a:lnTo>
                      <a:lnTo>
                        <a:pt x="7442" y="1336"/>
                      </a:lnTo>
                      <a:lnTo>
                        <a:pt x="7353" y="1599"/>
                      </a:lnTo>
                      <a:lnTo>
                        <a:pt x="7318" y="1900"/>
                      </a:lnTo>
                      <a:lnTo>
                        <a:pt x="7318" y="2175"/>
                      </a:lnTo>
                      <a:lnTo>
                        <a:pt x="7353" y="2450"/>
                      </a:lnTo>
                      <a:lnTo>
                        <a:pt x="7442" y="2726"/>
                      </a:lnTo>
                      <a:lnTo>
                        <a:pt x="7620" y="2975"/>
                      </a:lnTo>
                      <a:lnTo>
                        <a:pt x="7833" y="3198"/>
                      </a:lnTo>
                      <a:lnTo>
                        <a:pt x="8064" y="3433"/>
                      </a:lnTo>
                      <a:lnTo>
                        <a:pt x="8295" y="3630"/>
                      </a:lnTo>
                      <a:lnTo>
                        <a:pt x="8508" y="3853"/>
                      </a:lnTo>
                      <a:lnTo>
                        <a:pt x="8686" y="4089"/>
                      </a:lnTo>
                      <a:lnTo>
                        <a:pt x="8775" y="4312"/>
                      </a:lnTo>
                      <a:lnTo>
                        <a:pt x="8846" y="4561"/>
                      </a:lnTo>
                      <a:lnTo>
                        <a:pt x="8846" y="4810"/>
                      </a:lnTo>
                      <a:lnTo>
                        <a:pt x="8810" y="5059"/>
                      </a:lnTo>
                      <a:lnTo>
                        <a:pt x="8721" y="5295"/>
                      </a:lnTo>
                      <a:lnTo>
                        <a:pt x="8579" y="5544"/>
                      </a:lnTo>
                      <a:lnTo>
                        <a:pt x="8366" y="5766"/>
                      </a:lnTo>
                      <a:lnTo>
                        <a:pt x="8135" y="5976"/>
                      </a:lnTo>
                      <a:lnTo>
                        <a:pt x="7833" y="6199"/>
                      </a:lnTo>
                      <a:lnTo>
                        <a:pt x="7478" y="6369"/>
                      </a:lnTo>
                      <a:lnTo>
                        <a:pt x="7069" y="6527"/>
                      </a:lnTo>
                      <a:lnTo>
                        <a:pt x="6590" y="6671"/>
                      </a:lnTo>
                      <a:lnTo>
                        <a:pt x="6092" y="6802"/>
                      </a:lnTo>
                      <a:lnTo>
                        <a:pt x="5684" y="6802"/>
                      </a:lnTo>
                      <a:lnTo>
                        <a:pt x="5133" y="6802"/>
                      </a:lnTo>
                      <a:lnTo>
                        <a:pt x="4547" y="6802"/>
                      </a:lnTo>
                      <a:lnTo>
                        <a:pt x="3872" y="6802"/>
                      </a:lnTo>
                      <a:lnTo>
                        <a:pt x="3144" y="6802"/>
                      </a:lnTo>
                      <a:lnTo>
                        <a:pt x="2362" y="6802"/>
                      </a:lnTo>
                      <a:lnTo>
                        <a:pt x="1545" y="6802"/>
                      </a:lnTo>
                      <a:lnTo>
                        <a:pt x="692" y="6802"/>
                      </a:lnTo>
                      <a:lnTo>
                        <a:pt x="586" y="7234"/>
                      </a:lnTo>
                      <a:lnTo>
                        <a:pt x="461" y="7837"/>
                      </a:lnTo>
                      <a:lnTo>
                        <a:pt x="355" y="8493"/>
                      </a:lnTo>
                      <a:lnTo>
                        <a:pt x="248" y="9187"/>
                      </a:lnTo>
                      <a:lnTo>
                        <a:pt x="142" y="9869"/>
                      </a:lnTo>
                      <a:lnTo>
                        <a:pt x="106" y="10498"/>
                      </a:lnTo>
                      <a:lnTo>
                        <a:pt x="106" y="10983"/>
                      </a:lnTo>
                      <a:lnTo>
                        <a:pt x="106" y="11311"/>
                      </a:lnTo>
                      <a:lnTo>
                        <a:pt x="213" y="11481"/>
                      </a:lnTo>
                      <a:lnTo>
                        <a:pt x="319" y="11651"/>
                      </a:lnTo>
                      <a:lnTo>
                        <a:pt x="497" y="11783"/>
                      </a:lnTo>
                      <a:lnTo>
                        <a:pt x="692" y="11914"/>
                      </a:lnTo>
                      <a:lnTo>
                        <a:pt x="941" y="12032"/>
                      </a:lnTo>
                      <a:lnTo>
                        <a:pt x="1207" y="12110"/>
                      </a:lnTo>
                      <a:lnTo>
                        <a:pt x="1509" y="12189"/>
                      </a:lnTo>
                      <a:lnTo>
                        <a:pt x="1794" y="12241"/>
                      </a:lnTo>
                      <a:lnTo>
                        <a:pt x="2131" y="12267"/>
                      </a:lnTo>
                      <a:lnTo>
                        <a:pt x="2433" y="12281"/>
                      </a:lnTo>
                      <a:lnTo>
                        <a:pt x="2735" y="12267"/>
                      </a:lnTo>
                      <a:lnTo>
                        <a:pt x="3055" y="12241"/>
                      </a:lnTo>
                      <a:lnTo>
                        <a:pt x="3357" y="12189"/>
                      </a:lnTo>
                      <a:lnTo>
                        <a:pt x="3623" y="12084"/>
                      </a:lnTo>
                      <a:lnTo>
                        <a:pt x="3872" y="11979"/>
                      </a:lnTo>
                      <a:lnTo>
                        <a:pt x="4103" y="11861"/>
                      </a:lnTo>
                      <a:lnTo>
                        <a:pt x="4316" y="11704"/>
                      </a:lnTo>
                      <a:lnTo>
                        <a:pt x="4582" y="11612"/>
                      </a:lnTo>
                      <a:lnTo>
                        <a:pt x="4849" y="11533"/>
                      </a:lnTo>
                      <a:lnTo>
                        <a:pt x="5169" y="11507"/>
                      </a:lnTo>
                      <a:lnTo>
                        <a:pt x="5506" y="11481"/>
                      </a:lnTo>
                      <a:lnTo>
                        <a:pt x="5808" y="11507"/>
                      </a:lnTo>
                      <a:lnTo>
                        <a:pt x="6146" y="11560"/>
                      </a:lnTo>
                      <a:lnTo>
                        <a:pt x="6501" y="11651"/>
                      </a:lnTo>
                      <a:lnTo>
                        <a:pt x="6803" y="11783"/>
                      </a:lnTo>
                      <a:lnTo>
                        <a:pt x="7105" y="11940"/>
                      </a:lnTo>
                      <a:lnTo>
                        <a:pt x="7353" y="12110"/>
                      </a:lnTo>
                      <a:lnTo>
                        <a:pt x="7584" y="12333"/>
                      </a:lnTo>
                      <a:lnTo>
                        <a:pt x="7798" y="12595"/>
                      </a:lnTo>
                      <a:lnTo>
                        <a:pt x="7922" y="12870"/>
                      </a:lnTo>
                      <a:lnTo>
                        <a:pt x="8028" y="13198"/>
                      </a:lnTo>
                      <a:lnTo>
                        <a:pt x="8064" y="13526"/>
                      </a:lnTo>
                      <a:lnTo>
                        <a:pt x="8028" y="13775"/>
                      </a:lnTo>
                      <a:lnTo>
                        <a:pt x="7922" y="13998"/>
                      </a:lnTo>
                      <a:lnTo>
                        <a:pt x="7798" y="14220"/>
                      </a:lnTo>
                      <a:lnTo>
                        <a:pt x="7584" y="14404"/>
                      </a:lnTo>
                      <a:lnTo>
                        <a:pt x="7353" y="14574"/>
                      </a:lnTo>
                      <a:lnTo>
                        <a:pt x="7105" y="14732"/>
                      </a:lnTo>
                      <a:lnTo>
                        <a:pt x="6803" y="14850"/>
                      </a:lnTo>
                      <a:lnTo>
                        <a:pt x="6501" y="14954"/>
                      </a:lnTo>
                      <a:lnTo>
                        <a:pt x="6146" y="15033"/>
                      </a:lnTo>
                      <a:lnTo>
                        <a:pt x="5808" y="15085"/>
                      </a:lnTo>
                      <a:lnTo>
                        <a:pt x="5506" y="15085"/>
                      </a:lnTo>
                      <a:lnTo>
                        <a:pt x="5169" y="15059"/>
                      </a:lnTo>
                      <a:lnTo>
                        <a:pt x="4849" y="15007"/>
                      </a:lnTo>
                      <a:lnTo>
                        <a:pt x="4582" y="14902"/>
                      </a:lnTo>
                      <a:lnTo>
                        <a:pt x="4316" y="14784"/>
                      </a:lnTo>
                      <a:lnTo>
                        <a:pt x="4103" y="14600"/>
                      </a:lnTo>
                      <a:lnTo>
                        <a:pt x="3907" y="14430"/>
                      </a:lnTo>
                      <a:lnTo>
                        <a:pt x="3659" y="14299"/>
                      </a:lnTo>
                      <a:lnTo>
                        <a:pt x="3428" y="14194"/>
                      </a:lnTo>
                      <a:lnTo>
                        <a:pt x="3179" y="14129"/>
                      </a:lnTo>
                      <a:lnTo>
                        <a:pt x="2913" y="14102"/>
                      </a:lnTo>
                      <a:lnTo>
                        <a:pt x="2646" y="14102"/>
                      </a:lnTo>
                      <a:lnTo>
                        <a:pt x="2362" y="14129"/>
                      </a:lnTo>
                      <a:lnTo>
                        <a:pt x="2096" y="14168"/>
                      </a:lnTo>
                      <a:lnTo>
                        <a:pt x="1811" y="14273"/>
                      </a:lnTo>
                      <a:lnTo>
                        <a:pt x="1545" y="14378"/>
                      </a:lnTo>
                      <a:lnTo>
                        <a:pt x="1314" y="14496"/>
                      </a:lnTo>
                      <a:lnTo>
                        <a:pt x="1065" y="14653"/>
                      </a:lnTo>
                      <a:lnTo>
                        <a:pt x="870" y="14797"/>
                      </a:lnTo>
                      <a:lnTo>
                        <a:pt x="657" y="14981"/>
                      </a:lnTo>
                      <a:lnTo>
                        <a:pt x="497" y="15177"/>
                      </a:lnTo>
                      <a:lnTo>
                        <a:pt x="390" y="15413"/>
                      </a:lnTo>
                      <a:lnTo>
                        <a:pt x="284" y="15636"/>
                      </a:lnTo>
                      <a:lnTo>
                        <a:pt x="248" y="15911"/>
                      </a:lnTo>
                      <a:lnTo>
                        <a:pt x="284" y="16239"/>
                      </a:lnTo>
                      <a:lnTo>
                        <a:pt x="319" y="16566"/>
                      </a:lnTo>
                      <a:lnTo>
                        <a:pt x="497" y="17340"/>
                      </a:lnTo>
                      <a:lnTo>
                        <a:pt x="692" y="18152"/>
                      </a:lnTo>
                      <a:lnTo>
                        <a:pt x="799" y="18559"/>
                      </a:lnTo>
                      <a:lnTo>
                        <a:pt x="905" y="18978"/>
                      </a:lnTo>
                      <a:lnTo>
                        <a:pt x="959" y="19384"/>
                      </a:lnTo>
                      <a:lnTo>
                        <a:pt x="994" y="19791"/>
                      </a:lnTo>
                      <a:lnTo>
                        <a:pt x="994" y="20132"/>
                      </a:lnTo>
                      <a:lnTo>
                        <a:pt x="959" y="20485"/>
                      </a:lnTo>
                      <a:lnTo>
                        <a:pt x="941" y="20669"/>
                      </a:lnTo>
                      <a:lnTo>
                        <a:pt x="870" y="20813"/>
                      </a:lnTo>
                      <a:lnTo>
                        <a:pt x="799" y="20970"/>
                      </a:lnTo>
                      <a:lnTo>
                        <a:pt x="692" y="21088"/>
                      </a:lnTo>
                      <a:lnTo>
                        <a:pt x="1474" y="20997"/>
                      </a:lnTo>
                      <a:lnTo>
                        <a:pt x="2291" y="20866"/>
                      </a:lnTo>
                      <a:lnTo>
                        <a:pt x="3108" y="20787"/>
                      </a:lnTo>
                      <a:lnTo>
                        <a:pt x="3907" y="20721"/>
                      </a:lnTo>
                      <a:lnTo>
                        <a:pt x="4653" y="20695"/>
                      </a:lnTo>
                      <a:lnTo>
                        <a:pt x="5364" y="20695"/>
                      </a:lnTo>
                      <a:lnTo>
                        <a:pt x="5701" y="20721"/>
                      </a:lnTo>
                      <a:lnTo>
                        <a:pt x="6057" y="20761"/>
                      </a:lnTo>
                      <a:lnTo>
                        <a:pt x="6323" y="20813"/>
                      </a:lnTo>
                      <a:lnTo>
                        <a:pt x="6625" y="20892"/>
                      </a:lnTo>
                      <a:close/>
                    </a:path>
                  </a:pathLst>
                </a:custGeom>
                <a:solidFill>
                  <a:srgbClr val="FFCCCC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84" name="Puzzle2"/>
                <p:cNvSpPr>
                  <a:spLocks noEditPoints="1" noChangeArrowheads="1"/>
                </p:cNvSpPr>
                <p:nvPr/>
              </p:nvSpPr>
              <p:spPr bwMode="auto">
                <a:xfrm>
                  <a:off x="2880" y="1736"/>
                  <a:ext cx="1778" cy="1379"/>
                </a:xfrm>
                <a:custGeom>
                  <a:avLst/>
                  <a:gdLst>
                    <a:gd name="T0" fmla="*/ 0 w 21600"/>
                    <a:gd name="T1" fmla="*/ 55 h 21600"/>
                    <a:gd name="T2" fmla="*/ 28 w 21600"/>
                    <a:gd name="T3" fmla="*/ 86 h 21600"/>
                    <a:gd name="T4" fmla="*/ 70 w 21600"/>
                    <a:gd name="T5" fmla="*/ 57 h 21600"/>
                    <a:gd name="T6" fmla="*/ 114 w 21600"/>
                    <a:gd name="T7" fmla="*/ 86 h 21600"/>
                    <a:gd name="T8" fmla="*/ 146 w 21600"/>
                    <a:gd name="T9" fmla="*/ 61 h 21600"/>
                    <a:gd name="T10" fmla="*/ 114 w 21600"/>
                    <a:gd name="T11" fmla="*/ 23 h 21600"/>
                    <a:gd name="T12" fmla="*/ 73 w 21600"/>
                    <a:gd name="T13" fmla="*/ 0 h 21600"/>
                    <a:gd name="T14" fmla="*/ 28 w 21600"/>
                    <a:gd name="T15" fmla="*/ 24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5394 w 21600"/>
                    <a:gd name="T25" fmla="*/ 6735 h 21600"/>
                    <a:gd name="T26" fmla="*/ 16182 w 21600"/>
                    <a:gd name="T27" fmla="*/ 20441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4247" y="12354"/>
                      </a:moveTo>
                      <a:lnTo>
                        <a:pt x="4134" y="12468"/>
                      </a:lnTo>
                      <a:lnTo>
                        <a:pt x="4010" y="12581"/>
                      </a:lnTo>
                      <a:lnTo>
                        <a:pt x="3897" y="12637"/>
                      </a:lnTo>
                      <a:lnTo>
                        <a:pt x="3773" y="12694"/>
                      </a:lnTo>
                      <a:lnTo>
                        <a:pt x="3637" y="12694"/>
                      </a:lnTo>
                      <a:lnTo>
                        <a:pt x="3524" y="12694"/>
                      </a:lnTo>
                      <a:lnTo>
                        <a:pt x="3400" y="12665"/>
                      </a:lnTo>
                      <a:lnTo>
                        <a:pt x="3287" y="12609"/>
                      </a:lnTo>
                      <a:lnTo>
                        <a:pt x="3027" y="12496"/>
                      </a:lnTo>
                      <a:lnTo>
                        <a:pt x="2790" y="12340"/>
                      </a:lnTo>
                      <a:lnTo>
                        <a:pt x="2530" y="12142"/>
                      </a:lnTo>
                      <a:lnTo>
                        <a:pt x="2293" y="11987"/>
                      </a:lnTo>
                      <a:lnTo>
                        <a:pt x="2033" y="11817"/>
                      </a:lnTo>
                      <a:lnTo>
                        <a:pt x="1773" y="11676"/>
                      </a:lnTo>
                      <a:lnTo>
                        <a:pt x="1638" y="11662"/>
                      </a:lnTo>
                      <a:lnTo>
                        <a:pt x="1513" y="11634"/>
                      </a:lnTo>
                      <a:lnTo>
                        <a:pt x="1378" y="11634"/>
                      </a:lnTo>
                      <a:lnTo>
                        <a:pt x="1253" y="11634"/>
                      </a:lnTo>
                      <a:lnTo>
                        <a:pt x="1118" y="11662"/>
                      </a:lnTo>
                      <a:lnTo>
                        <a:pt x="971" y="11732"/>
                      </a:lnTo>
                      <a:lnTo>
                        <a:pt x="835" y="11817"/>
                      </a:lnTo>
                      <a:lnTo>
                        <a:pt x="711" y="11959"/>
                      </a:lnTo>
                      <a:lnTo>
                        <a:pt x="553" y="12086"/>
                      </a:lnTo>
                      <a:lnTo>
                        <a:pt x="429" y="12284"/>
                      </a:lnTo>
                      <a:lnTo>
                        <a:pt x="271" y="12524"/>
                      </a:lnTo>
                      <a:lnTo>
                        <a:pt x="146" y="12793"/>
                      </a:lnTo>
                      <a:lnTo>
                        <a:pt x="79" y="12962"/>
                      </a:lnTo>
                      <a:lnTo>
                        <a:pt x="33" y="13146"/>
                      </a:lnTo>
                      <a:lnTo>
                        <a:pt x="11" y="13386"/>
                      </a:lnTo>
                      <a:lnTo>
                        <a:pt x="11" y="13641"/>
                      </a:lnTo>
                      <a:lnTo>
                        <a:pt x="33" y="13881"/>
                      </a:lnTo>
                      <a:lnTo>
                        <a:pt x="101" y="14150"/>
                      </a:lnTo>
                      <a:lnTo>
                        <a:pt x="192" y="14404"/>
                      </a:lnTo>
                      <a:lnTo>
                        <a:pt x="293" y="14645"/>
                      </a:lnTo>
                      <a:lnTo>
                        <a:pt x="451" y="14857"/>
                      </a:lnTo>
                      <a:lnTo>
                        <a:pt x="621" y="15054"/>
                      </a:lnTo>
                      <a:lnTo>
                        <a:pt x="734" y="15125"/>
                      </a:lnTo>
                      <a:lnTo>
                        <a:pt x="835" y="15210"/>
                      </a:lnTo>
                      <a:lnTo>
                        <a:pt x="948" y="15267"/>
                      </a:lnTo>
                      <a:lnTo>
                        <a:pt x="1084" y="15323"/>
                      </a:lnTo>
                      <a:lnTo>
                        <a:pt x="1208" y="15351"/>
                      </a:lnTo>
                      <a:lnTo>
                        <a:pt x="1355" y="15380"/>
                      </a:lnTo>
                      <a:lnTo>
                        <a:pt x="1513" y="15380"/>
                      </a:lnTo>
                      <a:lnTo>
                        <a:pt x="1683" y="15380"/>
                      </a:lnTo>
                      <a:lnTo>
                        <a:pt x="1864" y="15351"/>
                      </a:lnTo>
                      <a:lnTo>
                        <a:pt x="2033" y="15323"/>
                      </a:lnTo>
                      <a:lnTo>
                        <a:pt x="2225" y="15238"/>
                      </a:lnTo>
                      <a:lnTo>
                        <a:pt x="2428" y="15153"/>
                      </a:lnTo>
                      <a:lnTo>
                        <a:pt x="2745" y="15026"/>
                      </a:lnTo>
                      <a:lnTo>
                        <a:pt x="3005" y="14913"/>
                      </a:lnTo>
                      <a:lnTo>
                        <a:pt x="3264" y="14828"/>
                      </a:lnTo>
                      <a:lnTo>
                        <a:pt x="3513" y="14800"/>
                      </a:lnTo>
                      <a:lnTo>
                        <a:pt x="3615" y="14828"/>
                      </a:lnTo>
                      <a:lnTo>
                        <a:pt x="3728" y="14857"/>
                      </a:lnTo>
                      <a:lnTo>
                        <a:pt x="3807" y="14913"/>
                      </a:lnTo>
                      <a:lnTo>
                        <a:pt x="3920" y="14998"/>
                      </a:lnTo>
                      <a:lnTo>
                        <a:pt x="4010" y="15097"/>
                      </a:lnTo>
                      <a:lnTo>
                        <a:pt x="4089" y="15238"/>
                      </a:lnTo>
                      <a:lnTo>
                        <a:pt x="4179" y="15408"/>
                      </a:lnTo>
                      <a:lnTo>
                        <a:pt x="4247" y="15620"/>
                      </a:lnTo>
                      <a:lnTo>
                        <a:pt x="4326" y="15860"/>
                      </a:lnTo>
                      <a:lnTo>
                        <a:pt x="4394" y="16129"/>
                      </a:lnTo>
                      <a:lnTo>
                        <a:pt x="4439" y="16440"/>
                      </a:lnTo>
                      <a:lnTo>
                        <a:pt x="4507" y="16737"/>
                      </a:lnTo>
                      <a:lnTo>
                        <a:pt x="4552" y="17090"/>
                      </a:lnTo>
                      <a:lnTo>
                        <a:pt x="4575" y="17443"/>
                      </a:lnTo>
                      <a:lnTo>
                        <a:pt x="4586" y="17825"/>
                      </a:lnTo>
                      <a:lnTo>
                        <a:pt x="4586" y="18193"/>
                      </a:lnTo>
                      <a:lnTo>
                        <a:pt x="4586" y="18574"/>
                      </a:lnTo>
                      <a:lnTo>
                        <a:pt x="4586" y="18984"/>
                      </a:lnTo>
                      <a:lnTo>
                        <a:pt x="4552" y="19366"/>
                      </a:lnTo>
                      <a:lnTo>
                        <a:pt x="4507" y="19748"/>
                      </a:lnTo>
                      <a:lnTo>
                        <a:pt x="4462" y="20129"/>
                      </a:lnTo>
                      <a:lnTo>
                        <a:pt x="4371" y="20483"/>
                      </a:lnTo>
                      <a:lnTo>
                        <a:pt x="4292" y="20836"/>
                      </a:lnTo>
                      <a:lnTo>
                        <a:pt x="4202" y="21161"/>
                      </a:lnTo>
                      <a:lnTo>
                        <a:pt x="4744" y="21161"/>
                      </a:lnTo>
                      <a:lnTo>
                        <a:pt x="5264" y="21161"/>
                      </a:lnTo>
                      <a:lnTo>
                        <a:pt x="5784" y="21161"/>
                      </a:lnTo>
                      <a:lnTo>
                        <a:pt x="6235" y="21161"/>
                      </a:lnTo>
                      <a:lnTo>
                        <a:pt x="6676" y="21161"/>
                      </a:lnTo>
                      <a:lnTo>
                        <a:pt x="7060" y="21161"/>
                      </a:lnTo>
                      <a:lnTo>
                        <a:pt x="7410" y="21161"/>
                      </a:lnTo>
                      <a:lnTo>
                        <a:pt x="7670" y="21161"/>
                      </a:lnTo>
                      <a:lnTo>
                        <a:pt x="8020" y="21020"/>
                      </a:lnTo>
                      <a:lnTo>
                        <a:pt x="8303" y="20893"/>
                      </a:lnTo>
                      <a:lnTo>
                        <a:pt x="8563" y="20695"/>
                      </a:lnTo>
                      <a:lnTo>
                        <a:pt x="8800" y="20511"/>
                      </a:lnTo>
                      <a:lnTo>
                        <a:pt x="8969" y="20285"/>
                      </a:lnTo>
                      <a:lnTo>
                        <a:pt x="9150" y="20045"/>
                      </a:lnTo>
                      <a:lnTo>
                        <a:pt x="9252" y="19804"/>
                      </a:lnTo>
                      <a:lnTo>
                        <a:pt x="9342" y="19550"/>
                      </a:lnTo>
                      <a:lnTo>
                        <a:pt x="9410" y="19281"/>
                      </a:lnTo>
                      <a:lnTo>
                        <a:pt x="9433" y="19013"/>
                      </a:lnTo>
                      <a:lnTo>
                        <a:pt x="9433" y="18744"/>
                      </a:lnTo>
                      <a:lnTo>
                        <a:pt x="9387" y="18504"/>
                      </a:lnTo>
                      <a:lnTo>
                        <a:pt x="9320" y="18221"/>
                      </a:lnTo>
                      <a:lnTo>
                        <a:pt x="9207" y="17981"/>
                      </a:lnTo>
                      <a:lnTo>
                        <a:pt x="9105" y="17740"/>
                      </a:lnTo>
                      <a:lnTo>
                        <a:pt x="8924" y="17514"/>
                      </a:lnTo>
                      <a:lnTo>
                        <a:pt x="8777" y="17274"/>
                      </a:lnTo>
                      <a:lnTo>
                        <a:pt x="8642" y="17034"/>
                      </a:lnTo>
                      <a:lnTo>
                        <a:pt x="8563" y="16765"/>
                      </a:lnTo>
                      <a:lnTo>
                        <a:pt x="8472" y="16468"/>
                      </a:lnTo>
                      <a:lnTo>
                        <a:pt x="8450" y="16157"/>
                      </a:lnTo>
                      <a:lnTo>
                        <a:pt x="8450" y="15860"/>
                      </a:lnTo>
                      <a:lnTo>
                        <a:pt x="8472" y="15563"/>
                      </a:lnTo>
                      <a:lnTo>
                        <a:pt x="8540" y="15267"/>
                      </a:lnTo>
                      <a:lnTo>
                        <a:pt x="8642" y="14998"/>
                      </a:lnTo>
                      <a:lnTo>
                        <a:pt x="8777" y="14729"/>
                      </a:lnTo>
                      <a:lnTo>
                        <a:pt x="8868" y="14616"/>
                      </a:lnTo>
                      <a:lnTo>
                        <a:pt x="8969" y="14475"/>
                      </a:lnTo>
                      <a:lnTo>
                        <a:pt x="9060" y="14376"/>
                      </a:lnTo>
                      <a:lnTo>
                        <a:pt x="9184" y="14291"/>
                      </a:lnTo>
                      <a:lnTo>
                        <a:pt x="9297" y="14206"/>
                      </a:lnTo>
                      <a:lnTo>
                        <a:pt x="9433" y="14121"/>
                      </a:lnTo>
                      <a:lnTo>
                        <a:pt x="9579" y="14051"/>
                      </a:lnTo>
                      <a:lnTo>
                        <a:pt x="9726" y="13994"/>
                      </a:lnTo>
                      <a:lnTo>
                        <a:pt x="9884" y="13938"/>
                      </a:lnTo>
                      <a:lnTo>
                        <a:pt x="10054" y="13909"/>
                      </a:lnTo>
                      <a:lnTo>
                        <a:pt x="10257" y="13881"/>
                      </a:lnTo>
                      <a:lnTo>
                        <a:pt x="10449" y="13881"/>
                      </a:lnTo>
                      <a:lnTo>
                        <a:pt x="10664" y="13881"/>
                      </a:lnTo>
                      <a:lnTo>
                        <a:pt x="10856" y="13909"/>
                      </a:lnTo>
                      <a:lnTo>
                        <a:pt x="11037" y="13966"/>
                      </a:lnTo>
                      <a:lnTo>
                        <a:pt x="11206" y="14023"/>
                      </a:lnTo>
                      <a:lnTo>
                        <a:pt x="11353" y="14093"/>
                      </a:lnTo>
                      <a:lnTo>
                        <a:pt x="11511" y="14178"/>
                      </a:lnTo>
                      <a:lnTo>
                        <a:pt x="11635" y="14263"/>
                      </a:lnTo>
                      <a:lnTo>
                        <a:pt x="11748" y="14376"/>
                      </a:lnTo>
                      <a:lnTo>
                        <a:pt x="11861" y="14475"/>
                      </a:lnTo>
                      <a:lnTo>
                        <a:pt x="11941" y="14616"/>
                      </a:lnTo>
                      <a:lnTo>
                        <a:pt x="12031" y="14758"/>
                      </a:lnTo>
                      <a:lnTo>
                        <a:pt x="12099" y="14885"/>
                      </a:lnTo>
                      <a:lnTo>
                        <a:pt x="12200" y="15210"/>
                      </a:lnTo>
                      <a:lnTo>
                        <a:pt x="12268" y="15507"/>
                      </a:lnTo>
                      <a:lnTo>
                        <a:pt x="12291" y="15832"/>
                      </a:lnTo>
                      <a:lnTo>
                        <a:pt x="12291" y="16157"/>
                      </a:lnTo>
                      <a:lnTo>
                        <a:pt x="12246" y="16482"/>
                      </a:lnTo>
                      <a:lnTo>
                        <a:pt x="12178" y="16807"/>
                      </a:lnTo>
                      <a:lnTo>
                        <a:pt x="12099" y="17090"/>
                      </a:lnTo>
                      <a:lnTo>
                        <a:pt x="12008" y="17330"/>
                      </a:lnTo>
                      <a:lnTo>
                        <a:pt x="11884" y="17542"/>
                      </a:lnTo>
                      <a:lnTo>
                        <a:pt x="11748" y="17712"/>
                      </a:lnTo>
                      <a:lnTo>
                        <a:pt x="11613" y="17839"/>
                      </a:lnTo>
                      <a:lnTo>
                        <a:pt x="11489" y="18037"/>
                      </a:lnTo>
                      <a:lnTo>
                        <a:pt x="11398" y="18221"/>
                      </a:lnTo>
                      <a:lnTo>
                        <a:pt x="11319" y="18447"/>
                      </a:lnTo>
                      <a:lnTo>
                        <a:pt x="11251" y="18659"/>
                      </a:lnTo>
                      <a:lnTo>
                        <a:pt x="11206" y="18900"/>
                      </a:lnTo>
                      <a:lnTo>
                        <a:pt x="11184" y="19154"/>
                      </a:lnTo>
                      <a:lnTo>
                        <a:pt x="11184" y="19423"/>
                      </a:lnTo>
                      <a:lnTo>
                        <a:pt x="11229" y="19663"/>
                      </a:lnTo>
                      <a:lnTo>
                        <a:pt x="11297" y="19903"/>
                      </a:lnTo>
                      <a:lnTo>
                        <a:pt x="11376" y="20158"/>
                      </a:lnTo>
                      <a:lnTo>
                        <a:pt x="11511" y="20398"/>
                      </a:lnTo>
                      <a:lnTo>
                        <a:pt x="11681" y="20610"/>
                      </a:lnTo>
                      <a:lnTo>
                        <a:pt x="11884" y="20808"/>
                      </a:lnTo>
                      <a:lnTo>
                        <a:pt x="12121" y="20992"/>
                      </a:lnTo>
                      <a:lnTo>
                        <a:pt x="12404" y="21161"/>
                      </a:lnTo>
                      <a:lnTo>
                        <a:pt x="12528" y="21190"/>
                      </a:lnTo>
                      <a:lnTo>
                        <a:pt x="12856" y="21274"/>
                      </a:lnTo>
                      <a:lnTo>
                        <a:pt x="13330" y="21373"/>
                      </a:lnTo>
                      <a:lnTo>
                        <a:pt x="13963" y="21486"/>
                      </a:lnTo>
                      <a:lnTo>
                        <a:pt x="14313" y="21543"/>
                      </a:lnTo>
                      <a:lnTo>
                        <a:pt x="14652" y="21571"/>
                      </a:lnTo>
                      <a:lnTo>
                        <a:pt x="15025" y="21600"/>
                      </a:lnTo>
                      <a:lnTo>
                        <a:pt x="15409" y="21600"/>
                      </a:lnTo>
                      <a:lnTo>
                        <a:pt x="15782" y="21600"/>
                      </a:lnTo>
                      <a:lnTo>
                        <a:pt x="16177" y="21571"/>
                      </a:lnTo>
                      <a:lnTo>
                        <a:pt x="16516" y="21486"/>
                      </a:lnTo>
                      <a:lnTo>
                        <a:pt x="16889" y="21402"/>
                      </a:lnTo>
                      <a:lnTo>
                        <a:pt x="16821" y="21190"/>
                      </a:lnTo>
                      <a:lnTo>
                        <a:pt x="16776" y="20935"/>
                      </a:lnTo>
                      <a:lnTo>
                        <a:pt x="16742" y="20667"/>
                      </a:lnTo>
                      <a:lnTo>
                        <a:pt x="16719" y="20370"/>
                      </a:lnTo>
                      <a:lnTo>
                        <a:pt x="16697" y="19719"/>
                      </a:lnTo>
                      <a:lnTo>
                        <a:pt x="16697" y="19013"/>
                      </a:lnTo>
                      <a:lnTo>
                        <a:pt x="16719" y="18306"/>
                      </a:lnTo>
                      <a:lnTo>
                        <a:pt x="16753" y="17599"/>
                      </a:lnTo>
                      <a:lnTo>
                        <a:pt x="16821" y="16949"/>
                      </a:lnTo>
                      <a:lnTo>
                        <a:pt x="16889" y="16383"/>
                      </a:lnTo>
                      <a:lnTo>
                        <a:pt x="16934" y="16129"/>
                      </a:lnTo>
                      <a:lnTo>
                        <a:pt x="17002" y="15945"/>
                      </a:lnTo>
                      <a:lnTo>
                        <a:pt x="17081" y="15790"/>
                      </a:lnTo>
                      <a:lnTo>
                        <a:pt x="17194" y="15648"/>
                      </a:lnTo>
                      <a:lnTo>
                        <a:pt x="17318" y="15563"/>
                      </a:lnTo>
                      <a:lnTo>
                        <a:pt x="17453" y="15507"/>
                      </a:lnTo>
                      <a:lnTo>
                        <a:pt x="17600" y="15450"/>
                      </a:lnTo>
                      <a:lnTo>
                        <a:pt x="17758" y="15450"/>
                      </a:lnTo>
                      <a:lnTo>
                        <a:pt x="17905" y="15479"/>
                      </a:lnTo>
                      <a:lnTo>
                        <a:pt x="18064" y="15535"/>
                      </a:lnTo>
                      <a:lnTo>
                        <a:pt x="18233" y="15620"/>
                      </a:lnTo>
                      <a:lnTo>
                        <a:pt x="18380" y="15733"/>
                      </a:lnTo>
                      <a:lnTo>
                        <a:pt x="18561" y="15832"/>
                      </a:lnTo>
                      <a:lnTo>
                        <a:pt x="18707" y="15973"/>
                      </a:lnTo>
                      <a:lnTo>
                        <a:pt x="18866" y="16129"/>
                      </a:lnTo>
                      <a:lnTo>
                        <a:pt x="18990" y="16327"/>
                      </a:lnTo>
                      <a:lnTo>
                        <a:pt x="19125" y="16482"/>
                      </a:lnTo>
                      <a:lnTo>
                        <a:pt x="19295" y="16624"/>
                      </a:lnTo>
                      <a:lnTo>
                        <a:pt x="19464" y="16737"/>
                      </a:lnTo>
                      <a:lnTo>
                        <a:pt x="19668" y="16807"/>
                      </a:lnTo>
                      <a:lnTo>
                        <a:pt x="19860" y="16836"/>
                      </a:lnTo>
                      <a:lnTo>
                        <a:pt x="20052" y="16864"/>
                      </a:lnTo>
                      <a:lnTo>
                        <a:pt x="20266" y="16836"/>
                      </a:lnTo>
                      <a:lnTo>
                        <a:pt x="20470" y="16793"/>
                      </a:lnTo>
                      <a:lnTo>
                        <a:pt x="20662" y="16708"/>
                      </a:lnTo>
                      <a:lnTo>
                        <a:pt x="20854" y="16567"/>
                      </a:lnTo>
                      <a:lnTo>
                        <a:pt x="21035" y="16412"/>
                      </a:lnTo>
                      <a:lnTo>
                        <a:pt x="21182" y="16214"/>
                      </a:lnTo>
                      <a:lnTo>
                        <a:pt x="21340" y="16002"/>
                      </a:lnTo>
                      <a:lnTo>
                        <a:pt x="21441" y="15733"/>
                      </a:lnTo>
                      <a:lnTo>
                        <a:pt x="21532" y="15436"/>
                      </a:lnTo>
                      <a:lnTo>
                        <a:pt x="21600" y="15083"/>
                      </a:lnTo>
                      <a:lnTo>
                        <a:pt x="21600" y="14885"/>
                      </a:lnTo>
                      <a:lnTo>
                        <a:pt x="21600" y="14729"/>
                      </a:lnTo>
                      <a:lnTo>
                        <a:pt x="21600" y="14531"/>
                      </a:lnTo>
                      <a:lnTo>
                        <a:pt x="21577" y="14376"/>
                      </a:lnTo>
                      <a:lnTo>
                        <a:pt x="21532" y="14206"/>
                      </a:lnTo>
                      <a:lnTo>
                        <a:pt x="21487" y="14051"/>
                      </a:lnTo>
                      <a:lnTo>
                        <a:pt x="21419" y="13909"/>
                      </a:lnTo>
                      <a:lnTo>
                        <a:pt x="21351" y="13768"/>
                      </a:lnTo>
                      <a:lnTo>
                        <a:pt x="21204" y="13500"/>
                      </a:lnTo>
                      <a:lnTo>
                        <a:pt x="21035" y="13287"/>
                      </a:lnTo>
                      <a:lnTo>
                        <a:pt x="20809" y="13090"/>
                      </a:lnTo>
                      <a:lnTo>
                        <a:pt x="20594" y="12962"/>
                      </a:lnTo>
                      <a:lnTo>
                        <a:pt x="20357" y="12821"/>
                      </a:lnTo>
                      <a:lnTo>
                        <a:pt x="20120" y="12764"/>
                      </a:lnTo>
                      <a:lnTo>
                        <a:pt x="19882" y="12708"/>
                      </a:lnTo>
                      <a:lnTo>
                        <a:pt x="19645" y="12736"/>
                      </a:lnTo>
                      <a:lnTo>
                        <a:pt x="19430" y="12793"/>
                      </a:lnTo>
                      <a:lnTo>
                        <a:pt x="19227" y="12906"/>
                      </a:lnTo>
                      <a:lnTo>
                        <a:pt x="19148" y="12962"/>
                      </a:lnTo>
                      <a:lnTo>
                        <a:pt x="19058" y="13047"/>
                      </a:lnTo>
                      <a:lnTo>
                        <a:pt x="18990" y="13146"/>
                      </a:lnTo>
                      <a:lnTo>
                        <a:pt x="18911" y="13259"/>
                      </a:lnTo>
                      <a:lnTo>
                        <a:pt x="18775" y="13471"/>
                      </a:lnTo>
                      <a:lnTo>
                        <a:pt x="18628" y="13641"/>
                      </a:lnTo>
                      <a:lnTo>
                        <a:pt x="18470" y="13740"/>
                      </a:lnTo>
                      <a:lnTo>
                        <a:pt x="18301" y="13825"/>
                      </a:lnTo>
                      <a:lnTo>
                        <a:pt x="18143" y="13853"/>
                      </a:lnTo>
                      <a:lnTo>
                        <a:pt x="17973" y="13881"/>
                      </a:lnTo>
                      <a:lnTo>
                        <a:pt x="17804" y="13853"/>
                      </a:lnTo>
                      <a:lnTo>
                        <a:pt x="17646" y="13796"/>
                      </a:lnTo>
                      <a:lnTo>
                        <a:pt x="17499" y="13726"/>
                      </a:lnTo>
                      <a:lnTo>
                        <a:pt x="17341" y="13641"/>
                      </a:lnTo>
                      <a:lnTo>
                        <a:pt x="17216" y="13528"/>
                      </a:lnTo>
                      <a:lnTo>
                        <a:pt x="17103" y="13386"/>
                      </a:lnTo>
                      <a:lnTo>
                        <a:pt x="17024" y="13259"/>
                      </a:lnTo>
                      <a:lnTo>
                        <a:pt x="16934" y="13118"/>
                      </a:lnTo>
                      <a:lnTo>
                        <a:pt x="16889" y="12991"/>
                      </a:lnTo>
                      <a:lnTo>
                        <a:pt x="16889" y="12849"/>
                      </a:lnTo>
                      <a:lnTo>
                        <a:pt x="16889" y="12383"/>
                      </a:lnTo>
                      <a:lnTo>
                        <a:pt x="16889" y="11662"/>
                      </a:lnTo>
                      <a:lnTo>
                        <a:pt x="16889" y="10701"/>
                      </a:lnTo>
                      <a:lnTo>
                        <a:pt x="16889" y="9640"/>
                      </a:lnTo>
                      <a:lnTo>
                        <a:pt x="16889" y="8566"/>
                      </a:lnTo>
                      <a:lnTo>
                        <a:pt x="16889" y="7478"/>
                      </a:lnTo>
                      <a:lnTo>
                        <a:pt x="16889" y="6502"/>
                      </a:lnTo>
                      <a:lnTo>
                        <a:pt x="16889" y="5739"/>
                      </a:lnTo>
                      <a:lnTo>
                        <a:pt x="16674" y="5894"/>
                      </a:lnTo>
                      <a:lnTo>
                        <a:pt x="16414" y="6036"/>
                      </a:lnTo>
                      <a:lnTo>
                        <a:pt x="16154" y="6177"/>
                      </a:lnTo>
                      <a:lnTo>
                        <a:pt x="15849" y="6248"/>
                      </a:lnTo>
                      <a:lnTo>
                        <a:pt x="15544" y="6304"/>
                      </a:lnTo>
                      <a:lnTo>
                        <a:pt x="15217" y="6332"/>
                      </a:lnTo>
                      <a:lnTo>
                        <a:pt x="14866" y="6361"/>
                      </a:lnTo>
                      <a:lnTo>
                        <a:pt x="14550" y="6361"/>
                      </a:lnTo>
                      <a:lnTo>
                        <a:pt x="14200" y="6332"/>
                      </a:lnTo>
                      <a:lnTo>
                        <a:pt x="13850" y="6276"/>
                      </a:lnTo>
                      <a:lnTo>
                        <a:pt x="13522" y="6219"/>
                      </a:lnTo>
                      <a:lnTo>
                        <a:pt x="13206" y="6149"/>
                      </a:lnTo>
                      <a:lnTo>
                        <a:pt x="12901" y="6064"/>
                      </a:lnTo>
                      <a:lnTo>
                        <a:pt x="12618" y="5951"/>
                      </a:lnTo>
                      <a:lnTo>
                        <a:pt x="12358" y="5838"/>
                      </a:lnTo>
                      <a:lnTo>
                        <a:pt x="12121" y="5739"/>
                      </a:lnTo>
                      <a:lnTo>
                        <a:pt x="11941" y="5626"/>
                      </a:lnTo>
                      <a:lnTo>
                        <a:pt x="11794" y="5513"/>
                      </a:lnTo>
                      <a:lnTo>
                        <a:pt x="11658" y="5414"/>
                      </a:lnTo>
                      <a:lnTo>
                        <a:pt x="11556" y="5301"/>
                      </a:lnTo>
                      <a:lnTo>
                        <a:pt x="11466" y="5187"/>
                      </a:lnTo>
                      <a:lnTo>
                        <a:pt x="11398" y="5089"/>
                      </a:lnTo>
                      <a:lnTo>
                        <a:pt x="11376" y="4947"/>
                      </a:lnTo>
                      <a:lnTo>
                        <a:pt x="11353" y="4834"/>
                      </a:lnTo>
                      <a:lnTo>
                        <a:pt x="11353" y="4707"/>
                      </a:lnTo>
                      <a:lnTo>
                        <a:pt x="11376" y="4565"/>
                      </a:lnTo>
                      <a:lnTo>
                        <a:pt x="11443" y="4410"/>
                      </a:lnTo>
                      <a:lnTo>
                        <a:pt x="11511" y="4240"/>
                      </a:lnTo>
                      <a:lnTo>
                        <a:pt x="11703" y="3887"/>
                      </a:lnTo>
                      <a:lnTo>
                        <a:pt x="11986" y="3505"/>
                      </a:lnTo>
                      <a:lnTo>
                        <a:pt x="12144" y="3265"/>
                      </a:lnTo>
                      <a:lnTo>
                        <a:pt x="12246" y="3025"/>
                      </a:lnTo>
                      <a:lnTo>
                        <a:pt x="12336" y="2756"/>
                      </a:lnTo>
                      <a:lnTo>
                        <a:pt x="12404" y="2445"/>
                      </a:lnTo>
                      <a:lnTo>
                        <a:pt x="12438" y="2176"/>
                      </a:lnTo>
                      <a:lnTo>
                        <a:pt x="12438" y="1880"/>
                      </a:lnTo>
                      <a:lnTo>
                        <a:pt x="12404" y="1583"/>
                      </a:lnTo>
                      <a:lnTo>
                        <a:pt x="12336" y="1314"/>
                      </a:lnTo>
                      <a:lnTo>
                        <a:pt x="12246" y="1046"/>
                      </a:lnTo>
                      <a:lnTo>
                        <a:pt x="12099" y="791"/>
                      </a:lnTo>
                      <a:lnTo>
                        <a:pt x="12008" y="692"/>
                      </a:lnTo>
                      <a:lnTo>
                        <a:pt x="11918" y="579"/>
                      </a:lnTo>
                      <a:lnTo>
                        <a:pt x="11816" y="466"/>
                      </a:lnTo>
                      <a:lnTo>
                        <a:pt x="11703" y="381"/>
                      </a:lnTo>
                      <a:lnTo>
                        <a:pt x="11579" y="310"/>
                      </a:lnTo>
                      <a:lnTo>
                        <a:pt x="11443" y="226"/>
                      </a:lnTo>
                      <a:lnTo>
                        <a:pt x="11297" y="169"/>
                      </a:lnTo>
                      <a:lnTo>
                        <a:pt x="11138" y="113"/>
                      </a:lnTo>
                      <a:lnTo>
                        <a:pt x="10969" y="56"/>
                      </a:lnTo>
                      <a:lnTo>
                        <a:pt x="10800" y="28"/>
                      </a:lnTo>
                      <a:lnTo>
                        <a:pt x="10619" y="28"/>
                      </a:lnTo>
                      <a:lnTo>
                        <a:pt x="10404" y="28"/>
                      </a:lnTo>
                      <a:lnTo>
                        <a:pt x="10257" y="28"/>
                      </a:lnTo>
                      <a:lnTo>
                        <a:pt x="10076" y="56"/>
                      </a:lnTo>
                      <a:lnTo>
                        <a:pt x="9952" y="84"/>
                      </a:lnTo>
                      <a:lnTo>
                        <a:pt x="9794" y="141"/>
                      </a:lnTo>
                      <a:lnTo>
                        <a:pt x="9692" y="226"/>
                      </a:lnTo>
                      <a:lnTo>
                        <a:pt x="9557" y="282"/>
                      </a:lnTo>
                      <a:lnTo>
                        <a:pt x="9455" y="381"/>
                      </a:lnTo>
                      <a:lnTo>
                        <a:pt x="9365" y="466"/>
                      </a:lnTo>
                      <a:lnTo>
                        <a:pt x="9274" y="579"/>
                      </a:lnTo>
                      <a:lnTo>
                        <a:pt x="9184" y="692"/>
                      </a:lnTo>
                      <a:lnTo>
                        <a:pt x="9128" y="791"/>
                      </a:lnTo>
                      <a:lnTo>
                        <a:pt x="9060" y="932"/>
                      </a:lnTo>
                      <a:lnTo>
                        <a:pt x="8969" y="1201"/>
                      </a:lnTo>
                      <a:lnTo>
                        <a:pt x="8913" y="1498"/>
                      </a:lnTo>
                      <a:lnTo>
                        <a:pt x="8890" y="1795"/>
                      </a:lnTo>
                      <a:lnTo>
                        <a:pt x="8890" y="2120"/>
                      </a:lnTo>
                      <a:lnTo>
                        <a:pt x="8913" y="2445"/>
                      </a:lnTo>
                      <a:lnTo>
                        <a:pt x="8969" y="2756"/>
                      </a:lnTo>
                      <a:lnTo>
                        <a:pt x="9060" y="3081"/>
                      </a:lnTo>
                      <a:lnTo>
                        <a:pt x="9173" y="3378"/>
                      </a:lnTo>
                      <a:lnTo>
                        <a:pt x="9297" y="3647"/>
                      </a:lnTo>
                      <a:lnTo>
                        <a:pt x="9466" y="3887"/>
                      </a:lnTo>
                      <a:lnTo>
                        <a:pt x="9579" y="4085"/>
                      </a:lnTo>
                      <a:lnTo>
                        <a:pt x="9670" y="4269"/>
                      </a:lnTo>
                      <a:lnTo>
                        <a:pt x="9726" y="4467"/>
                      </a:lnTo>
                      <a:lnTo>
                        <a:pt x="9771" y="4650"/>
                      </a:lnTo>
                      <a:lnTo>
                        <a:pt x="9771" y="4834"/>
                      </a:lnTo>
                      <a:lnTo>
                        <a:pt x="9749" y="5032"/>
                      </a:lnTo>
                      <a:lnTo>
                        <a:pt x="9715" y="5216"/>
                      </a:lnTo>
                      <a:lnTo>
                        <a:pt x="9625" y="5385"/>
                      </a:lnTo>
                      <a:lnTo>
                        <a:pt x="9534" y="5513"/>
                      </a:lnTo>
                      <a:lnTo>
                        <a:pt x="9410" y="5626"/>
                      </a:lnTo>
                      <a:lnTo>
                        <a:pt x="9229" y="5710"/>
                      </a:lnTo>
                      <a:lnTo>
                        <a:pt x="9060" y="5767"/>
                      </a:lnTo>
                      <a:lnTo>
                        <a:pt x="8845" y="5767"/>
                      </a:lnTo>
                      <a:lnTo>
                        <a:pt x="8585" y="5739"/>
                      </a:lnTo>
                      <a:lnTo>
                        <a:pt x="8325" y="5654"/>
                      </a:lnTo>
                      <a:lnTo>
                        <a:pt x="8020" y="5513"/>
                      </a:lnTo>
                      <a:lnTo>
                        <a:pt x="7840" y="5442"/>
                      </a:lnTo>
                      <a:lnTo>
                        <a:pt x="7648" y="5385"/>
                      </a:lnTo>
                      <a:lnTo>
                        <a:pt x="7433" y="5329"/>
                      </a:lnTo>
                      <a:lnTo>
                        <a:pt x="7241" y="5301"/>
                      </a:lnTo>
                      <a:lnTo>
                        <a:pt x="6755" y="5301"/>
                      </a:lnTo>
                      <a:lnTo>
                        <a:pt x="6281" y="5329"/>
                      </a:lnTo>
                      <a:lnTo>
                        <a:pt x="5784" y="5385"/>
                      </a:lnTo>
                      <a:lnTo>
                        <a:pt x="5264" y="5498"/>
                      </a:lnTo>
                      <a:lnTo>
                        <a:pt x="4744" y="5597"/>
                      </a:lnTo>
                      <a:lnTo>
                        <a:pt x="4247" y="5739"/>
                      </a:lnTo>
                      <a:lnTo>
                        <a:pt x="4202" y="5894"/>
                      </a:lnTo>
                      <a:lnTo>
                        <a:pt x="4202" y="6191"/>
                      </a:lnTo>
                      <a:lnTo>
                        <a:pt x="4202" y="6545"/>
                      </a:lnTo>
                      <a:lnTo>
                        <a:pt x="4225" y="6954"/>
                      </a:lnTo>
                      <a:lnTo>
                        <a:pt x="4315" y="7930"/>
                      </a:lnTo>
                      <a:lnTo>
                        <a:pt x="4394" y="9018"/>
                      </a:lnTo>
                      <a:lnTo>
                        <a:pt x="4439" y="9570"/>
                      </a:lnTo>
                      <a:lnTo>
                        <a:pt x="4462" y="10107"/>
                      </a:lnTo>
                      <a:lnTo>
                        <a:pt x="4484" y="10630"/>
                      </a:lnTo>
                      <a:lnTo>
                        <a:pt x="4507" y="11082"/>
                      </a:lnTo>
                      <a:lnTo>
                        <a:pt x="4484" y="11520"/>
                      </a:lnTo>
                      <a:lnTo>
                        <a:pt x="4439" y="11874"/>
                      </a:lnTo>
                      <a:lnTo>
                        <a:pt x="4394" y="12029"/>
                      </a:lnTo>
                      <a:lnTo>
                        <a:pt x="4349" y="12171"/>
                      </a:lnTo>
                      <a:lnTo>
                        <a:pt x="4315" y="12284"/>
                      </a:lnTo>
                      <a:lnTo>
                        <a:pt x="4247" y="12354"/>
                      </a:lnTo>
                      <a:close/>
                    </a:path>
                  </a:pathLst>
                </a:custGeom>
                <a:solidFill>
                  <a:srgbClr val="FFCCCC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85" name="Puzzle4"/>
                <p:cNvSpPr>
                  <a:spLocks noEditPoints="1" noChangeArrowheads="1"/>
                </p:cNvSpPr>
                <p:nvPr/>
              </p:nvSpPr>
              <p:spPr bwMode="auto">
                <a:xfrm>
                  <a:off x="2192" y="1719"/>
                  <a:ext cx="1072" cy="1763"/>
                </a:xfrm>
                <a:custGeom>
                  <a:avLst/>
                  <a:gdLst>
                    <a:gd name="T0" fmla="*/ 20 w 21600"/>
                    <a:gd name="T1" fmla="*/ 77 h 21600"/>
                    <a:gd name="T2" fmla="*/ 1 w 21600"/>
                    <a:gd name="T3" fmla="*/ 113 h 21600"/>
                    <a:gd name="T4" fmla="*/ 28 w 21600"/>
                    <a:gd name="T5" fmla="*/ 144 h 21600"/>
                    <a:gd name="T6" fmla="*/ 52 w 21600"/>
                    <a:gd name="T7" fmla="*/ 112 h 21600"/>
                    <a:gd name="T8" fmla="*/ 34 w 21600"/>
                    <a:gd name="T9" fmla="*/ 73 h 21600"/>
                    <a:gd name="T10" fmla="*/ 52 w 21600"/>
                    <a:gd name="T11" fmla="*/ 31 h 21600"/>
                    <a:gd name="T12" fmla="*/ 27 w 21600"/>
                    <a:gd name="T13" fmla="*/ 0 h 21600"/>
                    <a:gd name="T14" fmla="*/ 1 w 21600"/>
                    <a:gd name="T15" fmla="*/ 31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2075 w 21600"/>
                    <a:gd name="T25" fmla="*/ 5660 h 21600"/>
                    <a:gd name="T26" fmla="*/ 20210 w 21600"/>
                    <a:gd name="T27" fmla="*/ 15976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3813" y="10590"/>
                      </a:moveTo>
                      <a:lnTo>
                        <a:pt x="3927" y="10513"/>
                      </a:lnTo>
                      <a:lnTo>
                        <a:pt x="4078" y="10425"/>
                      </a:lnTo>
                      <a:lnTo>
                        <a:pt x="4210" y="10359"/>
                      </a:lnTo>
                      <a:lnTo>
                        <a:pt x="4361" y="10315"/>
                      </a:lnTo>
                      <a:lnTo>
                        <a:pt x="4682" y="10237"/>
                      </a:lnTo>
                      <a:lnTo>
                        <a:pt x="5041" y="10193"/>
                      </a:lnTo>
                      <a:lnTo>
                        <a:pt x="5456" y="10171"/>
                      </a:lnTo>
                      <a:lnTo>
                        <a:pt x="5853" y="10193"/>
                      </a:lnTo>
                      <a:lnTo>
                        <a:pt x="6249" y="10260"/>
                      </a:lnTo>
                      <a:lnTo>
                        <a:pt x="6646" y="10337"/>
                      </a:lnTo>
                      <a:lnTo>
                        <a:pt x="7004" y="10469"/>
                      </a:lnTo>
                      <a:lnTo>
                        <a:pt x="7363" y="10612"/>
                      </a:lnTo>
                      <a:lnTo>
                        <a:pt x="7665" y="10788"/>
                      </a:lnTo>
                      <a:lnTo>
                        <a:pt x="7911" y="10998"/>
                      </a:lnTo>
                      <a:lnTo>
                        <a:pt x="8024" y="11097"/>
                      </a:lnTo>
                      <a:lnTo>
                        <a:pt x="8137" y="11207"/>
                      </a:lnTo>
                      <a:lnTo>
                        <a:pt x="8194" y="11340"/>
                      </a:lnTo>
                      <a:lnTo>
                        <a:pt x="8269" y="11461"/>
                      </a:lnTo>
                      <a:lnTo>
                        <a:pt x="8307" y="11593"/>
                      </a:lnTo>
                      <a:lnTo>
                        <a:pt x="8307" y="11714"/>
                      </a:lnTo>
                      <a:lnTo>
                        <a:pt x="8307" y="11868"/>
                      </a:lnTo>
                      <a:lnTo>
                        <a:pt x="8307" y="12012"/>
                      </a:lnTo>
                      <a:lnTo>
                        <a:pt x="8194" y="12265"/>
                      </a:lnTo>
                      <a:lnTo>
                        <a:pt x="8062" y="12519"/>
                      </a:lnTo>
                      <a:lnTo>
                        <a:pt x="7873" y="12706"/>
                      </a:lnTo>
                      <a:lnTo>
                        <a:pt x="7627" y="12904"/>
                      </a:lnTo>
                      <a:lnTo>
                        <a:pt x="7363" y="13048"/>
                      </a:lnTo>
                      <a:lnTo>
                        <a:pt x="7080" y="13180"/>
                      </a:lnTo>
                      <a:lnTo>
                        <a:pt x="6759" y="13257"/>
                      </a:lnTo>
                      <a:lnTo>
                        <a:pt x="6419" y="13345"/>
                      </a:lnTo>
                      <a:lnTo>
                        <a:pt x="6098" y="13389"/>
                      </a:lnTo>
                      <a:lnTo>
                        <a:pt x="5739" y="13389"/>
                      </a:lnTo>
                      <a:lnTo>
                        <a:pt x="5418" y="13389"/>
                      </a:lnTo>
                      <a:lnTo>
                        <a:pt x="5079" y="13345"/>
                      </a:lnTo>
                      <a:lnTo>
                        <a:pt x="4758" y="13301"/>
                      </a:lnTo>
                      <a:lnTo>
                        <a:pt x="4474" y="13213"/>
                      </a:lnTo>
                      <a:lnTo>
                        <a:pt x="4172" y="13114"/>
                      </a:lnTo>
                      <a:lnTo>
                        <a:pt x="3965" y="12982"/>
                      </a:lnTo>
                      <a:lnTo>
                        <a:pt x="3738" y="12838"/>
                      </a:lnTo>
                      <a:lnTo>
                        <a:pt x="3493" y="12706"/>
                      </a:lnTo>
                      <a:lnTo>
                        <a:pt x="3228" y="12607"/>
                      </a:lnTo>
                      <a:lnTo>
                        <a:pt x="2945" y="12519"/>
                      </a:lnTo>
                      <a:lnTo>
                        <a:pt x="2700" y="12431"/>
                      </a:lnTo>
                      <a:lnTo>
                        <a:pt x="2397" y="12375"/>
                      </a:lnTo>
                      <a:lnTo>
                        <a:pt x="2152" y="12331"/>
                      </a:lnTo>
                      <a:lnTo>
                        <a:pt x="1888" y="12309"/>
                      </a:lnTo>
                      <a:lnTo>
                        <a:pt x="1642" y="12309"/>
                      </a:lnTo>
                      <a:lnTo>
                        <a:pt x="1397" y="12331"/>
                      </a:lnTo>
                      <a:lnTo>
                        <a:pt x="1170" y="12397"/>
                      </a:lnTo>
                      <a:lnTo>
                        <a:pt x="962" y="12453"/>
                      </a:lnTo>
                      <a:lnTo>
                        <a:pt x="774" y="12563"/>
                      </a:lnTo>
                      <a:lnTo>
                        <a:pt x="623" y="12684"/>
                      </a:lnTo>
                      <a:lnTo>
                        <a:pt x="528" y="12838"/>
                      </a:lnTo>
                      <a:lnTo>
                        <a:pt x="453" y="13026"/>
                      </a:lnTo>
                      <a:lnTo>
                        <a:pt x="339" y="13477"/>
                      </a:lnTo>
                      <a:lnTo>
                        <a:pt x="226" y="13984"/>
                      </a:lnTo>
                      <a:lnTo>
                        <a:pt x="151" y="14535"/>
                      </a:lnTo>
                      <a:lnTo>
                        <a:pt x="113" y="15075"/>
                      </a:lnTo>
                      <a:lnTo>
                        <a:pt x="113" y="15626"/>
                      </a:lnTo>
                      <a:lnTo>
                        <a:pt x="151" y="16133"/>
                      </a:lnTo>
                      <a:lnTo>
                        <a:pt x="188" y="16376"/>
                      </a:lnTo>
                      <a:lnTo>
                        <a:pt x="264" y="16585"/>
                      </a:lnTo>
                      <a:lnTo>
                        <a:pt x="339" y="16773"/>
                      </a:lnTo>
                      <a:lnTo>
                        <a:pt x="453" y="16938"/>
                      </a:lnTo>
                      <a:lnTo>
                        <a:pt x="1095" y="16883"/>
                      </a:lnTo>
                      <a:lnTo>
                        <a:pt x="1963" y="16795"/>
                      </a:lnTo>
                      <a:lnTo>
                        <a:pt x="2945" y="16751"/>
                      </a:lnTo>
                      <a:lnTo>
                        <a:pt x="3965" y="16706"/>
                      </a:lnTo>
                      <a:lnTo>
                        <a:pt x="5022" y="16684"/>
                      </a:lnTo>
                      <a:lnTo>
                        <a:pt x="5947" y="16684"/>
                      </a:lnTo>
                      <a:lnTo>
                        <a:pt x="6759" y="16706"/>
                      </a:lnTo>
                      <a:lnTo>
                        <a:pt x="7363" y="16751"/>
                      </a:lnTo>
                      <a:lnTo>
                        <a:pt x="7948" y="16839"/>
                      </a:lnTo>
                      <a:lnTo>
                        <a:pt x="8458" y="16916"/>
                      </a:lnTo>
                      <a:lnTo>
                        <a:pt x="8893" y="17026"/>
                      </a:lnTo>
                      <a:lnTo>
                        <a:pt x="9289" y="17158"/>
                      </a:lnTo>
                      <a:lnTo>
                        <a:pt x="9572" y="17280"/>
                      </a:lnTo>
                      <a:lnTo>
                        <a:pt x="9799" y="17412"/>
                      </a:lnTo>
                      <a:lnTo>
                        <a:pt x="9969" y="17555"/>
                      </a:lnTo>
                      <a:lnTo>
                        <a:pt x="10120" y="17687"/>
                      </a:lnTo>
                      <a:lnTo>
                        <a:pt x="10158" y="17831"/>
                      </a:lnTo>
                      <a:lnTo>
                        <a:pt x="10195" y="17974"/>
                      </a:lnTo>
                      <a:lnTo>
                        <a:pt x="10158" y="18128"/>
                      </a:lnTo>
                      <a:lnTo>
                        <a:pt x="10082" y="18271"/>
                      </a:lnTo>
                      <a:lnTo>
                        <a:pt x="9969" y="18426"/>
                      </a:lnTo>
                      <a:lnTo>
                        <a:pt x="9837" y="18569"/>
                      </a:lnTo>
                      <a:lnTo>
                        <a:pt x="9648" y="18701"/>
                      </a:lnTo>
                      <a:lnTo>
                        <a:pt x="9440" y="18822"/>
                      </a:lnTo>
                      <a:lnTo>
                        <a:pt x="9213" y="18999"/>
                      </a:lnTo>
                      <a:lnTo>
                        <a:pt x="9044" y="19186"/>
                      </a:lnTo>
                      <a:lnTo>
                        <a:pt x="8893" y="19395"/>
                      </a:lnTo>
                      <a:lnTo>
                        <a:pt x="8817" y="19627"/>
                      </a:lnTo>
                      <a:lnTo>
                        <a:pt x="8779" y="19858"/>
                      </a:lnTo>
                      <a:lnTo>
                        <a:pt x="8779" y="20112"/>
                      </a:lnTo>
                      <a:lnTo>
                        <a:pt x="8855" y="20354"/>
                      </a:lnTo>
                      <a:lnTo>
                        <a:pt x="8968" y="20586"/>
                      </a:lnTo>
                      <a:lnTo>
                        <a:pt x="9138" y="20817"/>
                      </a:lnTo>
                      <a:lnTo>
                        <a:pt x="9365" y="21026"/>
                      </a:lnTo>
                      <a:lnTo>
                        <a:pt x="9610" y="21192"/>
                      </a:lnTo>
                      <a:lnTo>
                        <a:pt x="9950" y="21368"/>
                      </a:lnTo>
                      <a:lnTo>
                        <a:pt x="10120" y="21445"/>
                      </a:lnTo>
                      <a:lnTo>
                        <a:pt x="10346" y="21511"/>
                      </a:lnTo>
                      <a:lnTo>
                        <a:pt x="10516" y="21555"/>
                      </a:lnTo>
                      <a:lnTo>
                        <a:pt x="10743" y="21600"/>
                      </a:lnTo>
                      <a:lnTo>
                        <a:pt x="10988" y="21644"/>
                      </a:lnTo>
                      <a:lnTo>
                        <a:pt x="11215" y="21666"/>
                      </a:lnTo>
                      <a:lnTo>
                        <a:pt x="11498" y="21666"/>
                      </a:lnTo>
                      <a:lnTo>
                        <a:pt x="11762" y="21666"/>
                      </a:lnTo>
                      <a:lnTo>
                        <a:pt x="12253" y="21644"/>
                      </a:lnTo>
                      <a:lnTo>
                        <a:pt x="12763" y="21577"/>
                      </a:lnTo>
                      <a:lnTo>
                        <a:pt x="13197" y="21467"/>
                      </a:lnTo>
                      <a:lnTo>
                        <a:pt x="13556" y="21346"/>
                      </a:lnTo>
                      <a:lnTo>
                        <a:pt x="13896" y="21192"/>
                      </a:lnTo>
                      <a:lnTo>
                        <a:pt x="14179" y="21026"/>
                      </a:lnTo>
                      <a:lnTo>
                        <a:pt x="14444" y="20839"/>
                      </a:lnTo>
                      <a:lnTo>
                        <a:pt x="14576" y="20641"/>
                      </a:lnTo>
                      <a:lnTo>
                        <a:pt x="14727" y="20431"/>
                      </a:lnTo>
                      <a:lnTo>
                        <a:pt x="14765" y="20200"/>
                      </a:lnTo>
                      <a:lnTo>
                        <a:pt x="14802" y="19991"/>
                      </a:lnTo>
                      <a:lnTo>
                        <a:pt x="14727" y="19759"/>
                      </a:lnTo>
                      <a:lnTo>
                        <a:pt x="14613" y="19550"/>
                      </a:lnTo>
                      <a:lnTo>
                        <a:pt x="14444" y="19307"/>
                      </a:lnTo>
                      <a:lnTo>
                        <a:pt x="14217" y="19098"/>
                      </a:lnTo>
                      <a:lnTo>
                        <a:pt x="13934" y="18911"/>
                      </a:lnTo>
                      <a:lnTo>
                        <a:pt x="13669" y="18745"/>
                      </a:lnTo>
                      <a:lnTo>
                        <a:pt x="13462" y="18547"/>
                      </a:lnTo>
                      <a:lnTo>
                        <a:pt x="13311" y="18337"/>
                      </a:lnTo>
                      <a:lnTo>
                        <a:pt x="13197" y="18150"/>
                      </a:lnTo>
                      <a:lnTo>
                        <a:pt x="13122" y="17941"/>
                      </a:lnTo>
                      <a:lnTo>
                        <a:pt x="13122" y="17720"/>
                      </a:lnTo>
                      <a:lnTo>
                        <a:pt x="13122" y="17533"/>
                      </a:lnTo>
                      <a:lnTo>
                        <a:pt x="13197" y="17346"/>
                      </a:lnTo>
                      <a:lnTo>
                        <a:pt x="13273" y="17158"/>
                      </a:lnTo>
                      <a:lnTo>
                        <a:pt x="13386" y="16982"/>
                      </a:lnTo>
                      <a:lnTo>
                        <a:pt x="13537" y="16839"/>
                      </a:lnTo>
                      <a:lnTo>
                        <a:pt x="13707" y="16706"/>
                      </a:lnTo>
                      <a:lnTo>
                        <a:pt x="13896" y="16607"/>
                      </a:lnTo>
                      <a:lnTo>
                        <a:pt x="14104" y="16519"/>
                      </a:lnTo>
                      <a:lnTo>
                        <a:pt x="14330" y="16453"/>
                      </a:lnTo>
                      <a:lnTo>
                        <a:pt x="14538" y="16431"/>
                      </a:lnTo>
                      <a:lnTo>
                        <a:pt x="14897" y="16453"/>
                      </a:lnTo>
                      <a:lnTo>
                        <a:pt x="15406" y="16497"/>
                      </a:lnTo>
                      <a:lnTo>
                        <a:pt x="16105" y="16541"/>
                      </a:lnTo>
                      <a:lnTo>
                        <a:pt x="16898" y="16607"/>
                      </a:lnTo>
                      <a:lnTo>
                        <a:pt x="17804" y="16651"/>
                      </a:lnTo>
                      <a:lnTo>
                        <a:pt x="18786" y="16684"/>
                      </a:lnTo>
                      <a:lnTo>
                        <a:pt x="19844" y="16728"/>
                      </a:lnTo>
                      <a:lnTo>
                        <a:pt x="20920" y="16751"/>
                      </a:lnTo>
                      <a:lnTo>
                        <a:pt x="21109" y="16497"/>
                      </a:lnTo>
                      <a:lnTo>
                        <a:pt x="21241" y="16222"/>
                      </a:lnTo>
                      <a:lnTo>
                        <a:pt x="21392" y="15946"/>
                      </a:lnTo>
                      <a:lnTo>
                        <a:pt x="21467" y="15648"/>
                      </a:lnTo>
                      <a:lnTo>
                        <a:pt x="21543" y="15351"/>
                      </a:lnTo>
                      <a:lnTo>
                        <a:pt x="21618" y="15042"/>
                      </a:lnTo>
                      <a:lnTo>
                        <a:pt x="21618" y="14745"/>
                      </a:lnTo>
                      <a:lnTo>
                        <a:pt x="21618" y="14447"/>
                      </a:lnTo>
                      <a:lnTo>
                        <a:pt x="21618" y="14150"/>
                      </a:lnTo>
                      <a:lnTo>
                        <a:pt x="21581" y="13852"/>
                      </a:lnTo>
                      <a:lnTo>
                        <a:pt x="21505" y="13577"/>
                      </a:lnTo>
                      <a:lnTo>
                        <a:pt x="21430" y="13301"/>
                      </a:lnTo>
                      <a:lnTo>
                        <a:pt x="21354" y="13048"/>
                      </a:lnTo>
                      <a:lnTo>
                        <a:pt x="21241" y="12816"/>
                      </a:lnTo>
                      <a:lnTo>
                        <a:pt x="21146" y="12607"/>
                      </a:lnTo>
                      <a:lnTo>
                        <a:pt x="21033" y="12431"/>
                      </a:lnTo>
                      <a:lnTo>
                        <a:pt x="20920" y="12265"/>
                      </a:lnTo>
                      <a:lnTo>
                        <a:pt x="20769" y="12144"/>
                      </a:lnTo>
                      <a:lnTo>
                        <a:pt x="20637" y="12034"/>
                      </a:lnTo>
                      <a:lnTo>
                        <a:pt x="20486" y="11946"/>
                      </a:lnTo>
                      <a:lnTo>
                        <a:pt x="20297" y="11891"/>
                      </a:lnTo>
                      <a:lnTo>
                        <a:pt x="20165" y="11846"/>
                      </a:lnTo>
                      <a:lnTo>
                        <a:pt x="19976" y="11824"/>
                      </a:lnTo>
                      <a:lnTo>
                        <a:pt x="19806" y="11802"/>
                      </a:lnTo>
                      <a:lnTo>
                        <a:pt x="19390" y="11824"/>
                      </a:lnTo>
                      <a:lnTo>
                        <a:pt x="18956" y="11891"/>
                      </a:lnTo>
                      <a:lnTo>
                        <a:pt x="18503" y="11968"/>
                      </a:lnTo>
                      <a:lnTo>
                        <a:pt x="17993" y="12078"/>
                      </a:lnTo>
                      <a:lnTo>
                        <a:pt x="17653" y="12144"/>
                      </a:lnTo>
                      <a:lnTo>
                        <a:pt x="17332" y="12199"/>
                      </a:lnTo>
                      <a:lnTo>
                        <a:pt x="17049" y="12221"/>
                      </a:lnTo>
                      <a:lnTo>
                        <a:pt x="16747" y="12243"/>
                      </a:lnTo>
                      <a:lnTo>
                        <a:pt x="16464" y="12243"/>
                      </a:lnTo>
                      <a:lnTo>
                        <a:pt x="16218" y="12243"/>
                      </a:lnTo>
                      <a:lnTo>
                        <a:pt x="15992" y="12221"/>
                      </a:lnTo>
                      <a:lnTo>
                        <a:pt x="15746" y="12199"/>
                      </a:lnTo>
                      <a:lnTo>
                        <a:pt x="15520" y="12155"/>
                      </a:lnTo>
                      <a:lnTo>
                        <a:pt x="15350" y="12122"/>
                      </a:lnTo>
                      <a:lnTo>
                        <a:pt x="15161" y="12056"/>
                      </a:lnTo>
                      <a:lnTo>
                        <a:pt x="14972" y="11990"/>
                      </a:lnTo>
                      <a:lnTo>
                        <a:pt x="14689" y="11846"/>
                      </a:lnTo>
                      <a:lnTo>
                        <a:pt x="14444" y="11670"/>
                      </a:lnTo>
                      <a:lnTo>
                        <a:pt x="14255" y="11483"/>
                      </a:lnTo>
                      <a:lnTo>
                        <a:pt x="14104" y="11295"/>
                      </a:lnTo>
                      <a:lnTo>
                        <a:pt x="14028" y="11086"/>
                      </a:lnTo>
                      <a:lnTo>
                        <a:pt x="13972" y="10888"/>
                      </a:lnTo>
                      <a:lnTo>
                        <a:pt x="13972" y="10700"/>
                      </a:lnTo>
                      <a:lnTo>
                        <a:pt x="14009" y="10513"/>
                      </a:lnTo>
                      <a:lnTo>
                        <a:pt x="14066" y="10359"/>
                      </a:lnTo>
                      <a:lnTo>
                        <a:pt x="14179" y="10215"/>
                      </a:lnTo>
                      <a:lnTo>
                        <a:pt x="14406" y="10006"/>
                      </a:lnTo>
                      <a:lnTo>
                        <a:pt x="14651" y="9830"/>
                      </a:lnTo>
                      <a:lnTo>
                        <a:pt x="14878" y="9686"/>
                      </a:lnTo>
                      <a:lnTo>
                        <a:pt x="15123" y="9554"/>
                      </a:lnTo>
                      <a:lnTo>
                        <a:pt x="15350" y="9477"/>
                      </a:lnTo>
                      <a:lnTo>
                        <a:pt x="15558" y="9411"/>
                      </a:lnTo>
                      <a:lnTo>
                        <a:pt x="15803" y="9345"/>
                      </a:lnTo>
                      <a:lnTo>
                        <a:pt x="16030" y="9323"/>
                      </a:lnTo>
                      <a:lnTo>
                        <a:pt x="16256" y="9301"/>
                      </a:lnTo>
                      <a:lnTo>
                        <a:pt x="16464" y="9323"/>
                      </a:lnTo>
                      <a:lnTo>
                        <a:pt x="16690" y="9345"/>
                      </a:lnTo>
                      <a:lnTo>
                        <a:pt x="16898" y="9367"/>
                      </a:lnTo>
                      <a:lnTo>
                        <a:pt x="17332" y="9477"/>
                      </a:lnTo>
                      <a:lnTo>
                        <a:pt x="17767" y="9598"/>
                      </a:lnTo>
                      <a:lnTo>
                        <a:pt x="18163" y="9731"/>
                      </a:lnTo>
                      <a:lnTo>
                        <a:pt x="18597" y="9874"/>
                      </a:lnTo>
                      <a:lnTo>
                        <a:pt x="18994" y="10006"/>
                      </a:lnTo>
                      <a:lnTo>
                        <a:pt x="19428" y="10083"/>
                      </a:lnTo>
                      <a:lnTo>
                        <a:pt x="19617" y="10127"/>
                      </a:lnTo>
                      <a:lnTo>
                        <a:pt x="19844" y="10149"/>
                      </a:lnTo>
                      <a:lnTo>
                        <a:pt x="20013" y="10149"/>
                      </a:lnTo>
                      <a:lnTo>
                        <a:pt x="20240" y="10127"/>
                      </a:lnTo>
                      <a:lnTo>
                        <a:pt x="20410" y="10105"/>
                      </a:lnTo>
                      <a:lnTo>
                        <a:pt x="20637" y="10061"/>
                      </a:lnTo>
                      <a:lnTo>
                        <a:pt x="20844" y="9984"/>
                      </a:lnTo>
                      <a:lnTo>
                        <a:pt x="21033" y="9896"/>
                      </a:lnTo>
                      <a:lnTo>
                        <a:pt x="21146" y="9830"/>
                      </a:lnTo>
                      <a:lnTo>
                        <a:pt x="21203" y="9753"/>
                      </a:lnTo>
                      <a:lnTo>
                        <a:pt x="21279" y="9642"/>
                      </a:lnTo>
                      <a:lnTo>
                        <a:pt x="21354" y="9521"/>
                      </a:lnTo>
                      <a:lnTo>
                        <a:pt x="21430" y="9246"/>
                      </a:lnTo>
                      <a:lnTo>
                        <a:pt x="21430" y="8904"/>
                      </a:lnTo>
                      <a:lnTo>
                        <a:pt x="21430" y="8540"/>
                      </a:lnTo>
                      <a:lnTo>
                        <a:pt x="21392" y="8144"/>
                      </a:lnTo>
                      <a:lnTo>
                        <a:pt x="21354" y="7714"/>
                      </a:lnTo>
                      <a:lnTo>
                        <a:pt x="21279" y="7295"/>
                      </a:lnTo>
                      <a:lnTo>
                        <a:pt x="21146" y="6446"/>
                      </a:lnTo>
                      <a:lnTo>
                        <a:pt x="20995" y="5686"/>
                      </a:lnTo>
                      <a:lnTo>
                        <a:pt x="20958" y="5366"/>
                      </a:lnTo>
                      <a:lnTo>
                        <a:pt x="20958" y="5091"/>
                      </a:lnTo>
                      <a:lnTo>
                        <a:pt x="20958" y="4860"/>
                      </a:lnTo>
                      <a:lnTo>
                        <a:pt x="21033" y="4716"/>
                      </a:lnTo>
                      <a:lnTo>
                        <a:pt x="20637" y="4860"/>
                      </a:lnTo>
                      <a:lnTo>
                        <a:pt x="20127" y="4992"/>
                      </a:lnTo>
                      <a:lnTo>
                        <a:pt x="19617" y="5069"/>
                      </a:lnTo>
                      <a:lnTo>
                        <a:pt x="19032" y="5157"/>
                      </a:lnTo>
                      <a:lnTo>
                        <a:pt x="18465" y="5201"/>
                      </a:lnTo>
                      <a:lnTo>
                        <a:pt x="17842" y="5245"/>
                      </a:lnTo>
                      <a:lnTo>
                        <a:pt x="17219" y="5267"/>
                      </a:lnTo>
                      <a:lnTo>
                        <a:pt x="16615" y="5267"/>
                      </a:lnTo>
                      <a:lnTo>
                        <a:pt x="15992" y="5245"/>
                      </a:lnTo>
                      <a:lnTo>
                        <a:pt x="15369" y="5201"/>
                      </a:lnTo>
                      <a:lnTo>
                        <a:pt x="14840" y="5157"/>
                      </a:lnTo>
                      <a:lnTo>
                        <a:pt x="14293" y="5091"/>
                      </a:lnTo>
                      <a:lnTo>
                        <a:pt x="13783" y="5014"/>
                      </a:lnTo>
                      <a:lnTo>
                        <a:pt x="13386" y="4926"/>
                      </a:lnTo>
                      <a:lnTo>
                        <a:pt x="13027" y="4815"/>
                      </a:lnTo>
                      <a:lnTo>
                        <a:pt x="12725" y="4716"/>
                      </a:lnTo>
                      <a:lnTo>
                        <a:pt x="12480" y="4606"/>
                      </a:lnTo>
                      <a:lnTo>
                        <a:pt x="12291" y="4496"/>
                      </a:lnTo>
                      <a:lnTo>
                        <a:pt x="12197" y="4397"/>
                      </a:lnTo>
                      <a:lnTo>
                        <a:pt x="12083" y="4286"/>
                      </a:lnTo>
                      <a:lnTo>
                        <a:pt x="12046" y="4187"/>
                      </a:lnTo>
                      <a:lnTo>
                        <a:pt x="12008" y="4077"/>
                      </a:lnTo>
                      <a:lnTo>
                        <a:pt x="12046" y="3967"/>
                      </a:lnTo>
                      <a:lnTo>
                        <a:pt x="12121" y="3868"/>
                      </a:lnTo>
                      <a:lnTo>
                        <a:pt x="12197" y="3735"/>
                      </a:lnTo>
                      <a:lnTo>
                        <a:pt x="12291" y="3614"/>
                      </a:lnTo>
                      <a:lnTo>
                        <a:pt x="12442" y="3482"/>
                      </a:lnTo>
                      <a:lnTo>
                        <a:pt x="12631" y="3361"/>
                      </a:lnTo>
                      <a:lnTo>
                        <a:pt x="13065" y="3085"/>
                      </a:lnTo>
                      <a:lnTo>
                        <a:pt x="13537" y="2766"/>
                      </a:lnTo>
                      <a:lnTo>
                        <a:pt x="13783" y="2578"/>
                      </a:lnTo>
                      <a:lnTo>
                        <a:pt x="13934" y="2380"/>
                      </a:lnTo>
                      <a:lnTo>
                        <a:pt x="14028" y="2171"/>
                      </a:lnTo>
                      <a:lnTo>
                        <a:pt x="14104" y="1961"/>
                      </a:lnTo>
                      <a:lnTo>
                        <a:pt x="14104" y="1730"/>
                      </a:lnTo>
                      <a:lnTo>
                        <a:pt x="14066" y="1498"/>
                      </a:lnTo>
                      <a:lnTo>
                        <a:pt x="13972" y="1267"/>
                      </a:lnTo>
                      <a:lnTo>
                        <a:pt x="13820" y="1057"/>
                      </a:lnTo>
                      <a:lnTo>
                        <a:pt x="13594" y="837"/>
                      </a:lnTo>
                      <a:lnTo>
                        <a:pt x="13386" y="628"/>
                      </a:lnTo>
                      <a:lnTo>
                        <a:pt x="13103" y="462"/>
                      </a:lnTo>
                      <a:lnTo>
                        <a:pt x="12763" y="308"/>
                      </a:lnTo>
                      <a:lnTo>
                        <a:pt x="12404" y="187"/>
                      </a:lnTo>
                      <a:lnTo>
                        <a:pt x="12008" y="77"/>
                      </a:lnTo>
                      <a:lnTo>
                        <a:pt x="11574" y="33"/>
                      </a:lnTo>
                      <a:lnTo>
                        <a:pt x="11102" y="11"/>
                      </a:lnTo>
                      <a:lnTo>
                        <a:pt x="10667" y="11"/>
                      </a:lnTo>
                      <a:lnTo>
                        <a:pt x="10233" y="77"/>
                      </a:lnTo>
                      <a:lnTo>
                        <a:pt x="9837" y="187"/>
                      </a:lnTo>
                      <a:lnTo>
                        <a:pt x="9440" y="286"/>
                      </a:lnTo>
                      <a:lnTo>
                        <a:pt x="9062" y="462"/>
                      </a:lnTo>
                      <a:lnTo>
                        <a:pt x="8741" y="628"/>
                      </a:lnTo>
                      <a:lnTo>
                        <a:pt x="8458" y="815"/>
                      </a:lnTo>
                      <a:lnTo>
                        <a:pt x="8232" y="1035"/>
                      </a:lnTo>
                      <a:lnTo>
                        <a:pt x="8062" y="1245"/>
                      </a:lnTo>
                      <a:lnTo>
                        <a:pt x="7911" y="1476"/>
                      </a:lnTo>
                      <a:lnTo>
                        <a:pt x="7835" y="1708"/>
                      </a:lnTo>
                      <a:lnTo>
                        <a:pt x="7797" y="1961"/>
                      </a:lnTo>
                      <a:lnTo>
                        <a:pt x="7835" y="2193"/>
                      </a:lnTo>
                      <a:lnTo>
                        <a:pt x="7948" y="2402"/>
                      </a:lnTo>
                      <a:lnTo>
                        <a:pt x="8062" y="2534"/>
                      </a:lnTo>
                      <a:lnTo>
                        <a:pt x="8175" y="2644"/>
                      </a:lnTo>
                      <a:lnTo>
                        <a:pt x="8269" y="2744"/>
                      </a:lnTo>
                      <a:lnTo>
                        <a:pt x="8420" y="2832"/>
                      </a:lnTo>
                      <a:lnTo>
                        <a:pt x="8704" y="3019"/>
                      </a:lnTo>
                      <a:lnTo>
                        <a:pt x="8968" y="3206"/>
                      </a:lnTo>
                      <a:lnTo>
                        <a:pt x="9138" y="3405"/>
                      </a:lnTo>
                      <a:lnTo>
                        <a:pt x="9327" y="3570"/>
                      </a:lnTo>
                      <a:lnTo>
                        <a:pt x="9440" y="3735"/>
                      </a:lnTo>
                      <a:lnTo>
                        <a:pt x="9516" y="3890"/>
                      </a:lnTo>
                      <a:lnTo>
                        <a:pt x="9534" y="4033"/>
                      </a:lnTo>
                      <a:lnTo>
                        <a:pt x="9534" y="4165"/>
                      </a:lnTo>
                      <a:lnTo>
                        <a:pt x="9516" y="4286"/>
                      </a:lnTo>
                      <a:lnTo>
                        <a:pt x="9440" y="4397"/>
                      </a:lnTo>
                      <a:lnTo>
                        <a:pt x="9327" y="4496"/>
                      </a:lnTo>
                      <a:lnTo>
                        <a:pt x="9176" y="4562"/>
                      </a:lnTo>
                      <a:lnTo>
                        <a:pt x="9006" y="4628"/>
                      </a:lnTo>
                      <a:lnTo>
                        <a:pt x="8779" y="4694"/>
                      </a:lnTo>
                      <a:lnTo>
                        <a:pt x="8534" y="4716"/>
                      </a:lnTo>
                      <a:lnTo>
                        <a:pt x="8232" y="4716"/>
                      </a:lnTo>
                      <a:lnTo>
                        <a:pt x="7118" y="4738"/>
                      </a:lnTo>
                      <a:lnTo>
                        <a:pt x="5947" y="4771"/>
                      </a:lnTo>
                      <a:lnTo>
                        <a:pt x="4795" y="4815"/>
                      </a:lnTo>
                      <a:lnTo>
                        <a:pt x="3681" y="4860"/>
                      </a:lnTo>
                      <a:lnTo>
                        <a:pt x="2662" y="4882"/>
                      </a:lnTo>
                      <a:lnTo>
                        <a:pt x="1755" y="4882"/>
                      </a:lnTo>
                      <a:lnTo>
                        <a:pt x="1359" y="4860"/>
                      </a:lnTo>
                      <a:lnTo>
                        <a:pt x="981" y="4837"/>
                      </a:lnTo>
                      <a:lnTo>
                        <a:pt x="698" y="4771"/>
                      </a:lnTo>
                      <a:lnTo>
                        <a:pt x="453" y="4716"/>
                      </a:lnTo>
                      <a:lnTo>
                        <a:pt x="453" y="5322"/>
                      </a:lnTo>
                      <a:lnTo>
                        <a:pt x="453" y="6083"/>
                      </a:lnTo>
                      <a:lnTo>
                        <a:pt x="453" y="6909"/>
                      </a:lnTo>
                      <a:lnTo>
                        <a:pt x="453" y="7780"/>
                      </a:lnTo>
                      <a:lnTo>
                        <a:pt x="453" y="8606"/>
                      </a:lnTo>
                      <a:lnTo>
                        <a:pt x="453" y="9345"/>
                      </a:lnTo>
                      <a:lnTo>
                        <a:pt x="453" y="9918"/>
                      </a:lnTo>
                      <a:lnTo>
                        <a:pt x="453" y="10282"/>
                      </a:lnTo>
                      <a:lnTo>
                        <a:pt x="490" y="10381"/>
                      </a:lnTo>
                      <a:lnTo>
                        <a:pt x="547" y="10491"/>
                      </a:lnTo>
                      <a:lnTo>
                        <a:pt x="660" y="10590"/>
                      </a:lnTo>
                      <a:lnTo>
                        <a:pt x="811" y="10700"/>
                      </a:lnTo>
                      <a:lnTo>
                        <a:pt x="981" y="10811"/>
                      </a:lnTo>
                      <a:lnTo>
                        <a:pt x="1208" y="10888"/>
                      </a:lnTo>
                      <a:lnTo>
                        <a:pt x="1453" y="10954"/>
                      </a:lnTo>
                      <a:lnTo>
                        <a:pt x="1718" y="11020"/>
                      </a:lnTo>
                      <a:lnTo>
                        <a:pt x="1963" y="11064"/>
                      </a:lnTo>
                      <a:lnTo>
                        <a:pt x="2265" y="11086"/>
                      </a:lnTo>
                      <a:lnTo>
                        <a:pt x="2548" y="11064"/>
                      </a:lnTo>
                      <a:lnTo>
                        <a:pt x="2794" y="11042"/>
                      </a:lnTo>
                      <a:lnTo>
                        <a:pt x="3096" y="10976"/>
                      </a:lnTo>
                      <a:lnTo>
                        <a:pt x="3341" y="10888"/>
                      </a:lnTo>
                      <a:lnTo>
                        <a:pt x="3606" y="10766"/>
                      </a:lnTo>
                      <a:lnTo>
                        <a:pt x="3813" y="10590"/>
                      </a:lnTo>
                      <a:close/>
                    </a:path>
                  </a:pathLst>
                </a:custGeom>
                <a:solidFill>
                  <a:srgbClr val="FFCCCC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7486" name="Puzzle1"/>
                <p:cNvSpPr>
                  <a:spLocks noEditPoints="1" noChangeArrowheads="1"/>
                </p:cNvSpPr>
                <p:nvPr/>
              </p:nvSpPr>
              <p:spPr bwMode="auto">
                <a:xfrm>
                  <a:off x="1824" y="1091"/>
                  <a:ext cx="1800" cy="1051"/>
                </a:xfrm>
                <a:custGeom>
                  <a:avLst/>
                  <a:gdLst>
                    <a:gd name="T0" fmla="*/ 116 w 21600"/>
                    <a:gd name="T1" fmla="*/ 50 h 21600"/>
                    <a:gd name="T2" fmla="*/ 118 w 21600"/>
                    <a:gd name="T3" fmla="*/ 1 h 21600"/>
                    <a:gd name="T4" fmla="*/ 33 w 21600"/>
                    <a:gd name="T5" fmla="*/ 2 h 21600"/>
                    <a:gd name="T6" fmla="*/ 35 w 21600"/>
                    <a:gd name="T7" fmla="*/ 50 h 21600"/>
                    <a:gd name="T8" fmla="*/ 75 w 21600"/>
                    <a:gd name="T9" fmla="*/ 31 h 21600"/>
                    <a:gd name="T10" fmla="*/ 75 w 21600"/>
                    <a:gd name="T11" fmla="*/ 21 h 21600"/>
                    <a:gd name="T12" fmla="*/ 150 w 21600"/>
                    <a:gd name="T13" fmla="*/ 24 h 21600"/>
                    <a:gd name="T14" fmla="*/ 0 w 21600"/>
                    <a:gd name="T15" fmla="*/ 24 h 2160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6084 w 21600"/>
                    <a:gd name="T25" fmla="*/ 2569 h 21600"/>
                    <a:gd name="T26" fmla="*/ 16128 w 21600"/>
                    <a:gd name="T27" fmla="*/ 19545 h 2160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1600" h="21600">
                      <a:moveTo>
                        <a:pt x="9360" y="20836"/>
                      </a:moveTo>
                      <a:lnTo>
                        <a:pt x="9528" y="20836"/>
                      </a:lnTo>
                      <a:lnTo>
                        <a:pt x="9686" y="20762"/>
                      </a:lnTo>
                      <a:lnTo>
                        <a:pt x="9810" y="20687"/>
                      </a:lnTo>
                      <a:lnTo>
                        <a:pt x="9922" y="20575"/>
                      </a:lnTo>
                      <a:lnTo>
                        <a:pt x="10012" y="20426"/>
                      </a:lnTo>
                      <a:lnTo>
                        <a:pt x="10068" y="20296"/>
                      </a:lnTo>
                      <a:lnTo>
                        <a:pt x="10113" y="20110"/>
                      </a:lnTo>
                      <a:lnTo>
                        <a:pt x="10136" y="19905"/>
                      </a:lnTo>
                      <a:lnTo>
                        <a:pt x="10136" y="19682"/>
                      </a:lnTo>
                      <a:lnTo>
                        <a:pt x="10113" y="19440"/>
                      </a:lnTo>
                      <a:lnTo>
                        <a:pt x="10068" y="19142"/>
                      </a:lnTo>
                      <a:lnTo>
                        <a:pt x="10012" y="18900"/>
                      </a:lnTo>
                      <a:lnTo>
                        <a:pt x="9900" y="18620"/>
                      </a:lnTo>
                      <a:lnTo>
                        <a:pt x="9787" y="18285"/>
                      </a:lnTo>
                      <a:lnTo>
                        <a:pt x="9641" y="17968"/>
                      </a:lnTo>
                      <a:lnTo>
                        <a:pt x="9472" y="17652"/>
                      </a:lnTo>
                      <a:lnTo>
                        <a:pt x="9382" y="17466"/>
                      </a:lnTo>
                      <a:lnTo>
                        <a:pt x="9315" y="17298"/>
                      </a:lnTo>
                      <a:lnTo>
                        <a:pt x="9258" y="17112"/>
                      </a:lnTo>
                      <a:lnTo>
                        <a:pt x="9191" y="16926"/>
                      </a:lnTo>
                      <a:lnTo>
                        <a:pt x="9123" y="16535"/>
                      </a:lnTo>
                      <a:lnTo>
                        <a:pt x="9101" y="16144"/>
                      </a:lnTo>
                      <a:lnTo>
                        <a:pt x="9101" y="15753"/>
                      </a:lnTo>
                      <a:lnTo>
                        <a:pt x="9168" y="15362"/>
                      </a:lnTo>
                      <a:lnTo>
                        <a:pt x="9236" y="14971"/>
                      </a:lnTo>
                      <a:lnTo>
                        <a:pt x="9360" y="14580"/>
                      </a:lnTo>
                      <a:lnTo>
                        <a:pt x="9495" y="14244"/>
                      </a:lnTo>
                      <a:lnTo>
                        <a:pt x="9663" y="13891"/>
                      </a:lnTo>
                      <a:lnTo>
                        <a:pt x="9855" y="13611"/>
                      </a:lnTo>
                      <a:lnTo>
                        <a:pt x="10068" y="13351"/>
                      </a:lnTo>
                      <a:lnTo>
                        <a:pt x="10293" y="13146"/>
                      </a:lnTo>
                      <a:lnTo>
                        <a:pt x="10552" y="12997"/>
                      </a:lnTo>
                      <a:lnTo>
                        <a:pt x="10811" y="12885"/>
                      </a:lnTo>
                      <a:lnTo>
                        <a:pt x="11069" y="12866"/>
                      </a:lnTo>
                      <a:lnTo>
                        <a:pt x="11351" y="12885"/>
                      </a:lnTo>
                      <a:lnTo>
                        <a:pt x="11610" y="12997"/>
                      </a:lnTo>
                      <a:lnTo>
                        <a:pt x="11846" y="13183"/>
                      </a:lnTo>
                      <a:lnTo>
                        <a:pt x="12060" y="13388"/>
                      </a:lnTo>
                      <a:lnTo>
                        <a:pt x="12251" y="13648"/>
                      </a:lnTo>
                      <a:lnTo>
                        <a:pt x="12419" y="13928"/>
                      </a:lnTo>
                      <a:lnTo>
                        <a:pt x="12555" y="14244"/>
                      </a:lnTo>
                      <a:lnTo>
                        <a:pt x="12690" y="14617"/>
                      </a:lnTo>
                      <a:lnTo>
                        <a:pt x="12768" y="15008"/>
                      </a:lnTo>
                      <a:lnTo>
                        <a:pt x="12836" y="15399"/>
                      </a:lnTo>
                      <a:lnTo>
                        <a:pt x="12858" y="15753"/>
                      </a:lnTo>
                      <a:lnTo>
                        <a:pt x="12858" y="16144"/>
                      </a:lnTo>
                      <a:lnTo>
                        <a:pt x="12813" y="16535"/>
                      </a:lnTo>
                      <a:lnTo>
                        <a:pt x="12746" y="16888"/>
                      </a:lnTo>
                      <a:lnTo>
                        <a:pt x="12667" y="17224"/>
                      </a:lnTo>
                      <a:lnTo>
                        <a:pt x="12510" y="17503"/>
                      </a:lnTo>
                      <a:lnTo>
                        <a:pt x="12228" y="18043"/>
                      </a:lnTo>
                      <a:lnTo>
                        <a:pt x="11970" y="18546"/>
                      </a:lnTo>
                      <a:lnTo>
                        <a:pt x="11868" y="18751"/>
                      </a:lnTo>
                      <a:lnTo>
                        <a:pt x="11778" y="18974"/>
                      </a:lnTo>
                      <a:lnTo>
                        <a:pt x="11711" y="19179"/>
                      </a:lnTo>
                      <a:lnTo>
                        <a:pt x="11666" y="19365"/>
                      </a:lnTo>
                      <a:lnTo>
                        <a:pt x="11632" y="19570"/>
                      </a:lnTo>
                      <a:lnTo>
                        <a:pt x="11632" y="19756"/>
                      </a:lnTo>
                      <a:lnTo>
                        <a:pt x="11632" y="19942"/>
                      </a:lnTo>
                      <a:lnTo>
                        <a:pt x="11643" y="20110"/>
                      </a:lnTo>
                      <a:lnTo>
                        <a:pt x="11711" y="20296"/>
                      </a:lnTo>
                      <a:lnTo>
                        <a:pt x="11801" y="20464"/>
                      </a:lnTo>
                      <a:lnTo>
                        <a:pt x="11891" y="20650"/>
                      </a:lnTo>
                      <a:lnTo>
                        <a:pt x="12037" y="20836"/>
                      </a:lnTo>
                      <a:lnTo>
                        <a:pt x="12206" y="21004"/>
                      </a:lnTo>
                      <a:lnTo>
                        <a:pt x="12419" y="21190"/>
                      </a:lnTo>
                      <a:lnTo>
                        <a:pt x="12667" y="21320"/>
                      </a:lnTo>
                      <a:lnTo>
                        <a:pt x="12960" y="21432"/>
                      </a:lnTo>
                      <a:lnTo>
                        <a:pt x="13286" y="21544"/>
                      </a:lnTo>
                      <a:lnTo>
                        <a:pt x="13612" y="21655"/>
                      </a:lnTo>
                      <a:lnTo>
                        <a:pt x="13983" y="21693"/>
                      </a:lnTo>
                      <a:lnTo>
                        <a:pt x="14343" y="21730"/>
                      </a:lnTo>
                      <a:lnTo>
                        <a:pt x="14715" y="21730"/>
                      </a:lnTo>
                      <a:lnTo>
                        <a:pt x="15075" y="21730"/>
                      </a:lnTo>
                      <a:lnTo>
                        <a:pt x="15446" y="21655"/>
                      </a:lnTo>
                      <a:lnTo>
                        <a:pt x="15794" y="21581"/>
                      </a:lnTo>
                      <a:lnTo>
                        <a:pt x="16132" y="21432"/>
                      </a:lnTo>
                      <a:lnTo>
                        <a:pt x="16458" y="21302"/>
                      </a:lnTo>
                      <a:lnTo>
                        <a:pt x="16740" y="21078"/>
                      </a:lnTo>
                      <a:lnTo>
                        <a:pt x="16976" y="20836"/>
                      </a:lnTo>
                      <a:lnTo>
                        <a:pt x="17043" y="20650"/>
                      </a:lnTo>
                      <a:lnTo>
                        <a:pt x="17088" y="20426"/>
                      </a:lnTo>
                      <a:lnTo>
                        <a:pt x="17133" y="20222"/>
                      </a:lnTo>
                      <a:lnTo>
                        <a:pt x="17156" y="19980"/>
                      </a:lnTo>
                      <a:lnTo>
                        <a:pt x="17167" y="19477"/>
                      </a:lnTo>
                      <a:lnTo>
                        <a:pt x="17167" y="18974"/>
                      </a:lnTo>
                      <a:lnTo>
                        <a:pt x="17156" y="18397"/>
                      </a:lnTo>
                      <a:lnTo>
                        <a:pt x="17111" y="17820"/>
                      </a:lnTo>
                      <a:lnTo>
                        <a:pt x="17066" y="17261"/>
                      </a:lnTo>
                      <a:lnTo>
                        <a:pt x="16998" y="16646"/>
                      </a:lnTo>
                      <a:lnTo>
                        <a:pt x="16852" y="15511"/>
                      </a:lnTo>
                      <a:lnTo>
                        <a:pt x="16740" y="14393"/>
                      </a:lnTo>
                      <a:lnTo>
                        <a:pt x="16717" y="13928"/>
                      </a:lnTo>
                      <a:lnTo>
                        <a:pt x="16695" y="13462"/>
                      </a:lnTo>
                      <a:lnTo>
                        <a:pt x="16717" y="13071"/>
                      </a:lnTo>
                      <a:lnTo>
                        <a:pt x="16785" y="12755"/>
                      </a:lnTo>
                      <a:lnTo>
                        <a:pt x="16852" y="12419"/>
                      </a:lnTo>
                      <a:lnTo>
                        <a:pt x="16953" y="12140"/>
                      </a:lnTo>
                      <a:lnTo>
                        <a:pt x="17088" y="11898"/>
                      </a:lnTo>
                      <a:lnTo>
                        <a:pt x="17212" y="11675"/>
                      </a:lnTo>
                      <a:lnTo>
                        <a:pt x="17370" y="11470"/>
                      </a:lnTo>
                      <a:lnTo>
                        <a:pt x="17516" y="11284"/>
                      </a:lnTo>
                      <a:lnTo>
                        <a:pt x="17696" y="11135"/>
                      </a:lnTo>
                      <a:lnTo>
                        <a:pt x="17865" y="11042"/>
                      </a:lnTo>
                      <a:lnTo>
                        <a:pt x="18033" y="10930"/>
                      </a:lnTo>
                      <a:lnTo>
                        <a:pt x="18213" y="10893"/>
                      </a:lnTo>
                      <a:lnTo>
                        <a:pt x="18382" y="10893"/>
                      </a:lnTo>
                      <a:lnTo>
                        <a:pt x="18551" y="10967"/>
                      </a:lnTo>
                      <a:lnTo>
                        <a:pt x="18708" y="11042"/>
                      </a:lnTo>
                      <a:lnTo>
                        <a:pt x="18855" y="11172"/>
                      </a:lnTo>
                      <a:lnTo>
                        <a:pt x="19012" y="11358"/>
                      </a:lnTo>
                      <a:lnTo>
                        <a:pt x="19136" y="11600"/>
                      </a:lnTo>
                      <a:lnTo>
                        <a:pt x="19271" y="11861"/>
                      </a:lnTo>
                      <a:lnTo>
                        <a:pt x="19440" y="12028"/>
                      </a:lnTo>
                      <a:lnTo>
                        <a:pt x="19608" y="12177"/>
                      </a:lnTo>
                      <a:lnTo>
                        <a:pt x="19822" y="12289"/>
                      </a:lnTo>
                      <a:lnTo>
                        <a:pt x="20025" y="12289"/>
                      </a:lnTo>
                      <a:lnTo>
                        <a:pt x="20238" y="12289"/>
                      </a:lnTo>
                      <a:lnTo>
                        <a:pt x="20452" y="12215"/>
                      </a:lnTo>
                      <a:lnTo>
                        <a:pt x="20643" y="12103"/>
                      </a:lnTo>
                      <a:lnTo>
                        <a:pt x="20846" y="11973"/>
                      </a:lnTo>
                      <a:lnTo>
                        <a:pt x="21037" y="11786"/>
                      </a:lnTo>
                      <a:lnTo>
                        <a:pt x="21206" y="11563"/>
                      </a:lnTo>
                      <a:lnTo>
                        <a:pt x="21363" y="11321"/>
                      </a:lnTo>
                      <a:lnTo>
                        <a:pt x="21465" y="11079"/>
                      </a:lnTo>
                      <a:lnTo>
                        <a:pt x="21577" y="10744"/>
                      </a:lnTo>
                      <a:lnTo>
                        <a:pt x="21622" y="10427"/>
                      </a:lnTo>
                      <a:lnTo>
                        <a:pt x="21645" y="10111"/>
                      </a:lnTo>
                      <a:lnTo>
                        <a:pt x="21622" y="9608"/>
                      </a:lnTo>
                      <a:lnTo>
                        <a:pt x="21577" y="9142"/>
                      </a:lnTo>
                      <a:lnTo>
                        <a:pt x="21465" y="8751"/>
                      </a:lnTo>
                      <a:lnTo>
                        <a:pt x="21363" y="8397"/>
                      </a:lnTo>
                      <a:lnTo>
                        <a:pt x="21206" y="8062"/>
                      </a:lnTo>
                      <a:lnTo>
                        <a:pt x="21037" y="7820"/>
                      </a:lnTo>
                      <a:lnTo>
                        <a:pt x="20846" y="7597"/>
                      </a:lnTo>
                      <a:lnTo>
                        <a:pt x="20643" y="7429"/>
                      </a:lnTo>
                      <a:lnTo>
                        <a:pt x="20452" y="7317"/>
                      </a:lnTo>
                      <a:lnTo>
                        <a:pt x="20238" y="7206"/>
                      </a:lnTo>
                      <a:lnTo>
                        <a:pt x="20025" y="7168"/>
                      </a:lnTo>
                      <a:lnTo>
                        <a:pt x="19822" y="7206"/>
                      </a:lnTo>
                      <a:lnTo>
                        <a:pt x="19608" y="7243"/>
                      </a:lnTo>
                      <a:lnTo>
                        <a:pt x="19440" y="7355"/>
                      </a:lnTo>
                      <a:lnTo>
                        <a:pt x="19271" y="7504"/>
                      </a:lnTo>
                      <a:lnTo>
                        <a:pt x="19136" y="7708"/>
                      </a:lnTo>
                      <a:lnTo>
                        <a:pt x="19012" y="7895"/>
                      </a:lnTo>
                      <a:lnTo>
                        <a:pt x="18832" y="8025"/>
                      </a:lnTo>
                      <a:lnTo>
                        <a:pt x="18663" y="8174"/>
                      </a:lnTo>
                      <a:lnTo>
                        <a:pt x="18472" y="8248"/>
                      </a:lnTo>
                      <a:lnTo>
                        <a:pt x="18270" y="8286"/>
                      </a:lnTo>
                      <a:lnTo>
                        <a:pt x="18078" y="8323"/>
                      </a:lnTo>
                      <a:lnTo>
                        <a:pt x="17887" y="8323"/>
                      </a:lnTo>
                      <a:lnTo>
                        <a:pt x="17696" y="8248"/>
                      </a:lnTo>
                      <a:lnTo>
                        <a:pt x="17493" y="8174"/>
                      </a:lnTo>
                      <a:lnTo>
                        <a:pt x="17302" y="8062"/>
                      </a:lnTo>
                      <a:lnTo>
                        <a:pt x="17133" y="7969"/>
                      </a:lnTo>
                      <a:lnTo>
                        <a:pt x="16976" y="7783"/>
                      </a:lnTo>
                      <a:lnTo>
                        <a:pt x="16852" y="7597"/>
                      </a:lnTo>
                      <a:lnTo>
                        <a:pt x="16740" y="7429"/>
                      </a:lnTo>
                      <a:lnTo>
                        <a:pt x="16672" y="7168"/>
                      </a:lnTo>
                      <a:lnTo>
                        <a:pt x="16638" y="6926"/>
                      </a:lnTo>
                      <a:lnTo>
                        <a:pt x="16616" y="6498"/>
                      </a:lnTo>
                      <a:lnTo>
                        <a:pt x="16616" y="5772"/>
                      </a:lnTo>
                      <a:lnTo>
                        <a:pt x="16650" y="4915"/>
                      </a:lnTo>
                      <a:lnTo>
                        <a:pt x="16695" y="3928"/>
                      </a:lnTo>
                      <a:lnTo>
                        <a:pt x="16762" y="2960"/>
                      </a:lnTo>
                      <a:lnTo>
                        <a:pt x="16830" y="1992"/>
                      </a:lnTo>
                      <a:lnTo>
                        <a:pt x="16908" y="1173"/>
                      </a:lnTo>
                      <a:lnTo>
                        <a:pt x="16976" y="521"/>
                      </a:lnTo>
                      <a:lnTo>
                        <a:pt x="16953" y="521"/>
                      </a:lnTo>
                      <a:lnTo>
                        <a:pt x="16931" y="521"/>
                      </a:lnTo>
                      <a:lnTo>
                        <a:pt x="16267" y="484"/>
                      </a:lnTo>
                      <a:lnTo>
                        <a:pt x="15637" y="428"/>
                      </a:lnTo>
                      <a:lnTo>
                        <a:pt x="15063" y="353"/>
                      </a:lnTo>
                      <a:lnTo>
                        <a:pt x="14523" y="279"/>
                      </a:lnTo>
                      <a:lnTo>
                        <a:pt x="14040" y="167"/>
                      </a:lnTo>
                      <a:lnTo>
                        <a:pt x="13635" y="93"/>
                      </a:lnTo>
                      <a:lnTo>
                        <a:pt x="13331" y="18"/>
                      </a:lnTo>
                      <a:lnTo>
                        <a:pt x="13117" y="18"/>
                      </a:lnTo>
                      <a:lnTo>
                        <a:pt x="12982" y="18"/>
                      </a:lnTo>
                      <a:lnTo>
                        <a:pt x="12858" y="130"/>
                      </a:lnTo>
                      <a:lnTo>
                        <a:pt x="12723" y="279"/>
                      </a:lnTo>
                      <a:lnTo>
                        <a:pt x="12622" y="446"/>
                      </a:lnTo>
                      <a:lnTo>
                        <a:pt x="12510" y="670"/>
                      </a:lnTo>
                      <a:lnTo>
                        <a:pt x="12419" y="912"/>
                      </a:lnTo>
                      <a:lnTo>
                        <a:pt x="12363" y="1210"/>
                      </a:lnTo>
                      <a:lnTo>
                        <a:pt x="12318" y="1526"/>
                      </a:lnTo>
                      <a:lnTo>
                        <a:pt x="12273" y="1843"/>
                      </a:lnTo>
                      <a:lnTo>
                        <a:pt x="12251" y="2215"/>
                      </a:lnTo>
                      <a:lnTo>
                        <a:pt x="12273" y="2532"/>
                      </a:lnTo>
                      <a:lnTo>
                        <a:pt x="12318" y="2886"/>
                      </a:lnTo>
                      <a:lnTo>
                        <a:pt x="12386" y="3240"/>
                      </a:lnTo>
                      <a:lnTo>
                        <a:pt x="12464" y="3556"/>
                      </a:lnTo>
                      <a:lnTo>
                        <a:pt x="12577" y="3891"/>
                      </a:lnTo>
                      <a:lnTo>
                        <a:pt x="12746" y="4171"/>
                      </a:lnTo>
                      <a:lnTo>
                        <a:pt x="12926" y="4487"/>
                      </a:lnTo>
                      <a:lnTo>
                        <a:pt x="13050" y="4860"/>
                      </a:lnTo>
                      <a:lnTo>
                        <a:pt x="13162" y="5251"/>
                      </a:lnTo>
                      <a:lnTo>
                        <a:pt x="13218" y="5604"/>
                      </a:lnTo>
                      <a:lnTo>
                        <a:pt x="13263" y="5995"/>
                      </a:lnTo>
                      <a:lnTo>
                        <a:pt x="13241" y="6386"/>
                      </a:lnTo>
                      <a:lnTo>
                        <a:pt x="13218" y="6740"/>
                      </a:lnTo>
                      <a:lnTo>
                        <a:pt x="13139" y="7094"/>
                      </a:lnTo>
                      <a:lnTo>
                        <a:pt x="13050" y="7429"/>
                      </a:lnTo>
                      <a:lnTo>
                        <a:pt x="12903" y="7746"/>
                      </a:lnTo>
                      <a:lnTo>
                        <a:pt x="12723" y="8025"/>
                      </a:lnTo>
                      <a:lnTo>
                        <a:pt x="12532" y="8286"/>
                      </a:lnTo>
                      <a:lnTo>
                        <a:pt x="12318" y="8491"/>
                      </a:lnTo>
                      <a:lnTo>
                        <a:pt x="12060" y="8677"/>
                      </a:lnTo>
                      <a:lnTo>
                        <a:pt x="11756" y="8788"/>
                      </a:lnTo>
                      <a:lnTo>
                        <a:pt x="11452" y="8826"/>
                      </a:lnTo>
                      <a:lnTo>
                        <a:pt x="11283" y="8826"/>
                      </a:lnTo>
                      <a:lnTo>
                        <a:pt x="11126" y="8826"/>
                      </a:lnTo>
                      <a:lnTo>
                        <a:pt x="11002" y="8788"/>
                      </a:lnTo>
                      <a:lnTo>
                        <a:pt x="10845" y="8714"/>
                      </a:lnTo>
                      <a:lnTo>
                        <a:pt x="10721" y="8640"/>
                      </a:lnTo>
                      <a:lnTo>
                        <a:pt x="10608" y="8565"/>
                      </a:lnTo>
                      <a:lnTo>
                        <a:pt x="10485" y="8453"/>
                      </a:lnTo>
                      <a:lnTo>
                        <a:pt x="10372" y="8323"/>
                      </a:lnTo>
                      <a:lnTo>
                        <a:pt x="10181" y="8062"/>
                      </a:lnTo>
                      <a:lnTo>
                        <a:pt x="10035" y="7746"/>
                      </a:lnTo>
                      <a:lnTo>
                        <a:pt x="9900" y="7392"/>
                      </a:lnTo>
                      <a:lnTo>
                        <a:pt x="9787" y="7001"/>
                      </a:lnTo>
                      <a:lnTo>
                        <a:pt x="9731" y="6610"/>
                      </a:lnTo>
                      <a:lnTo>
                        <a:pt x="9686" y="6219"/>
                      </a:lnTo>
                      <a:lnTo>
                        <a:pt x="9663" y="5772"/>
                      </a:lnTo>
                      <a:lnTo>
                        <a:pt x="9686" y="5381"/>
                      </a:lnTo>
                      <a:lnTo>
                        <a:pt x="9753" y="4990"/>
                      </a:lnTo>
                      <a:lnTo>
                        <a:pt x="9832" y="4636"/>
                      </a:lnTo>
                      <a:lnTo>
                        <a:pt x="9945" y="4320"/>
                      </a:lnTo>
                      <a:lnTo>
                        <a:pt x="10068" y="4022"/>
                      </a:lnTo>
                      <a:lnTo>
                        <a:pt x="10203" y="3817"/>
                      </a:lnTo>
                      <a:lnTo>
                        <a:pt x="10316" y="3593"/>
                      </a:lnTo>
                      <a:lnTo>
                        <a:pt x="10395" y="3351"/>
                      </a:lnTo>
                      <a:lnTo>
                        <a:pt x="10462" y="3109"/>
                      </a:lnTo>
                      <a:lnTo>
                        <a:pt x="10507" y="2848"/>
                      </a:lnTo>
                      <a:lnTo>
                        <a:pt x="10530" y="2606"/>
                      </a:lnTo>
                      <a:lnTo>
                        <a:pt x="10507" y="2346"/>
                      </a:lnTo>
                      <a:lnTo>
                        <a:pt x="10462" y="2141"/>
                      </a:lnTo>
                      <a:lnTo>
                        <a:pt x="10395" y="1880"/>
                      </a:lnTo>
                      <a:lnTo>
                        <a:pt x="10293" y="1638"/>
                      </a:lnTo>
                      <a:lnTo>
                        <a:pt x="10158" y="1415"/>
                      </a:lnTo>
                      <a:lnTo>
                        <a:pt x="9967" y="1210"/>
                      </a:lnTo>
                      <a:lnTo>
                        <a:pt x="9753" y="986"/>
                      </a:lnTo>
                      <a:lnTo>
                        <a:pt x="9495" y="819"/>
                      </a:lnTo>
                      <a:lnTo>
                        <a:pt x="9191" y="670"/>
                      </a:lnTo>
                      <a:lnTo>
                        <a:pt x="8842" y="521"/>
                      </a:lnTo>
                      <a:lnTo>
                        <a:pt x="8471" y="446"/>
                      </a:lnTo>
                      <a:lnTo>
                        <a:pt x="7998" y="428"/>
                      </a:lnTo>
                      <a:lnTo>
                        <a:pt x="7413" y="428"/>
                      </a:lnTo>
                      <a:lnTo>
                        <a:pt x="6817" y="446"/>
                      </a:lnTo>
                      <a:lnTo>
                        <a:pt x="6187" y="521"/>
                      </a:lnTo>
                      <a:lnTo>
                        <a:pt x="5602" y="633"/>
                      </a:lnTo>
                      <a:lnTo>
                        <a:pt x="5107" y="744"/>
                      </a:lnTo>
                      <a:lnTo>
                        <a:pt x="4725" y="856"/>
                      </a:lnTo>
                      <a:lnTo>
                        <a:pt x="4848" y="1564"/>
                      </a:lnTo>
                      <a:lnTo>
                        <a:pt x="5028" y="2495"/>
                      </a:lnTo>
                      <a:lnTo>
                        <a:pt x="5175" y="3556"/>
                      </a:lnTo>
                      <a:lnTo>
                        <a:pt x="5298" y="4673"/>
                      </a:lnTo>
                      <a:lnTo>
                        <a:pt x="5343" y="5213"/>
                      </a:lnTo>
                      <a:lnTo>
                        <a:pt x="5388" y="5753"/>
                      </a:lnTo>
                      <a:lnTo>
                        <a:pt x="5411" y="6275"/>
                      </a:lnTo>
                      <a:lnTo>
                        <a:pt x="5411" y="6740"/>
                      </a:lnTo>
                      <a:lnTo>
                        <a:pt x="5366" y="7168"/>
                      </a:lnTo>
                      <a:lnTo>
                        <a:pt x="5321" y="7541"/>
                      </a:lnTo>
                      <a:lnTo>
                        <a:pt x="5287" y="7708"/>
                      </a:lnTo>
                      <a:lnTo>
                        <a:pt x="5242" y="7857"/>
                      </a:lnTo>
                      <a:lnTo>
                        <a:pt x="5197" y="7969"/>
                      </a:lnTo>
                      <a:lnTo>
                        <a:pt x="5130" y="8062"/>
                      </a:lnTo>
                      <a:lnTo>
                        <a:pt x="5006" y="8248"/>
                      </a:lnTo>
                      <a:lnTo>
                        <a:pt x="4848" y="8397"/>
                      </a:lnTo>
                      <a:lnTo>
                        <a:pt x="4725" y="8528"/>
                      </a:lnTo>
                      <a:lnTo>
                        <a:pt x="4567" y="8640"/>
                      </a:lnTo>
                      <a:lnTo>
                        <a:pt x="4421" y="8714"/>
                      </a:lnTo>
                      <a:lnTo>
                        <a:pt x="4263" y="8751"/>
                      </a:lnTo>
                      <a:lnTo>
                        <a:pt x="4095" y="8788"/>
                      </a:lnTo>
                      <a:lnTo>
                        <a:pt x="3948" y="8788"/>
                      </a:lnTo>
                      <a:lnTo>
                        <a:pt x="3791" y="8751"/>
                      </a:lnTo>
                      <a:lnTo>
                        <a:pt x="3667" y="8714"/>
                      </a:lnTo>
                      <a:lnTo>
                        <a:pt x="3510" y="8677"/>
                      </a:lnTo>
                      <a:lnTo>
                        <a:pt x="3386" y="8602"/>
                      </a:lnTo>
                      <a:lnTo>
                        <a:pt x="3251" y="8491"/>
                      </a:lnTo>
                      <a:lnTo>
                        <a:pt x="3127" y="8360"/>
                      </a:lnTo>
                      <a:lnTo>
                        <a:pt x="3015" y="8248"/>
                      </a:lnTo>
                      <a:lnTo>
                        <a:pt x="2925" y="8062"/>
                      </a:lnTo>
                      <a:lnTo>
                        <a:pt x="2778" y="7857"/>
                      </a:lnTo>
                      <a:lnTo>
                        <a:pt x="2610" y="7671"/>
                      </a:lnTo>
                      <a:lnTo>
                        <a:pt x="2407" y="7541"/>
                      </a:lnTo>
                      <a:lnTo>
                        <a:pt x="2171" y="7466"/>
                      </a:lnTo>
                      <a:lnTo>
                        <a:pt x="1957" y="7429"/>
                      </a:lnTo>
                      <a:lnTo>
                        <a:pt x="1698" y="7429"/>
                      </a:lnTo>
                      <a:lnTo>
                        <a:pt x="1462" y="7466"/>
                      </a:lnTo>
                      <a:lnTo>
                        <a:pt x="1226" y="7559"/>
                      </a:lnTo>
                      <a:lnTo>
                        <a:pt x="989" y="7708"/>
                      </a:lnTo>
                      <a:lnTo>
                        <a:pt x="776" y="7932"/>
                      </a:lnTo>
                      <a:lnTo>
                        <a:pt x="551" y="8211"/>
                      </a:lnTo>
                      <a:lnTo>
                        <a:pt x="382" y="8528"/>
                      </a:lnTo>
                      <a:lnTo>
                        <a:pt x="315" y="8714"/>
                      </a:lnTo>
                      <a:lnTo>
                        <a:pt x="236" y="8919"/>
                      </a:lnTo>
                      <a:lnTo>
                        <a:pt x="191" y="9142"/>
                      </a:lnTo>
                      <a:lnTo>
                        <a:pt x="123" y="9347"/>
                      </a:lnTo>
                      <a:lnTo>
                        <a:pt x="78" y="9608"/>
                      </a:lnTo>
                      <a:lnTo>
                        <a:pt x="56" y="9887"/>
                      </a:lnTo>
                      <a:lnTo>
                        <a:pt x="33" y="10185"/>
                      </a:lnTo>
                      <a:lnTo>
                        <a:pt x="33" y="10464"/>
                      </a:lnTo>
                      <a:lnTo>
                        <a:pt x="33" y="10706"/>
                      </a:lnTo>
                      <a:lnTo>
                        <a:pt x="56" y="10967"/>
                      </a:lnTo>
                      <a:lnTo>
                        <a:pt x="78" y="11172"/>
                      </a:lnTo>
                      <a:lnTo>
                        <a:pt x="123" y="11395"/>
                      </a:lnTo>
                      <a:lnTo>
                        <a:pt x="168" y="11600"/>
                      </a:lnTo>
                      <a:lnTo>
                        <a:pt x="236" y="11786"/>
                      </a:lnTo>
                      <a:lnTo>
                        <a:pt x="292" y="11973"/>
                      </a:lnTo>
                      <a:lnTo>
                        <a:pt x="382" y="12140"/>
                      </a:lnTo>
                      <a:lnTo>
                        <a:pt x="540" y="12419"/>
                      </a:lnTo>
                      <a:lnTo>
                        <a:pt x="731" y="12680"/>
                      </a:lnTo>
                      <a:lnTo>
                        <a:pt x="944" y="12866"/>
                      </a:lnTo>
                      <a:lnTo>
                        <a:pt x="1158" y="12997"/>
                      </a:lnTo>
                      <a:lnTo>
                        <a:pt x="1395" y="13108"/>
                      </a:lnTo>
                      <a:lnTo>
                        <a:pt x="1608" y="13183"/>
                      </a:lnTo>
                      <a:lnTo>
                        <a:pt x="1856" y="13183"/>
                      </a:lnTo>
                      <a:lnTo>
                        <a:pt x="2070" y="13146"/>
                      </a:lnTo>
                      <a:lnTo>
                        <a:pt x="2261" y="13071"/>
                      </a:lnTo>
                      <a:lnTo>
                        <a:pt x="2430" y="12960"/>
                      </a:lnTo>
                      <a:lnTo>
                        <a:pt x="2587" y="12792"/>
                      </a:lnTo>
                      <a:lnTo>
                        <a:pt x="2688" y="12606"/>
                      </a:lnTo>
                      <a:lnTo>
                        <a:pt x="2801" y="12419"/>
                      </a:lnTo>
                      <a:lnTo>
                        <a:pt x="2925" y="12289"/>
                      </a:lnTo>
                      <a:lnTo>
                        <a:pt x="3082" y="12177"/>
                      </a:lnTo>
                      <a:lnTo>
                        <a:pt x="3228" y="12103"/>
                      </a:lnTo>
                      <a:lnTo>
                        <a:pt x="3408" y="12103"/>
                      </a:lnTo>
                      <a:lnTo>
                        <a:pt x="3577" y="12103"/>
                      </a:lnTo>
                      <a:lnTo>
                        <a:pt x="3723" y="12177"/>
                      </a:lnTo>
                      <a:lnTo>
                        <a:pt x="3903" y="12252"/>
                      </a:lnTo>
                      <a:lnTo>
                        <a:pt x="4072" y="12364"/>
                      </a:lnTo>
                      <a:lnTo>
                        <a:pt x="4230" y="12494"/>
                      </a:lnTo>
                      <a:lnTo>
                        <a:pt x="4353" y="12643"/>
                      </a:lnTo>
                      <a:lnTo>
                        <a:pt x="4488" y="12829"/>
                      </a:lnTo>
                      <a:lnTo>
                        <a:pt x="4567" y="13034"/>
                      </a:lnTo>
                      <a:lnTo>
                        <a:pt x="4657" y="13257"/>
                      </a:lnTo>
                      <a:lnTo>
                        <a:pt x="4702" y="13462"/>
                      </a:lnTo>
                      <a:lnTo>
                        <a:pt x="4725" y="13686"/>
                      </a:lnTo>
                      <a:lnTo>
                        <a:pt x="4702" y="14282"/>
                      </a:lnTo>
                      <a:lnTo>
                        <a:pt x="4657" y="15045"/>
                      </a:lnTo>
                      <a:lnTo>
                        <a:pt x="4612" y="15976"/>
                      </a:lnTo>
                      <a:lnTo>
                        <a:pt x="4590" y="16926"/>
                      </a:lnTo>
                      <a:lnTo>
                        <a:pt x="4567" y="17968"/>
                      </a:lnTo>
                      <a:lnTo>
                        <a:pt x="4567" y="19011"/>
                      </a:lnTo>
                      <a:lnTo>
                        <a:pt x="4590" y="19514"/>
                      </a:lnTo>
                      <a:lnTo>
                        <a:pt x="4612" y="19980"/>
                      </a:lnTo>
                      <a:lnTo>
                        <a:pt x="4657" y="20426"/>
                      </a:lnTo>
                      <a:lnTo>
                        <a:pt x="4725" y="20836"/>
                      </a:lnTo>
                      <a:lnTo>
                        <a:pt x="4848" y="20929"/>
                      </a:lnTo>
                      <a:lnTo>
                        <a:pt x="5040" y="21004"/>
                      </a:lnTo>
                      <a:lnTo>
                        <a:pt x="5265" y="21078"/>
                      </a:lnTo>
                      <a:lnTo>
                        <a:pt x="5478" y="21115"/>
                      </a:lnTo>
                      <a:lnTo>
                        <a:pt x="6041" y="21115"/>
                      </a:lnTo>
                      <a:lnTo>
                        <a:pt x="6637" y="21078"/>
                      </a:lnTo>
                      <a:lnTo>
                        <a:pt x="7312" y="21004"/>
                      </a:lnTo>
                      <a:lnTo>
                        <a:pt x="7998" y="20929"/>
                      </a:lnTo>
                      <a:lnTo>
                        <a:pt x="8696" y="20855"/>
                      </a:lnTo>
                      <a:lnTo>
                        <a:pt x="9360" y="20836"/>
                      </a:lnTo>
                      <a:close/>
                    </a:path>
                  </a:pathLst>
                </a:custGeom>
                <a:solidFill>
                  <a:srgbClr val="FFCCCC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7454" name="Oval 169"/>
            <p:cNvSpPr>
              <a:spLocks noChangeArrowheads="1"/>
            </p:cNvSpPr>
            <p:nvPr/>
          </p:nvSpPr>
          <p:spPr bwMode="auto">
            <a:xfrm>
              <a:off x="3338" y="544"/>
              <a:ext cx="108" cy="137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latin typeface="Arial" panose="020B0604020202020204" pitchFamily="34" charset="0"/>
                </a:rPr>
                <a:t>1</a:t>
              </a:r>
            </a:p>
          </p:txBody>
        </p:sp>
        <p:sp>
          <p:nvSpPr>
            <p:cNvPr id="17455" name="Oval 170"/>
            <p:cNvSpPr>
              <a:spLocks noChangeArrowheads="1"/>
            </p:cNvSpPr>
            <p:nvPr/>
          </p:nvSpPr>
          <p:spPr bwMode="auto">
            <a:xfrm>
              <a:off x="2608" y="1336"/>
              <a:ext cx="108" cy="138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latin typeface="Arial" panose="020B0604020202020204" pitchFamily="34" charset="0"/>
                </a:rPr>
                <a:t>2</a:t>
              </a:r>
            </a:p>
          </p:txBody>
        </p:sp>
        <p:sp>
          <p:nvSpPr>
            <p:cNvPr id="17456" name="Oval 171"/>
            <p:cNvSpPr>
              <a:spLocks noChangeArrowheads="1"/>
            </p:cNvSpPr>
            <p:nvPr/>
          </p:nvSpPr>
          <p:spPr bwMode="auto">
            <a:xfrm>
              <a:off x="3582" y="1232"/>
              <a:ext cx="108" cy="138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latin typeface="Arial" panose="020B0604020202020204" pitchFamily="34" charset="0"/>
                </a:rPr>
                <a:t>3</a:t>
              </a:r>
            </a:p>
          </p:txBody>
        </p:sp>
        <p:sp>
          <p:nvSpPr>
            <p:cNvPr id="17457" name="Oval 172"/>
            <p:cNvSpPr>
              <a:spLocks noChangeArrowheads="1"/>
            </p:cNvSpPr>
            <p:nvPr/>
          </p:nvSpPr>
          <p:spPr bwMode="auto">
            <a:xfrm>
              <a:off x="3933" y="1267"/>
              <a:ext cx="108" cy="138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latin typeface="Arial" panose="020B0604020202020204" pitchFamily="34" charset="0"/>
                </a:rPr>
                <a:t>3</a:t>
              </a:r>
            </a:p>
          </p:txBody>
        </p:sp>
        <p:sp>
          <p:nvSpPr>
            <p:cNvPr id="17458" name="Oval 173"/>
            <p:cNvSpPr>
              <a:spLocks noChangeArrowheads="1"/>
            </p:cNvSpPr>
            <p:nvPr/>
          </p:nvSpPr>
          <p:spPr bwMode="auto">
            <a:xfrm>
              <a:off x="4312" y="1267"/>
              <a:ext cx="108" cy="138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latin typeface="Arial" panose="020B0604020202020204" pitchFamily="34" charset="0"/>
                </a:rPr>
                <a:t>3</a:t>
              </a:r>
            </a:p>
          </p:txBody>
        </p:sp>
        <p:sp>
          <p:nvSpPr>
            <p:cNvPr id="17459" name="Oval 174"/>
            <p:cNvSpPr>
              <a:spLocks noChangeArrowheads="1"/>
            </p:cNvSpPr>
            <p:nvPr/>
          </p:nvSpPr>
          <p:spPr bwMode="auto">
            <a:xfrm>
              <a:off x="4691" y="1267"/>
              <a:ext cx="108" cy="138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latin typeface="Arial" panose="020B0604020202020204" pitchFamily="34" charset="0"/>
                </a:rPr>
                <a:t>3</a:t>
              </a:r>
            </a:p>
          </p:txBody>
        </p:sp>
        <p:sp>
          <p:nvSpPr>
            <p:cNvPr id="17460" name="Oval 175"/>
            <p:cNvSpPr>
              <a:spLocks noChangeArrowheads="1"/>
            </p:cNvSpPr>
            <p:nvPr/>
          </p:nvSpPr>
          <p:spPr bwMode="auto">
            <a:xfrm>
              <a:off x="5204" y="1405"/>
              <a:ext cx="108" cy="139"/>
            </a:xfrm>
            <a:prstGeom prst="ellipse">
              <a:avLst/>
            </a:prstGeom>
            <a:solidFill>
              <a:srgbClr val="CCFFCC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latin typeface="Arial" panose="020B0604020202020204" pitchFamily="34" charset="0"/>
                </a:rPr>
                <a:t>3</a:t>
              </a:r>
            </a:p>
          </p:txBody>
        </p:sp>
        <p:sp>
          <p:nvSpPr>
            <p:cNvPr id="17461" name="Oval 176"/>
            <p:cNvSpPr>
              <a:spLocks noChangeArrowheads="1"/>
            </p:cNvSpPr>
            <p:nvPr/>
          </p:nvSpPr>
          <p:spPr bwMode="auto">
            <a:xfrm>
              <a:off x="3527" y="1577"/>
              <a:ext cx="108" cy="139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latin typeface="Arial" panose="020B0604020202020204" pitchFamily="34" charset="0"/>
                </a:rPr>
                <a:t>4</a:t>
              </a:r>
            </a:p>
          </p:txBody>
        </p:sp>
        <p:sp>
          <p:nvSpPr>
            <p:cNvPr id="17462" name="Oval 177"/>
            <p:cNvSpPr>
              <a:spLocks noChangeArrowheads="1"/>
            </p:cNvSpPr>
            <p:nvPr/>
          </p:nvSpPr>
          <p:spPr bwMode="auto">
            <a:xfrm>
              <a:off x="3527" y="1957"/>
              <a:ext cx="108" cy="138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latin typeface="Arial" panose="020B0604020202020204" pitchFamily="34" charset="0"/>
                </a:rPr>
                <a:t>8</a:t>
              </a:r>
            </a:p>
          </p:txBody>
        </p:sp>
        <p:sp>
          <p:nvSpPr>
            <p:cNvPr id="17463" name="Oval 178"/>
            <p:cNvSpPr>
              <a:spLocks noChangeArrowheads="1"/>
            </p:cNvSpPr>
            <p:nvPr/>
          </p:nvSpPr>
          <p:spPr bwMode="auto">
            <a:xfrm>
              <a:off x="4177" y="1957"/>
              <a:ext cx="108" cy="138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latin typeface="Arial" panose="020B0604020202020204" pitchFamily="34" charset="0"/>
                </a:rPr>
                <a:t>8</a:t>
              </a:r>
            </a:p>
          </p:txBody>
        </p:sp>
        <p:sp>
          <p:nvSpPr>
            <p:cNvPr id="17464" name="AutoShape 179"/>
            <p:cNvSpPr>
              <a:spLocks noChangeArrowheads="1"/>
            </p:cNvSpPr>
            <p:nvPr/>
          </p:nvSpPr>
          <p:spPr bwMode="auto">
            <a:xfrm>
              <a:off x="4257" y="1991"/>
              <a:ext cx="81" cy="441"/>
            </a:xfrm>
            <a:prstGeom prst="upArrow">
              <a:avLst>
                <a:gd name="adj1" fmla="val 50000"/>
                <a:gd name="adj2" fmla="val 136111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7465" name="Oval 180"/>
            <p:cNvSpPr>
              <a:spLocks noChangeArrowheads="1"/>
            </p:cNvSpPr>
            <p:nvPr/>
          </p:nvSpPr>
          <p:spPr bwMode="auto">
            <a:xfrm>
              <a:off x="5286" y="1924"/>
              <a:ext cx="108" cy="137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latin typeface="Arial" panose="020B0604020202020204" pitchFamily="34" charset="0"/>
                </a:rPr>
                <a:t>5</a:t>
              </a:r>
            </a:p>
          </p:txBody>
        </p:sp>
        <p:sp>
          <p:nvSpPr>
            <p:cNvPr id="17466" name="Oval 181"/>
            <p:cNvSpPr>
              <a:spLocks noChangeArrowheads="1"/>
            </p:cNvSpPr>
            <p:nvPr/>
          </p:nvSpPr>
          <p:spPr bwMode="auto">
            <a:xfrm>
              <a:off x="5178" y="2612"/>
              <a:ext cx="108" cy="138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latin typeface="Arial" panose="020B0604020202020204" pitchFamily="34" charset="0"/>
                </a:rPr>
                <a:t>6</a:t>
              </a:r>
            </a:p>
          </p:txBody>
        </p:sp>
        <p:sp>
          <p:nvSpPr>
            <p:cNvPr id="17467" name="Oval 182"/>
            <p:cNvSpPr>
              <a:spLocks noChangeArrowheads="1"/>
            </p:cNvSpPr>
            <p:nvPr/>
          </p:nvSpPr>
          <p:spPr bwMode="auto">
            <a:xfrm>
              <a:off x="4393" y="2612"/>
              <a:ext cx="108" cy="138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latin typeface="Arial" panose="020B0604020202020204" pitchFamily="34" charset="0"/>
                </a:rPr>
                <a:t>7</a:t>
              </a:r>
            </a:p>
          </p:txBody>
        </p:sp>
        <p:sp>
          <p:nvSpPr>
            <p:cNvPr id="17468" name="AutoShape 183"/>
            <p:cNvSpPr>
              <a:spLocks noChangeArrowheads="1"/>
            </p:cNvSpPr>
            <p:nvPr/>
          </p:nvSpPr>
          <p:spPr bwMode="auto">
            <a:xfrm rot="10800000">
              <a:off x="3257" y="1612"/>
              <a:ext cx="270" cy="75"/>
            </a:xfrm>
            <a:prstGeom prst="leftArrow">
              <a:avLst>
                <a:gd name="adj1" fmla="val 50000"/>
                <a:gd name="adj2" fmla="val 60000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7469" name="AutoShape 184"/>
            <p:cNvSpPr>
              <a:spLocks noChangeArrowheads="1"/>
            </p:cNvSpPr>
            <p:nvPr/>
          </p:nvSpPr>
          <p:spPr bwMode="auto">
            <a:xfrm rot="10800000">
              <a:off x="3257" y="1991"/>
              <a:ext cx="270" cy="76"/>
            </a:xfrm>
            <a:prstGeom prst="leftArrow">
              <a:avLst>
                <a:gd name="adj1" fmla="val 50000"/>
                <a:gd name="adj2" fmla="val 59211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grpSp>
          <p:nvGrpSpPr>
            <p:cNvPr id="17470" name="Group 185"/>
            <p:cNvGrpSpPr>
              <a:grpSpLocks/>
            </p:cNvGrpSpPr>
            <p:nvPr/>
          </p:nvGrpSpPr>
          <p:grpSpPr bwMode="auto">
            <a:xfrm>
              <a:off x="2905" y="1577"/>
              <a:ext cx="380" cy="1174"/>
              <a:chOff x="1111" y="2659"/>
              <a:chExt cx="635" cy="1543"/>
            </a:xfrm>
          </p:grpSpPr>
          <p:sp>
            <p:nvSpPr>
              <p:cNvPr id="17473" name="AutoShape 186"/>
              <p:cNvSpPr>
                <a:spLocks noChangeArrowheads="1"/>
              </p:cNvSpPr>
              <p:nvPr/>
            </p:nvSpPr>
            <p:spPr bwMode="auto">
              <a:xfrm>
                <a:off x="1111" y="2659"/>
                <a:ext cx="635" cy="1543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grpSp>
            <p:nvGrpSpPr>
              <p:cNvPr id="17474" name="Group 187"/>
              <p:cNvGrpSpPr>
                <a:grpSpLocks/>
              </p:cNvGrpSpPr>
              <p:nvPr/>
            </p:nvGrpSpPr>
            <p:grpSpPr bwMode="auto">
              <a:xfrm>
                <a:off x="1173" y="2705"/>
                <a:ext cx="528" cy="1433"/>
                <a:chOff x="362" y="2336"/>
                <a:chExt cx="528" cy="1433"/>
              </a:xfrm>
            </p:grpSpPr>
            <p:pic>
              <p:nvPicPr>
                <p:cNvPr id="17478" name="Picture 188" descr="j0235319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9" y="2744"/>
                  <a:ext cx="426" cy="5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479" name="Picture 189" descr="j0300840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2" y="3288"/>
                  <a:ext cx="435" cy="48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480" name="Picture 190" descr="j0205462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2" y="2336"/>
                  <a:ext cx="528" cy="38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17475" name="Oval 191"/>
              <p:cNvSpPr>
                <a:spLocks noChangeArrowheads="1"/>
              </p:cNvSpPr>
              <p:nvPr/>
            </p:nvSpPr>
            <p:spPr bwMode="auto">
              <a:xfrm>
                <a:off x="1111" y="2659"/>
                <a:ext cx="181" cy="181"/>
              </a:xfrm>
              <a:prstGeom prst="ellipse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800" b="1">
                    <a:latin typeface="Arial" panose="020B0604020202020204" pitchFamily="34" charset="0"/>
                  </a:rPr>
                  <a:t>А</a:t>
                </a:r>
              </a:p>
            </p:txBody>
          </p:sp>
          <p:sp>
            <p:nvSpPr>
              <p:cNvPr id="17476" name="Oval 192"/>
              <p:cNvSpPr>
                <a:spLocks noChangeArrowheads="1"/>
              </p:cNvSpPr>
              <p:nvPr/>
            </p:nvSpPr>
            <p:spPr bwMode="auto">
              <a:xfrm>
                <a:off x="1111" y="3113"/>
                <a:ext cx="181" cy="181"/>
              </a:xfrm>
              <a:prstGeom prst="ellipse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800" b="1">
                    <a:latin typeface="Arial" panose="020B0604020202020204" pitchFamily="34" charset="0"/>
                  </a:rPr>
                  <a:t>Б</a:t>
                </a:r>
              </a:p>
            </p:txBody>
          </p:sp>
          <p:sp>
            <p:nvSpPr>
              <p:cNvPr id="17477" name="Oval 193"/>
              <p:cNvSpPr>
                <a:spLocks noChangeArrowheads="1"/>
              </p:cNvSpPr>
              <p:nvPr/>
            </p:nvSpPr>
            <p:spPr bwMode="auto">
              <a:xfrm>
                <a:off x="1111" y="3612"/>
                <a:ext cx="181" cy="181"/>
              </a:xfrm>
              <a:prstGeom prst="ellipse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ru-RU" altLang="ru-RU" sz="800" b="1">
                    <a:latin typeface="Arial" panose="020B0604020202020204" pitchFamily="34" charset="0"/>
                  </a:rPr>
                  <a:t>В</a:t>
                </a:r>
              </a:p>
            </p:txBody>
          </p:sp>
        </p:grpSp>
        <p:sp>
          <p:nvSpPr>
            <p:cNvPr id="17471" name="AutoShape 194"/>
            <p:cNvSpPr>
              <a:spLocks noChangeArrowheads="1"/>
            </p:cNvSpPr>
            <p:nvPr/>
          </p:nvSpPr>
          <p:spPr bwMode="auto">
            <a:xfrm>
              <a:off x="3257" y="2475"/>
              <a:ext cx="622" cy="74"/>
            </a:xfrm>
            <a:prstGeom prst="leftArrow">
              <a:avLst>
                <a:gd name="adj1" fmla="val 50000"/>
                <a:gd name="adj2" fmla="val 140090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7472" name="Oval 195"/>
            <p:cNvSpPr>
              <a:spLocks noChangeArrowheads="1"/>
            </p:cNvSpPr>
            <p:nvPr/>
          </p:nvSpPr>
          <p:spPr bwMode="auto">
            <a:xfrm>
              <a:off x="3419" y="1303"/>
              <a:ext cx="108" cy="137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 b="1">
                  <a:latin typeface="Arial" panose="020B0604020202020204" pitchFamily="34" charset="0"/>
                </a:rPr>
                <a:t>9</a:t>
              </a:r>
            </a:p>
          </p:txBody>
        </p:sp>
      </p:grpSp>
      <p:sp>
        <p:nvSpPr>
          <p:cNvPr id="103" name="Прямоугольник 102"/>
          <p:cNvSpPr/>
          <p:nvPr/>
        </p:nvSpPr>
        <p:spPr>
          <a:xfrm>
            <a:off x="521804" y="130623"/>
            <a:ext cx="83765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0000CC"/>
                </a:solidFill>
              </a:rPr>
              <a:t>Різноманіття</a:t>
            </a:r>
            <a:r>
              <a:rPr lang="ru-RU" sz="3200" b="1" dirty="0" smtClean="0">
                <a:solidFill>
                  <a:srgbClr val="0000CC"/>
                </a:solidFill>
              </a:rPr>
              <a:t> схем </a:t>
            </a:r>
            <a:r>
              <a:rPr lang="ru-RU" sz="3200" b="1" dirty="0" err="1" smtClean="0">
                <a:solidFill>
                  <a:srgbClr val="0000CC"/>
                </a:solidFill>
              </a:rPr>
              <a:t>архітектурних</a:t>
            </a:r>
            <a:r>
              <a:rPr lang="ru-RU" sz="3200" b="1" dirty="0" smtClean="0">
                <a:solidFill>
                  <a:srgbClr val="0000CC"/>
                </a:solidFill>
              </a:rPr>
              <a:t> </a:t>
            </a:r>
            <a:r>
              <a:rPr lang="ru-RU" sz="3200" b="1" dirty="0" err="1" smtClean="0">
                <a:solidFill>
                  <a:srgbClr val="0000CC"/>
                </a:solidFill>
              </a:rPr>
              <a:t>процесів</a:t>
            </a:r>
            <a:endParaRPr lang="ru-RU" sz="32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89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17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1804" y="130623"/>
            <a:ext cx="83765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err="1" smtClean="0">
                <a:solidFill>
                  <a:schemeClr val="tx1"/>
                </a:solidFill>
              </a:rPr>
              <a:t>Арх</a:t>
            </a:r>
            <a:r>
              <a:rPr lang="uk-UA" altLang="ru-RU" sz="3200" b="1" dirty="0" smtClean="0"/>
              <a:t>і</a:t>
            </a:r>
            <a:r>
              <a:rPr lang="ru-RU" altLang="ru-RU" sz="3200" b="1" dirty="0" err="1" smtClean="0">
                <a:solidFill>
                  <a:schemeClr val="tx1"/>
                </a:solidFill>
              </a:rPr>
              <a:t>тектура</a:t>
            </a:r>
            <a:r>
              <a:rPr lang="ru-RU" altLang="ru-RU" sz="3200" b="1" dirty="0" smtClean="0">
                <a:solidFill>
                  <a:schemeClr val="tx1"/>
                </a:solidFill>
              </a:rPr>
              <a:t> в </a:t>
            </a:r>
            <a:r>
              <a:rPr lang="ru-RU" altLang="ru-RU" sz="3200" b="1" dirty="0" err="1" smtClean="0">
                <a:solidFill>
                  <a:schemeClr val="tx1"/>
                </a:solidFill>
              </a:rPr>
              <a:t>динаміці</a:t>
            </a:r>
            <a:endParaRPr lang="ru-RU" sz="3200" b="1" dirty="0">
              <a:solidFill>
                <a:srgbClr val="0000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4148" y="942412"/>
            <a:ext cx="8284191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Постійна</a:t>
            </a:r>
            <a:r>
              <a:rPr lang="ru-RU" sz="2400" dirty="0" smtClean="0"/>
              <a:t> </a:t>
            </a:r>
            <a:r>
              <a:rPr lang="ru-RU" sz="2400" dirty="0" err="1" smtClean="0"/>
              <a:t>трансформація</a:t>
            </a:r>
            <a:r>
              <a:rPr lang="ru-RU" sz="2400" dirty="0" smtClean="0"/>
              <a:t> </a:t>
            </a:r>
            <a:r>
              <a:rPr lang="ru-RU" sz="2400" dirty="0" err="1" smtClean="0"/>
              <a:t>підприємства</a:t>
            </a:r>
            <a:r>
              <a:rPr lang="ru-RU" sz="2400" dirty="0" smtClean="0"/>
              <a:t> як </a:t>
            </a:r>
            <a:r>
              <a:rPr lang="ru-RU" sz="2400" dirty="0" err="1" smtClean="0"/>
              <a:t>системи</a:t>
            </a:r>
            <a:r>
              <a:rPr lang="ru-RU" sz="2400" dirty="0" smtClean="0"/>
              <a:t> і </a:t>
            </a:r>
            <a:r>
              <a:rPr lang="ru-RU" sz="2400" dirty="0" err="1" smtClean="0"/>
              <a:t>його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підсистем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000" dirty="0" smtClean="0"/>
              <a:t>«</a:t>
            </a:r>
            <a:r>
              <a:rPr lang="ru-RU" sz="2000" dirty="0" err="1" smtClean="0"/>
              <a:t>Підприємство</a:t>
            </a:r>
            <a:r>
              <a:rPr lang="ru-RU" sz="2000" dirty="0" smtClean="0"/>
              <a:t> динамічно і </a:t>
            </a:r>
            <a:r>
              <a:rPr lang="ru-RU" sz="2000" dirty="0" err="1" smtClean="0"/>
              <a:t>схильне</a:t>
            </a:r>
            <a:r>
              <a:rPr lang="ru-RU" sz="2000" dirty="0" smtClean="0"/>
              <a:t> до </a:t>
            </a:r>
            <a:r>
              <a:rPr lang="ru-RU" sz="2000" dirty="0" err="1" smtClean="0"/>
              <a:t>постійних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змін</a:t>
            </a:r>
            <a:r>
              <a:rPr lang="ru-RU" sz="2000" dirty="0" smtClean="0"/>
              <a:t> через </a:t>
            </a:r>
            <a:r>
              <a:rPr lang="ru-RU" sz="2000" dirty="0" err="1" smtClean="0"/>
              <a:t>такі</a:t>
            </a:r>
            <a:r>
              <a:rPr lang="ru-RU" sz="2000" dirty="0" smtClean="0"/>
              <a:t> </a:t>
            </a:r>
            <a:r>
              <a:rPr lang="ru-RU" sz="2000" dirty="0" err="1" smtClean="0"/>
              <a:t>фактори</a:t>
            </a:r>
            <a:r>
              <a:rPr lang="ru-RU" sz="2000" dirty="0" smtClean="0"/>
              <a:t>, як </a:t>
            </a:r>
            <a:r>
              <a:rPr lang="ru-RU" sz="2000" b="1" dirty="0" err="1" smtClean="0"/>
              <a:t>зміна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ринкових</a:t>
            </a:r>
            <a:r>
              <a:rPr lang="ru-RU" sz="2000" b="1" dirty="0" smtClean="0"/>
              <a:t> умов, </a:t>
            </a:r>
            <a:r>
              <a:rPr lang="ru-RU" sz="2000" b="1" dirty="0" err="1" smtClean="0"/>
              <a:t>технології</a:t>
            </a:r>
            <a:r>
              <a:rPr lang="ru-RU" sz="2000" b="1" dirty="0" smtClean="0"/>
              <a:t> і </a:t>
            </a:r>
            <a:r>
              <a:rPr lang="ru-RU" sz="2000" b="1" dirty="0" err="1" smtClean="0"/>
              <a:t>знання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r>
              <a:rPr lang="ru-RU" sz="2000" dirty="0" smtClean="0"/>
              <a:t>В </a:t>
            </a:r>
            <a:r>
              <a:rPr lang="ru-RU" sz="2000" dirty="0" err="1" smtClean="0"/>
              <a:t>останні</a:t>
            </a:r>
            <a:r>
              <a:rPr lang="ru-RU" sz="2000" dirty="0" smtClean="0"/>
              <a:t> роки </a:t>
            </a:r>
            <a:r>
              <a:rPr lang="ru-RU" sz="2000" dirty="0" err="1" smtClean="0"/>
              <a:t>спостерігається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суттєва</a:t>
            </a:r>
            <a:r>
              <a:rPr lang="ru-RU" sz="2000" dirty="0" smtClean="0"/>
              <a:t> </a:t>
            </a:r>
            <a:r>
              <a:rPr lang="ru-RU" sz="2000" dirty="0" err="1" smtClean="0"/>
              <a:t>зміна</a:t>
            </a:r>
            <a:r>
              <a:rPr lang="ru-RU" sz="2000" dirty="0" smtClean="0"/>
              <a:t> в </a:t>
            </a:r>
            <a:r>
              <a:rPr lang="ru-RU" sz="2000" dirty="0" err="1" smtClean="0"/>
              <a:t>поглядах</a:t>
            </a:r>
            <a:r>
              <a:rPr lang="ru-RU" sz="2000" dirty="0" smtClean="0"/>
              <a:t> на те, як </a:t>
            </a:r>
            <a:r>
              <a:rPr lang="ru-RU" sz="2000" dirty="0" err="1" smtClean="0"/>
              <a:t>підприємство</a:t>
            </a:r>
            <a:r>
              <a:rPr lang="ru-RU" sz="2000" dirty="0" smtClean="0"/>
              <a:t> </a:t>
            </a:r>
            <a:r>
              <a:rPr lang="ru-RU" sz="2000" dirty="0" err="1" smtClean="0"/>
              <a:t>діє</a:t>
            </a:r>
            <a:r>
              <a:rPr lang="ru-RU" sz="2000" dirty="0" smtClean="0"/>
              <a:t>. </a:t>
            </a:r>
          </a:p>
          <a:p>
            <a:r>
              <a:rPr lang="ru-RU" sz="2000" dirty="0" err="1" smtClean="0"/>
              <a:t>Натомість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уявлення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підприємство</a:t>
            </a:r>
            <a:r>
              <a:rPr lang="ru-RU" sz="2000" dirty="0" smtClean="0"/>
              <a:t> - </a:t>
            </a:r>
            <a:r>
              <a:rPr lang="ru-RU" sz="2000" dirty="0" err="1" smtClean="0"/>
              <a:t>ієрархія</a:t>
            </a:r>
            <a:r>
              <a:rPr lang="ru-RU" sz="2000" dirty="0" smtClean="0"/>
              <a:t> і в </a:t>
            </a:r>
            <a:r>
              <a:rPr lang="ru-RU" sz="2000" dirty="0" err="1" smtClean="0"/>
              <a:t>своїй</a:t>
            </a:r>
            <a:r>
              <a:rPr lang="ru-RU" sz="2000" dirty="0" smtClean="0"/>
              <a:t> </a:t>
            </a:r>
            <a:r>
              <a:rPr lang="ru-RU" sz="2000" dirty="0" err="1" smtClean="0"/>
              <a:t>структурі</a:t>
            </a:r>
            <a:r>
              <a:rPr lang="ru-RU" sz="2000" dirty="0" smtClean="0"/>
              <a:t> і в </a:t>
            </a:r>
            <a:r>
              <a:rPr lang="ru-RU" sz="2000" dirty="0" err="1" smtClean="0"/>
              <a:t>управлінні</a:t>
            </a:r>
            <a:r>
              <a:rPr lang="ru-RU" sz="2000" dirty="0" smtClean="0"/>
              <a:t>, </a:t>
            </a:r>
            <a:r>
              <a:rPr lang="ru-RU" sz="2000" dirty="0" err="1" smtClean="0"/>
              <a:t>розвинулося</a:t>
            </a:r>
            <a:r>
              <a:rPr lang="ru-RU" sz="2000" dirty="0" smtClean="0"/>
              <a:t> "</a:t>
            </a:r>
            <a:r>
              <a:rPr lang="ru-RU" sz="2000" dirty="0" err="1" smtClean="0"/>
              <a:t>розподілене</a:t>
            </a:r>
            <a:r>
              <a:rPr lang="ru-RU" sz="2000" dirty="0" smtClean="0"/>
              <a:t>" </a:t>
            </a:r>
            <a:r>
              <a:rPr lang="ru-RU" sz="2000" dirty="0" err="1" smtClean="0"/>
              <a:t>уявлення</a:t>
            </a:r>
            <a:r>
              <a:rPr lang="ru-RU" sz="2000" dirty="0" smtClean="0"/>
              <a:t> про </a:t>
            </a:r>
            <a:r>
              <a:rPr lang="ru-RU" sz="2000" dirty="0" err="1" smtClean="0"/>
              <a:t>комунікації</a:t>
            </a:r>
            <a:r>
              <a:rPr lang="ru-RU" sz="2000" dirty="0" smtClean="0"/>
              <a:t> і </a:t>
            </a:r>
            <a:r>
              <a:rPr lang="ru-RU" sz="2000" dirty="0" err="1" smtClean="0"/>
              <a:t>кооперації</a:t>
            </a:r>
            <a:r>
              <a:rPr lang="ru-RU" sz="2000" dirty="0" smtClean="0"/>
              <a:t> </a:t>
            </a:r>
            <a:r>
              <a:rPr lang="ru-RU" sz="2000" dirty="0" err="1" smtClean="0"/>
              <a:t>підрозділів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підприємства</a:t>
            </a:r>
            <a:r>
              <a:rPr lang="ru-RU" sz="2000" dirty="0" smtClean="0"/>
              <a:t> для </a:t>
            </a:r>
            <a:r>
              <a:rPr lang="ru-RU" sz="2000" dirty="0" err="1" smtClean="0"/>
              <a:t>вирішення</a:t>
            </a:r>
            <a:r>
              <a:rPr lang="ru-RU" sz="2000" dirty="0" smtClean="0"/>
              <a:t> проблем і </a:t>
            </a:r>
            <a:r>
              <a:rPr lang="ru-RU" sz="2000" dirty="0" err="1" smtClean="0"/>
              <a:t>виконання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дій</a:t>
            </a:r>
            <a:r>
              <a:rPr lang="ru-RU" sz="2000" dirty="0" smtClean="0"/>
              <a:t> »</a:t>
            </a:r>
          </a:p>
          <a:p>
            <a:endParaRPr lang="ru-RU" sz="2000" dirty="0" smtClean="0"/>
          </a:p>
          <a:p>
            <a:r>
              <a:rPr lang="ru-RU" sz="2000" dirty="0" smtClean="0"/>
              <a:t>(</a:t>
            </a:r>
            <a:r>
              <a:rPr lang="ru-RU" sz="2000" dirty="0" smtClean="0">
                <a:solidFill>
                  <a:srgbClr val="C00000"/>
                </a:solidFill>
              </a:rPr>
              <a:t>ISO 14258. </a:t>
            </a:r>
            <a:r>
              <a:rPr lang="ru-RU" sz="2000" dirty="0" err="1" smtClean="0">
                <a:solidFill>
                  <a:srgbClr val="C00000"/>
                </a:solidFill>
              </a:rPr>
              <a:t>Concepts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and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rules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for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enterprise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models</a:t>
            </a:r>
            <a:r>
              <a:rPr lang="ru-RU" sz="2000" dirty="0" smtClean="0">
                <a:solidFill>
                  <a:srgbClr val="C00000"/>
                </a:solidFill>
              </a:rPr>
              <a:t>. 1998</a:t>
            </a:r>
            <a:r>
              <a:rPr lang="ru-RU" sz="2000" dirty="0" smtClean="0"/>
              <a:t>.)</a:t>
            </a:r>
            <a:endParaRPr lang="ru-RU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662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5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660033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660033"/>
                </a:solidFill>
              </a:rPr>
              <a:t>-</a:t>
            </a:r>
            <a:fld id="{089D8B70-939B-4834-8F00-E81C8C66800E}" type="slidenum">
              <a:rPr lang="ru-RU" altLang="ru-RU" sz="1800">
                <a:solidFill>
                  <a:srgbClr val="660033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r>
              <a:rPr lang="ru-RU" altLang="ru-RU" sz="1800">
                <a:solidFill>
                  <a:srgbClr val="660033"/>
                </a:solidFill>
              </a:rPr>
              <a:t>-</a:t>
            </a:r>
            <a:endParaRPr lang="ru-RU" altLang="ru-RU" sz="1400" b="0"/>
          </a:p>
        </p:txBody>
      </p:sp>
      <p:graphicFrame>
        <p:nvGraphicFramePr>
          <p:cNvPr id="2150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7781990"/>
              </p:ext>
            </p:extLst>
          </p:nvPr>
        </p:nvGraphicFramePr>
        <p:xfrm>
          <a:off x="73025" y="789782"/>
          <a:ext cx="8820150" cy="619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Слайд" r:id="rId3" imgW="4381561" imgH="3284281" progId="PowerPoint.Slide.8">
                  <p:embed/>
                </p:oleObj>
              </mc:Choice>
              <mc:Fallback>
                <p:oleObj name="Слайд" r:id="rId3" imgW="4381561" imgH="3284281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25" y="789782"/>
                        <a:ext cx="8820150" cy="6192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6762750" y="2997200"/>
            <a:ext cx="2130425" cy="27813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Измерение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КОНКРЕТИЗАЦИИ: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Управляемый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перехода от общих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частных</a:t>
            </a:r>
            <a:r>
              <a:rPr lang="ru-RU" altLang="ru-RU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представлений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(референсные)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конкретным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(итоги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моделирования)</a:t>
            </a:r>
            <a:endParaRPr lang="en-US" altLang="ru-RU" sz="1600" b="1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611188" y="703263"/>
            <a:ext cx="2062162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u="sng"/>
              <a:t>Типы представлений: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1600"/>
              <a:t>Model Contents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1600"/>
              <a:t>Purpose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1600"/>
              <a:t>Implementation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1600"/>
              <a:t>Physical Manifestation</a:t>
            </a:r>
          </a:p>
        </p:txBody>
      </p:sp>
      <p:sp>
        <p:nvSpPr>
          <p:cNvPr id="21510" name="Text Box 7"/>
          <p:cNvSpPr txBox="1">
            <a:spLocks noChangeArrowheads="1"/>
          </p:cNvSpPr>
          <p:nvPr/>
        </p:nvSpPr>
        <p:spPr bwMode="auto">
          <a:xfrm>
            <a:off x="2673350" y="940495"/>
            <a:ext cx="413543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Измерение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ПРЕДСТАВЛЕНИЙ</a:t>
            </a:r>
            <a:r>
              <a:rPr lang="ru-RU" alt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 </a:t>
            </a:r>
            <a:r>
              <a:rPr lang="ru-RU" altLang="ru-RU" sz="1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визуализацией</a:t>
            </a:r>
            <a:endParaRPr lang="ru-RU" altLang="ru-RU" sz="16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Различных представлений</a:t>
            </a:r>
            <a:endParaRPr lang="ru-RU" altLang="ru-RU" sz="16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предприятия </a:t>
            </a:r>
            <a:r>
              <a:rPr lang="ru-RU" altLang="ru-RU" sz="1600" b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Сущности</a:t>
            </a:r>
            <a:endParaRPr lang="ru-RU" altLang="ru-RU" sz="16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11" name="Text Box 8"/>
          <p:cNvSpPr txBox="1">
            <a:spLocks noChangeArrowheads="1"/>
          </p:cNvSpPr>
          <p:nvPr/>
        </p:nvSpPr>
        <p:spPr bwMode="auto">
          <a:xfrm>
            <a:off x="331788" y="2852738"/>
            <a:ext cx="1863725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Измерение ЖЦ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(Страт. ВРЕМЯ):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Управляемый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моделирования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протяжении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ЖЦ</a:t>
            </a:r>
            <a:endParaRPr lang="en-US" altLang="ru-RU" sz="1600" b="1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95513" y="13137"/>
            <a:ext cx="36808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0000CC"/>
                </a:solidFill>
              </a:rPr>
              <a:t>Облік</a:t>
            </a:r>
            <a:r>
              <a:rPr lang="ru-RU" sz="2800" b="1" dirty="0" smtClean="0">
                <a:solidFill>
                  <a:srgbClr val="0000CC"/>
                </a:solidFill>
              </a:rPr>
              <a:t> часу в GERAM</a:t>
            </a:r>
            <a:endParaRPr lang="ru-RU" sz="2800" b="1" dirty="0">
              <a:solidFill>
                <a:srgbClr val="0000CC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Рисунок 9" descr="Описание: eu_flag_co_funded_pos_[rgb]_righ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70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5924" y="105350"/>
            <a:ext cx="80746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 smtClean="0">
                <a:solidFill>
                  <a:srgbClr val="660033"/>
                </a:solidFill>
              </a:rPr>
              <a:t>Схема арх. </a:t>
            </a:r>
            <a:r>
              <a:rPr lang="ru-RU" altLang="ru-RU" sz="3200" b="1" dirty="0" err="1" smtClean="0">
                <a:solidFill>
                  <a:srgbClr val="660033"/>
                </a:solidFill>
              </a:rPr>
              <a:t>підприємства</a:t>
            </a:r>
            <a:r>
              <a:rPr lang="ru-RU" altLang="ru-RU" sz="3200" b="1" dirty="0" smtClean="0">
                <a:solidFill>
                  <a:srgbClr val="660033"/>
                </a:solidFill>
              </a:rPr>
              <a:t> по </a:t>
            </a:r>
            <a:r>
              <a:rPr lang="ru-RU" altLang="ru-RU" sz="3200" b="1" dirty="0" err="1" smtClean="0">
                <a:solidFill>
                  <a:srgbClr val="660033"/>
                </a:solidFill>
              </a:rPr>
              <a:t>Дж.Захману</a:t>
            </a:r>
            <a:endParaRPr lang="ru-RU" sz="3200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223838" y="809625"/>
            <a:ext cx="8524875" cy="5715000"/>
            <a:chOff x="263" y="432"/>
            <a:chExt cx="4949" cy="3600"/>
          </a:xfrm>
        </p:grpSpPr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606" y="915"/>
              <a:ext cx="11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3964" y="432"/>
              <a:ext cx="624" cy="528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ru-RU" sz="2400" b="1"/>
            </a:p>
          </p:txBody>
        </p:sp>
        <p:sp>
          <p:nvSpPr>
            <p:cNvPr id="7" name="Rectangle 11"/>
            <p:cNvSpPr>
              <a:spLocks noChangeArrowheads="1"/>
            </p:cNvSpPr>
            <p:nvPr/>
          </p:nvSpPr>
          <p:spPr bwMode="auto">
            <a:xfrm>
              <a:off x="4588" y="432"/>
              <a:ext cx="624" cy="528"/>
            </a:xfrm>
            <a:prstGeom prst="rect">
              <a:avLst/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8" name="Rectangle 12"/>
            <p:cNvSpPr>
              <a:spLocks noChangeArrowheads="1"/>
            </p:cNvSpPr>
            <p:nvPr/>
          </p:nvSpPr>
          <p:spPr bwMode="auto">
            <a:xfrm>
              <a:off x="3292" y="432"/>
              <a:ext cx="672" cy="528"/>
            </a:xfrm>
            <a:prstGeom prst="rect">
              <a:avLst/>
            </a:prstGeom>
            <a:solidFill>
              <a:srgbClr val="00CC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9" name="Rectangle 13"/>
            <p:cNvSpPr>
              <a:spLocks noChangeArrowheads="1"/>
            </p:cNvSpPr>
            <p:nvPr/>
          </p:nvSpPr>
          <p:spPr bwMode="auto">
            <a:xfrm>
              <a:off x="3292" y="528"/>
              <a:ext cx="81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ДАННЫЕ</a:t>
              </a:r>
            </a:p>
          </p:txBody>
        </p:sp>
        <p:sp>
          <p:nvSpPr>
            <p:cNvPr id="10" name="Rectangle 14"/>
            <p:cNvSpPr>
              <a:spLocks noChangeArrowheads="1"/>
            </p:cNvSpPr>
            <p:nvPr/>
          </p:nvSpPr>
          <p:spPr bwMode="auto">
            <a:xfrm>
              <a:off x="263" y="981"/>
              <a:ext cx="116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Потребности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 цели</a:t>
              </a:r>
              <a:r>
                <a:rPr lang="ru-RU" altLang="ru-RU" sz="1400" b="1"/>
                <a:t> </a:t>
              </a:r>
            </a:p>
          </p:txBody>
        </p:sp>
        <p:sp>
          <p:nvSpPr>
            <p:cNvPr id="11" name="Rectangle 15"/>
            <p:cNvSpPr>
              <a:spLocks noChangeArrowheads="1"/>
            </p:cNvSpPr>
            <p:nvPr/>
          </p:nvSpPr>
          <p:spPr bwMode="auto">
            <a:xfrm>
              <a:off x="549" y="1572"/>
              <a:ext cx="513" cy="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Бизнес-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модель</a:t>
              </a:r>
              <a:endParaRPr lang="ru-RU" altLang="ru-RU" sz="1400" b="1"/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ru-RU" altLang="ru-RU" sz="1400" b="1"/>
            </a:p>
          </p:txBody>
        </p:sp>
        <p:sp>
          <p:nvSpPr>
            <p:cNvPr id="12" name="Rectangle 16"/>
            <p:cNvSpPr>
              <a:spLocks noChangeArrowheads="1"/>
            </p:cNvSpPr>
            <p:nvPr/>
          </p:nvSpPr>
          <p:spPr bwMode="auto">
            <a:xfrm>
              <a:off x="263" y="2067"/>
              <a:ext cx="1169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Логическая (системная)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 модель АС</a:t>
              </a:r>
              <a:endParaRPr lang="ru-RU" altLang="ru-RU" sz="1400" b="1"/>
            </a:p>
          </p:txBody>
        </p:sp>
        <p:sp>
          <p:nvSpPr>
            <p:cNvPr id="13" name="Rectangle 17"/>
            <p:cNvSpPr>
              <a:spLocks noChangeArrowheads="1"/>
            </p:cNvSpPr>
            <p:nvPr/>
          </p:nvSpPr>
          <p:spPr bwMode="auto">
            <a:xfrm>
              <a:off x="342" y="2658"/>
              <a:ext cx="1011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Техническая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архитектура ИС</a:t>
              </a:r>
              <a:r>
                <a:rPr lang="ru-RU" altLang="ru-RU" sz="1400" b="1"/>
                <a:t> </a:t>
              </a:r>
            </a:p>
          </p:txBody>
        </p:sp>
        <p:sp>
          <p:nvSpPr>
            <p:cNvPr id="14" name="Rectangle 18"/>
            <p:cNvSpPr>
              <a:spLocks noChangeArrowheads="1"/>
            </p:cNvSpPr>
            <p:nvPr/>
          </p:nvSpPr>
          <p:spPr bwMode="auto">
            <a:xfrm>
              <a:off x="333" y="3564"/>
              <a:ext cx="91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Практика 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использования</a:t>
              </a:r>
              <a:endParaRPr lang="ru-RU" altLang="ru-RU" sz="1400" b="1"/>
            </a:p>
          </p:txBody>
        </p:sp>
        <p:sp>
          <p:nvSpPr>
            <p:cNvPr id="15" name="Rectangle 19"/>
            <p:cNvSpPr>
              <a:spLocks noChangeArrowheads="1"/>
            </p:cNvSpPr>
            <p:nvPr/>
          </p:nvSpPr>
          <p:spPr bwMode="auto">
            <a:xfrm>
              <a:off x="1355" y="432"/>
              <a:ext cx="689" cy="548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6" name="Rectangle 20"/>
            <p:cNvSpPr>
              <a:spLocks noChangeArrowheads="1"/>
            </p:cNvSpPr>
            <p:nvPr/>
          </p:nvSpPr>
          <p:spPr bwMode="auto">
            <a:xfrm>
              <a:off x="1254" y="576"/>
              <a:ext cx="9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МОТИВЫ</a:t>
              </a:r>
            </a:p>
          </p:txBody>
        </p:sp>
        <p:sp>
          <p:nvSpPr>
            <p:cNvPr id="17" name="Rectangle 21"/>
            <p:cNvSpPr>
              <a:spLocks noChangeArrowheads="1"/>
            </p:cNvSpPr>
            <p:nvPr/>
          </p:nvSpPr>
          <p:spPr bwMode="auto">
            <a:xfrm>
              <a:off x="2044" y="432"/>
              <a:ext cx="672" cy="548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8" name="Rectangle 22"/>
            <p:cNvSpPr>
              <a:spLocks noChangeArrowheads="1"/>
            </p:cNvSpPr>
            <p:nvPr/>
          </p:nvSpPr>
          <p:spPr bwMode="auto">
            <a:xfrm>
              <a:off x="2114" y="576"/>
              <a:ext cx="50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ЛЮДИ</a:t>
              </a:r>
            </a:p>
          </p:txBody>
        </p:sp>
        <p:sp>
          <p:nvSpPr>
            <p:cNvPr id="19" name="Rectangle 23"/>
            <p:cNvSpPr>
              <a:spLocks noChangeArrowheads="1"/>
            </p:cNvSpPr>
            <p:nvPr/>
          </p:nvSpPr>
          <p:spPr bwMode="auto">
            <a:xfrm>
              <a:off x="368" y="3097"/>
              <a:ext cx="871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Детальная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реализация</a:t>
              </a:r>
              <a:endParaRPr lang="ru-RU" altLang="ru-RU" sz="1400" b="1"/>
            </a:p>
          </p:txBody>
        </p:sp>
        <p:sp>
          <p:nvSpPr>
            <p:cNvPr id="20" name="Rectangle 24"/>
            <p:cNvSpPr>
              <a:spLocks noChangeArrowheads="1"/>
            </p:cNvSpPr>
            <p:nvPr/>
          </p:nvSpPr>
          <p:spPr bwMode="auto">
            <a:xfrm>
              <a:off x="1354" y="1525"/>
              <a:ext cx="64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Бизнес-план</a:t>
              </a:r>
            </a:p>
          </p:txBody>
        </p:sp>
        <p:sp>
          <p:nvSpPr>
            <p:cNvPr id="21" name="Rectangle 25"/>
            <p:cNvSpPr>
              <a:spLocks noChangeArrowheads="1"/>
            </p:cNvSpPr>
            <p:nvPr/>
          </p:nvSpPr>
          <p:spPr bwMode="auto">
            <a:xfrm>
              <a:off x="1381" y="982"/>
              <a:ext cx="659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Конку-   ренты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Товары</a:t>
              </a:r>
            </a:p>
          </p:txBody>
        </p:sp>
        <p:grpSp>
          <p:nvGrpSpPr>
            <p:cNvPr id="22" name="Group 26"/>
            <p:cNvGrpSpPr>
              <a:grpSpLocks/>
            </p:cNvGrpSpPr>
            <p:nvPr/>
          </p:nvGrpSpPr>
          <p:grpSpPr bwMode="auto">
            <a:xfrm>
              <a:off x="2188" y="1584"/>
              <a:ext cx="463" cy="327"/>
              <a:chOff x="2557" y="1369"/>
              <a:chExt cx="1031" cy="335"/>
            </a:xfrm>
          </p:grpSpPr>
          <p:sp>
            <p:nvSpPr>
              <p:cNvPr id="371" name="Rectangle 27"/>
              <p:cNvSpPr>
                <a:spLocks noChangeArrowheads="1"/>
              </p:cNvSpPr>
              <p:nvPr/>
            </p:nvSpPr>
            <p:spPr bwMode="auto">
              <a:xfrm>
                <a:off x="2950" y="1369"/>
                <a:ext cx="195" cy="111"/>
              </a:xfrm>
              <a:prstGeom prst="rect">
                <a:avLst/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372" name="Rectangle 28"/>
              <p:cNvSpPr>
                <a:spLocks noChangeArrowheads="1"/>
              </p:cNvSpPr>
              <p:nvPr/>
            </p:nvSpPr>
            <p:spPr bwMode="auto">
              <a:xfrm>
                <a:off x="2557" y="1592"/>
                <a:ext cx="195" cy="112"/>
              </a:xfrm>
              <a:prstGeom prst="rect">
                <a:avLst/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373" name="Rectangle 29"/>
              <p:cNvSpPr>
                <a:spLocks noChangeArrowheads="1"/>
              </p:cNvSpPr>
              <p:nvPr/>
            </p:nvSpPr>
            <p:spPr bwMode="auto">
              <a:xfrm>
                <a:off x="2803" y="1592"/>
                <a:ext cx="195" cy="112"/>
              </a:xfrm>
              <a:prstGeom prst="rect">
                <a:avLst/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374" name="Rectangle 30"/>
              <p:cNvSpPr>
                <a:spLocks noChangeArrowheads="1"/>
              </p:cNvSpPr>
              <p:nvPr/>
            </p:nvSpPr>
            <p:spPr bwMode="auto">
              <a:xfrm>
                <a:off x="3147" y="1592"/>
                <a:ext cx="195" cy="112"/>
              </a:xfrm>
              <a:prstGeom prst="rect">
                <a:avLst/>
              </a:prstGeom>
              <a:solidFill>
                <a:schemeClr val="folHlink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375" name="Rectangle 31"/>
              <p:cNvSpPr>
                <a:spLocks noChangeArrowheads="1"/>
              </p:cNvSpPr>
              <p:nvPr/>
            </p:nvSpPr>
            <p:spPr bwMode="auto">
              <a:xfrm>
                <a:off x="3393" y="1592"/>
                <a:ext cx="195" cy="112"/>
              </a:xfrm>
              <a:prstGeom prst="rect">
                <a:avLst/>
              </a:prstGeom>
              <a:solidFill>
                <a:srgbClr val="DDDDDD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376" name="Line 32"/>
              <p:cNvSpPr>
                <a:spLocks noChangeShapeType="1"/>
              </p:cNvSpPr>
              <p:nvPr/>
            </p:nvSpPr>
            <p:spPr bwMode="auto">
              <a:xfrm flipH="1">
                <a:off x="3004" y="1649"/>
                <a:ext cx="14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7" name="Line 33"/>
              <p:cNvSpPr>
                <a:spLocks noChangeShapeType="1"/>
              </p:cNvSpPr>
              <p:nvPr/>
            </p:nvSpPr>
            <p:spPr bwMode="auto">
              <a:xfrm>
                <a:off x="2659" y="1537"/>
                <a:ext cx="83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8" name="Line 34"/>
              <p:cNvSpPr>
                <a:spLocks noChangeShapeType="1"/>
              </p:cNvSpPr>
              <p:nvPr/>
            </p:nvSpPr>
            <p:spPr bwMode="auto">
              <a:xfrm>
                <a:off x="2654" y="1542"/>
                <a:ext cx="0" cy="5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" name="Line 35"/>
              <p:cNvSpPr>
                <a:spLocks noChangeShapeType="1"/>
              </p:cNvSpPr>
              <p:nvPr/>
            </p:nvSpPr>
            <p:spPr bwMode="auto">
              <a:xfrm>
                <a:off x="2900" y="1542"/>
                <a:ext cx="0" cy="5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" name="Line 36"/>
              <p:cNvSpPr>
                <a:spLocks noChangeShapeType="1"/>
              </p:cNvSpPr>
              <p:nvPr/>
            </p:nvSpPr>
            <p:spPr bwMode="auto">
              <a:xfrm>
                <a:off x="3244" y="1542"/>
                <a:ext cx="0" cy="5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1" name="Line 37"/>
              <p:cNvSpPr>
                <a:spLocks noChangeShapeType="1"/>
              </p:cNvSpPr>
              <p:nvPr/>
            </p:nvSpPr>
            <p:spPr bwMode="auto">
              <a:xfrm>
                <a:off x="3490" y="1542"/>
                <a:ext cx="0" cy="5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2" name="Line 38"/>
              <p:cNvSpPr>
                <a:spLocks noChangeShapeType="1"/>
              </p:cNvSpPr>
              <p:nvPr/>
            </p:nvSpPr>
            <p:spPr bwMode="auto">
              <a:xfrm>
                <a:off x="3048" y="1487"/>
                <a:ext cx="0" cy="5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3" name="Line 39"/>
              <p:cNvSpPr>
                <a:spLocks noChangeShapeType="1"/>
              </p:cNvSpPr>
              <p:nvPr/>
            </p:nvSpPr>
            <p:spPr bwMode="auto">
              <a:xfrm flipV="1">
                <a:off x="3294" y="1429"/>
                <a:ext cx="0" cy="1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4" name="Line 40"/>
              <p:cNvSpPr>
                <a:spLocks noChangeShapeType="1"/>
              </p:cNvSpPr>
              <p:nvPr/>
            </p:nvSpPr>
            <p:spPr bwMode="auto">
              <a:xfrm flipH="1">
                <a:off x="3151" y="1425"/>
                <a:ext cx="143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3" name="Rectangle 41"/>
            <p:cNvSpPr>
              <a:spLocks noChangeArrowheads="1"/>
            </p:cNvSpPr>
            <p:nvPr/>
          </p:nvSpPr>
          <p:spPr bwMode="auto">
            <a:xfrm>
              <a:off x="1453" y="2067"/>
              <a:ext cx="687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Бизнес-правила</a:t>
              </a:r>
            </a:p>
          </p:txBody>
        </p:sp>
        <p:sp>
          <p:nvSpPr>
            <p:cNvPr id="24" name="Rectangle 42"/>
            <p:cNvSpPr>
              <a:spLocks noChangeArrowheads="1"/>
            </p:cNvSpPr>
            <p:nvPr/>
          </p:nvSpPr>
          <p:spPr bwMode="auto">
            <a:xfrm>
              <a:off x="1403" y="2664"/>
              <a:ext cx="689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Условия\ действия</a:t>
              </a:r>
            </a:p>
          </p:txBody>
        </p:sp>
        <p:sp>
          <p:nvSpPr>
            <p:cNvPr id="25" name="Rectangle 43"/>
            <p:cNvSpPr>
              <a:spLocks noChangeArrowheads="1"/>
            </p:cNvSpPr>
            <p:nvPr/>
          </p:nvSpPr>
          <p:spPr bwMode="auto">
            <a:xfrm>
              <a:off x="2140" y="3120"/>
              <a:ext cx="52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read string </a:t>
              </a:r>
            </a:p>
          </p:txBody>
        </p:sp>
        <p:sp>
          <p:nvSpPr>
            <p:cNvPr id="26" name="Rectangle 44"/>
            <p:cNvSpPr>
              <a:spLocks noChangeArrowheads="1"/>
            </p:cNvSpPr>
            <p:nvPr/>
          </p:nvSpPr>
          <p:spPr bwMode="auto">
            <a:xfrm>
              <a:off x="1339" y="3083"/>
              <a:ext cx="76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TRIGGER ALARM </a:t>
              </a:r>
            </a:p>
          </p:txBody>
        </p:sp>
        <p:sp>
          <p:nvSpPr>
            <p:cNvPr id="27" name="Line 45"/>
            <p:cNvSpPr>
              <a:spLocks noChangeShapeType="1"/>
            </p:cNvSpPr>
            <p:nvPr/>
          </p:nvSpPr>
          <p:spPr bwMode="auto">
            <a:xfrm flipV="1">
              <a:off x="1432" y="3610"/>
              <a:ext cx="0" cy="3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Line 46"/>
            <p:cNvSpPr>
              <a:spLocks noChangeShapeType="1"/>
            </p:cNvSpPr>
            <p:nvPr/>
          </p:nvSpPr>
          <p:spPr bwMode="auto">
            <a:xfrm flipV="1">
              <a:off x="1359" y="3936"/>
              <a:ext cx="541" cy="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Line 47"/>
            <p:cNvSpPr>
              <a:spLocks noChangeShapeType="1"/>
            </p:cNvSpPr>
            <p:nvPr/>
          </p:nvSpPr>
          <p:spPr bwMode="auto">
            <a:xfrm flipV="1">
              <a:off x="263" y="1488"/>
              <a:ext cx="4949" cy="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Line 48"/>
            <p:cNvSpPr>
              <a:spLocks noChangeShapeType="1"/>
            </p:cNvSpPr>
            <p:nvPr/>
          </p:nvSpPr>
          <p:spPr bwMode="auto">
            <a:xfrm>
              <a:off x="263" y="2009"/>
              <a:ext cx="4949" cy="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Line 49"/>
            <p:cNvSpPr>
              <a:spLocks noChangeShapeType="1"/>
            </p:cNvSpPr>
            <p:nvPr/>
          </p:nvSpPr>
          <p:spPr bwMode="auto">
            <a:xfrm flipV="1">
              <a:off x="272" y="3072"/>
              <a:ext cx="4940" cy="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Line 50"/>
            <p:cNvSpPr>
              <a:spLocks noChangeShapeType="1"/>
            </p:cNvSpPr>
            <p:nvPr/>
          </p:nvSpPr>
          <p:spPr bwMode="auto">
            <a:xfrm flipV="1">
              <a:off x="263" y="3552"/>
              <a:ext cx="4949" cy="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Rectangle 51"/>
            <p:cNvSpPr>
              <a:spLocks noChangeArrowheads="1"/>
            </p:cNvSpPr>
            <p:nvPr/>
          </p:nvSpPr>
          <p:spPr bwMode="auto">
            <a:xfrm>
              <a:off x="2716" y="432"/>
              <a:ext cx="576" cy="545"/>
            </a:xfrm>
            <a:prstGeom prst="rect">
              <a:avLst/>
            </a:prstGeom>
            <a:solidFill>
              <a:srgbClr val="FF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34" name="Rectangle 52"/>
            <p:cNvSpPr>
              <a:spLocks noChangeArrowheads="1"/>
            </p:cNvSpPr>
            <p:nvPr/>
          </p:nvSpPr>
          <p:spPr bwMode="auto">
            <a:xfrm>
              <a:off x="2097" y="3611"/>
              <a:ext cx="52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600" b="1">
                  <a:solidFill>
                    <a:srgbClr val="800000"/>
                  </a:solidFill>
                </a:rPr>
                <a:t>Умения</a:t>
              </a:r>
              <a:endParaRPr lang="ru-RU" altLang="ru-RU" sz="1600" b="1">
                <a:solidFill>
                  <a:srgbClr val="CC3300"/>
                </a:solidFill>
              </a:endParaRPr>
            </a:p>
          </p:txBody>
        </p:sp>
        <p:sp>
          <p:nvSpPr>
            <p:cNvPr id="35" name="Line 53"/>
            <p:cNvSpPr>
              <a:spLocks noChangeShapeType="1"/>
            </p:cNvSpPr>
            <p:nvPr/>
          </p:nvSpPr>
          <p:spPr bwMode="auto">
            <a:xfrm>
              <a:off x="1354" y="769"/>
              <a:ext cx="13" cy="32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Line 54"/>
            <p:cNvSpPr>
              <a:spLocks noChangeShapeType="1"/>
            </p:cNvSpPr>
            <p:nvPr/>
          </p:nvSpPr>
          <p:spPr bwMode="auto">
            <a:xfrm>
              <a:off x="2044" y="747"/>
              <a:ext cx="0" cy="32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" name="Oval 55"/>
            <p:cNvSpPr>
              <a:spLocks noChangeArrowheads="1"/>
            </p:cNvSpPr>
            <p:nvPr/>
          </p:nvSpPr>
          <p:spPr bwMode="auto">
            <a:xfrm>
              <a:off x="1596" y="3561"/>
              <a:ext cx="197" cy="19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A5002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38" name="Rectangle 56"/>
            <p:cNvSpPr>
              <a:spLocks noChangeArrowheads="1"/>
            </p:cNvSpPr>
            <p:nvPr/>
          </p:nvSpPr>
          <p:spPr bwMode="auto">
            <a:xfrm>
              <a:off x="1612" y="3504"/>
              <a:ext cx="1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2400" b="1">
                  <a:solidFill>
                    <a:srgbClr val="FF0000"/>
                  </a:solidFill>
                </a:rPr>
                <a:t>!</a:t>
              </a:r>
            </a:p>
          </p:txBody>
        </p:sp>
        <p:sp>
          <p:nvSpPr>
            <p:cNvPr id="39" name="Line 57"/>
            <p:cNvSpPr>
              <a:spLocks noChangeShapeType="1"/>
            </p:cNvSpPr>
            <p:nvPr/>
          </p:nvSpPr>
          <p:spPr bwMode="auto">
            <a:xfrm>
              <a:off x="3962" y="4016"/>
              <a:ext cx="4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Rectangle 58"/>
            <p:cNvSpPr>
              <a:spLocks noChangeArrowheads="1"/>
            </p:cNvSpPr>
            <p:nvPr/>
          </p:nvSpPr>
          <p:spPr bwMode="auto">
            <a:xfrm>
              <a:off x="2716" y="432"/>
              <a:ext cx="576" cy="358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41" name="Line 59"/>
            <p:cNvSpPr>
              <a:spLocks noChangeShapeType="1"/>
            </p:cNvSpPr>
            <p:nvPr/>
          </p:nvSpPr>
          <p:spPr bwMode="auto">
            <a:xfrm flipH="1">
              <a:off x="263" y="960"/>
              <a:ext cx="4949" cy="2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Rectangle 60"/>
            <p:cNvSpPr>
              <a:spLocks noChangeArrowheads="1"/>
            </p:cNvSpPr>
            <p:nvPr/>
          </p:nvSpPr>
          <p:spPr bwMode="auto">
            <a:xfrm>
              <a:off x="2764" y="480"/>
              <a:ext cx="57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800" b="1"/>
                <a:t>ГРА-ФИКИ</a:t>
              </a:r>
            </a:p>
          </p:txBody>
        </p:sp>
        <p:sp>
          <p:nvSpPr>
            <p:cNvPr id="43" name="Rectangle 61"/>
            <p:cNvSpPr>
              <a:spLocks noChangeArrowheads="1"/>
            </p:cNvSpPr>
            <p:nvPr/>
          </p:nvSpPr>
          <p:spPr bwMode="auto">
            <a:xfrm>
              <a:off x="2140" y="1008"/>
              <a:ext cx="47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Партнеры</a:t>
              </a:r>
            </a:p>
          </p:txBody>
        </p:sp>
        <p:grpSp>
          <p:nvGrpSpPr>
            <p:cNvPr id="44" name="Group 62"/>
            <p:cNvGrpSpPr>
              <a:grpSpLocks/>
            </p:cNvGrpSpPr>
            <p:nvPr/>
          </p:nvGrpSpPr>
          <p:grpSpPr bwMode="auto">
            <a:xfrm>
              <a:off x="2158" y="2064"/>
              <a:ext cx="462" cy="322"/>
              <a:chOff x="2654" y="1871"/>
              <a:chExt cx="1082" cy="330"/>
            </a:xfrm>
          </p:grpSpPr>
          <p:sp>
            <p:nvSpPr>
              <p:cNvPr id="360" name="Rectangle 63"/>
              <p:cNvSpPr>
                <a:spLocks noChangeArrowheads="1"/>
              </p:cNvSpPr>
              <p:nvPr/>
            </p:nvSpPr>
            <p:spPr bwMode="auto">
              <a:xfrm>
                <a:off x="2950" y="1871"/>
                <a:ext cx="195" cy="112"/>
              </a:xfrm>
              <a:prstGeom prst="rect">
                <a:avLst/>
              </a:prstGeom>
              <a:solidFill>
                <a:srgbClr val="00FFCC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361" name="Rectangle 64"/>
              <p:cNvSpPr>
                <a:spLocks noChangeArrowheads="1"/>
              </p:cNvSpPr>
              <p:nvPr/>
            </p:nvSpPr>
            <p:spPr bwMode="auto">
              <a:xfrm>
                <a:off x="2658" y="2095"/>
                <a:ext cx="94" cy="106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362" name="Rectangle 65"/>
              <p:cNvSpPr>
                <a:spLocks noChangeArrowheads="1"/>
              </p:cNvSpPr>
              <p:nvPr/>
            </p:nvSpPr>
            <p:spPr bwMode="auto">
              <a:xfrm>
                <a:off x="2904" y="2095"/>
                <a:ext cx="94" cy="106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363" name="Rectangle 66"/>
              <p:cNvSpPr>
                <a:spLocks noChangeArrowheads="1"/>
              </p:cNvSpPr>
              <p:nvPr/>
            </p:nvSpPr>
            <p:spPr bwMode="auto">
              <a:xfrm>
                <a:off x="3147" y="2095"/>
                <a:ext cx="93" cy="106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364" name="Rectangle 67"/>
              <p:cNvSpPr>
                <a:spLocks noChangeArrowheads="1"/>
              </p:cNvSpPr>
              <p:nvPr/>
            </p:nvSpPr>
            <p:spPr bwMode="auto">
              <a:xfrm>
                <a:off x="3393" y="2095"/>
                <a:ext cx="93" cy="106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365" name="Line 68"/>
              <p:cNvSpPr>
                <a:spLocks noChangeShapeType="1"/>
              </p:cNvSpPr>
              <p:nvPr/>
            </p:nvSpPr>
            <p:spPr bwMode="auto">
              <a:xfrm flipH="1">
                <a:off x="2654" y="2150"/>
                <a:ext cx="24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stealth" w="med" len="lg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6" name="Line 69"/>
              <p:cNvSpPr>
                <a:spLocks noChangeShapeType="1"/>
              </p:cNvSpPr>
              <p:nvPr/>
            </p:nvSpPr>
            <p:spPr bwMode="auto">
              <a:xfrm flipH="1" flipV="1">
                <a:off x="2900" y="2150"/>
                <a:ext cx="247" cy="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stealth" w="med" len="lg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7" name="Line 70"/>
              <p:cNvSpPr>
                <a:spLocks noChangeShapeType="1"/>
              </p:cNvSpPr>
              <p:nvPr/>
            </p:nvSpPr>
            <p:spPr bwMode="auto">
              <a:xfrm flipH="1" flipV="1">
                <a:off x="3244" y="2150"/>
                <a:ext cx="196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stealth" w="med" len="lg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8" name="Line 71"/>
              <p:cNvSpPr>
                <a:spLocks noChangeShapeType="1"/>
              </p:cNvSpPr>
              <p:nvPr/>
            </p:nvSpPr>
            <p:spPr bwMode="auto">
              <a:xfrm flipH="1">
                <a:off x="3490" y="1982"/>
                <a:ext cx="246" cy="11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stealth" w="med" len="lg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9" name="Line 72"/>
              <p:cNvSpPr>
                <a:spLocks noChangeShapeType="1"/>
              </p:cNvSpPr>
              <p:nvPr/>
            </p:nvSpPr>
            <p:spPr bwMode="auto">
              <a:xfrm>
                <a:off x="3097" y="1926"/>
                <a:ext cx="539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0" name="Line 73"/>
              <p:cNvSpPr>
                <a:spLocks noChangeShapeType="1"/>
              </p:cNvSpPr>
              <p:nvPr/>
            </p:nvSpPr>
            <p:spPr bwMode="auto">
              <a:xfrm flipH="1">
                <a:off x="2703" y="1925"/>
                <a:ext cx="294" cy="16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stealth" w="med" len="med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aphicFrame>
          <p:nvGraphicFramePr>
            <p:cNvPr id="45" name="Object 74"/>
            <p:cNvGraphicFramePr>
              <a:graphicFrameLocks/>
            </p:cNvGraphicFramePr>
            <p:nvPr/>
          </p:nvGraphicFramePr>
          <p:xfrm>
            <a:off x="2716" y="2067"/>
            <a:ext cx="503" cy="4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8" name="CorelDRAW" r:id="rId3" imgW="758825" imgH="711200" progId="CorelDraw.Graphic.7">
                    <p:embed/>
                  </p:oleObj>
                </mc:Choice>
                <mc:Fallback>
                  <p:oleObj name="CorelDRAW" r:id="rId3" imgW="758825" imgH="711200" progId="CorelDraw.Graphic.7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6" y="2067"/>
                          <a:ext cx="503" cy="4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" name="Rectangle 75"/>
            <p:cNvSpPr>
              <a:spLocks noChangeArrowheads="1"/>
            </p:cNvSpPr>
            <p:nvPr/>
          </p:nvSpPr>
          <p:spPr bwMode="auto">
            <a:xfrm>
              <a:off x="2764" y="1056"/>
              <a:ext cx="47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События</a:t>
              </a:r>
            </a:p>
          </p:txBody>
        </p:sp>
        <p:grpSp>
          <p:nvGrpSpPr>
            <p:cNvPr id="47" name="Group 76"/>
            <p:cNvGrpSpPr>
              <a:grpSpLocks/>
            </p:cNvGrpSpPr>
            <p:nvPr/>
          </p:nvGrpSpPr>
          <p:grpSpPr bwMode="auto">
            <a:xfrm>
              <a:off x="2812" y="1579"/>
              <a:ext cx="335" cy="326"/>
              <a:chOff x="3933" y="1370"/>
              <a:chExt cx="886" cy="334"/>
            </a:xfrm>
          </p:grpSpPr>
          <p:sp>
            <p:nvSpPr>
              <p:cNvPr id="355" name="Line 77"/>
              <p:cNvSpPr>
                <a:spLocks noChangeShapeType="1"/>
              </p:cNvSpPr>
              <p:nvPr/>
            </p:nvSpPr>
            <p:spPr bwMode="auto">
              <a:xfrm>
                <a:off x="3933" y="1370"/>
                <a:ext cx="197" cy="0"/>
              </a:xfrm>
              <a:prstGeom prst="line">
                <a:avLst/>
              </a:prstGeom>
              <a:noFill/>
              <a:ln w="50800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6" name="Line 78"/>
              <p:cNvSpPr>
                <a:spLocks noChangeShapeType="1"/>
              </p:cNvSpPr>
              <p:nvPr/>
            </p:nvSpPr>
            <p:spPr bwMode="auto">
              <a:xfrm>
                <a:off x="4130" y="1583"/>
                <a:ext cx="393" cy="10"/>
              </a:xfrm>
              <a:prstGeom prst="line">
                <a:avLst/>
              </a:prstGeom>
              <a:noFill/>
              <a:ln w="50800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7" name="Line 79"/>
              <p:cNvSpPr>
                <a:spLocks noChangeShapeType="1"/>
              </p:cNvSpPr>
              <p:nvPr/>
            </p:nvSpPr>
            <p:spPr bwMode="auto">
              <a:xfrm>
                <a:off x="4523" y="1704"/>
                <a:ext cx="296" cy="0"/>
              </a:xfrm>
              <a:prstGeom prst="line">
                <a:avLst/>
              </a:prstGeom>
              <a:noFill/>
              <a:ln w="50800">
                <a:solidFill>
                  <a:schemeClr val="accent2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8" name="Line 80"/>
              <p:cNvSpPr>
                <a:spLocks noChangeShapeType="1"/>
              </p:cNvSpPr>
              <p:nvPr/>
            </p:nvSpPr>
            <p:spPr bwMode="auto">
              <a:xfrm>
                <a:off x="4130" y="1370"/>
                <a:ext cx="0" cy="22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9" name="Line 81"/>
              <p:cNvSpPr>
                <a:spLocks noChangeShapeType="1"/>
              </p:cNvSpPr>
              <p:nvPr/>
            </p:nvSpPr>
            <p:spPr bwMode="auto">
              <a:xfrm>
                <a:off x="4523" y="1583"/>
                <a:ext cx="0" cy="11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8" name="Group 82"/>
            <p:cNvGrpSpPr>
              <a:grpSpLocks/>
            </p:cNvGrpSpPr>
            <p:nvPr/>
          </p:nvGrpSpPr>
          <p:grpSpPr bwMode="auto">
            <a:xfrm>
              <a:off x="2860" y="2760"/>
              <a:ext cx="189" cy="323"/>
              <a:chOff x="4090" y="2873"/>
              <a:chExt cx="189" cy="323"/>
            </a:xfrm>
          </p:grpSpPr>
          <p:sp>
            <p:nvSpPr>
              <p:cNvPr id="353" name="Rectangle 83"/>
              <p:cNvSpPr>
                <a:spLocks noChangeArrowheads="1"/>
              </p:cNvSpPr>
              <p:nvPr/>
            </p:nvSpPr>
            <p:spPr bwMode="auto">
              <a:xfrm>
                <a:off x="4090" y="2873"/>
                <a:ext cx="189" cy="102"/>
              </a:xfrm>
              <a:prstGeom prst="rect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354" name="Line 84"/>
              <p:cNvSpPr>
                <a:spLocks noChangeShapeType="1"/>
              </p:cNvSpPr>
              <p:nvPr/>
            </p:nvSpPr>
            <p:spPr bwMode="auto">
              <a:xfrm>
                <a:off x="4184" y="2979"/>
                <a:ext cx="0" cy="21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9" name="Rectangle 85"/>
            <p:cNvSpPr>
              <a:spLocks noChangeArrowheads="1"/>
            </p:cNvSpPr>
            <p:nvPr/>
          </p:nvSpPr>
          <p:spPr bwMode="auto">
            <a:xfrm>
              <a:off x="2716" y="2544"/>
              <a:ext cx="5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2400" b="1"/>
                <a:t>t &gt; t</a:t>
              </a:r>
              <a:r>
                <a:rPr lang="ru-RU" altLang="ru-RU" sz="1200" b="1"/>
                <a:t>1</a:t>
              </a:r>
            </a:p>
          </p:txBody>
        </p:sp>
        <p:grpSp>
          <p:nvGrpSpPr>
            <p:cNvPr id="50" name="Group 86"/>
            <p:cNvGrpSpPr>
              <a:grpSpLocks/>
            </p:cNvGrpSpPr>
            <p:nvPr/>
          </p:nvGrpSpPr>
          <p:grpSpPr bwMode="auto">
            <a:xfrm>
              <a:off x="2816" y="3600"/>
              <a:ext cx="428" cy="326"/>
              <a:chOff x="3982" y="2987"/>
              <a:chExt cx="886" cy="335"/>
            </a:xfrm>
          </p:grpSpPr>
          <p:sp>
            <p:nvSpPr>
              <p:cNvPr id="348" name="Line 87"/>
              <p:cNvSpPr>
                <a:spLocks noChangeShapeType="1"/>
              </p:cNvSpPr>
              <p:nvPr/>
            </p:nvSpPr>
            <p:spPr bwMode="auto">
              <a:xfrm>
                <a:off x="3982" y="2987"/>
                <a:ext cx="197" cy="0"/>
              </a:xfrm>
              <a:prstGeom prst="line">
                <a:avLst/>
              </a:prstGeom>
              <a:noFill/>
              <a:ln w="50800">
                <a:solidFill>
                  <a:srgbClr val="0099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9" name="Line 88"/>
              <p:cNvSpPr>
                <a:spLocks noChangeShapeType="1"/>
              </p:cNvSpPr>
              <p:nvPr/>
            </p:nvSpPr>
            <p:spPr bwMode="auto">
              <a:xfrm>
                <a:off x="4179" y="3201"/>
                <a:ext cx="394" cy="9"/>
              </a:xfrm>
              <a:prstGeom prst="line">
                <a:avLst/>
              </a:prstGeom>
              <a:noFill/>
              <a:ln w="50800">
                <a:solidFill>
                  <a:srgbClr val="9933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0" name="Line 89"/>
              <p:cNvSpPr>
                <a:spLocks noChangeShapeType="1"/>
              </p:cNvSpPr>
              <p:nvPr/>
            </p:nvSpPr>
            <p:spPr bwMode="auto">
              <a:xfrm>
                <a:off x="4573" y="3322"/>
                <a:ext cx="295" cy="0"/>
              </a:xfrm>
              <a:prstGeom prst="line">
                <a:avLst/>
              </a:prstGeom>
              <a:noFill/>
              <a:ln w="50800">
                <a:solidFill>
                  <a:srgbClr val="CC33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1" name="Line 90"/>
              <p:cNvSpPr>
                <a:spLocks noChangeShapeType="1"/>
              </p:cNvSpPr>
              <p:nvPr/>
            </p:nvSpPr>
            <p:spPr bwMode="auto">
              <a:xfrm>
                <a:off x="4179" y="2987"/>
                <a:ext cx="0" cy="22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2" name="Line 91"/>
              <p:cNvSpPr>
                <a:spLocks noChangeShapeType="1"/>
              </p:cNvSpPr>
              <p:nvPr/>
            </p:nvSpPr>
            <p:spPr bwMode="auto">
              <a:xfrm>
                <a:off x="4573" y="3201"/>
                <a:ext cx="0" cy="11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51" name="Rectangle 92"/>
            <p:cNvSpPr>
              <a:spLocks noChangeArrowheads="1"/>
            </p:cNvSpPr>
            <p:nvPr/>
          </p:nvSpPr>
          <p:spPr bwMode="auto">
            <a:xfrm>
              <a:off x="2716" y="3168"/>
              <a:ext cx="58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on event t &gt; t1 . .</a:t>
              </a:r>
            </a:p>
          </p:txBody>
        </p:sp>
        <p:grpSp>
          <p:nvGrpSpPr>
            <p:cNvPr id="52" name="Group 93"/>
            <p:cNvGrpSpPr>
              <a:grpSpLocks/>
            </p:cNvGrpSpPr>
            <p:nvPr/>
          </p:nvGrpSpPr>
          <p:grpSpPr bwMode="auto">
            <a:xfrm>
              <a:off x="1409" y="3751"/>
              <a:ext cx="587" cy="185"/>
              <a:chOff x="1233" y="3098"/>
              <a:chExt cx="1175" cy="168"/>
            </a:xfrm>
          </p:grpSpPr>
          <p:sp>
            <p:nvSpPr>
              <p:cNvPr id="344" name="Line 94"/>
              <p:cNvSpPr>
                <a:spLocks noChangeShapeType="1"/>
              </p:cNvSpPr>
              <p:nvPr/>
            </p:nvSpPr>
            <p:spPr bwMode="auto">
              <a:xfrm>
                <a:off x="1823" y="3104"/>
                <a:ext cx="142" cy="10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5" name="Line 95"/>
              <p:cNvSpPr>
                <a:spLocks noChangeShapeType="1"/>
              </p:cNvSpPr>
              <p:nvPr/>
            </p:nvSpPr>
            <p:spPr bwMode="auto">
              <a:xfrm flipH="1">
                <a:off x="1233" y="3098"/>
                <a:ext cx="117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6" name="Line 96"/>
              <p:cNvSpPr>
                <a:spLocks noChangeShapeType="1"/>
              </p:cNvSpPr>
              <p:nvPr/>
            </p:nvSpPr>
            <p:spPr bwMode="auto">
              <a:xfrm flipH="1">
                <a:off x="1233" y="3215"/>
                <a:ext cx="388" cy="5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7" name="Line 97"/>
              <p:cNvSpPr>
                <a:spLocks noChangeShapeType="1"/>
              </p:cNvSpPr>
              <p:nvPr/>
            </p:nvSpPr>
            <p:spPr bwMode="auto">
              <a:xfrm flipV="1">
                <a:off x="1624" y="3102"/>
                <a:ext cx="192" cy="106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53" name="Line 98"/>
            <p:cNvSpPr>
              <a:spLocks noChangeShapeType="1"/>
            </p:cNvSpPr>
            <p:nvPr/>
          </p:nvSpPr>
          <p:spPr bwMode="auto">
            <a:xfrm flipH="1" flipV="1">
              <a:off x="285" y="4019"/>
              <a:ext cx="4927" cy="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" name="Line 99"/>
            <p:cNvSpPr>
              <a:spLocks noChangeShapeType="1"/>
            </p:cNvSpPr>
            <p:nvPr/>
          </p:nvSpPr>
          <p:spPr bwMode="auto">
            <a:xfrm>
              <a:off x="263" y="432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Line 100"/>
            <p:cNvSpPr>
              <a:spLocks noChangeShapeType="1"/>
            </p:cNvSpPr>
            <p:nvPr/>
          </p:nvSpPr>
          <p:spPr bwMode="auto">
            <a:xfrm>
              <a:off x="272" y="432"/>
              <a:ext cx="0" cy="3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56" name="Group 101"/>
            <p:cNvGrpSpPr>
              <a:grpSpLocks/>
            </p:cNvGrpSpPr>
            <p:nvPr/>
          </p:nvGrpSpPr>
          <p:grpSpPr bwMode="auto">
            <a:xfrm>
              <a:off x="2140" y="2611"/>
              <a:ext cx="438" cy="365"/>
              <a:chOff x="2918" y="2429"/>
              <a:chExt cx="622" cy="444"/>
            </a:xfrm>
          </p:grpSpPr>
          <p:sp>
            <p:nvSpPr>
              <p:cNvPr id="290" name="Freeform 102"/>
              <p:cNvSpPr>
                <a:spLocks/>
              </p:cNvSpPr>
              <p:nvPr/>
            </p:nvSpPr>
            <p:spPr bwMode="auto">
              <a:xfrm>
                <a:off x="3030" y="2667"/>
                <a:ext cx="392" cy="40"/>
              </a:xfrm>
              <a:custGeom>
                <a:avLst/>
                <a:gdLst>
                  <a:gd name="T0" fmla="*/ 391 w 392"/>
                  <a:gd name="T1" fmla="*/ 39 h 40"/>
                  <a:gd name="T2" fmla="*/ 0 w 392"/>
                  <a:gd name="T3" fmla="*/ 39 h 40"/>
                  <a:gd name="T4" fmla="*/ 58 w 392"/>
                  <a:gd name="T5" fmla="*/ 0 h 40"/>
                  <a:gd name="T6" fmla="*/ 331 w 392"/>
                  <a:gd name="T7" fmla="*/ 0 h 40"/>
                  <a:gd name="T8" fmla="*/ 391 w 392"/>
                  <a:gd name="T9" fmla="*/ 39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92" h="40">
                    <a:moveTo>
                      <a:pt x="391" y="39"/>
                    </a:moveTo>
                    <a:lnTo>
                      <a:pt x="0" y="39"/>
                    </a:lnTo>
                    <a:lnTo>
                      <a:pt x="58" y="0"/>
                    </a:lnTo>
                    <a:lnTo>
                      <a:pt x="331" y="0"/>
                    </a:lnTo>
                    <a:lnTo>
                      <a:pt x="391" y="39"/>
                    </a:lnTo>
                  </a:path>
                </a:pathLst>
              </a:custGeom>
              <a:solidFill>
                <a:srgbClr val="B2A08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1" name="Freeform 103"/>
              <p:cNvSpPr>
                <a:spLocks/>
              </p:cNvSpPr>
              <p:nvPr/>
            </p:nvSpPr>
            <p:spPr bwMode="auto">
              <a:xfrm>
                <a:off x="3030" y="2667"/>
                <a:ext cx="396" cy="40"/>
              </a:xfrm>
              <a:custGeom>
                <a:avLst/>
                <a:gdLst>
                  <a:gd name="T0" fmla="*/ 395 w 396"/>
                  <a:gd name="T1" fmla="*/ 39 h 40"/>
                  <a:gd name="T2" fmla="*/ 0 w 396"/>
                  <a:gd name="T3" fmla="*/ 39 h 40"/>
                  <a:gd name="T4" fmla="*/ 59 w 396"/>
                  <a:gd name="T5" fmla="*/ 0 h 40"/>
                  <a:gd name="T6" fmla="*/ 335 w 396"/>
                  <a:gd name="T7" fmla="*/ 0 h 40"/>
                  <a:gd name="T8" fmla="*/ 395 w 396"/>
                  <a:gd name="T9" fmla="*/ 39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96" h="40">
                    <a:moveTo>
                      <a:pt x="395" y="39"/>
                    </a:moveTo>
                    <a:lnTo>
                      <a:pt x="0" y="39"/>
                    </a:lnTo>
                    <a:lnTo>
                      <a:pt x="59" y="0"/>
                    </a:lnTo>
                    <a:lnTo>
                      <a:pt x="335" y="0"/>
                    </a:lnTo>
                    <a:lnTo>
                      <a:pt x="395" y="39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2" name="Freeform 104"/>
              <p:cNvSpPr>
                <a:spLocks/>
              </p:cNvSpPr>
              <p:nvPr/>
            </p:nvSpPr>
            <p:spPr bwMode="auto">
              <a:xfrm>
                <a:off x="3030" y="2701"/>
                <a:ext cx="392" cy="82"/>
              </a:xfrm>
              <a:custGeom>
                <a:avLst/>
                <a:gdLst>
                  <a:gd name="T0" fmla="*/ 0 w 392"/>
                  <a:gd name="T1" fmla="*/ 0 h 82"/>
                  <a:gd name="T2" fmla="*/ 0 w 392"/>
                  <a:gd name="T3" fmla="*/ 81 h 82"/>
                  <a:gd name="T4" fmla="*/ 391 w 392"/>
                  <a:gd name="T5" fmla="*/ 81 h 82"/>
                  <a:gd name="T6" fmla="*/ 391 w 392"/>
                  <a:gd name="T7" fmla="*/ 0 h 82"/>
                  <a:gd name="T8" fmla="*/ 0 w 392"/>
                  <a:gd name="T9" fmla="*/ 0 h 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92" h="82">
                    <a:moveTo>
                      <a:pt x="0" y="0"/>
                    </a:moveTo>
                    <a:lnTo>
                      <a:pt x="0" y="81"/>
                    </a:lnTo>
                    <a:lnTo>
                      <a:pt x="391" y="81"/>
                    </a:lnTo>
                    <a:lnTo>
                      <a:pt x="39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3C1A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3" name="Freeform 105"/>
              <p:cNvSpPr>
                <a:spLocks/>
              </p:cNvSpPr>
              <p:nvPr/>
            </p:nvSpPr>
            <p:spPr bwMode="auto">
              <a:xfrm>
                <a:off x="3030" y="2701"/>
                <a:ext cx="396" cy="87"/>
              </a:xfrm>
              <a:custGeom>
                <a:avLst/>
                <a:gdLst>
                  <a:gd name="T0" fmla="*/ 0 w 396"/>
                  <a:gd name="T1" fmla="*/ 0 h 87"/>
                  <a:gd name="T2" fmla="*/ 0 w 396"/>
                  <a:gd name="T3" fmla="*/ 86 h 87"/>
                  <a:gd name="T4" fmla="*/ 395 w 396"/>
                  <a:gd name="T5" fmla="*/ 86 h 87"/>
                  <a:gd name="T6" fmla="*/ 395 w 396"/>
                  <a:gd name="T7" fmla="*/ 0 h 87"/>
                  <a:gd name="T8" fmla="*/ 0 w 396"/>
                  <a:gd name="T9" fmla="*/ 0 h 8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96" h="87">
                    <a:moveTo>
                      <a:pt x="0" y="0"/>
                    </a:moveTo>
                    <a:lnTo>
                      <a:pt x="0" y="86"/>
                    </a:lnTo>
                    <a:lnTo>
                      <a:pt x="395" y="86"/>
                    </a:lnTo>
                    <a:lnTo>
                      <a:pt x="395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4" name="Freeform 106"/>
              <p:cNvSpPr>
                <a:spLocks/>
              </p:cNvSpPr>
              <p:nvPr/>
            </p:nvSpPr>
            <p:spPr bwMode="auto">
              <a:xfrm>
                <a:off x="3182" y="2750"/>
                <a:ext cx="134" cy="40"/>
              </a:xfrm>
              <a:custGeom>
                <a:avLst/>
                <a:gdLst>
                  <a:gd name="T0" fmla="*/ 0 w 134"/>
                  <a:gd name="T1" fmla="*/ 0 h 40"/>
                  <a:gd name="T2" fmla="*/ 0 w 134"/>
                  <a:gd name="T3" fmla="*/ 39 h 40"/>
                  <a:gd name="T4" fmla="*/ 133 w 134"/>
                  <a:gd name="T5" fmla="*/ 39 h 40"/>
                  <a:gd name="T6" fmla="*/ 133 w 134"/>
                  <a:gd name="T7" fmla="*/ 0 h 40"/>
                  <a:gd name="T8" fmla="*/ 0 w 134"/>
                  <a:gd name="T9" fmla="*/ 0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4" h="40">
                    <a:moveTo>
                      <a:pt x="0" y="0"/>
                    </a:moveTo>
                    <a:lnTo>
                      <a:pt x="0" y="39"/>
                    </a:lnTo>
                    <a:lnTo>
                      <a:pt x="133" y="39"/>
                    </a:lnTo>
                    <a:lnTo>
                      <a:pt x="13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E5E5E5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5" name="Freeform 107"/>
              <p:cNvSpPr>
                <a:spLocks/>
              </p:cNvSpPr>
              <p:nvPr/>
            </p:nvSpPr>
            <p:spPr bwMode="auto">
              <a:xfrm>
                <a:off x="3182" y="2750"/>
                <a:ext cx="141" cy="40"/>
              </a:xfrm>
              <a:custGeom>
                <a:avLst/>
                <a:gdLst>
                  <a:gd name="T0" fmla="*/ 0 w 141"/>
                  <a:gd name="T1" fmla="*/ 0 h 40"/>
                  <a:gd name="T2" fmla="*/ 0 w 141"/>
                  <a:gd name="T3" fmla="*/ 39 h 40"/>
                  <a:gd name="T4" fmla="*/ 140 w 141"/>
                  <a:gd name="T5" fmla="*/ 39 h 40"/>
                  <a:gd name="T6" fmla="*/ 140 w 141"/>
                  <a:gd name="T7" fmla="*/ 0 h 40"/>
                  <a:gd name="T8" fmla="*/ 0 w 141"/>
                  <a:gd name="T9" fmla="*/ 0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1" h="40">
                    <a:moveTo>
                      <a:pt x="0" y="0"/>
                    </a:moveTo>
                    <a:lnTo>
                      <a:pt x="0" y="39"/>
                    </a:lnTo>
                    <a:lnTo>
                      <a:pt x="140" y="39"/>
                    </a:lnTo>
                    <a:lnTo>
                      <a:pt x="14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6" name="Freeform 108"/>
              <p:cNvSpPr>
                <a:spLocks/>
              </p:cNvSpPr>
              <p:nvPr/>
            </p:nvSpPr>
            <p:spPr bwMode="auto">
              <a:xfrm>
                <a:off x="3182" y="2771"/>
                <a:ext cx="134" cy="38"/>
              </a:xfrm>
              <a:custGeom>
                <a:avLst/>
                <a:gdLst>
                  <a:gd name="T0" fmla="*/ 0 w 134"/>
                  <a:gd name="T1" fmla="*/ 0 h 38"/>
                  <a:gd name="T2" fmla="*/ 0 w 134"/>
                  <a:gd name="T3" fmla="*/ 37 h 38"/>
                  <a:gd name="T4" fmla="*/ 133 w 134"/>
                  <a:gd name="T5" fmla="*/ 37 h 38"/>
                  <a:gd name="T6" fmla="*/ 133 w 134"/>
                  <a:gd name="T7" fmla="*/ 0 h 38"/>
                  <a:gd name="T8" fmla="*/ 0 w 134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4" h="38">
                    <a:moveTo>
                      <a:pt x="0" y="0"/>
                    </a:moveTo>
                    <a:lnTo>
                      <a:pt x="0" y="37"/>
                    </a:lnTo>
                    <a:lnTo>
                      <a:pt x="133" y="37"/>
                    </a:lnTo>
                    <a:lnTo>
                      <a:pt x="13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2E5D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7" name="Freeform 109"/>
              <p:cNvSpPr>
                <a:spLocks/>
              </p:cNvSpPr>
              <p:nvPr/>
            </p:nvSpPr>
            <p:spPr bwMode="auto">
              <a:xfrm>
                <a:off x="3182" y="2771"/>
                <a:ext cx="141" cy="39"/>
              </a:xfrm>
              <a:custGeom>
                <a:avLst/>
                <a:gdLst>
                  <a:gd name="T0" fmla="*/ 0 w 141"/>
                  <a:gd name="T1" fmla="*/ 0 h 39"/>
                  <a:gd name="T2" fmla="*/ 0 w 141"/>
                  <a:gd name="T3" fmla="*/ 38 h 39"/>
                  <a:gd name="T4" fmla="*/ 140 w 141"/>
                  <a:gd name="T5" fmla="*/ 38 h 39"/>
                  <a:gd name="T6" fmla="*/ 140 w 141"/>
                  <a:gd name="T7" fmla="*/ 0 h 39"/>
                  <a:gd name="T8" fmla="*/ 0 w 141"/>
                  <a:gd name="T9" fmla="*/ 0 h 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1" h="39">
                    <a:moveTo>
                      <a:pt x="0" y="0"/>
                    </a:moveTo>
                    <a:lnTo>
                      <a:pt x="0" y="38"/>
                    </a:lnTo>
                    <a:lnTo>
                      <a:pt x="140" y="38"/>
                    </a:lnTo>
                    <a:lnTo>
                      <a:pt x="14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8" name="Freeform 110"/>
              <p:cNvSpPr>
                <a:spLocks/>
              </p:cNvSpPr>
              <p:nvPr/>
            </p:nvSpPr>
            <p:spPr bwMode="auto">
              <a:xfrm>
                <a:off x="3182" y="2724"/>
                <a:ext cx="134" cy="38"/>
              </a:xfrm>
              <a:custGeom>
                <a:avLst/>
                <a:gdLst>
                  <a:gd name="T0" fmla="*/ 0 w 134"/>
                  <a:gd name="T1" fmla="*/ 0 h 38"/>
                  <a:gd name="T2" fmla="*/ 0 w 134"/>
                  <a:gd name="T3" fmla="*/ 37 h 38"/>
                  <a:gd name="T4" fmla="*/ 133 w 134"/>
                  <a:gd name="T5" fmla="*/ 37 h 38"/>
                  <a:gd name="T6" fmla="*/ 133 w 134"/>
                  <a:gd name="T7" fmla="*/ 0 h 38"/>
                  <a:gd name="T8" fmla="*/ 0 w 134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4" h="38">
                    <a:moveTo>
                      <a:pt x="0" y="0"/>
                    </a:moveTo>
                    <a:lnTo>
                      <a:pt x="0" y="37"/>
                    </a:lnTo>
                    <a:lnTo>
                      <a:pt x="133" y="37"/>
                    </a:lnTo>
                    <a:lnTo>
                      <a:pt x="13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9" name="Freeform 111"/>
              <p:cNvSpPr>
                <a:spLocks/>
              </p:cNvSpPr>
              <p:nvPr/>
            </p:nvSpPr>
            <p:spPr bwMode="auto">
              <a:xfrm>
                <a:off x="3182" y="2724"/>
                <a:ext cx="141" cy="38"/>
              </a:xfrm>
              <a:custGeom>
                <a:avLst/>
                <a:gdLst>
                  <a:gd name="T0" fmla="*/ 0 w 141"/>
                  <a:gd name="T1" fmla="*/ 0 h 38"/>
                  <a:gd name="T2" fmla="*/ 0 w 141"/>
                  <a:gd name="T3" fmla="*/ 37 h 38"/>
                  <a:gd name="T4" fmla="*/ 140 w 141"/>
                  <a:gd name="T5" fmla="*/ 37 h 38"/>
                  <a:gd name="T6" fmla="*/ 140 w 141"/>
                  <a:gd name="T7" fmla="*/ 0 h 38"/>
                  <a:gd name="T8" fmla="*/ 0 w 141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1" h="38">
                    <a:moveTo>
                      <a:pt x="0" y="0"/>
                    </a:moveTo>
                    <a:lnTo>
                      <a:pt x="0" y="37"/>
                    </a:lnTo>
                    <a:lnTo>
                      <a:pt x="140" y="37"/>
                    </a:lnTo>
                    <a:lnTo>
                      <a:pt x="14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0" name="Freeform 112"/>
              <p:cNvSpPr>
                <a:spLocks/>
              </p:cNvSpPr>
              <p:nvPr/>
            </p:nvSpPr>
            <p:spPr bwMode="auto">
              <a:xfrm>
                <a:off x="3276" y="2732"/>
                <a:ext cx="39" cy="38"/>
              </a:xfrm>
              <a:custGeom>
                <a:avLst/>
                <a:gdLst>
                  <a:gd name="T0" fmla="*/ 0 w 39"/>
                  <a:gd name="T1" fmla="*/ 0 h 38"/>
                  <a:gd name="T2" fmla="*/ 0 w 39"/>
                  <a:gd name="T3" fmla="*/ 37 h 38"/>
                  <a:gd name="T4" fmla="*/ 38 w 39"/>
                  <a:gd name="T5" fmla="*/ 37 h 38"/>
                  <a:gd name="T6" fmla="*/ 38 w 39"/>
                  <a:gd name="T7" fmla="*/ 0 h 38"/>
                  <a:gd name="T8" fmla="*/ 0 w 39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9" h="38">
                    <a:moveTo>
                      <a:pt x="0" y="0"/>
                    </a:moveTo>
                    <a:lnTo>
                      <a:pt x="0" y="37"/>
                    </a:lnTo>
                    <a:lnTo>
                      <a:pt x="38" y="37"/>
                    </a:lnTo>
                    <a:lnTo>
                      <a:pt x="38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F7F7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1" name="Freeform 113"/>
              <p:cNvSpPr>
                <a:spLocks/>
              </p:cNvSpPr>
              <p:nvPr/>
            </p:nvSpPr>
            <p:spPr bwMode="auto">
              <a:xfrm>
                <a:off x="3276" y="2732"/>
                <a:ext cx="40" cy="38"/>
              </a:xfrm>
              <a:custGeom>
                <a:avLst/>
                <a:gdLst>
                  <a:gd name="T0" fmla="*/ 0 w 40"/>
                  <a:gd name="T1" fmla="*/ 0 h 38"/>
                  <a:gd name="T2" fmla="*/ 0 w 40"/>
                  <a:gd name="T3" fmla="*/ 37 h 38"/>
                  <a:gd name="T4" fmla="*/ 39 w 40"/>
                  <a:gd name="T5" fmla="*/ 37 h 38"/>
                  <a:gd name="T6" fmla="*/ 39 w 40"/>
                  <a:gd name="T7" fmla="*/ 0 h 38"/>
                  <a:gd name="T8" fmla="*/ 0 w 40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0" h="38">
                    <a:moveTo>
                      <a:pt x="0" y="0"/>
                    </a:moveTo>
                    <a:lnTo>
                      <a:pt x="0" y="37"/>
                    </a:lnTo>
                    <a:lnTo>
                      <a:pt x="39" y="37"/>
                    </a:lnTo>
                    <a:lnTo>
                      <a:pt x="39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2" name="Freeform 114"/>
              <p:cNvSpPr>
                <a:spLocks/>
              </p:cNvSpPr>
              <p:nvPr/>
            </p:nvSpPr>
            <p:spPr bwMode="auto">
              <a:xfrm>
                <a:off x="3191" y="2732"/>
                <a:ext cx="42" cy="38"/>
              </a:xfrm>
              <a:custGeom>
                <a:avLst/>
                <a:gdLst>
                  <a:gd name="T0" fmla="*/ 0 w 42"/>
                  <a:gd name="T1" fmla="*/ 0 h 38"/>
                  <a:gd name="T2" fmla="*/ 0 w 42"/>
                  <a:gd name="T3" fmla="*/ 37 h 38"/>
                  <a:gd name="T4" fmla="*/ 41 w 42"/>
                  <a:gd name="T5" fmla="*/ 37 h 38"/>
                  <a:gd name="T6" fmla="*/ 41 w 42"/>
                  <a:gd name="T7" fmla="*/ 0 h 38"/>
                  <a:gd name="T8" fmla="*/ 0 w 42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" h="38">
                    <a:moveTo>
                      <a:pt x="0" y="0"/>
                    </a:moveTo>
                    <a:lnTo>
                      <a:pt x="0" y="37"/>
                    </a:lnTo>
                    <a:lnTo>
                      <a:pt x="41" y="37"/>
                    </a:lnTo>
                    <a:lnTo>
                      <a:pt x="4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3" name="Freeform 115"/>
              <p:cNvSpPr>
                <a:spLocks/>
              </p:cNvSpPr>
              <p:nvPr/>
            </p:nvSpPr>
            <p:spPr bwMode="auto">
              <a:xfrm>
                <a:off x="3191" y="2732"/>
                <a:ext cx="43" cy="38"/>
              </a:xfrm>
              <a:custGeom>
                <a:avLst/>
                <a:gdLst>
                  <a:gd name="T0" fmla="*/ 0 w 43"/>
                  <a:gd name="T1" fmla="*/ 0 h 38"/>
                  <a:gd name="T2" fmla="*/ 0 w 43"/>
                  <a:gd name="T3" fmla="*/ 37 h 38"/>
                  <a:gd name="T4" fmla="*/ 42 w 43"/>
                  <a:gd name="T5" fmla="*/ 37 h 38"/>
                  <a:gd name="T6" fmla="*/ 42 w 43"/>
                  <a:gd name="T7" fmla="*/ 0 h 38"/>
                  <a:gd name="T8" fmla="*/ 0 w 43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3" h="38">
                    <a:moveTo>
                      <a:pt x="0" y="0"/>
                    </a:moveTo>
                    <a:lnTo>
                      <a:pt x="0" y="37"/>
                    </a:lnTo>
                    <a:lnTo>
                      <a:pt x="42" y="37"/>
                    </a:lnTo>
                    <a:lnTo>
                      <a:pt x="42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4" name="Freeform 116"/>
              <p:cNvSpPr>
                <a:spLocks/>
              </p:cNvSpPr>
              <p:nvPr/>
            </p:nvSpPr>
            <p:spPr bwMode="auto">
              <a:xfrm>
                <a:off x="3044" y="2750"/>
                <a:ext cx="63" cy="40"/>
              </a:xfrm>
              <a:custGeom>
                <a:avLst/>
                <a:gdLst>
                  <a:gd name="T0" fmla="*/ 0 w 63"/>
                  <a:gd name="T1" fmla="*/ 0 h 40"/>
                  <a:gd name="T2" fmla="*/ 0 w 63"/>
                  <a:gd name="T3" fmla="*/ 39 h 40"/>
                  <a:gd name="T4" fmla="*/ 62 w 63"/>
                  <a:gd name="T5" fmla="*/ 39 h 40"/>
                  <a:gd name="T6" fmla="*/ 62 w 63"/>
                  <a:gd name="T7" fmla="*/ 0 h 40"/>
                  <a:gd name="T8" fmla="*/ 0 w 63"/>
                  <a:gd name="T9" fmla="*/ 0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3" h="40">
                    <a:moveTo>
                      <a:pt x="0" y="0"/>
                    </a:moveTo>
                    <a:lnTo>
                      <a:pt x="0" y="39"/>
                    </a:lnTo>
                    <a:lnTo>
                      <a:pt x="62" y="39"/>
                    </a:lnTo>
                    <a:lnTo>
                      <a:pt x="6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8D8D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5" name="Freeform 117"/>
              <p:cNvSpPr>
                <a:spLocks/>
              </p:cNvSpPr>
              <p:nvPr/>
            </p:nvSpPr>
            <p:spPr bwMode="auto">
              <a:xfrm>
                <a:off x="3044" y="2750"/>
                <a:ext cx="71" cy="40"/>
              </a:xfrm>
              <a:custGeom>
                <a:avLst/>
                <a:gdLst>
                  <a:gd name="T0" fmla="*/ 0 w 71"/>
                  <a:gd name="T1" fmla="*/ 0 h 40"/>
                  <a:gd name="T2" fmla="*/ 0 w 71"/>
                  <a:gd name="T3" fmla="*/ 39 h 40"/>
                  <a:gd name="T4" fmla="*/ 70 w 71"/>
                  <a:gd name="T5" fmla="*/ 39 h 40"/>
                  <a:gd name="T6" fmla="*/ 70 w 71"/>
                  <a:gd name="T7" fmla="*/ 0 h 40"/>
                  <a:gd name="T8" fmla="*/ 0 w 71"/>
                  <a:gd name="T9" fmla="*/ 0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1" h="40">
                    <a:moveTo>
                      <a:pt x="0" y="0"/>
                    </a:moveTo>
                    <a:lnTo>
                      <a:pt x="0" y="39"/>
                    </a:lnTo>
                    <a:lnTo>
                      <a:pt x="70" y="39"/>
                    </a:lnTo>
                    <a:lnTo>
                      <a:pt x="7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6" name="Freeform 118"/>
              <p:cNvSpPr>
                <a:spLocks/>
              </p:cNvSpPr>
              <p:nvPr/>
            </p:nvSpPr>
            <p:spPr bwMode="auto">
              <a:xfrm>
                <a:off x="3286" y="2732"/>
                <a:ext cx="41" cy="38"/>
              </a:xfrm>
              <a:custGeom>
                <a:avLst/>
                <a:gdLst>
                  <a:gd name="T0" fmla="*/ 0 w 41"/>
                  <a:gd name="T1" fmla="*/ 0 h 38"/>
                  <a:gd name="T2" fmla="*/ 0 w 41"/>
                  <a:gd name="T3" fmla="*/ 37 h 38"/>
                  <a:gd name="T4" fmla="*/ 40 w 41"/>
                  <a:gd name="T5" fmla="*/ 37 h 38"/>
                  <a:gd name="T6" fmla="*/ 40 w 41"/>
                  <a:gd name="T7" fmla="*/ 0 h 38"/>
                  <a:gd name="T8" fmla="*/ 0 w 41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38">
                    <a:moveTo>
                      <a:pt x="0" y="0"/>
                    </a:moveTo>
                    <a:lnTo>
                      <a:pt x="0" y="37"/>
                    </a:lnTo>
                    <a:lnTo>
                      <a:pt x="40" y="37"/>
                    </a:lnTo>
                    <a:lnTo>
                      <a:pt x="40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7" name="Freeform 119"/>
              <p:cNvSpPr>
                <a:spLocks/>
              </p:cNvSpPr>
              <p:nvPr/>
            </p:nvSpPr>
            <p:spPr bwMode="auto">
              <a:xfrm>
                <a:off x="3286" y="2732"/>
                <a:ext cx="41" cy="38"/>
              </a:xfrm>
              <a:custGeom>
                <a:avLst/>
                <a:gdLst>
                  <a:gd name="T0" fmla="*/ 0 w 41"/>
                  <a:gd name="T1" fmla="*/ 0 h 38"/>
                  <a:gd name="T2" fmla="*/ 0 w 41"/>
                  <a:gd name="T3" fmla="*/ 37 h 38"/>
                  <a:gd name="T4" fmla="*/ 40 w 41"/>
                  <a:gd name="T5" fmla="*/ 37 h 38"/>
                  <a:gd name="T6" fmla="*/ 40 w 41"/>
                  <a:gd name="T7" fmla="*/ 0 h 38"/>
                  <a:gd name="T8" fmla="*/ 0 w 41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" h="38">
                    <a:moveTo>
                      <a:pt x="0" y="0"/>
                    </a:moveTo>
                    <a:lnTo>
                      <a:pt x="0" y="37"/>
                    </a:lnTo>
                    <a:lnTo>
                      <a:pt x="40" y="37"/>
                    </a:lnTo>
                    <a:lnTo>
                      <a:pt x="4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8" name="Freeform 120"/>
              <p:cNvSpPr>
                <a:spLocks/>
              </p:cNvSpPr>
              <p:nvPr/>
            </p:nvSpPr>
            <p:spPr bwMode="auto">
              <a:xfrm>
                <a:off x="3343" y="2750"/>
                <a:ext cx="55" cy="39"/>
              </a:xfrm>
              <a:custGeom>
                <a:avLst/>
                <a:gdLst>
                  <a:gd name="T0" fmla="*/ 0 w 55"/>
                  <a:gd name="T1" fmla="*/ 0 h 39"/>
                  <a:gd name="T2" fmla="*/ 0 w 55"/>
                  <a:gd name="T3" fmla="*/ 38 h 39"/>
                  <a:gd name="T4" fmla="*/ 54 w 55"/>
                  <a:gd name="T5" fmla="*/ 38 h 39"/>
                  <a:gd name="T6" fmla="*/ 54 w 55"/>
                  <a:gd name="T7" fmla="*/ 0 h 39"/>
                  <a:gd name="T8" fmla="*/ 0 w 55"/>
                  <a:gd name="T9" fmla="*/ 0 h 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5" h="39">
                    <a:moveTo>
                      <a:pt x="0" y="0"/>
                    </a:moveTo>
                    <a:lnTo>
                      <a:pt x="0" y="38"/>
                    </a:lnTo>
                    <a:lnTo>
                      <a:pt x="54" y="38"/>
                    </a:lnTo>
                    <a:lnTo>
                      <a:pt x="54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E5E5E5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9" name="Freeform 121"/>
              <p:cNvSpPr>
                <a:spLocks/>
              </p:cNvSpPr>
              <p:nvPr/>
            </p:nvSpPr>
            <p:spPr bwMode="auto">
              <a:xfrm>
                <a:off x="3343" y="2750"/>
                <a:ext cx="59" cy="40"/>
              </a:xfrm>
              <a:custGeom>
                <a:avLst/>
                <a:gdLst>
                  <a:gd name="T0" fmla="*/ 0 w 59"/>
                  <a:gd name="T1" fmla="*/ 0 h 40"/>
                  <a:gd name="T2" fmla="*/ 0 w 59"/>
                  <a:gd name="T3" fmla="*/ 39 h 40"/>
                  <a:gd name="T4" fmla="*/ 58 w 59"/>
                  <a:gd name="T5" fmla="*/ 39 h 40"/>
                  <a:gd name="T6" fmla="*/ 58 w 59"/>
                  <a:gd name="T7" fmla="*/ 0 h 40"/>
                  <a:gd name="T8" fmla="*/ 0 w 59"/>
                  <a:gd name="T9" fmla="*/ 0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" h="40">
                    <a:moveTo>
                      <a:pt x="0" y="0"/>
                    </a:moveTo>
                    <a:lnTo>
                      <a:pt x="0" y="39"/>
                    </a:lnTo>
                    <a:lnTo>
                      <a:pt x="58" y="39"/>
                    </a:lnTo>
                    <a:lnTo>
                      <a:pt x="5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" name="Line 122"/>
              <p:cNvSpPr>
                <a:spLocks noChangeShapeType="1"/>
              </p:cNvSpPr>
              <p:nvPr/>
            </p:nvSpPr>
            <p:spPr bwMode="auto">
              <a:xfrm>
                <a:off x="3032" y="2724"/>
                <a:ext cx="39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" name="Freeform 123"/>
              <p:cNvSpPr>
                <a:spLocks/>
              </p:cNvSpPr>
              <p:nvPr/>
            </p:nvSpPr>
            <p:spPr bwMode="auto">
              <a:xfrm>
                <a:off x="3109" y="2679"/>
                <a:ext cx="244" cy="38"/>
              </a:xfrm>
              <a:custGeom>
                <a:avLst/>
                <a:gdLst>
                  <a:gd name="T0" fmla="*/ 0 w 244"/>
                  <a:gd name="T1" fmla="*/ 0 h 38"/>
                  <a:gd name="T2" fmla="*/ 0 w 244"/>
                  <a:gd name="T3" fmla="*/ 37 h 38"/>
                  <a:gd name="T4" fmla="*/ 243 w 244"/>
                  <a:gd name="T5" fmla="*/ 37 h 38"/>
                  <a:gd name="T6" fmla="*/ 243 w 244"/>
                  <a:gd name="T7" fmla="*/ 0 h 38"/>
                  <a:gd name="T8" fmla="*/ 0 w 244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44" h="38">
                    <a:moveTo>
                      <a:pt x="0" y="0"/>
                    </a:moveTo>
                    <a:lnTo>
                      <a:pt x="0" y="37"/>
                    </a:lnTo>
                    <a:lnTo>
                      <a:pt x="243" y="37"/>
                    </a:lnTo>
                    <a:lnTo>
                      <a:pt x="24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2" name="Freeform 124"/>
              <p:cNvSpPr>
                <a:spLocks/>
              </p:cNvSpPr>
              <p:nvPr/>
            </p:nvSpPr>
            <p:spPr bwMode="auto">
              <a:xfrm>
                <a:off x="3109" y="2679"/>
                <a:ext cx="249" cy="38"/>
              </a:xfrm>
              <a:custGeom>
                <a:avLst/>
                <a:gdLst>
                  <a:gd name="T0" fmla="*/ 0 w 249"/>
                  <a:gd name="T1" fmla="*/ 0 h 38"/>
                  <a:gd name="T2" fmla="*/ 0 w 249"/>
                  <a:gd name="T3" fmla="*/ 37 h 38"/>
                  <a:gd name="T4" fmla="*/ 248 w 249"/>
                  <a:gd name="T5" fmla="*/ 37 h 38"/>
                  <a:gd name="T6" fmla="*/ 248 w 249"/>
                  <a:gd name="T7" fmla="*/ 0 h 38"/>
                  <a:gd name="T8" fmla="*/ 0 w 249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49" h="38">
                    <a:moveTo>
                      <a:pt x="0" y="0"/>
                    </a:moveTo>
                    <a:lnTo>
                      <a:pt x="0" y="37"/>
                    </a:lnTo>
                    <a:lnTo>
                      <a:pt x="248" y="37"/>
                    </a:lnTo>
                    <a:lnTo>
                      <a:pt x="24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3" name="Freeform 125"/>
              <p:cNvSpPr>
                <a:spLocks/>
              </p:cNvSpPr>
              <p:nvPr/>
            </p:nvSpPr>
            <p:spPr bwMode="auto">
              <a:xfrm>
                <a:off x="3036" y="2429"/>
                <a:ext cx="392" cy="225"/>
              </a:xfrm>
              <a:custGeom>
                <a:avLst/>
                <a:gdLst>
                  <a:gd name="T0" fmla="*/ 0 w 392"/>
                  <a:gd name="T1" fmla="*/ 0 h 225"/>
                  <a:gd name="T2" fmla="*/ 0 w 392"/>
                  <a:gd name="T3" fmla="*/ 224 h 225"/>
                  <a:gd name="T4" fmla="*/ 391 w 392"/>
                  <a:gd name="T5" fmla="*/ 224 h 225"/>
                  <a:gd name="T6" fmla="*/ 391 w 392"/>
                  <a:gd name="T7" fmla="*/ 0 h 225"/>
                  <a:gd name="T8" fmla="*/ 0 w 392"/>
                  <a:gd name="T9" fmla="*/ 0 h 2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92" h="225">
                    <a:moveTo>
                      <a:pt x="0" y="0"/>
                    </a:moveTo>
                    <a:lnTo>
                      <a:pt x="0" y="224"/>
                    </a:lnTo>
                    <a:lnTo>
                      <a:pt x="391" y="224"/>
                    </a:lnTo>
                    <a:lnTo>
                      <a:pt x="39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3C1A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4" name="Freeform 126"/>
              <p:cNvSpPr>
                <a:spLocks/>
              </p:cNvSpPr>
              <p:nvPr/>
            </p:nvSpPr>
            <p:spPr bwMode="auto">
              <a:xfrm>
                <a:off x="3036" y="2429"/>
                <a:ext cx="396" cy="231"/>
              </a:xfrm>
              <a:custGeom>
                <a:avLst/>
                <a:gdLst>
                  <a:gd name="T0" fmla="*/ 0 w 396"/>
                  <a:gd name="T1" fmla="*/ 0 h 231"/>
                  <a:gd name="T2" fmla="*/ 0 w 396"/>
                  <a:gd name="T3" fmla="*/ 230 h 231"/>
                  <a:gd name="T4" fmla="*/ 395 w 396"/>
                  <a:gd name="T5" fmla="*/ 230 h 231"/>
                  <a:gd name="T6" fmla="*/ 395 w 396"/>
                  <a:gd name="T7" fmla="*/ 0 h 231"/>
                  <a:gd name="T8" fmla="*/ 0 w 396"/>
                  <a:gd name="T9" fmla="*/ 0 h 2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96" h="231">
                    <a:moveTo>
                      <a:pt x="0" y="0"/>
                    </a:moveTo>
                    <a:lnTo>
                      <a:pt x="0" y="230"/>
                    </a:lnTo>
                    <a:lnTo>
                      <a:pt x="395" y="230"/>
                    </a:lnTo>
                    <a:lnTo>
                      <a:pt x="395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5" name="Freeform 127"/>
              <p:cNvSpPr>
                <a:spLocks/>
              </p:cNvSpPr>
              <p:nvPr/>
            </p:nvSpPr>
            <p:spPr bwMode="auto">
              <a:xfrm>
                <a:off x="3082" y="2448"/>
                <a:ext cx="306" cy="174"/>
              </a:xfrm>
              <a:custGeom>
                <a:avLst/>
                <a:gdLst>
                  <a:gd name="T0" fmla="*/ 0 w 306"/>
                  <a:gd name="T1" fmla="*/ 0 h 174"/>
                  <a:gd name="T2" fmla="*/ 0 w 306"/>
                  <a:gd name="T3" fmla="*/ 173 h 174"/>
                  <a:gd name="T4" fmla="*/ 305 w 306"/>
                  <a:gd name="T5" fmla="*/ 173 h 174"/>
                  <a:gd name="T6" fmla="*/ 305 w 306"/>
                  <a:gd name="T7" fmla="*/ 0 h 174"/>
                  <a:gd name="T8" fmla="*/ 0 w 306"/>
                  <a:gd name="T9" fmla="*/ 0 h 17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174">
                    <a:moveTo>
                      <a:pt x="0" y="0"/>
                    </a:moveTo>
                    <a:lnTo>
                      <a:pt x="0" y="173"/>
                    </a:lnTo>
                    <a:lnTo>
                      <a:pt x="305" y="173"/>
                    </a:lnTo>
                    <a:lnTo>
                      <a:pt x="305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2A08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6" name="Freeform 128"/>
              <p:cNvSpPr>
                <a:spLocks/>
              </p:cNvSpPr>
              <p:nvPr/>
            </p:nvSpPr>
            <p:spPr bwMode="auto">
              <a:xfrm>
                <a:off x="3082" y="2448"/>
                <a:ext cx="312" cy="175"/>
              </a:xfrm>
              <a:custGeom>
                <a:avLst/>
                <a:gdLst>
                  <a:gd name="T0" fmla="*/ 0 w 312"/>
                  <a:gd name="T1" fmla="*/ 0 h 175"/>
                  <a:gd name="T2" fmla="*/ 0 w 312"/>
                  <a:gd name="T3" fmla="*/ 174 h 175"/>
                  <a:gd name="T4" fmla="*/ 311 w 312"/>
                  <a:gd name="T5" fmla="*/ 174 h 175"/>
                  <a:gd name="T6" fmla="*/ 311 w 312"/>
                  <a:gd name="T7" fmla="*/ 0 h 175"/>
                  <a:gd name="T8" fmla="*/ 0 w 312"/>
                  <a:gd name="T9" fmla="*/ 0 h 17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12" h="175">
                    <a:moveTo>
                      <a:pt x="0" y="0"/>
                    </a:moveTo>
                    <a:lnTo>
                      <a:pt x="0" y="174"/>
                    </a:lnTo>
                    <a:lnTo>
                      <a:pt x="311" y="174"/>
                    </a:lnTo>
                    <a:lnTo>
                      <a:pt x="311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7" name="Freeform 129"/>
              <p:cNvSpPr>
                <a:spLocks/>
              </p:cNvSpPr>
              <p:nvPr/>
            </p:nvSpPr>
            <p:spPr bwMode="auto">
              <a:xfrm>
                <a:off x="3096" y="2459"/>
                <a:ext cx="277" cy="156"/>
              </a:xfrm>
              <a:custGeom>
                <a:avLst/>
                <a:gdLst>
                  <a:gd name="T0" fmla="*/ 0 w 277"/>
                  <a:gd name="T1" fmla="*/ 0 h 156"/>
                  <a:gd name="T2" fmla="*/ 0 w 277"/>
                  <a:gd name="T3" fmla="*/ 155 h 156"/>
                  <a:gd name="T4" fmla="*/ 276 w 277"/>
                  <a:gd name="T5" fmla="*/ 155 h 156"/>
                  <a:gd name="T6" fmla="*/ 276 w 277"/>
                  <a:gd name="T7" fmla="*/ 0 h 156"/>
                  <a:gd name="T8" fmla="*/ 0 w 277"/>
                  <a:gd name="T9" fmla="*/ 0 h 1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7" h="156">
                    <a:moveTo>
                      <a:pt x="0" y="0"/>
                    </a:moveTo>
                    <a:lnTo>
                      <a:pt x="0" y="155"/>
                    </a:lnTo>
                    <a:lnTo>
                      <a:pt x="276" y="155"/>
                    </a:lnTo>
                    <a:lnTo>
                      <a:pt x="276" y="0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rgbClr val="070707"/>
                  </a:gs>
                  <a:gs pos="100000">
                    <a:srgbClr val="050505"/>
                  </a:gs>
                </a:gsLst>
                <a:path path="rect">
                  <a:fillToRect r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8" name="Freeform 130"/>
              <p:cNvSpPr>
                <a:spLocks/>
              </p:cNvSpPr>
              <p:nvPr/>
            </p:nvSpPr>
            <p:spPr bwMode="auto">
              <a:xfrm>
                <a:off x="3096" y="2459"/>
                <a:ext cx="280" cy="158"/>
              </a:xfrm>
              <a:custGeom>
                <a:avLst/>
                <a:gdLst>
                  <a:gd name="T0" fmla="*/ 0 w 280"/>
                  <a:gd name="T1" fmla="*/ 0 h 158"/>
                  <a:gd name="T2" fmla="*/ 0 w 280"/>
                  <a:gd name="T3" fmla="*/ 157 h 158"/>
                  <a:gd name="T4" fmla="*/ 279 w 280"/>
                  <a:gd name="T5" fmla="*/ 157 h 158"/>
                  <a:gd name="T6" fmla="*/ 279 w 280"/>
                  <a:gd name="T7" fmla="*/ 0 h 158"/>
                  <a:gd name="T8" fmla="*/ 0 w 280"/>
                  <a:gd name="T9" fmla="*/ 0 h 15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0" h="158">
                    <a:moveTo>
                      <a:pt x="0" y="0"/>
                    </a:moveTo>
                    <a:lnTo>
                      <a:pt x="0" y="157"/>
                    </a:lnTo>
                    <a:lnTo>
                      <a:pt x="279" y="157"/>
                    </a:lnTo>
                    <a:lnTo>
                      <a:pt x="279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9" name="Freeform 131"/>
              <p:cNvSpPr>
                <a:spLocks/>
              </p:cNvSpPr>
              <p:nvPr/>
            </p:nvSpPr>
            <p:spPr bwMode="auto">
              <a:xfrm>
                <a:off x="3155" y="2667"/>
                <a:ext cx="157" cy="38"/>
              </a:xfrm>
              <a:custGeom>
                <a:avLst/>
                <a:gdLst>
                  <a:gd name="T0" fmla="*/ 0 w 157"/>
                  <a:gd name="T1" fmla="*/ 0 h 38"/>
                  <a:gd name="T2" fmla="*/ 0 w 157"/>
                  <a:gd name="T3" fmla="*/ 37 h 38"/>
                  <a:gd name="T4" fmla="*/ 156 w 157"/>
                  <a:gd name="T5" fmla="*/ 37 h 38"/>
                  <a:gd name="T6" fmla="*/ 156 w 157"/>
                  <a:gd name="T7" fmla="*/ 0 h 38"/>
                  <a:gd name="T8" fmla="*/ 0 w 157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7" h="38">
                    <a:moveTo>
                      <a:pt x="0" y="0"/>
                    </a:moveTo>
                    <a:lnTo>
                      <a:pt x="0" y="37"/>
                    </a:lnTo>
                    <a:lnTo>
                      <a:pt x="156" y="37"/>
                    </a:lnTo>
                    <a:lnTo>
                      <a:pt x="15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F7F7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0" name="Freeform 132"/>
              <p:cNvSpPr>
                <a:spLocks/>
              </p:cNvSpPr>
              <p:nvPr/>
            </p:nvSpPr>
            <p:spPr bwMode="auto">
              <a:xfrm>
                <a:off x="3155" y="2667"/>
                <a:ext cx="159" cy="38"/>
              </a:xfrm>
              <a:custGeom>
                <a:avLst/>
                <a:gdLst>
                  <a:gd name="T0" fmla="*/ 0 w 159"/>
                  <a:gd name="T1" fmla="*/ 0 h 38"/>
                  <a:gd name="T2" fmla="*/ 0 w 159"/>
                  <a:gd name="T3" fmla="*/ 37 h 38"/>
                  <a:gd name="T4" fmla="*/ 158 w 159"/>
                  <a:gd name="T5" fmla="*/ 37 h 38"/>
                  <a:gd name="T6" fmla="*/ 158 w 159"/>
                  <a:gd name="T7" fmla="*/ 0 h 38"/>
                  <a:gd name="T8" fmla="*/ 0 w 159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9" h="38">
                    <a:moveTo>
                      <a:pt x="0" y="0"/>
                    </a:moveTo>
                    <a:lnTo>
                      <a:pt x="0" y="37"/>
                    </a:lnTo>
                    <a:lnTo>
                      <a:pt x="158" y="37"/>
                    </a:lnTo>
                    <a:lnTo>
                      <a:pt x="15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1" name="Freeform 133"/>
              <p:cNvSpPr>
                <a:spLocks/>
              </p:cNvSpPr>
              <p:nvPr/>
            </p:nvSpPr>
            <p:spPr bwMode="auto">
              <a:xfrm>
                <a:off x="3129" y="2654"/>
                <a:ext cx="207" cy="41"/>
              </a:xfrm>
              <a:custGeom>
                <a:avLst/>
                <a:gdLst>
                  <a:gd name="T0" fmla="*/ 27 w 207"/>
                  <a:gd name="T1" fmla="*/ 40 h 41"/>
                  <a:gd name="T2" fmla="*/ 184 w 207"/>
                  <a:gd name="T3" fmla="*/ 40 h 41"/>
                  <a:gd name="T4" fmla="*/ 206 w 207"/>
                  <a:gd name="T5" fmla="*/ 0 h 41"/>
                  <a:gd name="T6" fmla="*/ 0 w 207"/>
                  <a:gd name="T7" fmla="*/ 0 h 41"/>
                  <a:gd name="T8" fmla="*/ 27 w 207"/>
                  <a:gd name="T9" fmla="*/ 40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7" h="41">
                    <a:moveTo>
                      <a:pt x="27" y="40"/>
                    </a:moveTo>
                    <a:lnTo>
                      <a:pt x="184" y="40"/>
                    </a:lnTo>
                    <a:lnTo>
                      <a:pt x="206" y="0"/>
                    </a:lnTo>
                    <a:lnTo>
                      <a:pt x="0" y="0"/>
                    </a:lnTo>
                    <a:lnTo>
                      <a:pt x="27" y="40"/>
                    </a:lnTo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2" name="Freeform 134"/>
              <p:cNvSpPr>
                <a:spLocks/>
              </p:cNvSpPr>
              <p:nvPr/>
            </p:nvSpPr>
            <p:spPr bwMode="auto">
              <a:xfrm>
                <a:off x="3129" y="2654"/>
                <a:ext cx="213" cy="41"/>
              </a:xfrm>
              <a:custGeom>
                <a:avLst/>
                <a:gdLst>
                  <a:gd name="T0" fmla="*/ 28 w 213"/>
                  <a:gd name="T1" fmla="*/ 40 h 41"/>
                  <a:gd name="T2" fmla="*/ 190 w 213"/>
                  <a:gd name="T3" fmla="*/ 40 h 41"/>
                  <a:gd name="T4" fmla="*/ 212 w 213"/>
                  <a:gd name="T5" fmla="*/ 0 h 41"/>
                  <a:gd name="T6" fmla="*/ 0 w 213"/>
                  <a:gd name="T7" fmla="*/ 0 h 41"/>
                  <a:gd name="T8" fmla="*/ 28 w 213"/>
                  <a:gd name="T9" fmla="*/ 40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3" h="41">
                    <a:moveTo>
                      <a:pt x="28" y="40"/>
                    </a:moveTo>
                    <a:lnTo>
                      <a:pt x="190" y="40"/>
                    </a:lnTo>
                    <a:lnTo>
                      <a:pt x="212" y="0"/>
                    </a:lnTo>
                    <a:lnTo>
                      <a:pt x="0" y="0"/>
                    </a:lnTo>
                    <a:lnTo>
                      <a:pt x="28" y="4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3" name="Freeform 135"/>
              <p:cNvSpPr>
                <a:spLocks/>
              </p:cNvSpPr>
              <p:nvPr/>
            </p:nvSpPr>
            <p:spPr bwMode="auto">
              <a:xfrm>
                <a:off x="3079" y="2631"/>
                <a:ext cx="56" cy="38"/>
              </a:xfrm>
              <a:custGeom>
                <a:avLst/>
                <a:gdLst>
                  <a:gd name="T0" fmla="*/ 0 w 56"/>
                  <a:gd name="T1" fmla="*/ 0 h 38"/>
                  <a:gd name="T2" fmla="*/ 0 w 56"/>
                  <a:gd name="T3" fmla="*/ 37 h 38"/>
                  <a:gd name="T4" fmla="*/ 55 w 56"/>
                  <a:gd name="T5" fmla="*/ 37 h 38"/>
                  <a:gd name="T6" fmla="*/ 55 w 56"/>
                  <a:gd name="T7" fmla="*/ 0 h 38"/>
                  <a:gd name="T8" fmla="*/ 0 w 56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6" h="38">
                    <a:moveTo>
                      <a:pt x="0" y="0"/>
                    </a:moveTo>
                    <a:lnTo>
                      <a:pt x="0" y="37"/>
                    </a:lnTo>
                    <a:lnTo>
                      <a:pt x="55" y="37"/>
                    </a:lnTo>
                    <a:lnTo>
                      <a:pt x="55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2A08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4" name="Freeform 136"/>
              <p:cNvSpPr>
                <a:spLocks/>
              </p:cNvSpPr>
              <p:nvPr/>
            </p:nvSpPr>
            <p:spPr bwMode="auto">
              <a:xfrm>
                <a:off x="3079" y="2631"/>
                <a:ext cx="65" cy="38"/>
              </a:xfrm>
              <a:custGeom>
                <a:avLst/>
                <a:gdLst>
                  <a:gd name="T0" fmla="*/ 0 w 65"/>
                  <a:gd name="T1" fmla="*/ 0 h 38"/>
                  <a:gd name="T2" fmla="*/ 0 w 65"/>
                  <a:gd name="T3" fmla="*/ 37 h 38"/>
                  <a:gd name="T4" fmla="*/ 64 w 65"/>
                  <a:gd name="T5" fmla="*/ 37 h 38"/>
                  <a:gd name="T6" fmla="*/ 64 w 65"/>
                  <a:gd name="T7" fmla="*/ 0 h 38"/>
                  <a:gd name="T8" fmla="*/ 0 w 65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38">
                    <a:moveTo>
                      <a:pt x="0" y="0"/>
                    </a:moveTo>
                    <a:lnTo>
                      <a:pt x="0" y="37"/>
                    </a:lnTo>
                    <a:lnTo>
                      <a:pt x="64" y="37"/>
                    </a:lnTo>
                    <a:lnTo>
                      <a:pt x="64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5" name="Freeform 137"/>
              <p:cNvSpPr>
                <a:spLocks/>
              </p:cNvSpPr>
              <p:nvPr/>
            </p:nvSpPr>
            <p:spPr bwMode="auto">
              <a:xfrm>
                <a:off x="3082" y="2640"/>
                <a:ext cx="51" cy="37"/>
              </a:xfrm>
              <a:custGeom>
                <a:avLst/>
                <a:gdLst>
                  <a:gd name="T0" fmla="*/ 0 w 51"/>
                  <a:gd name="T1" fmla="*/ 0 h 37"/>
                  <a:gd name="T2" fmla="*/ 0 w 51"/>
                  <a:gd name="T3" fmla="*/ 36 h 37"/>
                  <a:gd name="T4" fmla="*/ 50 w 51"/>
                  <a:gd name="T5" fmla="*/ 36 h 37"/>
                  <a:gd name="T6" fmla="*/ 50 w 51"/>
                  <a:gd name="T7" fmla="*/ 0 h 37"/>
                  <a:gd name="T8" fmla="*/ 0 w 51"/>
                  <a:gd name="T9" fmla="*/ 0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1" h="37">
                    <a:moveTo>
                      <a:pt x="0" y="0"/>
                    </a:moveTo>
                    <a:lnTo>
                      <a:pt x="0" y="36"/>
                    </a:lnTo>
                    <a:lnTo>
                      <a:pt x="50" y="36"/>
                    </a:lnTo>
                    <a:lnTo>
                      <a:pt x="50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B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6" name="Freeform 138"/>
              <p:cNvSpPr>
                <a:spLocks/>
              </p:cNvSpPr>
              <p:nvPr/>
            </p:nvSpPr>
            <p:spPr bwMode="auto">
              <a:xfrm>
                <a:off x="3082" y="2640"/>
                <a:ext cx="53" cy="37"/>
              </a:xfrm>
              <a:custGeom>
                <a:avLst/>
                <a:gdLst>
                  <a:gd name="T0" fmla="*/ 0 w 53"/>
                  <a:gd name="T1" fmla="*/ 0 h 37"/>
                  <a:gd name="T2" fmla="*/ 0 w 53"/>
                  <a:gd name="T3" fmla="*/ 36 h 37"/>
                  <a:gd name="T4" fmla="*/ 52 w 53"/>
                  <a:gd name="T5" fmla="*/ 36 h 37"/>
                  <a:gd name="T6" fmla="*/ 52 w 53"/>
                  <a:gd name="T7" fmla="*/ 0 h 37"/>
                  <a:gd name="T8" fmla="*/ 0 w 53"/>
                  <a:gd name="T9" fmla="*/ 0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3" h="37">
                    <a:moveTo>
                      <a:pt x="0" y="0"/>
                    </a:moveTo>
                    <a:lnTo>
                      <a:pt x="0" y="36"/>
                    </a:lnTo>
                    <a:lnTo>
                      <a:pt x="52" y="36"/>
                    </a:lnTo>
                    <a:lnTo>
                      <a:pt x="52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" name="Freeform 139"/>
              <p:cNvSpPr>
                <a:spLocks/>
              </p:cNvSpPr>
              <p:nvPr/>
            </p:nvSpPr>
            <p:spPr bwMode="auto">
              <a:xfrm>
                <a:off x="3336" y="2640"/>
                <a:ext cx="52" cy="37"/>
              </a:xfrm>
              <a:custGeom>
                <a:avLst/>
                <a:gdLst>
                  <a:gd name="T0" fmla="*/ 0 w 52"/>
                  <a:gd name="T1" fmla="*/ 0 h 37"/>
                  <a:gd name="T2" fmla="*/ 0 w 52"/>
                  <a:gd name="T3" fmla="*/ 36 h 37"/>
                  <a:gd name="T4" fmla="*/ 51 w 52"/>
                  <a:gd name="T5" fmla="*/ 36 h 37"/>
                  <a:gd name="T6" fmla="*/ 51 w 52"/>
                  <a:gd name="T7" fmla="*/ 0 h 37"/>
                  <a:gd name="T8" fmla="*/ 0 w 52"/>
                  <a:gd name="T9" fmla="*/ 0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2" h="37">
                    <a:moveTo>
                      <a:pt x="0" y="0"/>
                    </a:moveTo>
                    <a:lnTo>
                      <a:pt x="0" y="36"/>
                    </a:lnTo>
                    <a:lnTo>
                      <a:pt x="51" y="36"/>
                    </a:lnTo>
                    <a:lnTo>
                      <a:pt x="5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B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" name="Freeform 140"/>
              <p:cNvSpPr>
                <a:spLocks/>
              </p:cNvSpPr>
              <p:nvPr/>
            </p:nvSpPr>
            <p:spPr bwMode="auto">
              <a:xfrm>
                <a:off x="3336" y="2640"/>
                <a:ext cx="56" cy="38"/>
              </a:xfrm>
              <a:custGeom>
                <a:avLst/>
                <a:gdLst>
                  <a:gd name="T0" fmla="*/ 0 w 56"/>
                  <a:gd name="T1" fmla="*/ 0 h 38"/>
                  <a:gd name="T2" fmla="*/ 0 w 56"/>
                  <a:gd name="T3" fmla="*/ 37 h 38"/>
                  <a:gd name="T4" fmla="*/ 55 w 56"/>
                  <a:gd name="T5" fmla="*/ 37 h 38"/>
                  <a:gd name="T6" fmla="*/ 55 w 56"/>
                  <a:gd name="T7" fmla="*/ 0 h 38"/>
                  <a:gd name="T8" fmla="*/ 0 w 56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6" h="38">
                    <a:moveTo>
                      <a:pt x="0" y="0"/>
                    </a:moveTo>
                    <a:lnTo>
                      <a:pt x="0" y="37"/>
                    </a:lnTo>
                    <a:lnTo>
                      <a:pt x="55" y="37"/>
                    </a:lnTo>
                    <a:lnTo>
                      <a:pt x="55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" name="Freeform 141"/>
              <p:cNvSpPr>
                <a:spLocks/>
              </p:cNvSpPr>
              <p:nvPr/>
            </p:nvSpPr>
            <p:spPr bwMode="auto">
              <a:xfrm>
                <a:off x="2918" y="2836"/>
                <a:ext cx="617" cy="37"/>
              </a:xfrm>
              <a:custGeom>
                <a:avLst/>
                <a:gdLst>
                  <a:gd name="T0" fmla="*/ 0 w 617"/>
                  <a:gd name="T1" fmla="*/ 0 h 37"/>
                  <a:gd name="T2" fmla="*/ 616 w 617"/>
                  <a:gd name="T3" fmla="*/ 0 h 37"/>
                  <a:gd name="T4" fmla="*/ 613 w 617"/>
                  <a:gd name="T5" fmla="*/ 36 h 37"/>
                  <a:gd name="T6" fmla="*/ 2 w 617"/>
                  <a:gd name="T7" fmla="*/ 36 h 37"/>
                  <a:gd name="T8" fmla="*/ 0 w 617"/>
                  <a:gd name="T9" fmla="*/ 0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17" h="37">
                    <a:moveTo>
                      <a:pt x="0" y="0"/>
                    </a:moveTo>
                    <a:lnTo>
                      <a:pt x="616" y="0"/>
                    </a:lnTo>
                    <a:lnTo>
                      <a:pt x="613" y="36"/>
                    </a:lnTo>
                    <a:lnTo>
                      <a:pt x="2" y="3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2A08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" name="Freeform 142"/>
              <p:cNvSpPr>
                <a:spLocks/>
              </p:cNvSpPr>
              <p:nvPr/>
            </p:nvSpPr>
            <p:spPr bwMode="auto">
              <a:xfrm>
                <a:off x="2918" y="2836"/>
                <a:ext cx="622" cy="37"/>
              </a:xfrm>
              <a:custGeom>
                <a:avLst/>
                <a:gdLst>
                  <a:gd name="T0" fmla="*/ 0 w 622"/>
                  <a:gd name="T1" fmla="*/ 0 h 37"/>
                  <a:gd name="T2" fmla="*/ 621 w 622"/>
                  <a:gd name="T3" fmla="*/ 0 h 37"/>
                  <a:gd name="T4" fmla="*/ 618 w 622"/>
                  <a:gd name="T5" fmla="*/ 36 h 37"/>
                  <a:gd name="T6" fmla="*/ 2 w 622"/>
                  <a:gd name="T7" fmla="*/ 36 h 37"/>
                  <a:gd name="T8" fmla="*/ 0 w 622"/>
                  <a:gd name="T9" fmla="*/ 0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2" h="37">
                    <a:moveTo>
                      <a:pt x="0" y="0"/>
                    </a:moveTo>
                    <a:lnTo>
                      <a:pt x="621" y="0"/>
                    </a:lnTo>
                    <a:lnTo>
                      <a:pt x="618" y="36"/>
                    </a:lnTo>
                    <a:lnTo>
                      <a:pt x="2" y="36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1" name="Freeform 143"/>
              <p:cNvSpPr>
                <a:spLocks/>
              </p:cNvSpPr>
              <p:nvPr/>
            </p:nvSpPr>
            <p:spPr bwMode="auto">
              <a:xfrm>
                <a:off x="2922" y="2780"/>
                <a:ext cx="610" cy="51"/>
              </a:xfrm>
              <a:custGeom>
                <a:avLst/>
                <a:gdLst>
                  <a:gd name="T0" fmla="*/ 29 w 610"/>
                  <a:gd name="T1" fmla="*/ 0 h 51"/>
                  <a:gd name="T2" fmla="*/ 572 w 610"/>
                  <a:gd name="T3" fmla="*/ 0 h 51"/>
                  <a:gd name="T4" fmla="*/ 609 w 610"/>
                  <a:gd name="T5" fmla="*/ 50 h 51"/>
                  <a:gd name="T6" fmla="*/ 0 w 610"/>
                  <a:gd name="T7" fmla="*/ 50 h 51"/>
                  <a:gd name="T8" fmla="*/ 29 w 610"/>
                  <a:gd name="T9" fmla="*/ 0 h 5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10" h="51">
                    <a:moveTo>
                      <a:pt x="29" y="0"/>
                    </a:moveTo>
                    <a:lnTo>
                      <a:pt x="572" y="0"/>
                    </a:lnTo>
                    <a:lnTo>
                      <a:pt x="609" y="50"/>
                    </a:lnTo>
                    <a:lnTo>
                      <a:pt x="0" y="50"/>
                    </a:lnTo>
                    <a:lnTo>
                      <a:pt x="29" y="0"/>
                    </a:lnTo>
                  </a:path>
                </a:pathLst>
              </a:custGeom>
              <a:solidFill>
                <a:srgbClr val="D3C1A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2" name="Freeform 144"/>
              <p:cNvSpPr>
                <a:spLocks/>
              </p:cNvSpPr>
              <p:nvPr/>
            </p:nvSpPr>
            <p:spPr bwMode="auto">
              <a:xfrm>
                <a:off x="2922" y="2780"/>
                <a:ext cx="615" cy="56"/>
              </a:xfrm>
              <a:custGeom>
                <a:avLst/>
                <a:gdLst>
                  <a:gd name="T0" fmla="*/ 28 w 615"/>
                  <a:gd name="T1" fmla="*/ 0 h 56"/>
                  <a:gd name="T2" fmla="*/ 577 w 615"/>
                  <a:gd name="T3" fmla="*/ 0 h 56"/>
                  <a:gd name="T4" fmla="*/ 614 w 615"/>
                  <a:gd name="T5" fmla="*/ 55 h 56"/>
                  <a:gd name="T6" fmla="*/ 0 w 615"/>
                  <a:gd name="T7" fmla="*/ 55 h 56"/>
                  <a:gd name="T8" fmla="*/ 28 w 61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15" h="56">
                    <a:moveTo>
                      <a:pt x="28" y="0"/>
                    </a:moveTo>
                    <a:lnTo>
                      <a:pt x="577" y="0"/>
                    </a:lnTo>
                    <a:lnTo>
                      <a:pt x="614" y="55"/>
                    </a:lnTo>
                    <a:lnTo>
                      <a:pt x="0" y="55"/>
                    </a:lnTo>
                    <a:lnTo>
                      <a:pt x="28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3" name="Freeform 145"/>
              <p:cNvSpPr>
                <a:spLocks/>
              </p:cNvSpPr>
              <p:nvPr/>
            </p:nvSpPr>
            <p:spPr bwMode="auto">
              <a:xfrm>
                <a:off x="2965" y="2788"/>
                <a:ext cx="519" cy="40"/>
              </a:xfrm>
              <a:custGeom>
                <a:avLst/>
                <a:gdLst>
                  <a:gd name="T0" fmla="*/ 17 w 519"/>
                  <a:gd name="T1" fmla="*/ 0 h 40"/>
                  <a:gd name="T2" fmla="*/ 496 w 519"/>
                  <a:gd name="T3" fmla="*/ 0 h 40"/>
                  <a:gd name="T4" fmla="*/ 518 w 519"/>
                  <a:gd name="T5" fmla="*/ 39 h 40"/>
                  <a:gd name="T6" fmla="*/ 0 w 519"/>
                  <a:gd name="T7" fmla="*/ 39 h 40"/>
                  <a:gd name="T8" fmla="*/ 14 w 519"/>
                  <a:gd name="T9" fmla="*/ 0 h 40"/>
                  <a:gd name="T10" fmla="*/ 17 w 519"/>
                  <a:gd name="T11" fmla="*/ 0 h 4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9" h="40">
                    <a:moveTo>
                      <a:pt x="17" y="0"/>
                    </a:moveTo>
                    <a:lnTo>
                      <a:pt x="496" y="0"/>
                    </a:lnTo>
                    <a:lnTo>
                      <a:pt x="518" y="39"/>
                    </a:lnTo>
                    <a:lnTo>
                      <a:pt x="0" y="39"/>
                    </a:lnTo>
                    <a:lnTo>
                      <a:pt x="14" y="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DBCEC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4" name="Freeform 146"/>
              <p:cNvSpPr>
                <a:spLocks/>
              </p:cNvSpPr>
              <p:nvPr/>
            </p:nvSpPr>
            <p:spPr bwMode="auto">
              <a:xfrm>
                <a:off x="2965" y="2788"/>
                <a:ext cx="526" cy="43"/>
              </a:xfrm>
              <a:custGeom>
                <a:avLst/>
                <a:gdLst>
                  <a:gd name="T0" fmla="*/ 18 w 526"/>
                  <a:gd name="T1" fmla="*/ 0 h 43"/>
                  <a:gd name="T2" fmla="*/ 503 w 526"/>
                  <a:gd name="T3" fmla="*/ 0 h 43"/>
                  <a:gd name="T4" fmla="*/ 525 w 526"/>
                  <a:gd name="T5" fmla="*/ 42 h 43"/>
                  <a:gd name="T6" fmla="*/ 0 w 526"/>
                  <a:gd name="T7" fmla="*/ 42 h 43"/>
                  <a:gd name="T8" fmla="*/ 14 w 526"/>
                  <a:gd name="T9" fmla="*/ 0 h 43"/>
                  <a:gd name="T10" fmla="*/ 18 w 526"/>
                  <a:gd name="T11" fmla="*/ 0 h 4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26" h="43">
                    <a:moveTo>
                      <a:pt x="18" y="0"/>
                    </a:moveTo>
                    <a:lnTo>
                      <a:pt x="503" y="0"/>
                    </a:lnTo>
                    <a:lnTo>
                      <a:pt x="525" y="42"/>
                    </a:lnTo>
                    <a:lnTo>
                      <a:pt x="0" y="42"/>
                    </a:lnTo>
                    <a:lnTo>
                      <a:pt x="14" y="0"/>
                    </a:lnTo>
                    <a:lnTo>
                      <a:pt x="18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5" name="Freeform 147"/>
              <p:cNvSpPr>
                <a:spLocks/>
              </p:cNvSpPr>
              <p:nvPr/>
            </p:nvSpPr>
            <p:spPr bwMode="auto">
              <a:xfrm>
                <a:off x="2975" y="2794"/>
                <a:ext cx="331" cy="41"/>
              </a:xfrm>
              <a:custGeom>
                <a:avLst/>
                <a:gdLst>
                  <a:gd name="T0" fmla="*/ 10 w 331"/>
                  <a:gd name="T1" fmla="*/ 0 h 41"/>
                  <a:gd name="T2" fmla="*/ 330 w 331"/>
                  <a:gd name="T3" fmla="*/ 0 h 41"/>
                  <a:gd name="T4" fmla="*/ 330 w 331"/>
                  <a:gd name="T5" fmla="*/ 40 h 41"/>
                  <a:gd name="T6" fmla="*/ 0 w 331"/>
                  <a:gd name="T7" fmla="*/ 40 h 41"/>
                  <a:gd name="T8" fmla="*/ 10 w 331"/>
                  <a:gd name="T9" fmla="*/ 0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31" h="41">
                    <a:moveTo>
                      <a:pt x="10" y="0"/>
                    </a:moveTo>
                    <a:lnTo>
                      <a:pt x="330" y="0"/>
                    </a:lnTo>
                    <a:lnTo>
                      <a:pt x="330" y="40"/>
                    </a:lnTo>
                    <a:lnTo>
                      <a:pt x="0" y="40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7F99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6" name="Freeform 148"/>
              <p:cNvSpPr>
                <a:spLocks/>
              </p:cNvSpPr>
              <p:nvPr/>
            </p:nvSpPr>
            <p:spPr bwMode="auto">
              <a:xfrm>
                <a:off x="2975" y="2794"/>
                <a:ext cx="337" cy="41"/>
              </a:xfrm>
              <a:custGeom>
                <a:avLst/>
                <a:gdLst>
                  <a:gd name="T0" fmla="*/ 11 w 337"/>
                  <a:gd name="T1" fmla="*/ 0 h 41"/>
                  <a:gd name="T2" fmla="*/ 336 w 337"/>
                  <a:gd name="T3" fmla="*/ 0 h 41"/>
                  <a:gd name="T4" fmla="*/ 336 w 337"/>
                  <a:gd name="T5" fmla="*/ 40 h 41"/>
                  <a:gd name="T6" fmla="*/ 0 w 337"/>
                  <a:gd name="T7" fmla="*/ 40 h 41"/>
                  <a:gd name="T8" fmla="*/ 11 w 337"/>
                  <a:gd name="T9" fmla="*/ 0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37" h="41">
                    <a:moveTo>
                      <a:pt x="11" y="0"/>
                    </a:moveTo>
                    <a:lnTo>
                      <a:pt x="336" y="0"/>
                    </a:lnTo>
                    <a:lnTo>
                      <a:pt x="336" y="40"/>
                    </a:lnTo>
                    <a:lnTo>
                      <a:pt x="0" y="40"/>
                    </a:lnTo>
                    <a:lnTo>
                      <a:pt x="11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7" name="Freeform 149"/>
              <p:cNvSpPr>
                <a:spLocks/>
              </p:cNvSpPr>
              <p:nvPr/>
            </p:nvSpPr>
            <p:spPr bwMode="auto">
              <a:xfrm>
                <a:off x="3017" y="2821"/>
                <a:ext cx="250" cy="41"/>
              </a:xfrm>
              <a:custGeom>
                <a:avLst/>
                <a:gdLst>
                  <a:gd name="T0" fmla="*/ 0 w 250"/>
                  <a:gd name="T1" fmla="*/ 0 h 41"/>
                  <a:gd name="T2" fmla="*/ 0 w 250"/>
                  <a:gd name="T3" fmla="*/ 40 h 41"/>
                  <a:gd name="T4" fmla="*/ 249 w 250"/>
                  <a:gd name="T5" fmla="*/ 40 h 41"/>
                  <a:gd name="T6" fmla="*/ 249 w 250"/>
                  <a:gd name="T7" fmla="*/ 0 h 41"/>
                  <a:gd name="T8" fmla="*/ 0 w 250"/>
                  <a:gd name="T9" fmla="*/ 0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0" h="41">
                    <a:moveTo>
                      <a:pt x="0" y="0"/>
                    </a:moveTo>
                    <a:lnTo>
                      <a:pt x="0" y="40"/>
                    </a:lnTo>
                    <a:lnTo>
                      <a:pt x="249" y="40"/>
                    </a:lnTo>
                    <a:lnTo>
                      <a:pt x="249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F99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" name="Freeform 150"/>
              <p:cNvSpPr>
                <a:spLocks/>
              </p:cNvSpPr>
              <p:nvPr/>
            </p:nvSpPr>
            <p:spPr bwMode="auto">
              <a:xfrm>
                <a:off x="3017" y="2821"/>
                <a:ext cx="254" cy="41"/>
              </a:xfrm>
              <a:custGeom>
                <a:avLst/>
                <a:gdLst>
                  <a:gd name="T0" fmla="*/ 0 w 254"/>
                  <a:gd name="T1" fmla="*/ 0 h 41"/>
                  <a:gd name="T2" fmla="*/ 0 w 254"/>
                  <a:gd name="T3" fmla="*/ 40 h 41"/>
                  <a:gd name="T4" fmla="*/ 253 w 254"/>
                  <a:gd name="T5" fmla="*/ 40 h 41"/>
                  <a:gd name="T6" fmla="*/ 253 w 254"/>
                  <a:gd name="T7" fmla="*/ 0 h 41"/>
                  <a:gd name="T8" fmla="*/ 0 w 254"/>
                  <a:gd name="T9" fmla="*/ 0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4" h="41">
                    <a:moveTo>
                      <a:pt x="0" y="0"/>
                    </a:moveTo>
                    <a:lnTo>
                      <a:pt x="0" y="40"/>
                    </a:lnTo>
                    <a:lnTo>
                      <a:pt x="253" y="40"/>
                    </a:lnTo>
                    <a:lnTo>
                      <a:pt x="253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9" name="Freeform 151"/>
              <p:cNvSpPr>
                <a:spLocks/>
              </p:cNvSpPr>
              <p:nvPr/>
            </p:nvSpPr>
            <p:spPr bwMode="auto">
              <a:xfrm>
                <a:off x="3329" y="2794"/>
                <a:ext cx="54" cy="40"/>
              </a:xfrm>
              <a:custGeom>
                <a:avLst/>
                <a:gdLst>
                  <a:gd name="T0" fmla="*/ 0 w 54"/>
                  <a:gd name="T1" fmla="*/ 0 h 40"/>
                  <a:gd name="T2" fmla="*/ 50 w 54"/>
                  <a:gd name="T3" fmla="*/ 0 h 40"/>
                  <a:gd name="T4" fmla="*/ 53 w 54"/>
                  <a:gd name="T5" fmla="*/ 39 h 40"/>
                  <a:gd name="T6" fmla="*/ 0 w 54"/>
                  <a:gd name="T7" fmla="*/ 39 h 40"/>
                  <a:gd name="T8" fmla="*/ 0 w 54"/>
                  <a:gd name="T9" fmla="*/ 7 h 40"/>
                  <a:gd name="T10" fmla="*/ 0 w 54"/>
                  <a:gd name="T11" fmla="*/ 0 h 4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50" y="0"/>
                    </a:lnTo>
                    <a:lnTo>
                      <a:pt x="53" y="39"/>
                    </a:lnTo>
                    <a:lnTo>
                      <a:pt x="0" y="39"/>
                    </a:lnTo>
                    <a:lnTo>
                      <a:pt x="0" y="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F99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0" name="Freeform 152"/>
              <p:cNvSpPr>
                <a:spLocks/>
              </p:cNvSpPr>
              <p:nvPr/>
            </p:nvSpPr>
            <p:spPr bwMode="auto">
              <a:xfrm>
                <a:off x="3329" y="2794"/>
                <a:ext cx="63" cy="40"/>
              </a:xfrm>
              <a:custGeom>
                <a:avLst/>
                <a:gdLst>
                  <a:gd name="T0" fmla="*/ 0 w 63"/>
                  <a:gd name="T1" fmla="*/ 0 h 40"/>
                  <a:gd name="T2" fmla="*/ 59 w 63"/>
                  <a:gd name="T3" fmla="*/ 0 h 40"/>
                  <a:gd name="T4" fmla="*/ 62 w 63"/>
                  <a:gd name="T5" fmla="*/ 39 h 40"/>
                  <a:gd name="T6" fmla="*/ 0 w 63"/>
                  <a:gd name="T7" fmla="*/ 39 h 40"/>
                  <a:gd name="T8" fmla="*/ 0 w 63"/>
                  <a:gd name="T9" fmla="*/ 4 h 40"/>
                  <a:gd name="T10" fmla="*/ 0 w 63"/>
                  <a:gd name="T11" fmla="*/ 0 h 4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3" h="40">
                    <a:moveTo>
                      <a:pt x="0" y="0"/>
                    </a:moveTo>
                    <a:lnTo>
                      <a:pt x="59" y="0"/>
                    </a:lnTo>
                    <a:lnTo>
                      <a:pt x="62" y="39"/>
                    </a:lnTo>
                    <a:lnTo>
                      <a:pt x="0" y="39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1" name="Freeform 153"/>
              <p:cNvSpPr>
                <a:spLocks/>
              </p:cNvSpPr>
              <p:nvPr/>
            </p:nvSpPr>
            <p:spPr bwMode="auto">
              <a:xfrm>
                <a:off x="3407" y="2794"/>
                <a:ext cx="73" cy="41"/>
              </a:xfrm>
              <a:custGeom>
                <a:avLst/>
                <a:gdLst>
                  <a:gd name="T0" fmla="*/ 0 w 73"/>
                  <a:gd name="T1" fmla="*/ 0 h 41"/>
                  <a:gd name="T2" fmla="*/ 57 w 73"/>
                  <a:gd name="T3" fmla="*/ 0 h 41"/>
                  <a:gd name="T4" fmla="*/ 72 w 73"/>
                  <a:gd name="T5" fmla="*/ 40 h 41"/>
                  <a:gd name="T6" fmla="*/ 10 w 73"/>
                  <a:gd name="T7" fmla="*/ 40 h 41"/>
                  <a:gd name="T8" fmla="*/ 0 w 73"/>
                  <a:gd name="T9" fmla="*/ 0 h 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3" h="41">
                    <a:moveTo>
                      <a:pt x="0" y="0"/>
                    </a:moveTo>
                    <a:lnTo>
                      <a:pt x="57" y="0"/>
                    </a:lnTo>
                    <a:lnTo>
                      <a:pt x="72" y="40"/>
                    </a:lnTo>
                    <a:lnTo>
                      <a:pt x="10" y="4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F99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2" name="Freeform 154"/>
              <p:cNvSpPr>
                <a:spLocks/>
              </p:cNvSpPr>
              <p:nvPr/>
            </p:nvSpPr>
            <p:spPr bwMode="auto">
              <a:xfrm>
                <a:off x="3407" y="2794"/>
                <a:ext cx="77" cy="42"/>
              </a:xfrm>
              <a:custGeom>
                <a:avLst/>
                <a:gdLst>
                  <a:gd name="T0" fmla="*/ 0 w 77"/>
                  <a:gd name="T1" fmla="*/ 0 h 42"/>
                  <a:gd name="T2" fmla="*/ 61 w 77"/>
                  <a:gd name="T3" fmla="*/ 0 h 42"/>
                  <a:gd name="T4" fmla="*/ 76 w 77"/>
                  <a:gd name="T5" fmla="*/ 41 h 42"/>
                  <a:gd name="T6" fmla="*/ 11 w 77"/>
                  <a:gd name="T7" fmla="*/ 41 h 42"/>
                  <a:gd name="T8" fmla="*/ 0 w 77"/>
                  <a:gd name="T9" fmla="*/ 0 h 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7" h="42">
                    <a:moveTo>
                      <a:pt x="0" y="0"/>
                    </a:moveTo>
                    <a:lnTo>
                      <a:pt x="61" y="0"/>
                    </a:lnTo>
                    <a:lnTo>
                      <a:pt x="76" y="41"/>
                    </a:lnTo>
                    <a:lnTo>
                      <a:pt x="11" y="41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pic>
            <p:nvPicPr>
              <p:cNvPr id="343" name="Picture 155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03" y="2455"/>
                <a:ext cx="298" cy="1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57" name="Rectangle 156"/>
            <p:cNvSpPr>
              <a:spLocks noChangeArrowheads="1"/>
            </p:cNvSpPr>
            <p:nvPr/>
          </p:nvSpPr>
          <p:spPr bwMode="auto">
            <a:xfrm>
              <a:off x="3964" y="528"/>
              <a:ext cx="57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ФУН-КЦИИ</a:t>
              </a:r>
            </a:p>
          </p:txBody>
        </p:sp>
        <p:sp>
          <p:nvSpPr>
            <p:cNvPr id="58" name="Rectangle 157"/>
            <p:cNvSpPr>
              <a:spLocks noChangeArrowheads="1"/>
            </p:cNvSpPr>
            <p:nvPr/>
          </p:nvSpPr>
          <p:spPr bwMode="auto">
            <a:xfrm>
              <a:off x="4636" y="528"/>
              <a:ext cx="52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СЕТЬ</a:t>
              </a:r>
            </a:p>
          </p:txBody>
        </p:sp>
        <p:sp>
          <p:nvSpPr>
            <p:cNvPr id="59" name="Line 158"/>
            <p:cNvSpPr>
              <a:spLocks noChangeShapeType="1"/>
            </p:cNvSpPr>
            <p:nvPr/>
          </p:nvSpPr>
          <p:spPr bwMode="auto">
            <a:xfrm>
              <a:off x="3964" y="768"/>
              <a:ext cx="0" cy="32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0" name="Group 159"/>
            <p:cNvGrpSpPr>
              <a:grpSpLocks/>
            </p:cNvGrpSpPr>
            <p:nvPr/>
          </p:nvGrpSpPr>
          <p:grpSpPr bwMode="auto">
            <a:xfrm>
              <a:off x="3388" y="1056"/>
              <a:ext cx="481" cy="342"/>
              <a:chOff x="-1248" y="1008"/>
              <a:chExt cx="876" cy="342"/>
            </a:xfrm>
          </p:grpSpPr>
          <p:sp>
            <p:nvSpPr>
              <p:cNvPr id="287" name="Freeform 160"/>
              <p:cNvSpPr>
                <a:spLocks/>
              </p:cNvSpPr>
              <p:nvPr/>
            </p:nvSpPr>
            <p:spPr bwMode="auto">
              <a:xfrm>
                <a:off x="-1248" y="1050"/>
                <a:ext cx="876" cy="300"/>
              </a:xfrm>
              <a:custGeom>
                <a:avLst/>
                <a:gdLst>
                  <a:gd name="T0" fmla="*/ 0 w 876"/>
                  <a:gd name="T1" fmla="*/ 284 h 292"/>
                  <a:gd name="T2" fmla="*/ 56 w 876"/>
                  <a:gd name="T3" fmla="*/ 293 h 292"/>
                  <a:gd name="T4" fmla="*/ 113 w 876"/>
                  <a:gd name="T5" fmla="*/ 300 h 292"/>
                  <a:gd name="T6" fmla="*/ 159 w 876"/>
                  <a:gd name="T7" fmla="*/ 304 h 292"/>
                  <a:gd name="T8" fmla="*/ 205 w 876"/>
                  <a:gd name="T9" fmla="*/ 307 h 292"/>
                  <a:gd name="T10" fmla="*/ 256 w 876"/>
                  <a:gd name="T11" fmla="*/ 307 h 292"/>
                  <a:gd name="T12" fmla="*/ 290 w 876"/>
                  <a:gd name="T13" fmla="*/ 307 h 292"/>
                  <a:gd name="T14" fmla="*/ 313 w 876"/>
                  <a:gd name="T15" fmla="*/ 304 h 292"/>
                  <a:gd name="T16" fmla="*/ 330 w 876"/>
                  <a:gd name="T17" fmla="*/ 304 h 292"/>
                  <a:gd name="T18" fmla="*/ 364 w 876"/>
                  <a:gd name="T19" fmla="*/ 300 h 292"/>
                  <a:gd name="T20" fmla="*/ 398 w 876"/>
                  <a:gd name="T21" fmla="*/ 296 h 292"/>
                  <a:gd name="T22" fmla="*/ 431 w 876"/>
                  <a:gd name="T23" fmla="*/ 293 h 292"/>
                  <a:gd name="T24" fmla="*/ 460 w 876"/>
                  <a:gd name="T25" fmla="*/ 284 h 292"/>
                  <a:gd name="T26" fmla="*/ 488 w 876"/>
                  <a:gd name="T27" fmla="*/ 280 h 292"/>
                  <a:gd name="T28" fmla="*/ 522 w 876"/>
                  <a:gd name="T29" fmla="*/ 272 h 292"/>
                  <a:gd name="T30" fmla="*/ 556 w 876"/>
                  <a:gd name="T31" fmla="*/ 269 h 292"/>
                  <a:gd name="T32" fmla="*/ 591 w 876"/>
                  <a:gd name="T33" fmla="*/ 265 h 292"/>
                  <a:gd name="T34" fmla="*/ 625 w 876"/>
                  <a:gd name="T35" fmla="*/ 262 h 292"/>
                  <a:gd name="T36" fmla="*/ 670 w 876"/>
                  <a:gd name="T37" fmla="*/ 254 h 292"/>
                  <a:gd name="T38" fmla="*/ 716 w 876"/>
                  <a:gd name="T39" fmla="*/ 250 h 292"/>
                  <a:gd name="T40" fmla="*/ 761 w 876"/>
                  <a:gd name="T41" fmla="*/ 246 h 292"/>
                  <a:gd name="T42" fmla="*/ 818 w 876"/>
                  <a:gd name="T43" fmla="*/ 246 h 292"/>
                  <a:gd name="T44" fmla="*/ 875 w 876"/>
                  <a:gd name="T45" fmla="*/ 246 h 292"/>
                  <a:gd name="T46" fmla="*/ 875 w 876"/>
                  <a:gd name="T47" fmla="*/ 0 h 292"/>
                  <a:gd name="T48" fmla="*/ 0 w 876"/>
                  <a:gd name="T49" fmla="*/ 0 h 292"/>
                  <a:gd name="T50" fmla="*/ 0 w 876"/>
                  <a:gd name="T51" fmla="*/ 284 h 2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876" h="292">
                    <a:moveTo>
                      <a:pt x="0" y="269"/>
                    </a:moveTo>
                    <a:lnTo>
                      <a:pt x="56" y="277"/>
                    </a:lnTo>
                    <a:lnTo>
                      <a:pt x="113" y="284"/>
                    </a:lnTo>
                    <a:lnTo>
                      <a:pt x="159" y="288"/>
                    </a:lnTo>
                    <a:lnTo>
                      <a:pt x="205" y="291"/>
                    </a:lnTo>
                    <a:lnTo>
                      <a:pt x="256" y="291"/>
                    </a:lnTo>
                    <a:lnTo>
                      <a:pt x="290" y="291"/>
                    </a:lnTo>
                    <a:lnTo>
                      <a:pt x="313" y="288"/>
                    </a:lnTo>
                    <a:lnTo>
                      <a:pt x="330" y="288"/>
                    </a:lnTo>
                    <a:lnTo>
                      <a:pt x="364" y="284"/>
                    </a:lnTo>
                    <a:lnTo>
                      <a:pt x="398" y="280"/>
                    </a:lnTo>
                    <a:lnTo>
                      <a:pt x="431" y="277"/>
                    </a:lnTo>
                    <a:lnTo>
                      <a:pt x="460" y="269"/>
                    </a:lnTo>
                    <a:lnTo>
                      <a:pt x="488" y="266"/>
                    </a:lnTo>
                    <a:lnTo>
                      <a:pt x="522" y="258"/>
                    </a:lnTo>
                    <a:lnTo>
                      <a:pt x="556" y="255"/>
                    </a:lnTo>
                    <a:lnTo>
                      <a:pt x="591" y="251"/>
                    </a:lnTo>
                    <a:lnTo>
                      <a:pt x="625" y="248"/>
                    </a:lnTo>
                    <a:lnTo>
                      <a:pt x="670" y="240"/>
                    </a:lnTo>
                    <a:lnTo>
                      <a:pt x="716" y="237"/>
                    </a:lnTo>
                    <a:lnTo>
                      <a:pt x="761" y="233"/>
                    </a:lnTo>
                    <a:lnTo>
                      <a:pt x="818" y="233"/>
                    </a:lnTo>
                    <a:lnTo>
                      <a:pt x="875" y="233"/>
                    </a:lnTo>
                    <a:lnTo>
                      <a:pt x="875" y="0"/>
                    </a:lnTo>
                    <a:lnTo>
                      <a:pt x="0" y="0"/>
                    </a:lnTo>
                    <a:lnTo>
                      <a:pt x="0" y="269"/>
                    </a:lnTo>
                  </a:path>
                </a:pathLst>
              </a:custGeom>
              <a:solidFill>
                <a:srgbClr val="FFFFCC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8" name="Rectangle 161"/>
              <p:cNvSpPr>
                <a:spLocks noChangeArrowheads="1"/>
              </p:cNvSpPr>
              <p:nvPr/>
            </p:nvSpPr>
            <p:spPr bwMode="auto">
              <a:xfrm>
                <a:off x="-1201" y="1008"/>
                <a:ext cx="81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ru-RU" altLang="ru-RU" sz="1400" b="1"/>
                  <a:t>1. </a:t>
                </a:r>
                <a:r>
                  <a:rPr lang="ru-RU" altLang="ru-RU" sz="1400"/>
                  <a:t>-------</a:t>
                </a:r>
              </a:p>
            </p:txBody>
          </p:sp>
          <p:sp>
            <p:nvSpPr>
              <p:cNvPr id="289" name="Rectangle 162"/>
              <p:cNvSpPr>
                <a:spLocks noChangeArrowheads="1"/>
              </p:cNvSpPr>
              <p:nvPr/>
            </p:nvSpPr>
            <p:spPr bwMode="auto">
              <a:xfrm>
                <a:off x="-1208" y="1126"/>
                <a:ext cx="81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ru-RU" altLang="ru-RU" sz="1400" b="1"/>
                  <a:t>2. </a:t>
                </a:r>
                <a:r>
                  <a:rPr lang="ru-RU" altLang="ru-RU" sz="1400"/>
                  <a:t>-------</a:t>
                </a:r>
              </a:p>
            </p:txBody>
          </p:sp>
        </p:grpSp>
        <p:grpSp>
          <p:nvGrpSpPr>
            <p:cNvPr id="61" name="Group 163"/>
            <p:cNvGrpSpPr>
              <a:grpSpLocks/>
            </p:cNvGrpSpPr>
            <p:nvPr/>
          </p:nvGrpSpPr>
          <p:grpSpPr bwMode="auto">
            <a:xfrm>
              <a:off x="4027" y="1050"/>
              <a:ext cx="481" cy="342"/>
              <a:chOff x="-1248" y="1008"/>
              <a:chExt cx="876" cy="342"/>
            </a:xfrm>
          </p:grpSpPr>
          <p:sp>
            <p:nvSpPr>
              <p:cNvPr id="284" name="Freeform 164"/>
              <p:cNvSpPr>
                <a:spLocks/>
              </p:cNvSpPr>
              <p:nvPr/>
            </p:nvSpPr>
            <p:spPr bwMode="auto">
              <a:xfrm>
                <a:off x="-1248" y="1050"/>
                <a:ext cx="876" cy="300"/>
              </a:xfrm>
              <a:custGeom>
                <a:avLst/>
                <a:gdLst>
                  <a:gd name="T0" fmla="*/ 0 w 876"/>
                  <a:gd name="T1" fmla="*/ 284 h 292"/>
                  <a:gd name="T2" fmla="*/ 56 w 876"/>
                  <a:gd name="T3" fmla="*/ 293 h 292"/>
                  <a:gd name="T4" fmla="*/ 113 w 876"/>
                  <a:gd name="T5" fmla="*/ 300 h 292"/>
                  <a:gd name="T6" fmla="*/ 159 w 876"/>
                  <a:gd name="T7" fmla="*/ 304 h 292"/>
                  <a:gd name="T8" fmla="*/ 205 w 876"/>
                  <a:gd name="T9" fmla="*/ 307 h 292"/>
                  <a:gd name="T10" fmla="*/ 256 w 876"/>
                  <a:gd name="T11" fmla="*/ 307 h 292"/>
                  <a:gd name="T12" fmla="*/ 290 w 876"/>
                  <a:gd name="T13" fmla="*/ 307 h 292"/>
                  <a:gd name="T14" fmla="*/ 313 w 876"/>
                  <a:gd name="T15" fmla="*/ 304 h 292"/>
                  <a:gd name="T16" fmla="*/ 330 w 876"/>
                  <a:gd name="T17" fmla="*/ 304 h 292"/>
                  <a:gd name="T18" fmla="*/ 364 w 876"/>
                  <a:gd name="T19" fmla="*/ 300 h 292"/>
                  <a:gd name="T20" fmla="*/ 398 w 876"/>
                  <a:gd name="T21" fmla="*/ 296 h 292"/>
                  <a:gd name="T22" fmla="*/ 431 w 876"/>
                  <a:gd name="T23" fmla="*/ 293 h 292"/>
                  <a:gd name="T24" fmla="*/ 460 w 876"/>
                  <a:gd name="T25" fmla="*/ 284 h 292"/>
                  <a:gd name="T26" fmla="*/ 488 w 876"/>
                  <a:gd name="T27" fmla="*/ 280 h 292"/>
                  <a:gd name="T28" fmla="*/ 522 w 876"/>
                  <a:gd name="T29" fmla="*/ 272 h 292"/>
                  <a:gd name="T30" fmla="*/ 556 w 876"/>
                  <a:gd name="T31" fmla="*/ 269 h 292"/>
                  <a:gd name="T32" fmla="*/ 591 w 876"/>
                  <a:gd name="T33" fmla="*/ 265 h 292"/>
                  <a:gd name="T34" fmla="*/ 625 w 876"/>
                  <a:gd name="T35" fmla="*/ 262 h 292"/>
                  <a:gd name="T36" fmla="*/ 670 w 876"/>
                  <a:gd name="T37" fmla="*/ 254 h 292"/>
                  <a:gd name="T38" fmla="*/ 716 w 876"/>
                  <a:gd name="T39" fmla="*/ 250 h 292"/>
                  <a:gd name="T40" fmla="*/ 761 w 876"/>
                  <a:gd name="T41" fmla="*/ 246 h 292"/>
                  <a:gd name="T42" fmla="*/ 818 w 876"/>
                  <a:gd name="T43" fmla="*/ 246 h 292"/>
                  <a:gd name="T44" fmla="*/ 875 w 876"/>
                  <a:gd name="T45" fmla="*/ 246 h 292"/>
                  <a:gd name="T46" fmla="*/ 875 w 876"/>
                  <a:gd name="T47" fmla="*/ 0 h 292"/>
                  <a:gd name="T48" fmla="*/ 0 w 876"/>
                  <a:gd name="T49" fmla="*/ 0 h 292"/>
                  <a:gd name="T50" fmla="*/ 0 w 876"/>
                  <a:gd name="T51" fmla="*/ 284 h 29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876" h="292">
                    <a:moveTo>
                      <a:pt x="0" y="269"/>
                    </a:moveTo>
                    <a:lnTo>
                      <a:pt x="56" y="277"/>
                    </a:lnTo>
                    <a:lnTo>
                      <a:pt x="113" y="284"/>
                    </a:lnTo>
                    <a:lnTo>
                      <a:pt x="159" y="288"/>
                    </a:lnTo>
                    <a:lnTo>
                      <a:pt x="205" y="291"/>
                    </a:lnTo>
                    <a:lnTo>
                      <a:pt x="256" y="291"/>
                    </a:lnTo>
                    <a:lnTo>
                      <a:pt x="290" y="291"/>
                    </a:lnTo>
                    <a:lnTo>
                      <a:pt x="313" y="288"/>
                    </a:lnTo>
                    <a:lnTo>
                      <a:pt x="330" y="288"/>
                    </a:lnTo>
                    <a:lnTo>
                      <a:pt x="364" y="284"/>
                    </a:lnTo>
                    <a:lnTo>
                      <a:pt x="398" y="280"/>
                    </a:lnTo>
                    <a:lnTo>
                      <a:pt x="431" y="277"/>
                    </a:lnTo>
                    <a:lnTo>
                      <a:pt x="460" y="269"/>
                    </a:lnTo>
                    <a:lnTo>
                      <a:pt x="488" y="266"/>
                    </a:lnTo>
                    <a:lnTo>
                      <a:pt x="522" y="258"/>
                    </a:lnTo>
                    <a:lnTo>
                      <a:pt x="556" y="255"/>
                    </a:lnTo>
                    <a:lnTo>
                      <a:pt x="591" y="251"/>
                    </a:lnTo>
                    <a:lnTo>
                      <a:pt x="625" y="248"/>
                    </a:lnTo>
                    <a:lnTo>
                      <a:pt x="670" y="240"/>
                    </a:lnTo>
                    <a:lnTo>
                      <a:pt x="716" y="237"/>
                    </a:lnTo>
                    <a:lnTo>
                      <a:pt x="761" y="233"/>
                    </a:lnTo>
                    <a:lnTo>
                      <a:pt x="818" y="233"/>
                    </a:lnTo>
                    <a:lnTo>
                      <a:pt x="875" y="233"/>
                    </a:lnTo>
                    <a:lnTo>
                      <a:pt x="875" y="0"/>
                    </a:lnTo>
                    <a:lnTo>
                      <a:pt x="0" y="0"/>
                    </a:lnTo>
                    <a:lnTo>
                      <a:pt x="0" y="269"/>
                    </a:lnTo>
                  </a:path>
                </a:pathLst>
              </a:custGeom>
              <a:solidFill>
                <a:srgbClr val="FFFFCC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5" name="Rectangle 165"/>
              <p:cNvSpPr>
                <a:spLocks noChangeArrowheads="1"/>
              </p:cNvSpPr>
              <p:nvPr/>
            </p:nvSpPr>
            <p:spPr bwMode="auto">
              <a:xfrm>
                <a:off x="-1201" y="1008"/>
                <a:ext cx="81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ru-RU" altLang="ru-RU" sz="1400" b="1"/>
                  <a:t>1. </a:t>
                </a:r>
                <a:r>
                  <a:rPr lang="ru-RU" altLang="ru-RU" sz="1400"/>
                  <a:t>-------</a:t>
                </a:r>
              </a:p>
            </p:txBody>
          </p:sp>
          <p:sp>
            <p:nvSpPr>
              <p:cNvPr id="286" name="Rectangle 166"/>
              <p:cNvSpPr>
                <a:spLocks noChangeArrowheads="1"/>
              </p:cNvSpPr>
              <p:nvPr/>
            </p:nvSpPr>
            <p:spPr bwMode="auto">
              <a:xfrm>
                <a:off x="-1208" y="1126"/>
                <a:ext cx="81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ru-RU" altLang="ru-RU" sz="1400" b="1"/>
                  <a:t>2. </a:t>
                </a:r>
                <a:r>
                  <a:rPr lang="ru-RU" altLang="ru-RU" sz="1400"/>
                  <a:t>-------</a:t>
                </a:r>
              </a:p>
            </p:txBody>
          </p:sp>
        </p:grpSp>
        <p:graphicFrame>
          <p:nvGraphicFramePr>
            <p:cNvPr id="62" name="Object 167"/>
            <p:cNvGraphicFramePr>
              <a:graphicFrameLocks/>
            </p:cNvGraphicFramePr>
            <p:nvPr/>
          </p:nvGraphicFramePr>
          <p:xfrm>
            <a:off x="4648" y="1008"/>
            <a:ext cx="564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9" name="CorelDRAW" r:id="rId6" imgW="1054100" imgH="695325" progId="CorelDraw.Graphic.7">
                    <p:embed/>
                  </p:oleObj>
                </mc:Choice>
                <mc:Fallback>
                  <p:oleObj name="CorelDRAW" r:id="rId6" imgW="1054100" imgH="695325" progId="CorelDraw.Graphic.7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8" y="1008"/>
                          <a:ext cx="564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3" name="Group 168"/>
            <p:cNvGrpSpPr>
              <a:grpSpLocks/>
            </p:cNvGrpSpPr>
            <p:nvPr/>
          </p:nvGrpSpPr>
          <p:grpSpPr bwMode="auto">
            <a:xfrm>
              <a:off x="4806" y="1175"/>
              <a:ext cx="70" cy="121"/>
              <a:chOff x="4524" y="952"/>
              <a:chExt cx="164" cy="117"/>
            </a:xfrm>
          </p:grpSpPr>
          <p:sp>
            <p:nvSpPr>
              <p:cNvPr id="281" name="Freeform 169"/>
              <p:cNvSpPr>
                <a:spLocks/>
              </p:cNvSpPr>
              <p:nvPr/>
            </p:nvSpPr>
            <p:spPr bwMode="auto">
              <a:xfrm>
                <a:off x="4524" y="952"/>
                <a:ext cx="164" cy="51"/>
              </a:xfrm>
              <a:custGeom>
                <a:avLst/>
                <a:gdLst>
                  <a:gd name="T0" fmla="*/ 163 w 164"/>
                  <a:gd name="T1" fmla="*/ 7 h 51"/>
                  <a:gd name="T2" fmla="*/ 145 w 164"/>
                  <a:gd name="T3" fmla="*/ 10 h 51"/>
                  <a:gd name="T4" fmla="*/ 127 w 164"/>
                  <a:gd name="T5" fmla="*/ 14 h 51"/>
                  <a:gd name="T6" fmla="*/ 81 w 164"/>
                  <a:gd name="T7" fmla="*/ 7 h 51"/>
                  <a:gd name="T8" fmla="*/ 45 w 164"/>
                  <a:gd name="T9" fmla="*/ 0 h 51"/>
                  <a:gd name="T10" fmla="*/ 18 w 164"/>
                  <a:gd name="T11" fmla="*/ 0 h 51"/>
                  <a:gd name="T12" fmla="*/ 0 w 164"/>
                  <a:gd name="T13" fmla="*/ 7 h 51"/>
                  <a:gd name="T14" fmla="*/ 0 w 164"/>
                  <a:gd name="T15" fmla="*/ 44 h 51"/>
                  <a:gd name="T16" fmla="*/ 18 w 164"/>
                  <a:gd name="T17" fmla="*/ 37 h 51"/>
                  <a:gd name="T18" fmla="*/ 45 w 164"/>
                  <a:gd name="T19" fmla="*/ 37 h 51"/>
                  <a:gd name="T20" fmla="*/ 81 w 164"/>
                  <a:gd name="T21" fmla="*/ 44 h 51"/>
                  <a:gd name="T22" fmla="*/ 127 w 164"/>
                  <a:gd name="T23" fmla="*/ 50 h 51"/>
                  <a:gd name="T24" fmla="*/ 145 w 164"/>
                  <a:gd name="T25" fmla="*/ 50 h 51"/>
                  <a:gd name="T26" fmla="*/ 163 w 164"/>
                  <a:gd name="T27" fmla="*/ 44 h 51"/>
                  <a:gd name="T28" fmla="*/ 163 w 164"/>
                  <a:gd name="T29" fmla="*/ 7 h 5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64" h="51">
                    <a:moveTo>
                      <a:pt x="163" y="7"/>
                    </a:moveTo>
                    <a:lnTo>
                      <a:pt x="145" y="10"/>
                    </a:lnTo>
                    <a:lnTo>
                      <a:pt x="127" y="14"/>
                    </a:lnTo>
                    <a:lnTo>
                      <a:pt x="81" y="7"/>
                    </a:lnTo>
                    <a:lnTo>
                      <a:pt x="45" y="0"/>
                    </a:lnTo>
                    <a:lnTo>
                      <a:pt x="18" y="0"/>
                    </a:lnTo>
                    <a:lnTo>
                      <a:pt x="0" y="7"/>
                    </a:lnTo>
                    <a:lnTo>
                      <a:pt x="0" y="44"/>
                    </a:lnTo>
                    <a:lnTo>
                      <a:pt x="18" y="37"/>
                    </a:lnTo>
                    <a:lnTo>
                      <a:pt x="45" y="37"/>
                    </a:lnTo>
                    <a:lnTo>
                      <a:pt x="81" y="44"/>
                    </a:lnTo>
                    <a:lnTo>
                      <a:pt x="127" y="50"/>
                    </a:lnTo>
                    <a:lnTo>
                      <a:pt x="145" y="50"/>
                    </a:lnTo>
                    <a:lnTo>
                      <a:pt x="163" y="44"/>
                    </a:lnTo>
                    <a:lnTo>
                      <a:pt x="163" y="7"/>
                    </a:lnTo>
                  </a:path>
                </a:pathLst>
              </a:custGeom>
              <a:solidFill>
                <a:schemeClr val="bg1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2" name="Freeform 170"/>
              <p:cNvSpPr>
                <a:spLocks/>
              </p:cNvSpPr>
              <p:nvPr/>
            </p:nvSpPr>
            <p:spPr bwMode="auto">
              <a:xfrm>
                <a:off x="4524" y="985"/>
                <a:ext cx="164" cy="52"/>
              </a:xfrm>
              <a:custGeom>
                <a:avLst/>
                <a:gdLst>
                  <a:gd name="T0" fmla="*/ 163 w 164"/>
                  <a:gd name="T1" fmla="*/ 6 h 52"/>
                  <a:gd name="T2" fmla="*/ 145 w 164"/>
                  <a:gd name="T3" fmla="*/ 13 h 52"/>
                  <a:gd name="T4" fmla="*/ 127 w 164"/>
                  <a:gd name="T5" fmla="*/ 13 h 52"/>
                  <a:gd name="T6" fmla="*/ 81 w 164"/>
                  <a:gd name="T7" fmla="*/ 6 h 52"/>
                  <a:gd name="T8" fmla="*/ 45 w 164"/>
                  <a:gd name="T9" fmla="*/ 0 h 52"/>
                  <a:gd name="T10" fmla="*/ 18 w 164"/>
                  <a:gd name="T11" fmla="*/ 0 h 52"/>
                  <a:gd name="T12" fmla="*/ 0 w 164"/>
                  <a:gd name="T13" fmla="*/ 6 h 52"/>
                  <a:gd name="T14" fmla="*/ 0 w 164"/>
                  <a:gd name="T15" fmla="*/ 44 h 52"/>
                  <a:gd name="T16" fmla="*/ 18 w 164"/>
                  <a:gd name="T17" fmla="*/ 38 h 52"/>
                  <a:gd name="T18" fmla="*/ 45 w 164"/>
                  <a:gd name="T19" fmla="*/ 38 h 52"/>
                  <a:gd name="T20" fmla="*/ 81 w 164"/>
                  <a:gd name="T21" fmla="*/ 44 h 52"/>
                  <a:gd name="T22" fmla="*/ 127 w 164"/>
                  <a:gd name="T23" fmla="*/ 51 h 52"/>
                  <a:gd name="T24" fmla="*/ 145 w 164"/>
                  <a:gd name="T25" fmla="*/ 51 h 52"/>
                  <a:gd name="T26" fmla="*/ 163 w 164"/>
                  <a:gd name="T27" fmla="*/ 44 h 52"/>
                  <a:gd name="T28" fmla="*/ 163 w 164"/>
                  <a:gd name="T29" fmla="*/ 6 h 5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64" h="52">
                    <a:moveTo>
                      <a:pt x="163" y="6"/>
                    </a:moveTo>
                    <a:lnTo>
                      <a:pt x="145" y="13"/>
                    </a:lnTo>
                    <a:lnTo>
                      <a:pt x="127" y="13"/>
                    </a:lnTo>
                    <a:lnTo>
                      <a:pt x="81" y="6"/>
                    </a:lnTo>
                    <a:lnTo>
                      <a:pt x="45" y="0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44"/>
                    </a:lnTo>
                    <a:lnTo>
                      <a:pt x="18" y="38"/>
                    </a:lnTo>
                    <a:lnTo>
                      <a:pt x="45" y="38"/>
                    </a:lnTo>
                    <a:lnTo>
                      <a:pt x="81" y="44"/>
                    </a:lnTo>
                    <a:lnTo>
                      <a:pt x="127" y="51"/>
                    </a:lnTo>
                    <a:lnTo>
                      <a:pt x="145" y="51"/>
                    </a:lnTo>
                    <a:lnTo>
                      <a:pt x="163" y="44"/>
                    </a:lnTo>
                    <a:lnTo>
                      <a:pt x="163" y="6"/>
                    </a:lnTo>
                  </a:path>
                </a:pathLst>
              </a:custGeom>
              <a:solidFill>
                <a:schemeClr val="accent2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3" name="Freeform 171"/>
              <p:cNvSpPr>
                <a:spLocks/>
              </p:cNvSpPr>
              <p:nvPr/>
            </p:nvSpPr>
            <p:spPr bwMode="auto">
              <a:xfrm>
                <a:off x="4524" y="1018"/>
                <a:ext cx="164" cy="51"/>
              </a:xfrm>
              <a:custGeom>
                <a:avLst/>
                <a:gdLst>
                  <a:gd name="T0" fmla="*/ 163 w 164"/>
                  <a:gd name="T1" fmla="*/ 5 h 51"/>
                  <a:gd name="T2" fmla="*/ 145 w 164"/>
                  <a:gd name="T3" fmla="*/ 13 h 51"/>
                  <a:gd name="T4" fmla="*/ 127 w 164"/>
                  <a:gd name="T5" fmla="*/ 13 h 51"/>
                  <a:gd name="T6" fmla="*/ 81 w 164"/>
                  <a:gd name="T7" fmla="*/ 5 h 51"/>
                  <a:gd name="T8" fmla="*/ 45 w 164"/>
                  <a:gd name="T9" fmla="*/ 0 h 51"/>
                  <a:gd name="T10" fmla="*/ 18 w 164"/>
                  <a:gd name="T11" fmla="*/ 3 h 51"/>
                  <a:gd name="T12" fmla="*/ 0 w 164"/>
                  <a:gd name="T13" fmla="*/ 5 h 51"/>
                  <a:gd name="T14" fmla="*/ 0 w 164"/>
                  <a:gd name="T15" fmla="*/ 43 h 51"/>
                  <a:gd name="T16" fmla="*/ 18 w 164"/>
                  <a:gd name="T17" fmla="*/ 36 h 51"/>
                  <a:gd name="T18" fmla="*/ 45 w 164"/>
                  <a:gd name="T19" fmla="*/ 36 h 51"/>
                  <a:gd name="T20" fmla="*/ 81 w 164"/>
                  <a:gd name="T21" fmla="*/ 43 h 51"/>
                  <a:gd name="T22" fmla="*/ 127 w 164"/>
                  <a:gd name="T23" fmla="*/ 50 h 51"/>
                  <a:gd name="T24" fmla="*/ 145 w 164"/>
                  <a:gd name="T25" fmla="*/ 50 h 51"/>
                  <a:gd name="T26" fmla="*/ 163 w 164"/>
                  <a:gd name="T27" fmla="*/ 43 h 51"/>
                  <a:gd name="T28" fmla="*/ 163 w 164"/>
                  <a:gd name="T29" fmla="*/ 5 h 5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64" h="51">
                    <a:moveTo>
                      <a:pt x="163" y="5"/>
                    </a:moveTo>
                    <a:lnTo>
                      <a:pt x="145" y="13"/>
                    </a:lnTo>
                    <a:lnTo>
                      <a:pt x="127" y="13"/>
                    </a:lnTo>
                    <a:lnTo>
                      <a:pt x="81" y="5"/>
                    </a:lnTo>
                    <a:lnTo>
                      <a:pt x="45" y="0"/>
                    </a:lnTo>
                    <a:lnTo>
                      <a:pt x="18" y="3"/>
                    </a:lnTo>
                    <a:lnTo>
                      <a:pt x="0" y="5"/>
                    </a:lnTo>
                    <a:lnTo>
                      <a:pt x="0" y="43"/>
                    </a:lnTo>
                    <a:lnTo>
                      <a:pt x="18" y="36"/>
                    </a:lnTo>
                    <a:lnTo>
                      <a:pt x="45" y="36"/>
                    </a:lnTo>
                    <a:lnTo>
                      <a:pt x="81" y="43"/>
                    </a:lnTo>
                    <a:lnTo>
                      <a:pt x="127" y="50"/>
                    </a:lnTo>
                    <a:lnTo>
                      <a:pt x="145" y="50"/>
                    </a:lnTo>
                    <a:lnTo>
                      <a:pt x="163" y="43"/>
                    </a:lnTo>
                    <a:lnTo>
                      <a:pt x="163" y="5"/>
                    </a:lnTo>
                  </a:path>
                </a:pathLst>
              </a:custGeom>
              <a:solidFill>
                <a:srgbClr val="FF0000"/>
              </a:solidFill>
              <a:ln w="12700" cap="rnd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4" name="AutoShape 172"/>
            <p:cNvSpPr>
              <a:spLocks noChangeArrowheads="1"/>
            </p:cNvSpPr>
            <p:nvPr/>
          </p:nvSpPr>
          <p:spPr bwMode="auto">
            <a:xfrm>
              <a:off x="4684" y="1152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65" name="AutoShape 173"/>
            <p:cNvSpPr>
              <a:spLocks noChangeArrowheads="1"/>
            </p:cNvSpPr>
            <p:nvPr/>
          </p:nvSpPr>
          <p:spPr bwMode="auto">
            <a:xfrm>
              <a:off x="4732" y="1248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66" name="AutoShape 174"/>
            <p:cNvSpPr>
              <a:spLocks noChangeArrowheads="1"/>
            </p:cNvSpPr>
            <p:nvPr/>
          </p:nvSpPr>
          <p:spPr bwMode="auto">
            <a:xfrm>
              <a:off x="4924" y="1200"/>
              <a:ext cx="48" cy="48"/>
            </a:xfrm>
            <a:prstGeom prst="octagon">
              <a:avLst>
                <a:gd name="adj" fmla="val 29287"/>
              </a:avLst>
            </a:pr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67" name="Line 175"/>
            <p:cNvSpPr>
              <a:spLocks noChangeShapeType="1"/>
            </p:cNvSpPr>
            <p:nvPr/>
          </p:nvSpPr>
          <p:spPr bwMode="auto">
            <a:xfrm>
              <a:off x="4588" y="768"/>
              <a:ext cx="0" cy="32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" name="Line 176"/>
            <p:cNvSpPr>
              <a:spLocks noChangeShapeType="1"/>
            </p:cNvSpPr>
            <p:nvPr/>
          </p:nvSpPr>
          <p:spPr bwMode="auto">
            <a:xfrm>
              <a:off x="5212" y="768"/>
              <a:ext cx="0" cy="32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69" name="Group 177"/>
            <p:cNvGrpSpPr>
              <a:grpSpLocks/>
            </p:cNvGrpSpPr>
            <p:nvPr/>
          </p:nvGrpSpPr>
          <p:grpSpPr bwMode="auto">
            <a:xfrm>
              <a:off x="4614" y="1584"/>
              <a:ext cx="550" cy="336"/>
              <a:chOff x="4192" y="1263"/>
              <a:chExt cx="1091" cy="468"/>
            </a:xfrm>
          </p:grpSpPr>
          <p:sp>
            <p:nvSpPr>
              <p:cNvPr id="267" name="Oval 178"/>
              <p:cNvSpPr>
                <a:spLocks noChangeArrowheads="1"/>
              </p:cNvSpPr>
              <p:nvPr/>
            </p:nvSpPr>
            <p:spPr bwMode="auto">
              <a:xfrm>
                <a:off x="5175" y="1613"/>
                <a:ext cx="108" cy="118"/>
              </a:xfrm>
              <a:prstGeom prst="ellipse">
                <a:avLst/>
              </a:prstGeom>
              <a:solidFill>
                <a:srgbClr val="FFCC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268" name="Oval 179"/>
              <p:cNvSpPr>
                <a:spLocks noChangeArrowheads="1"/>
              </p:cNvSpPr>
              <p:nvPr/>
            </p:nvSpPr>
            <p:spPr bwMode="auto">
              <a:xfrm>
                <a:off x="5175" y="1439"/>
                <a:ext cx="108" cy="116"/>
              </a:xfrm>
              <a:prstGeom prst="ellipse">
                <a:avLst/>
              </a:prstGeom>
              <a:solidFill>
                <a:srgbClr val="FFCC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269" name="Line 180"/>
              <p:cNvSpPr>
                <a:spLocks noChangeShapeType="1"/>
              </p:cNvSpPr>
              <p:nvPr/>
            </p:nvSpPr>
            <p:spPr bwMode="auto">
              <a:xfrm flipV="1">
                <a:off x="4249" y="1559"/>
                <a:ext cx="104" cy="11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0" name="Oval 181"/>
              <p:cNvSpPr>
                <a:spLocks noChangeArrowheads="1"/>
              </p:cNvSpPr>
              <p:nvPr/>
            </p:nvSpPr>
            <p:spPr bwMode="auto">
              <a:xfrm>
                <a:off x="4192" y="1613"/>
                <a:ext cx="108" cy="118"/>
              </a:xfrm>
              <a:prstGeom prst="ellipse">
                <a:avLst/>
              </a:prstGeom>
              <a:solidFill>
                <a:srgbClr val="FFCC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271" name="Line 182"/>
              <p:cNvSpPr>
                <a:spLocks noChangeShapeType="1"/>
              </p:cNvSpPr>
              <p:nvPr/>
            </p:nvSpPr>
            <p:spPr bwMode="auto">
              <a:xfrm>
                <a:off x="4251" y="1445"/>
                <a:ext cx="104" cy="11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2" name="Oval 183"/>
              <p:cNvSpPr>
                <a:spLocks noChangeArrowheads="1"/>
              </p:cNvSpPr>
              <p:nvPr/>
            </p:nvSpPr>
            <p:spPr bwMode="auto">
              <a:xfrm>
                <a:off x="4192" y="1381"/>
                <a:ext cx="108" cy="116"/>
              </a:xfrm>
              <a:prstGeom prst="ellipse">
                <a:avLst/>
              </a:prstGeom>
              <a:solidFill>
                <a:srgbClr val="FFCC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273" name="Line 184"/>
              <p:cNvSpPr>
                <a:spLocks noChangeShapeType="1"/>
              </p:cNvSpPr>
              <p:nvPr/>
            </p:nvSpPr>
            <p:spPr bwMode="auto">
              <a:xfrm>
                <a:off x="4415" y="1555"/>
                <a:ext cx="15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4" name="Oval 185"/>
              <p:cNvSpPr>
                <a:spLocks noChangeArrowheads="1"/>
              </p:cNvSpPr>
              <p:nvPr/>
            </p:nvSpPr>
            <p:spPr bwMode="auto">
              <a:xfrm>
                <a:off x="4356" y="1497"/>
                <a:ext cx="108" cy="117"/>
              </a:xfrm>
              <a:prstGeom prst="ellipse">
                <a:avLst/>
              </a:prstGeom>
              <a:solidFill>
                <a:srgbClr val="FFCC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275" name="Line 186"/>
              <p:cNvSpPr>
                <a:spLocks noChangeShapeType="1"/>
              </p:cNvSpPr>
              <p:nvPr/>
            </p:nvSpPr>
            <p:spPr bwMode="auto">
              <a:xfrm flipV="1">
                <a:off x="4631" y="1384"/>
                <a:ext cx="159" cy="16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6" name="Line 187"/>
              <p:cNvSpPr>
                <a:spLocks noChangeShapeType="1"/>
              </p:cNvSpPr>
              <p:nvPr/>
            </p:nvSpPr>
            <p:spPr bwMode="auto">
              <a:xfrm flipV="1">
                <a:off x="4795" y="1443"/>
                <a:ext cx="104" cy="10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stealth" w="med" len="med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7" name="Oval 188"/>
              <p:cNvSpPr>
                <a:spLocks noChangeArrowheads="1"/>
              </p:cNvSpPr>
              <p:nvPr/>
            </p:nvSpPr>
            <p:spPr bwMode="auto">
              <a:xfrm>
                <a:off x="4793" y="1263"/>
                <a:ext cx="217" cy="234"/>
              </a:xfrm>
              <a:prstGeom prst="ellipse">
                <a:avLst/>
              </a:prstGeom>
              <a:solidFill>
                <a:srgbClr val="CCEC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278" name="Line 189"/>
              <p:cNvSpPr>
                <a:spLocks noChangeShapeType="1"/>
              </p:cNvSpPr>
              <p:nvPr/>
            </p:nvSpPr>
            <p:spPr bwMode="auto">
              <a:xfrm flipV="1">
                <a:off x="4741" y="1501"/>
                <a:ext cx="431" cy="16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9" name="Line 190"/>
              <p:cNvSpPr>
                <a:spLocks noChangeShapeType="1"/>
              </p:cNvSpPr>
              <p:nvPr/>
            </p:nvSpPr>
            <p:spPr bwMode="auto">
              <a:xfrm>
                <a:off x="4743" y="1672"/>
                <a:ext cx="43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stealth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0" name="Oval 191"/>
              <p:cNvSpPr>
                <a:spLocks noChangeArrowheads="1"/>
              </p:cNvSpPr>
              <p:nvPr/>
            </p:nvSpPr>
            <p:spPr bwMode="auto">
              <a:xfrm>
                <a:off x="4574" y="1497"/>
                <a:ext cx="217" cy="234"/>
              </a:xfrm>
              <a:prstGeom prst="ellipse">
                <a:avLst/>
              </a:prstGeom>
              <a:solidFill>
                <a:srgbClr val="CCEC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</p:grpSp>
        <p:grpSp>
          <p:nvGrpSpPr>
            <p:cNvPr id="70" name="Group 192"/>
            <p:cNvGrpSpPr>
              <a:grpSpLocks/>
            </p:cNvGrpSpPr>
            <p:nvPr/>
          </p:nvGrpSpPr>
          <p:grpSpPr bwMode="auto">
            <a:xfrm>
              <a:off x="3340" y="1632"/>
              <a:ext cx="576" cy="240"/>
              <a:chOff x="3264" y="3552"/>
              <a:chExt cx="1005" cy="400"/>
            </a:xfrm>
          </p:grpSpPr>
          <p:sp>
            <p:nvSpPr>
              <p:cNvPr id="262" name="Line 193"/>
              <p:cNvSpPr>
                <a:spLocks noChangeShapeType="1"/>
              </p:cNvSpPr>
              <p:nvPr/>
            </p:nvSpPr>
            <p:spPr bwMode="auto">
              <a:xfrm>
                <a:off x="3504" y="3648"/>
                <a:ext cx="240" cy="144"/>
              </a:xfrm>
              <a:prstGeom prst="line">
                <a:avLst/>
              </a:prstGeom>
              <a:noFill/>
              <a:ln w="28575">
                <a:solidFill>
                  <a:srgbClr val="0000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3" name="Line 194"/>
              <p:cNvSpPr>
                <a:spLocks noChangeShapeType="1"/>
              </p:cNvSpPr>
              <p:nvPr/>
            </p:nvSpPr>
            <p:spPr bwMode="auto">
              <a:xfrm>
                <a:off x="3792" y="3792"/>
                <a:ext cx="240" cy="144"/>
              </a:xfrm>
              <a:prstGeom prst="line">
                <a:avLst/>
              </a:prstGeom>
              <a:noFill/>
              <a:ln w="28575">
                <a:solidFill>
                  <a:srgbClr val="000066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4" name="AutoShape 195"/>
              <p:cNvSpPr>
                <a:spLocks noChangeArrowheads="1"/>
              </p:cNvSpPr>
              <p:nvPr/>
            </p:nvSpPr>
            <p:spPr bwMode="auto">
              <a:xfrm>
                <a:off x="3264" y="3552"/>
                <a:ext cx="285" cy="112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265" name="AutoShape 196"/>
              <p:cNvSpPr>
                <a:spLocks noChangeArrowheads="1"/>
              </p:cNvSpPr>
              <p:nvPr/>
            </p:nvSpPr>
            <p:spPr bwMode="auto">
              <a:xfrm>
                <a:off x="3984" y="3840"/>
                <a:ext cx="285" cy="112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266" name="AutoShape 197"/>
              <p:cNvSpPr>
                <a:spLocks noChangeArrowheads="1"/>
              </p:cNvSpPr>
              <p:nvPr/>
            </p:nvSpPr>
            <p:spPr bwMode="auto">
              <a:xfrm>
                <a:off x="3622" y="3718"/>
                <a:ext cx="240" cy="144"/>
              </a:xfrm>
              <a:prstGeom prst="flowChartDecision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</p:grpSp>
        <p:grpSp>
          <p:nvGrpSpPr>
            <p:cNvPr id="71" name="Group 198"/>
            <p:cNvGrpSpPr>
              <a:grpSpLocks/>
            </p:cNvGrpSpPr>
            <p:nvPr/>
          </p:nvGrpSpPr>
          <p:grpSpPr bwMode="auto">
            <a:xfrm>
              <a:off x="3244" y="2577"/>
              <a:ext cx="720" cy="432"/>
              <a:chOff x="2064" y="2784"/>
              <a:chExt cx="732" cy="432"/>
            </a:xfrm>
          </p:grpSpPr>
          <p:sp>
            <p:nvSpPr>
              <p:cNvPr id="249" name="Rectangle 199"/>
              <p:cNvSpPr>
                <a:spLocks noChangeArrowheads="1"/>
              </p:cNvSpPr>
              <p:nvPr/>
            </p:nvSpPr>
            <p:spPr bwMode="auto">
              <a:xfrm>
                <a:off x="2410" y="2784"/>
                <a:ext cx="374" cy="432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250" name="Line 200"/>
              <p:cNvSpPr>
                <a:spLocks noChangeShapeType="1"/>
              </p:cNvSpPr>
              <p:nvPr/>
            </p:nvSpPr>
            <p:spPr bwMode="auto">
              <a:xfrm>
                <a:off x="2410" y="3072"/>
                <a:ext cx="3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1" name="Line 201"/>
              <p:cNvSpPr>
                <a:spLocks noChangeShapeType="1"/>
              </p:cNvSpPr>
              <p:nvPr/>
            </p:nvSpPr>
            <p:spPr bwMode="auto">
              <a:xfrm>
                <a:off x="2721" y="2784"/>
                <a:ext cx="0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2" name="Line 202"/>
              <p:cNvSpPr>
                <a:spLocks noChangeShapeType="1"/>
              </p:cNvSpPr>
              <p:nvPr/>
            </p:nvSpPr>
            <p:spPr bwMode="auto">
              <a:xfrm>
                <a:off x="2513" y="2784"/>
                <a:ext cx="0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3" name="Text Box 203"/>
              <p:cNvSpPr txBox="1">
                <a:spLocks noChangeArrowheads="1"/>
              </p:cNvSpPr>
              <p:nvPr/>
            </p:nvSpPr>
            <p:spPr bwMode="auto">
              <a:xfrm>
                <a:off x="2064" y="2820"/>
                <a:ext cx="432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defTabSz="7620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76200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7620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7620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7620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7620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ru-RU" sz="1200" b="1" u="sng"/>
                  <a:t>INDEX</a:t>
                </a:r>
                <a:endParaRPr lang="ru-RU" altLang="ru-RU" sz="1400" b="1"/>
              </a:p>
            </p:txBody>
          </p:sp>
          <p:sp>
            <p:nvSpPr>
              <p:cNvPr id="254" name="Line 204"/>
              <p:cNvSpPr>
                <a:spLocks noChangeShapeType="1"/>
              </p:cNvSpPr>
              <p:nvPr/>
            </p:nvSpPr>
            <p:spPr bwMode="auto">
              <a:xfrm>
                <a:off x="2098" y="2964"/>
                <a:ext cx="312" cy="1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5" name="Line 205"/>
              <p:cNvSpPr>
                <a:spLocks noChangeShapeType="1"/>
              </p:cNvSpPr>
              <p:nvPr/>
            </p:nvSpPr>
            <p:spPr bwMode="auto">
              <a:xfrm>
                <a:off x="2422" y="3168"/>
                <a:ext cx="3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6" name="Line 206"/>
              <p:cNvSpPr>
                <a:spLocks noChangeShapeType="1"/>
              </p:cNvSpPr>
              <p:nvPr/>
            </p:nvSpPr>
            <p:spPr bwMode="auto">
              <a:xfrm>
                <a:off x="2410" y="3120"/>
                <a:ext cx="3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7" name="Line 207"/>
              <p:cNvSpPr>
                <a:spLocks noChangeShapeType="1"/>
              </p:cNvSpPr>
              <p:nvPr/>
            </p:nvSpPr>
            <p:spPr bwMode="auto">
              <a:xfrm>
                <a:off x="2411" y="3024"/>
                <a:ext cx="3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8" name="Line 208"/>
              <p:cNvSpPr>
                <a:spLocks noChangeShapeType="1"/>
              </p:cNvSpPr>
              <p:nvPr/>
            </p:nvSpPr>
            <p:spPr bwMode="auto">
              <a:xfrm>
                <a:off x="2411" y="2976"/>
                <a:ext cx="3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9" name="Line 209"/>
              <p:cNvSpPr>
                <a:spLocks noChangeShapeType="1"/>
              </p:cNvSpPr>
              <p:nvPr/>
            </p:nvSpPr>
            <p:spPr bwMode="auto">
              <a:xfrm>
                <a:off x="2411" y="2928"/>
                <a:ext cx="3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0" name="Line 210"/>
              <p:cNvSpPr>
                <a:spLocks noChangeShapeType="1"/>
              </p:cNvSpPr>
              <p:nvPr/>
            </p:nvSpPr>
            <p:spPr bwMode="auto">
              <a:xfrm>
                <a:off x="2411" y="2832"/>
                <a:ext cx="3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1" name="Line 211"/>
              <p:cNvSpPr>
                <a:spLocks noChangeShapeType="1"/>
              </p:cNvSpPr>
              <p:nvPr/>
            </p:nvSpPr>
            <p:spPr bwMode="auto">
              <a:xfrm>
                <a:off x="2411" y="2880"/>
                <a:ext cx="37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2" name="Rectangle 212"/>
            <p:cNvSpPr>
              <a:spLocks noChangeArrowheads="1"/>
            </p:cNvSpPr>
            <p:nvPr/>
          </p:nvSpPr>
          <p:spPr bwMode="auto">
            <a:xfrm>
              <a:off x="3340" y="3168"/>
              <a:ext cx="576" cy="3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400" b="1"/>
                <a:t>CREATE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400" b="1"/>
                <a:t>  TABLE</a:t>
              </a:r>
            </a:p>
          </p:txBody>
        </p:sp>
        <p:graphicFrame>
          <p:nvGraphicFramePr>
            <p:cNvPr id="73" name="Object 213"/>
            <p:cNvGraphicFramePr>
              <a:graphicFrameLocks/>
            </p:cNvGraphicFramePr>
            <p:nvPr/>
          </p:nvGraphicFramePr>
          <p:xfrm>
            <a:off x="3340" y="3600"/>
            <a:ext cx="624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0" name="CorelDRAW" r:id="rId8" imgW="1968500" imgH="579438" progId="CorelDraw.Graphic.7">
                    <p:embed/>
                  </p:oleObj>
                </mc:Choice>
                <mc:Fallback>
                  <p:oleObj name="CorelDRAW" r:id="rId8" imgW="1968500" imgH="579438" progId="CorelDraw.Graphic.7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0" y="3600"/>
                          <a:ext cx="624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" name="Object 214"/>
            <p:cNvGraphicFramePr>
              <a:graphicFrameLocks/>
            </p:cNvGraphicFramePr>
            <p:nvPr/>
          </p:nvGraphicFramePr>
          <p:xfrm>
            <a:off x="4622" y="2674"/>
            <a:ext cx="158" cy="3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1" name="Clip" r:id="rId10" imgW="444500" imgH="661988" progId="MS_ClipArt_Gallery.2">
                    <p:embed/>
                  </p:oleObj>
                </mc:Choice>
                <mc:Fallback>
                  <p:oleObj name="Clip" r:id="rId10" imgW="444500" imgH="661988" progId="MS_ClipArt_Gallery.2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22" y="2674"/>
                          <a:ext cx="158" cy="3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5" name="Group 215"/>
            <p:cNvGrpSpPr>
              <a:grpSpLocks/>
            </p:cNvGrpSpPr>
            <p:nvPr/>
          </p:nvGrpSpPr>
          <p:grpSpPr bwMode="auto">
            <a:xfrm>
              <a:off x="4955" y="2592"/>
              <a:ext cx="161" cy="144"/>
              <a:chOff x="4578" y="2413"/>
              <a:chExt cx="273" cy="237"/>
            </a:xfrm>
          </p:grpSpPr>
          <p:sp>
            <p:nvSpPr>
              <p:cNvPr id="195" name="Freeform 216"/>
              <p:cNvSpPr>
                <a:spLocks/>
              </p:cNvSpPr>
              <p:nvPr/>
            </p:nvSpPr>
            <p:spPr bwMode="auto">
              <a:xfrm>
                <a:off x="4627" y="2540"/>
                <a:ext cx="172" cy="20"/>
              </a:xfrm>
              <a:custGeom>
                <a:avLst/>
                <a:gdLst>
                  <a:gd name="T0" fmla="*/ 171 w 172"/>
                  <a:gd name="T1" fmla="*/ 19 h 20"/>
                  <a:gd name="T2" fmla="*/ 0 w 172"/>
                  <a:gd name="T3" fmla="*/ 19 h 20"/>
                  <a:gd name="T4" fmla="*/ 25 w 172"/>
                  <a:gd name="T5" fmla="*/ 0 h 20"/>
                  <a:gd name="T6" fmla="*/ 145 w 172"/>
                  <a:gd name="T7" fmla="*/ 0 h 20"/>
                  <a:gd name="T8" fmla="*/ 171 w 172"/>
                  <a:gd name="T9" fmla="*/ 19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2" h="20">
                    <a:moveTo>
                      <a:pt x="171" y="19"/>
                    </a:moveTo>
                    <a:lnTo>
                      <a:pt x="0" y="19"/>
                    </a:lnTo>
                    <a:lnTo>
                      <a:pt x="25" y="0"/>
                    </a:lnTo>
                    <a:lnTo>
                      <a:pt x="145" y="0"/>
                    </a:lnTo>
                    <a:lnTo>
                      <a:pt x="171" y="19"/>
                    </a:lnTo>
                  </a:path>
                </a:pathLst>
              </a:custGeom>
              <a:solidFill>
                <a:srgbClr val="B2A08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6" name="Freeform 217"/>
              <p:cNvSpPr>
                <a:spLocks/>
              </p:cNvSpPr>
              <p:nvPr/>
            </p:nvSpPr>
            <p:spPr bwMode="auto">
              <a:xfrm>
                <a:off x="4627" y="2540"/>
                <a:ext cx="174" cy="21"/>
              </a:xfrm>
              <a:custGeom>
                <a:avLst/>
                <a:gdLst>
                  <a:gd name="T0" fmla="*/ 173 w 174"/>
                  <a:gd name="T1" fmla="*/ 20 h 21"/>
                  <a:gd name="T2" fmla="*/ 0 w 174"/>
                  <a:gd name="T3" fmla="*/ 20 h 21"/>
                  <a:gd name="T4" fmla="*/ 26 w 174"/>
                  <a:gd name="T5" fmla="*/ 0 h 21"/>
                  <a:gd name="T6" fmla="*/ 147 w 174"/>
                  <a:gd name="T7" fmla="*/ 0 h 21"/>
                  <a:gd name="T8" fmla="*/ 173 w 174"/>
                  <a:gd name="T9" fmla="*/ 20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" h="21">
                    <a:moveTo>
                      <a:pt x="173" y="20"/>
                    </a:moveTo>
                    <a:lnTo>
                      <a:pt x="0" y="20"/>
                    </a:lnTo>
                    <a:lnTo>
                      <a:pt x="26" y="0"/>
                    </a:lnTo>
                    <a:lnTo>
                      <a:pt x="147" y="0"/>
                    </a:lnTo>
                    <a:lnTo>
                      <a:pt x="173" y="2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7" name="Freeform 218"/>
              <p:cNvSpPr>
                <a:spLocks/>
              </p:cNvSpPr>
              <p:nvPr/>
            </p:nvSpPr>
            <p:spPr bwMode="auto">
              <a:xfrm>
                <a:off x="4627" y="2560"/>
                <a:ext cx="172" cy="44"/>
              </a:xfrm>
              <a:custGeom>
                <a:avLst/>
                <a:gdLst>
                  <a:gd name="T0" fmla="*/ 0 w 172"/>
                  <a:gd name="T1" fmla="*/ 0 h 44"/>
                  <a:gd name="T2" fmla="*/ 0 w 172"/>
                  <a:gd name="T3" fmla="*/ 43 h 44"/>
                  <a:gd name="T4" fmla="*/ 171 w 172"/>
                  <a:gd name="T5" fmla="*/ 43 h 44"/>
                  <a:gd name="T6" fmla="*/ 171 w 172"/>
                  <a:gd name="T7" fmla="*/ 0 h 44"/>
                  <a:gd name="T8" fmla="*/ 0 w 172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2" h="44">
                    <a:moveTo>
                      <a:pt x="0" y="0"/>
                    </a:moveTo>
                    <a:lnTo>
                      <a:pt x="0" y="43"/>
                    </a:lnTo>
                    <a:lnTo>
                      <a:pt x="171" y="43"/>
                    </a:lnTo>
                    <a:lnTo>
                      <a:pt x="17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3C1A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8" name="Freeform 219"/>
              <p:cNvSpPr>
                <a:spLocks/>
              </p:cNvSpPr>
              <p:nvPr/>
            </p:nvSpPr>
            <p:spPr bwMode="auto">
              <a:xfrm>
                <a:off x="4627" y="2560"/>
                <a:ext cx="174" cy="45"/>
              </a:xfrm>
              <a:custGeom>
                <a:avLst/>
                <a:gdLst>
                  <a:gd name="T0" fmla="*/ 0 w 174"/>
                  <a:gd name="T1" fmla="*/ 0 h 45"/>
                  <a:gd name="T2" fmla="*/ 0 w 174"/>
                  <a:gd name="T3" fmla="*/ 44 h 45"/>
                  <a:gd name="T4" fmla="*/ 173 w 174"/>
                  <a:gd name="T5" fmla="*/ 44 h 45"/>
                  <a:gd name="T6" fmla="*/ 173 w 174"/>
                  <a:gd name="T7" fmla="*/ 0 h 45"/>
                  <a:gd name="T8" fmla="*/ 0 w 174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" h="45">
                    <a:moveTo>
                      <a:pt x="0" y="0"/>
                    </a:moveTo>
                    <a:lnTo>
                      <a:pt x="0" y="44"/>
                    </a:lnTo>
                    <a:lnTo>
                      <a:pt x="173" y="44"/>
                    </a:lnTo>
                    <a:lnTo>
                      <a:pt x="173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9" name="Freeform 220"/>
              <p:cNvSpPr>
                <a:spLocks/>
              </p:cNvSpPr>
              <p:nvPr/>
            </p:nvSpPr>
            <p:spPr bwMode="auto">
              <a:xfrm>
                <a:off x="4694" y="2585"/>
                <a:ext cx="59" cy="19"/>
              </a:xfrm>
              <a:custGeom>
                <a:avLst/>
                <a:gdLst>
                  <a:gd name="T0" fmla="*/ 0 w 59"/>
                  <a:gd name="T1" fmla="*/ 0 h 19"/>
                  <a:gd name="T2" fmla="*/ 0 w 59"/>
                  <a:gd name="T3" fmla="*/ 18 h 19"/>
                  <a:gd name="T4" fmla="*/ 58 w 59"/>
                  <a:gd name="T5" fmla="*/ 18 h 19"/>
                  <a:gd name="T6" fmla="*/ 58 w 59"/>
                  <a:gd name="T7" fmla="*/ 0 h 19"/>
                  <a:gd name="T8" fmla="*/ 0 w 59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" h="19">
                    <a:moveTo>
                      <a:pt x="0" y="0"/>
                    </a:moveTo>
                    <a:lnTo>
                      <a:pt x="0" y="18"/>
                    </a:lnTo>
                    <a:lnTo>
                      <a:pt x="58" y="18"/>
                    </a:lnTo>
                    <a:lnTo>
                      <a:pt x="58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E5E5E5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0" name="Freeform 221"/>
              <p:cNvSpPr>
                <a:spLocks/>
              </p:cNvSpPr>
              <p:nvPr/>
            </p:nvSpPr>
            <p:spPr bwMode="auto">
              <a:xfrm>
                <a:off x="4694" y="2585"/>
                <a:ext cx="62" cy="19"/>
              </a:xfrm>
              <a:custGeom>
                <a:avLst/>
                <a:gdLst>
                  <a:gd name="T0" fmla="*/ 0 w 62"/>
                  <a:gd name="T1" fmla="*/ 0 h 19"/>
                  <a:gd name="T2" fmla="*/ 0 w 62"/>
                  <a:gd name="T3" fmla="*/ 18 h 19"/>
                  <a:gd name="T4" fmla="*/ 61 w 62"/>
                  <a:gd name="T5" fmla="*/ 18 h 19"/>
                  <a:gd name="T6" fmla="*/ 61 w 62"/>
                  <a:gd name="T7" fmla="*/ 0 h 19"/>
                  <a:gd name="T8" fmla="*/ 0 w 62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" h="19">
                    <a:moveTo>
                      <a:pt x="0" y="0"/>
                    </a:moveTo>
                    <a:lnTo>
                      <a:pt x="0" y="18"/>
                    </a:lnTo>
                    <a:lnTo>
                      <a:pt x="61" y="18"/>
                    </a:lnTo>
                    <a:lnTo>
                      <a:pt x="61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1" name="Freeform 222"/>
              <p:cNvSpPr>
                <a:spLocks/>
              </p:cNvSpPr>
              <p:nvPr/>
            </p:nvSpPr>
            <p:spPr bwMode="auto">
              <a:xfrm>
                <a:off x="4694" y="2595"/>
                <a:ext cx="59" cy="20"/>
              </a:xfrm>
              <a:custGeom>
                <a:avLst/>
                <a:gdLst>
                  <a:gd name="T0" fmla="*/ 0 w 59"/>
                  <a:gd name="T1" fmla="*/ 0 h 20"/>
                  <a:gd name="T2" fmla="*/ 0 w 59"/>
                  <a:gd name="T3" fmla="*/ 19 h 20"/>
                  <a:gd name="T4" fmla="*/ 58 w 59"/>
                  <a:gd name="T5" fmla="*/ 19 h 20"/>
                  <a:gd name="T6" fmla="*/ 58 w 59"/>
                  <a:gd name="T7" fmla="*/ 0 h 20"/>
                  <a:gd name="T8" fmla="*/ 0 w 59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" h="20">
                    <a:moveTo>
                      <a:pt x="0" y="0"/>
                    </a:moveTo>
                    <a:lnTo>
                      <a:pt x="0" y="19"/>
                    </a:lnTo>
                    <a:lnTo>
                      <a:pt x="58" y="19"/>
                    </a:lnTo>
                    <a:lnTo>
                      <a:pt x="58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2E5D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2" name="Freeform 223"/>
              <p:cNvSpPr>
                <a:spLocks/>
              </p:cNvSpPr>
              <p:nvPr/>
            </p:nvSpPr>
            <p:spPr bwMode="auto">
              <a:xfrm>
                <a:off x="4694" y="2595"/>
                <a:ext cx="62" cy="21"/>
              </a:xfrm>
              <a:custGeom>
                <a:avLst/>
                <a:gdLst>
                  <a:gd name="T0" fmla="*/ 0 w 62"/>
                  <a:gd name="T1" fmla="*/ 0 h 21"/>
                  <a:gd name="T2" fmla="*/ 0 w 62"/>
                  <a:gd name="T3" fmla="*/ 20 h 21"/>
                  <a:gd name="T4" fmla="*/ 61 w 62"/>
                  <a:gd name="T5" fmla="*/ 20 h 21"/>
                  <a:gd name="T6" fmla="*/ 61 w 62"/>
                  <a:gd name="T7" fmla="*/ 0 h 21"/>
                  <a:gd name="T8" fmla="*/ 0 w 62"/>
                  <a:gd name="T9" fmla="*/ 0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" h="21">
                    <a:moveTo>
                      <a:pt x="0" y="0"/>
                    </a:moveTo>
                    <a:lnTo>
                      <a:pt x="0" y="20"/>
                    </a:lnTo>
                    <a:lnTo>
                      <a:pt x="61" y="20"/>
                    </a:lnTo>
                    <a:lnTo>
                      <a:pt x="61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3" name="Freeform 224"/>
              <p:cNvSpPr>
                <a:spLocks/>
              </p:cNvSpPr>
              <p:nvPr/>
            </p:nvSpPr>
            <p:spPr bwMode="auto">
              <a:xfrm>
                <a:off x="4694" y="2571"/>
                <a:ext cx="59" cy="20"/>
              </a:xfrm>
              <a:custGeom>
                <a:avLst/>
                <a:gdLst>
                  <a:gd name="T0" fmla="*/ 0 w 59"/>
                  <a:gd name="T1" fmla="*/ 0 h 20"/>
                  <a:gd name="T2" fmla="*/ 0 w 59"/>
                  <a:gd name="T3" fmla="*/ 19 h 20"/>
                  <a:gd name="T4" fmla="*/ 58 w 59"/>
                  <a:gd name="T5" fmla="*/ 19 h 20"/>
                  <a:gd name="T6" fmla="*/ 58 w 59"/>
                  <a:gd name="T7" fmla="*/ 0 h 20"/>
                  <a:gd name="T8" fmla="*/ 0 w 59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" h="20">
                    <a:moveTo>
                      <a:pt x="0" y="0"/>
                    </a:moveTo>
                    <a:lnTo>
                      <a:pt x="0" y="19"/>
                    </a:lnTo>
                    <a:lnTo>
                      <a:pt x="58" y="19"/>
                    </a:lnTo>
                    <a:lnTo>
                      <a:pt x="58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" name="Freeform 225"/>
              <p:cNvSpPr>
                <a:spLocks/>
              </p:cNvSpPr>
              <p:nvPr/>
            </p:nvSpPr>
            <p:spPr bwMode="auto">
              <a:xfrm>
                <a:off x="4694" y="2571"/>
                <a:ext cx="62" cy="20"/>
              </a:xfrm>
              <a:custGeom>
                <a:avLst/>
                <a:gdLst>
                  <a:gd name="T0" fmla="*/ 0 w 62"/>
                  <a:gd name="T1" fmla="*/ 0 h 20"/>
                  <a:gd name="T2" fmla="*/ 0 w 62"/>
                  <a:gd name="T3" fmla="*/ 19 h 20"/>
                  <a:gd name="T4" fmla="*/ 61 w 62"/>
                  <a:gd name="T5" fmla="*/ 19 h 20"/>
                  <a:gd name="T6" fmla="*/ 61 w 62"/>
                  <a:gd name="T7" fmla="*/ 0 h 20"/>
                  <a:gd name="T8" fmla="*/ 0 w 62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" h="20">
                    <a:moveTo>
                      <a:pt x="0" y="0"/>
                    </a:moveTo>
                    <a:lnTo>
                      <a:pt x="0" y="19"/>
                    </a:lnTo>
                    <a:lnTo>
                      <a:pt x="61" y="19"/>
                    </a:lnTo>
                    <a:lnTo>
                      <a:pt x="61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" name="Freeform 226"/>
              <p:cNvSpPr>
                <a:spLocks/>
              </p:cNvSpPr>
              <p:nvPr/>
            </p:nvSpPr>
            <p:spPr bwMode="auto">
              <a:xfrm>
                <a:off x="4735" y="2575"/>
                <a:ext cx="18" cy="19"/>
              </a:xfrm>
              <a:custGeom>
                <a:avLst/>
                <a:gdLst>
                  <a:gd name="T0" fmla="*/ 0 w 18"/>
                  <a:gd name="T1" fmla="*/ 0 h 19"/>
                  <a:gd name="T2" fmla="*/ 0 w 18"/>
                  <a:gd name="T3" fmla="*/ 18 h 19"/>
                  <a:gd name="T4" fmla="*/ 17 w 18"/>
                  <a:gd name="T5" fmla="*/ 18 h 19"/>
                  <a:gd name="T6" fmla="*/ 17 w 18"/>
                  <a:gd name="T7" fmla="*/ 0 h 19"/>
                  <a:gd name="T8" fmla="*/ 0 w 18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" h="19">
                    <a:moveTo>
                      <a:pt x="0" y="0"/>
                    </a:moveTo>
                    <a:lnTo>
                      <a:pt x="0" y="18"/>
                    </a:lnTo>
                    <a:lnTo>
                      <a:pt x="17" y="18"/>
                    </a:lnTo>
                    <a:lnTo>
                      <a:pt x="17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F7F7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6" name="Freeform 227"/>
              <p:cNvSpPr>
                <a:spLocks/>
              </p:cNvSpPr>
              <p:nvPr/>
            </p:nvSpPr>
            <p:spPr bwMode="auto">
              <a:xfrm>
                <a:off x="4735" y="2575"/>
                <a:ext cx="18" cy="19"/>
              </a:xfrm>
              <a:custGeom>
                <a:avLst/>
                <a:gdLst>
                  <a:gd name="T0" fmla="*/ 0 w 18"/>
                  <a:gd name="T1" fmla="*/ 0 h 19"/>
                  <a:gd name="T2" fmla="*/ 0 w 18"/>
                  <a:gd name="T3" fmla="*/ 18 h 19"/>
                  <a:gd name="T4" fmla="*/ 17 w 18"/>
                  <a:gd name="T5" fmla="*/ 18 h 19"/>
                  <a:gd name="T6" fmla="*/ 17 w 18"/>
                  <a:gd name="T7" fmla="*/ 0 h 19"/>
                  <a:gd name="T8" fmla="*/ 0 w 18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" h="19">
                    <a:moveTo>
                      <a:pt x="0" y="0"/>
                    </a:moveTo>
                    <a:lnTo>
                      <a:pt x="0" y="18"/>
                    </a:lnTo>
                    <a:lnTo>
                      <a:pt x="17" y="18"/>
                    </a:lnTo>
                    <a:lnTo>
                      <a:pt x="17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7" name="Freeform 228"/>
              <p:cNvSpPr>
                <a:spLocks/>
              </p:cNvSpPr>
              <p:nvPr/>
            </p:nvSpPr>
            <p:spPr bwMode="auto">
              <a:xfrm>
                <a:off x="4698" y="2575"/>
                <a:ext cx="19" cy="19"/>
              </a:xfrm>
              <a:custGeom>
                <a:avLst/>
                <a:gdLst>
                  <a:gd name="T0" fmla="*/ 0 w 19"/>
                  <a:gd name="T1" fmla="*/ 0 h 19"/>
                  <a:gd name="T2" fmla="*/ 0 w 19"/>
                  <a:gd name="T3" fmla="*/ 18 h 19"/>
                  <a:gd name="T4" fmla="*/ 18 w 19"/>
                  <a:gd name="T5" fmla="*/ 18 h 19"/>
                  <a:gd name="T6" fmla="*/ 18 w 19"/>
                  <a:gd name="T7" fmla="*/ 0 h 19"/>
                  <a:gd name="T8" fmla="*/ 0 w 19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0" y="0"/>
                    </a:moveTo>
                    <a:lnTo>
                      <a:pt x="0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" name="Freeform 229"/>
              <p:cNvSpPr>
                <a:spLocks/>
              </p:cNvSpPr>
              <p:nvPr/>
            </p:nvSpPr>
            <p:spPr bwMode="auto">
              <a:xfrm>
                <a:off x="4698" y="2575"/>
                <a:ext cx="19" cy="19"/>
              </a:xfrm>
              <a:custGeom>
                <a:avLst/>
                <a:gdLst>
                  <a:gd name="T0" fmla="*/ 0 w 19"/>
                  <a:gd name="T1" fmla="*/ 0 h 19"/>
                  <a:gd name="T2" fmla="*/ 0 w 19"/>
                  <a:gd name="T3" fmla="*/ 18 h 19"/>
                  <a:gd name="T4" fmla="*/ 18 w 19"/>
                  <a:gd name="T5" fmla="*/ 18 h 19"/>
                  <a:gd name="T6" fmla="*/ 18 w 19"/>
                  <a:gd name="T7" fmla="*/ 0 h 19"/>
                  <a:gd name="T8" fmla="*/ 0 w 19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0" y="0"/>
                    </a:moveTo>
                    <a:lnTo>
                      <a:pt x="0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9" name="Freeform 230"/>
              <p:cNvSpPr>
                <a:spLocks/>
              </p:cNvSpPr>
              <p:nvPr/>
            </p:nvSpPr>
            <p:spPr bwMode="auto">
              <a:xfrm>
                <a:off x="4633" y="2585"/>
                <a:ext cx="28" cy="19"/>
              </a:xfrm>
              <a:custGeom>
                <a:avLst/>
                <a:gdLst>
                  <a:gd name="T0" fmla="*/ 0 w 28"/>
                  <a:gd name="T1" fmla="*/ 0 h 19"/>
                  <a:gd name="T2" fmla="*/ 0 w 28"/>
                  <a:gd name="T3" fmla="*/ 18 h 19"/>
                  <a:gd name="T4" fmla="*/ 27 w 28"/>
                  <a:gd name="T5" fmla="*/ 18 h 19"/>
                  <a:gd name="T6" fmla="*/ 27 w 28"/>
                  <a:gd name="T7" fmla="*/ 0 h 19"/>
                  <a:gd name="T8" fmla="*/ 0 w 28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19">
                    <a:moveTo>
                      <a:pt x="0" y="0"/>
                    </a:moveTo>
                    <a:lnTo>
                      <a:pt x="0" y="18"/>
                    </a:lnTo>
                    <a:lnTo>
                      <a:pt x="27" y="18"/>
                    </a:lnTo>
                    <a:lnTo>
                      <a:pt x="27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8D8D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0" name="Freeform 231"/>
              <p:cNvSpPr>
                <a:spLocks/>
              </p:cNvSpPr>
              <p:nvPr/>
            </p:nvSpPr>
            <p:spPr bwMode="auto">
              <a:xfrm>
                <a:off x="4633" y="2585"/>
                <a:ext cx="31" cy="19"/>
              </a:xfrm>
              <a:custGeom>
                <a:avLst/>
                <a:gdLst>
                  <a:gd name="T0" fmla="*/ 0 w 31"/>
                  <a:gd name="T1" fmla="*/ 0 h 19"/>
                  <a:gd name="T2" fmla="*/ 0 w 31"/>
                  <a:gd name="T3" fmla="*/ 18 h 19"/>
                  <a:gd name="T4" fmla="*/ 30 w 31"/>
                  <a:gd name="T5" fmla="*/ 18 h 19"/>
                  <a:gd name="T6" fmla="*/ 30 w 31"/>
                  <a:gd name="T7" fmla="*/ 0 h 19"/>
                  <a:gd name="T8" fmla="*/ 0 w 31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1" h="19">
                    <a:moveTo>
                      <a:pt x="0" y="0"/>
                    </a:moveTo>
                    <a:lnTo>
                      <a:pt x="0" y="18"/>
                    </a:lnTo>
                    <a:lnTo>
                      <a:pt x="30" y="18"/>
                    </a:lnTo>
                    <a:lnTo>
                      <a:pt x="3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1" name="Freeform 232"/>
              <p:cNvSpPr>
                <a:spLocks/>
              </p:cNvSpPr>
              <p:nvPr/>
            </p:nvSpPr>
            <p:spPr bwMode="auto">
              <a:xfrm>
                <a:off x="4740" y="2575"/>
                <a:ext cx="18" cy="19"/>
              </a:xfrm>
              <a:custGeom>
                <a:avLst/>
                <a:gdLst>
                  <a:gd name="T0" fmla="*/ 0 w 18"/>
                  <a:gd name="T1" fmla="*/ 0 h 19"/>
                  <a:gd name="T2" fmla="*/ 0 w 18"/>
                  <a:gd name="T3" fmla="*/ 18 h 19"/>
                  <a:gd name="T4" fmla="*/ 17 w 18"/>
                  <a:gd name="T5" fmla="*/ 18 h 19"/>
                  <a:gd name="T6" fmla="*/ 17 w 18"/>
                  <a:gd name="T7" fmla="*/ 0 h 19"/>
                  <a:gd name="T8" fmla="*/ 0 w 18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" h="19">
                    <a:moveTo>
                      <a:pt x="0" y="0"/>
                    </a:moveTo>
                    <a:lnTo>
                      <a:pt x="0" y="18"/>
                    </a:lnTo>
                    <a:lnTo>
                      <a:pt x="17" y="18"/>
                    </a:lnTo>
                    <a:lnTo>
                      <a:pt x="17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2" name="Freeform 233"/>
              <p:cNvSpPr>
                <a:spLocks/>
              </p:cNvSpPr>
              <p:nvPr/>
            </p:nvSpPr>
            <p:spPr bwMode="auto">
              <a:xfrm>
                <a:off x="4740" y="2575"/>
                <a:ext cx="18" cy="19"/>
              </a:xfrm>
              <a:custGeom>
                <a:avLst/>
                <a:gdLst>
                  <a:gd name="T0" fmla="*/ 0 w 18"/>
                  <a:gd name="T1" fmla="*/ 0 h 19"/>
                  <a:gd name="T2" fmla="*/ 0 w 18"/>
                  <a:gd name="T3" fmla="*/ 18 h 19"/>
                  <a:gd name="T4" fmla="*/ 17 w 18"/>
                  <a:gd name="T5" fmla="*/ 18 h 19"/>
                  <a:gd name="T6" fmla="*/ 17 w 18"/>
                  <a:gd name="T7" fmla="*/ 0 h 19"/>
                  <a:gd name="T8" fmla="*/ 0 w 18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" h="19">
                    <a:moveTo>
                      <a:pt x="0" y="0"/>
                    </a:moveTo>
                    <a:lnTo>
                      <a:pt x="0" y="18"/>
                    </a:lnTo>
                    <a:lnTo>
                      <a:pt x="17" y="18"/>
                    </a:lnTo>
                    <a:lnTo>
                      <a:pt x="17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3" name="Freeform 234"/>
              <p:cNvSpPr>
                <a:spLocks/>
              </p:cNvSpPr>
              <p:nvPr/>
            </p:nvSpPr>
            <p:spPr bwMode="auto">
              <a:xfrm>
                <a:off x="4765" y="2585"/>
                <a:ext cx="24" cy="18"/>
              </a:xfrm>
              <a:custGeom>
                <a:avLst/>
                <a:gdLst>
                  <a:gd name="T0" fmla="*/ 0 w 24"/>
                  <a:gd name="T1" fmla="*/ 0 h 18"/>
                  <a:gd name="T2" fmla="*/ 0 w 24"/>
                  <a:gd name="T3" fmla="*/ 17 h 18"/>
                  <a:gd name="T4" fmla="*/ 23 w 24"/>
                  <a:gd name="T5" fmla="*/ 17 h 18"/>
                  <a:gd name="T6" fmla="*/ 23 w 24"/>
                  <a:gd name="T7" fmla="*/ 0 h 18"/>
                  <a:gd name="T8" fmla="*/ 0 w 24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0" y="0"/>
                    </a:moveTo>
                    <a:lnTo>
                      <a:pt x="0" y="17"/>
                    </a:lnTo>
                    <a:lnTo>
                      <a:pt x="23" y="17"/>
                    </a:lnTo>
                    <a:lnTo>
                      <a:pt x="2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E5E5E5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4" name="Freeform 235"/>
              <p:cNvSpPr>
                <a:spLocks/>
              </p:cNvSpPr>
              <p:nvPr/>
            </p:nvSpPr>
            <p:spPr bwMode="auto">
              <a:xfrm>
                <a:off x="4765" y="2585"/>
                <a:ext cx="26" cy="19"/>
              </a:xfrm>
              <a:custGeom>
                <a:avLst/>
                <a:gdLst>
                  <a:gd name="T0" fmla="*/ 0 w 26"/>
                  <a:gd name="T1" fmla="*/ 0 h 19"/>
                  <a:gd name="T2" fmla="*/ 0 w 26"/>
                  <a:gd name="T3" fmla="*/ 18 h 19"/>
                  <a:gd name="T4" fmla="*/ 25 w 26"/>
                  <a:gd name="T5" fmla="*/ 18 h 19"/>
                  <a:gd name="T6" fmla="*/ 25 w 26"/>
                  <a:gd name="T7" fmla="*/ 0 h 19"/>
                  <a:gd name="T8" fmla="*/ 0 w 26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" h="19">
                    <a:moveTo>
                      <a:pt x="0" y="0"/>
                    </a:moveTo>
                    <a:lnTo>
                      <a:pt x="0" y="18"/>
                    </a:lnTo>
                    <a:lnTo>
                      <a:pt x="25" y="18"/>
                    </a:lnTo>
                    <a:lnTo>
                      <a:pt x="25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" name="Line 236"/>
              <p:cNvSpPr>
                <a:spLocks noChangeShapeType="1"/>
              </p:cNvSpPr>
              <p:nvPr/>
            </p:nvSpPr>
            <p:spPr bwMode="auto">
              <a:xfrm>
                <a:off x="4628" y="2571"/>
                <a:ext cx="17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16" name="Freeform 237"/>
              <p:cNvSpPr>
                <a:spLocks/>
              </p:cNvSpPr>
              <p:nvPr/>
            </p:nvSpPr>
            <p:spPr bwMode="auto">
              <a:xfrm>
                <a:off x="4662" y="2547"/>
                <a:ext cx="107" cy="17"/>
              </a:xfrm>
              <a:custGeom>
                <a:avLst/>
                <a:gdLst>
                  <a:gd name="T0" fmla="*/ 0 w 107"/>
                  <a:gd name="T1" fmla="*/ 0 h 17"/>
                  <a:gd name="T2" fmla="*/ 0 w 107"/>
                  <a:gd name="T3" fmla="*/ 16 h 17"/>
                  <a:gd name="T4" fmla="*/ 106 w 107"/>
                  <a:gd name="T5" fmla="*/ 16 h 17"/>
                  <a:gd name="T6" fmla="*/ 106 w 107"/>
                  <a:gd name="T7" fmla="*/ 0 h 17"/>
                  <a:gd name="T8" fmla="*/ 0 w 107"/>
                  <a:gd name="T9" fmla="*/ 0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7" h="17">
                    <a:moveTo>
                      <a:pt x="0" y="0"/>
                    </a:moveTo>
                    <a:lnTo>
                      <a:pt x="0" y="16"/>
                    </a:lnTo>
                    <a:lnTo>
                      <a:pt x="106" y="16"/>
                    </a:lnTo>
                    <a:lnTo>
                      <a:pt x="10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7" name="Freeform 238"/>
              <p:cNvSpPr>
                <a:spLocks/>
              </p:cNvSpPr>
              <p:nvPr/>
            </p:nvSpPr>
            <p:spPr bwMode="auto">
              <a:xfrm>
                <a:off x="4662" y="2547"/>
                <a:ext cx="109" cy="17"/>
              </a:xfrm>
              <a:custGeom>
                <a:avLst/>
                <a:gdLst>
                  <a:gd name="T0" fmla="*/ 0 w 109"/>
                  <a:gd name="T1" fmla="*/ 0 h 17"/>
                  <a:gd name="T2" fmla="*/ 0 w 109"/>
                  <a:gd name="T3" fmla="*/ 16 h 17"/>
                  <a:gd name="T4" fmla="*/ 108 w 109"/>
                  <a:gd name="T5" fmla="*/ 16 h 17"/>
                  <a:gd name="T6" fmla="*/ 108 w 109"/>
                  <a:gd name="T7" fmla="*/ 0 h 17"/>
                  <a:gd name="T8" fmla="*/ 0 w 109"/>
                  <a:gd name="T9" fmla="*/ 0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9" h="17">
                    <a:moveTo>
                      <a:pt x="0" y="0"/>
                    </a:moveTo>
                    <a:lnTo>
                      <a:pt x="0" y="16"/>
                    </a:lnTo>
                    <a:lnTo>
                      <a:pt x="108" y="16"/>
                    </a:lnTo>
                    <a:lnTo>
                      <a:pt x="10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8" name="Freeform 239"/>
              <p:cNvSpPr>
                <a:spLocks/>
              </p:cNvSpPr>
              <p:nvPr/>
            </p:nvSpPr>
            <p:spPr bwMode="auto">
              <a:xfrm>
                <a:off x="4630" y="2413"/>
                <a:ext cx="172" cy="121"/>
              </a:xfrm>
              <a:custGeom>
                <a:avLst/>
                <a:gdLst>
                  <a:gd name="T0" fmla="*/ 0 w 172"/>
                  <a:gd name="T1" fmla="*/ 0 h 121"/>
                  <a:gd name="T2" fmla="*/ 0 w 172"/>
                  <a:gd name="T3" fmla="*/ 120 h 121"/>
                  <a:gd name="T4" fmla="*/ 171 w 172"/>
                  <a:gd name="T5" fmla="*/ 120 h 121"/>
                  <a:gd name="T6" fmla="*/ 171 w 172"/>
                  <a:gd name="T7" fmla="*/ 0 h 121"/>
                  <a:gd name="T8" fmla="*/ 0 w 172"/>
                  <a:gd name="T9" fmla="*/ 0 h 1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2" h="121">
                    <a:moveTo>
                      <a:pt x="0" y="0"/>
                    </a:moveTo>
                    <a:lnTo>
                      <a:pt x="0" y="120"/>
                    </a:lnTo>
                    <a:lnTo>
                      <a:pt x="171" y="120"/>
                    </a:lnTo>
                    <a:lnTo>
                      <a:pt x="17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3C1A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9" name="Freeform 240"/>
              <p:cNvSpPr>
                <a:spLocks/>
              </p:cNvSpPr>
              <p:nvPr/>
            </p:nvSpPr>
            <p:spPr bwMode="auto">
              <a:xfrm>
                <a:off x="4630" y="2413"/>
                <a:ext cx="174" cy="123"/>
              </a:xfrm>
              <a:custGeom>
                <a:avLst/>
                <a:gdLst>
                  <a:gd name="T0" fmla="*/ 0 w 174"/>
                  <a:gd name="T1" fmla="*/ 0 h 123"/>
                  <a:gd name="T2" fmla="*/ 0 w 174"/>
                  <a:gd name="T3" fmla="*/ 122 h 123"/>
                  <a:gd name="T4" fmla="*/ 173 w 174"/>
                  <a:gd name="T5" fmla="*/ 122 h 123"/>
                  <a:gd name="T6" fmla="*/ 173 w 174"/>
                  <a:gd name="T7" fmla="*/ 0 h 123"/>
                  <a:gd name="T8" fmla="*/ 0 w 174"/>
                  <a:gd name="T9" fmla="*/ 0 h 1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" h="123">
                    <a:moveTo>
                      <a:pt x="0" y="0"/>
                    </a:moveTo>
                    <a:lnTo>
                      <a:pt x="0" y="122"/>
                    </a:lnTo>
                    <a:lnTo>
                      <a:pt x="173" y="122"/>
                    </a:lnTo>
                    <a:lnTo>
                      <a:pt x="173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0" name="Freeform 241"/>
              <p:cNvSpPr>
                <a:spLocks/>
              </p:cNvSpPr>
              <p:nvPr/>
            </p:nvSpPr>
            <p:spPr bwMode="auto">
              <a:xfrm>
                <a:off x="4650" y="2424"/>
                <a:ext cx="134" cy="92"/>
              </a:xfrm>
              <a:custGeom>
                <a:avLst/>
                <a:gdLst>
                  <a:gd name="T0" fmla="*/ 0 w 134"/>
                  <a:gd name="T1" fmla="*/ 0 h 92"/>
                  <a:gd name="T2" fmla="*/ 0 w 134"/>
                  <a:gd name="T3" fmla="*/ 91 h 92"/>
                  <a:gd name="T4" fmla="*/ 133 w 134"/>
                  <a:gd name="T5" fmla="*/ 91 h 92"/>
                  <a:gd name="T6" fmla="*/ 133 w 134"/>
                  <a:gd name="T7" fmla="*/ 0 h 92"/>
                  <a:gd name="T8" fmla="*/ 0 w 134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4" h="92">
                    <a:moveTo>
                      <a:pt x="0" y="0"/>
                    </a:moveTo>
                    <a:lnTo>
                      <a:pt x="0" y="91"/>
                    </a:lnTo>
                    <a:lnTo>
                      <a:pt x="133" y="91"/>
                    </a:lnTo>
                    <a:lnTo>
                      <a:pt x="13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2A08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1" name="Freeform 242"/>
              <p:cNvSpPr>
                <a:spLocks/>
              </p:cNvSpPr>
              <p:nvPr/>
            </p:nvSpPr>
            <p:spPr bwMode="auto">
              <a:xfrm>
                <a:off x="4650" y="2424"/>
                <a:ext cx="137" cy="93"/>
              </a:xfrm>
              <a:custGeom>
                <a:avLst/>
                <a:gdLst>
                  <a:gd name="T0" fmla="*/ 0 w 137"/>
                  <a:gd name="T1" fmla="*/ 0 h 93"/>
                  <a:gd name="T2" fmla="*/ 0 w 137"/>
                  <a:gd name="T3" fmla="*/ 92 h 93"/>
                  <a:gd name="T4" fmla="*/ 136 w 137"/>
                  <a:gd name="T5" fmla="*/ 92 h 93"/>
                  <a:gd name="T6" fmla="*/ 136 w 137"/>
                  <a:gd name="T7" fmla="*/ 0 h 93"/>
                  <a:gd name="T8" fmla="*/ 0 w 137"/>
                  <a:gd name="T9" fmla="*/ 0 h 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93">
                    <a:moveTo>
                      <a:pt x="0" y="0"/>
                    </a:moveTo>
                    <a:lnTo>
                      <a:pt x="0" y="92"/>
                    </a:lnTo>
                    <a:lnTo>
                      <a:pt x="136" y="92"/>
                    </a:lnTo>
                    <a:lnTo>
                      <a:pt x="13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2" name="Freeform 243"/>
              <p:cNvSpPr>
                <a:spLocks/>
              </p:cNvSpPr>
              <p:nvPr/>
            </p:nvSpPr>
            <p:spPr bwMode="auto">
              <a:xfrm>
                <a:off x="4656" y="2429"/>
                <a:ext cx="122" cy="84"/>
              </a:xfrm>
              <a:custGeom>
                <a:avLst/>
                <a:gdLst>
                  <a:gd name="T0" fmla="*/ 0 w 122"/>
                  <a:gd name="T1" fmla="*/ 0 h 84"/>
                  <a:gd name="T2" fmla="*/ 0 w 122"/>
                  <a:gd name="T3" fmla="*/ 83 h 84"/>
                  <a:gd name="T4" fmla="*/ 121 w 122"/>
                  <a:gd name="T5" fmla="*/ 83 h 84"/>
                  <a:gd name="T6" fmla="*/ 121 w 122"/>
                  <a:gd name="T7" fmla="*/ 0 h 84"/>
                  <a:gd name="T8" fmla="*/ 0 w 122"/>
                  <a:gd name="T9" fmla="*/ 0 h 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2" h="84">
                    <a:moveTo>
                      <a:pt x="0" y="0"/>
                    </a:moveTo>
                    <a:lnTo>
                      <a:pt x="0" y="83"/>
                    </a:lnTo>
                    <a:lnTo>
                      <a:pt x="121" y="83"/>
                    </a:lnTo>
                    <a:lnTo>
                      <a:pt x="121" y="0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rgbClr val="070707"/>
                  </a:gs>
                  <a:gs pos="100000">
                    <a:srgbClr val="050505"/>
                  </a:gs>
                </a:gsLst>
                <a:path path="rect">
                  <a:fillToRect r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3" name="Freeform 244"/>
              <p:cNvSpPr>
                <a:spLocks/>
              </p:cNvSpPr>
              <p:nvPr/>
            </p:nvSpPr>
            <p:spPr bwMode="auto">
              <a:xfrm>
                <a:off x="4656" y="2429"/>
                <a:ext cx="123" cy="85"/>
              </a:xfrm>
              <a:custGeom>
                <a:avLst/>
                <a:gdLst>
                  <a:gd name="T0" fmla="*/ 0 w 123"/>
                  <a:gd name="T1" fmla="*/ 0 h 85"/>
                  <a:gd name="T2" fmla="*/ 0 w 123"/>
                  <a:gd name="T3" fmla="*/ 84 h 85"/>
                  <a:gd name="T4" fmla="*/ 122 w 123"/>
                  <a:gd name="T5" fmla="*/ 84 h 85"/>
                  <a:gd name="T6" fmla="*/ 122 w 123"/>
                  <a:gd name="T7" fmla="*/ 0 h 85"/>
                  <a:gd name="T8" fmla="*/ 0 w 123"/>
                  <a:gd name="T9" fmla="*/ 0 h 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3" h="85">
                    <a:moveTo>
                      <a:pt x="0" y="0"/>
                    </a:moveTo>
                    <a:lnTo>
                      <a:pt x="0" y="84"/>
                    </a:lnTo>
                    <a:lnTo>
                      <a:pt x="122" y="84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4" name="Freeform 245"/>
              <p:cNvSpPr>
                <a:spLocks/>
              </p:cNvSpPr>
              <p:nvPr/>
            </p:nvSpPr>
            <p:spPr bwMode="auto">
              <a:xfrm>
                <a:off x="4682" y="2540"/>
                <a:ext cx="69" cy="19"/>
              </a:xfrm>
              <a:custGeom>
                <a:avLst/>
                <a:gdLst>
                  <a:gd name="T0" fmla="*/ 0 w 69"/>
                  <a:gd name="T1" fmla="*/ 0 h 19"/>
                  <a:gd name="T2" fmla="*/ 0 w 69"/>
                  <a:gd name="T3" fmla="*/ 18 h 19"/>
                  <a:gd name="T4" fmla="*/ 68 w 69"/>
                  <a:gd name="T5" fmla="*/ 18 h 19"/>
                  <a:gd name="T6" fmla="*/ 68 w 69"/>
                  <a:gd name="T7" fmla="*/ 0 h 19"/>
                  <a:gd name="T8" fmla="*/ 0 w 69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9" h="19">
                    <a:moveTo>
                      <a:pt x="0" y="0"/>
                    </a:moveTo>
                    <a:lnTo>
                      <a:pt x="0" y="18"/>
                    </a:lnTo>
                    <a:lnTo>
                      <a:pt x="68" y="18"/>
                    </a:lnTo>
                    <a:lnTo>
                      <a:pt x="68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F7F7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" name="Freeform 246"/>
              <p:cNvSpPr>
                <a:spLocks/>
              </p:cNvSpPr>
              <p:nvPr/>
            </p:nvSpPr>
            <p:spPr bwMode="auto">
              <a:xfrm>
                <a:off x="4682" y="2540"/>
                <a:ext cx="70" cy="19"/>
              </a:xfrm>
              <a:custGeom>
                <a:avLst/>
                <a:gdLst>
                  <a:gd name="T0" fmla="*/ 0 w 70"/>
                  <a:gd name="T1" fmla="*/ 0 h 19"/>
                  <a:gd name="T2" fmla="*/ 0 w 70"/>
                  <a:gd name="T3" fmla="*/ 18 h 19"/>
                  <a:gd name="T4" fmla="*/ 69 w 70"/>
                  <a:gd name="T5" fmla="*/ 18 h 19"/>
                  <a:gd name="T6" fmla="*/ 69 w 70"/>
                  <a:gd name="T7" fmla="*/ 0 h 19"/>
                  <a:gd name="T8" fmla="*/ 0 w 70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0" h="19">
                    <a:moveTo>
                      <a:pt x="0" y="0"/>
                    </a:moveTo>
                    <a:lnTo>
                      <a:pt x="0" y="18"/>
                    </a:lnTo>
                    <a:lnTo>
                      <a:pt x="69" y="18"/>
                    </a:lnTo>
                    <a:lnTo>
                      <a:pt x="69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6" name="Freeform 247"/>
              <p:cNvSpPr>
                <a:spLocks/>
              </p:cNvSpPr>
              <p:nvPr/>
            </p:nvSpPr>
            <p:spPr bwMode="auto">
              <a:xfrm>
                <a:off x="4670" y="2535"/>
                <a:ext cx="91" cy="19"/>
              </a:xfrm>
              <a:custGeom>
                <a:avLst/>
                <a:gdLst>
                  <a:gd name="T0" fmla="*/ 12 w 91"/>
                  <a:gd name="T1" fmla="*/ 18 h 19"/>
                  <a:gd name="T2" fmla="*/ 81 w 91"/>
                  <a:gd name="T3" fmla="*/ 18 h 19"/>
                  <a:gd name="T4" fmla="*/ 90 w 91"/>
                  <a:gd name="T5" fmla="*/ 0 h 19"/>
                  <a:gd name="T6" fmla="*/ 0 w 91"/>
                  <a:gd name="T7" fmla="*/ 0 h 19"/>
                  <a:gd name="T8" fmla="*/ 12 w 9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1" h="19">
                    <a:moveTo>
                      <a:pt x="12" y="18"/>
                    </a:moveTo>
                    <a:lnTo>
                      <a:pt x="81" y="18"/>
                    </a:lnTo>
                    <a:lnTo>
                      <a:pt x="90" y="0"/>
                    </a:lnTo>
                    <a:lnTo>
                      <a:pt x="0" y="0"/>
                    </a:lnTo>
                    <a:lnTo>
                      <a:pt x="12" y="18"/>
                    </a:lnTo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7" name="Freeform 248"/>
              <p:cNvSpPr>
                <a:spLocks/>
              </p:cNvSpPr>
              <p:nvPr/>
            </p:nvSpPr>
            <p:spPr bwMode="auto">
              <a:xfrm>
                <a:off x="4670" y="2535"/>
                <a:ext cx="94" cy="19"/>
              </a:xfrm>
              <a:custGeom>
                <a:avLst/>
                <a:gdLst>
                  <a:gd name="T0" fmla="*/ 12 w 94"/>
                  <a:gd name="T1" fmla="*/ 18 h 19"/>
                  <a:gd name="T2" fmla="*/ 84 w 94"/>
                  <a:gd name="T3" fmla="*/ 18 h 19"/>
                  <a:gd name="T4" fmla="*/ 93 w 94"/>
                  <a:gd name="T5" fmla="*/ 0 h 19"/>
                  <a:gd name="T6" fmla="*/ 0 w 94"/>
                  <a:gd name="T7" fmla="*/ 0 h 19"/>
                  <a:gd name="T8" fmla="*/ 12 w 94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4" h="19">
                    <a:moveTo>
                      <a:pt x="12" y="18"/>
                    </a:moveTo>
                    <a:lnTo>
                      <a:pt x="84" y="18"/>
                    </a:lnTo>
                    <a:lnTo>
                      <a:pt x="93" y="0"/>
                    </a:lnTo>
                    <a:lnTo>
                      <a:pt x="0" y="0"/>
                    </a:lnTo>
                    <a:lnTo>
                      <a:pt x="12" y="18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8" name="Freeform 249"/>
              <p:cNvSpPr>
                <a:spLocks/>
              </p:cNvSpPr>
              <p:nvPr/>
            </p:nvSpPr>
            <p:spPr bwMode="auto">
              <a:xfrm>
                <a:off x="4649" y="2521"/>
                <a:ext cx="24" cy="20"/>
              </a:xfrm>
              <a:custGeom>
                <a:avLst/>
                <a:gdLst>
                  <a:gd name="T0" fmla="*/ 0 w 24"/>
                  <a:gd name="T1" fmla="*/ 0 h 20"/>
                  <a:gd name="T2" fmla="*/ 0 w 24"/>
                  <a:gd name="T3" fmla="*/ 19 h 20"/>
                  <a:gd name="T4" fmla="*/ 23 w 24"/>
                  <a:gd name="T5" fmla="*/ 19 h 20"/>
                  <a:gd name="T6" fmla="*/ 23 w 24"/>
                  <a:gd name="T7" fmla="*/ 0 h 20"/>
                  <a:gd name="T8" fmla="*/ 0 w 24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4" h="20">
                    <a:moveTo>
                      <a:pt x="0" y="0"/>
                    </a:moveTo>
                    <a:lnTo>
                      <a:pt x="0" y="19"/>
                    </a:lnTo>
                    <a:lnTo>
                      <a:pt x="23" y="19"/>
                    </a:lnTo>
                    <a:lnTo>
                      <a:pt x="2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2A08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9" name="Freeform 250"/>
              <p:cNvSpPr>
                <a:spLocks/>
              </p:cNvSpPr>
              <p:nvPr/>
            </p:nvSpPr>
            <p:spPr bwMode="auto">
              <a:xfrm>
                <a:off x="4649" y="2521"/>
                <a:ext cx="28" cy="20"/>
              </a:xfrm>
              <a:custGeom>
                <a:avLst/>
                <a:gdLst>
                  <a:gd name="T0" fmla="*/ 0 w 28"/>
                  <a:gd name="T1" fmla="*/ 0 h 20"/>
                  <a:gd name="T2" fmla="*/ 0 w 28"/>
                  <a:gd name="T3" fmla="*/ 19 h 20"/>
                  <a:gd name="T4" fmla="*/ 27 w 28"/>
                  <a:gd name="T5" fmla="*/ 19 h 20"/>
                  <a:gd name="T6" fmla="*/ 27 w 28"/>
                  <a:gd name="T7" fmla="*/ 0 h 20"/>
                  <a:gd name="T8" fmla="*/ 0 w 28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20">
                    <a:moveTo>
                      <a:pt x="0" y="0"/>
                    </a:moveTo>
                    <a:lnTo>
                      <a:pt x="0" y="19"/>
                    </a:lnTo>
                    <a:lnTo>
                      <a:pt x="27" y="19"/>
                    </a:lnTo>
                    <a:lnTo>
                      <a:pt x="27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0" name="Freeform 251"/>
              <p:cNvSpPr>
                <a:spLocks/>
              </p:cNvSpPr>
              <p:nvPr/>
            </p:nvSpPr>
            <p:spPr bwMode="auto">
              <a:xfrm>
                <a:off x="4650" y="2526"/>
                <a:ext cx="22" cy="18"/>
              </a:xfrm>
              <a:custGeom>
                <a:avLst/>
                <a:gdLst>
                  <a:gd name="T0" fmla="*/ 0 w 22"/>
                  <a:gd name="T1" fmla="*/ 0 h 18"/>
                  <a:gd name="T2" fmla="*/ 0 w 22"/>
                  <a:gd name="T3" fmla="*/ 17 h 18"/>
                  <a:gd name="T4" fmla="*/ 21 w 22"/>
                  <a:gd name="T5" fmla="*/ 17 h 18"/>
                  <a:gd name="T6" fmla="*/ 21 w 22"/>
                  <a:gd name="T7" fmla="*/ 0 h 18"/>
                  <a:gd name="T8" fmla="*/ 0 w 22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2" h="18">
                    <a:moveTo>
                      <a:pt x="0" y="0"/>
                    </a:moveTo>
                    <a:lnTo>
                      <a:pt x="0" y="17"/>
                    </a:lnTo>
                    <a:lnTo>
                      <a:pt x="21" y="17"/>
                    </a:lnTo>
                    <a:lnTo>
                      <a:pt x="2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B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1" name="Freeform 252"/>
              <p:cNvSpPr>
                <a:spLocks/>
              </p:cNvSpPr>
              <p:nvPr/>
            </p:nvSpPr>
            <p:spPr bwMode="auto">
              <a:xfrm>
                <a:off x="4650" y="2526"/>
                <a:ext cx="23" cy="18"/>
              </a:xfrm>
              <a:custGeom>
                <a:avLst/>
                <a:gdLst>
                  <a:gd name="T0" fmla="*/ 0 w 23"/>
                  <a:gd name="T1" fmla="*/ 0 h 18"/>
                  <a:gd name="T2" fmla="*/ 0 w 23"/>
                  <a:gd name="T3" fmla="*/ 17 h 18"/>
                  <a:gd name="T4" fmla="*/ 22 w 23"/>
                  <a:gd name="T5" fmla="*/ 17 h 18"/>
                  <a:gd name="T6" fmla="*/ 22 w 23"/>
                  <a:gd name="T7" fmla="*/ 0 h 18"/>
                  <a:gd name="T8" fmla="*/ 0 w 23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3" h="18">
                    <a:moveTo>
                      <a:pt x="0" y="0"/>
                    </a:moveTo>
                    <a:lnTo>
                      <a:pt x="0" y="17"/>
                    </a:lnTo>
                    <a:lnTo>
                      <a:pt x="22" y="17"/>
                    </a:lnTo>
                    <a:lnTo>
                      <a:pt x="22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2" name="Freeform 253"/>
              <p:cNvSpPr>
                <a:spLocks/>
              </p:cNvSpPr>
              <p:nvPr/>
            </p:nvSpPr>
            <p:spPr bwMode="auto">
              <a:xfrm>
                <a:off x="4761" y="2526"/>
                <a:ext cx="23" cy="18"/>
              </a:xfrm>
              <a:custGeom>
                <a:avLst/>
                <a:gdLst>
                  <a:gd name="T0" fmla="*/ 0 w 23"/>
                  <a:gd name="T1" fmla="*/ 0 h 18"/>
                  <a:gd name="T2" fmla="*/ 0 w 23"/>
                  <a:gd name="T3" fmla="*/ 17 h 18"/>
                  <a:gd name="T4" fmla="*/ 22 w 23"/>
                  <a:gd name="T5" fmla="*/ 17 h 18"/>
                  <a:gd name="T6" fmla="*/ 22 w 23"/>
                  <a:gd name="T7" fmla="*/ 0 h 18"/>
                  <a:gd name="T8" fmla="*/ 0 w 23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3" h="18">
                    <a:moveTo>
                      <a:pt x="0" y="0"/>
                    </a:moveTo>
                    <a:lnTo>
                      <a:pt x="0" y="17"/>
                    </a:lnTo>
                    <a:lnTo>
                      <a:pt x="22" y="17"/>
                    </a:lnTo>
                    <a:lnTo>
                      <a:pt x="2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B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3" name="Freeform 254"/>
              <p:cNvSpPr>
                <a:spLocks/>
              </p:cNvSpPr>
              <p:nvPr/>
            </p:nvSpPr>
            <p:spPr bwMode="auto">
              <a:xfrm>
                <a:off x="4761" y="2526"/>
                <a:ext cx="25" cy="19"/>
              </a:xfrm>
              <a:custGeom>
                <a:avLst/>
                <a:gdLst>
                  <a:gd name="T0" fmla="*/ 0 w 25"/>
                  <a:gd name="T1" fmla="*/ 0 h 19"/>
                  <a:gd name="T2" fmla="*/ 0 w 25"/>
                  <a:gd name="T3" fmla="*/ 18 h 19"/>
                  <a:gd name="T4" fmla="*/ 24 w 25"/>
                  <a:gd name="T5" fmla="*/ 18 h 19"/>
                  <a:gd name="T6" fmla="*/ 24 w 25"/>
                  <a:gd name="T7" fmla="*/ 0 h 19"/>
                  <a:gd name="T8" fmla="*/ 0 w 25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" h="19">
                    <a:moveTo>
                      <a:pt x="0" y="0"/>
                    </a:moveTo>
                    <a:lnTo>
                      <a:pt x="0" y="18"/>
                    </a:lnTo>
                    <a:lnTo>
                      <a:pt x="24" y="18"/>
                    </a:lnTo>
                    <a:lnTo>
                      <a:pt x="24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4" name="Freeform 255"/>
              <p:cNvSpPr>
                <a:spLocks/>
              </p:cNvSpPr>
              <p:nvPr/>
            </p:nvSpPr>
            <p:spPr bwMode="auto">
              <a:xfrm>
                <a:off x="4578" y="2630"/>
                <a:ext cx="271" cy="20"/>
              </a:xfrm>
              <a:custGeom>
                <a:avLst/>
                <a:gdLst>
                  <a:gd name="T0" fmla="*/ 0 w 271"/>
                  <a:gd name="T1" fmla="*/ 0 h 20"/>
                  <a:gd name="T2" fmla="*/ 270 w 271"/>
                  <a:gd name="T3" fmla="*/ 0 h 20"/>
                  <a:gd name="T4" fmla="*/ 269 w 271"/>
                  <a:gd name="T5" fmla="*/ 19 h 20"/>
                  <a:gd name="T6" fmla="*/ 1 w 271"/>
                  <a:gd name="T7" fmla="*/ 19 h 20"/>
                  <a:gd name="T8" fmla="*/ 0 w 271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1" h="20">
                    <a:moveTo>
                      <a:pt x="0" y="0"/>
                    </a:moveTo>
                    <a:lnTo>
                      <a:pt x="270" y="0"/>
                    </a:lnTo>
                    <a:lnTo>
                      <a:pt x="269" y="19"/>
                    </a:lnTo>
                    <a:lnTo>
                      <a:pt x="1" y="1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2A08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" name="Freeform 256"/>
              <p:cNvSpPr>
                <a:spLocks/>
              </p:cNvSpPr>
              <p:nvPr/>
            </p:nvSpPr>
            <p:spPr bwMode="auto">
              <a:xfrm>
                <a:off x="4578" y="2630"/>
                <a:ext cx="273" cy="20"/>
              </a:xfrm>
              <a:custGeom>
                <a:avLst/>
                <a:gdLst>
                  <a:gd name="T0" fmla="*/ 0 w 273"/>
                  <a:gd name="T1" fmla="*/ 0 h 20"/>
                  <a:gd name="T2" fmla="*/ 272 w 273"/>
                  <a:gd name="T3" fmla="*/ 0 h 20"/>
                  <a:gd name="T4" fmla="*/ 271 w 273"/>
                  <a:gd name="T5" fmla="*/ 19 h 20"/>
                  <a:gd name="T6" fmla="*/ 1 w 273"/>
                  <a:gd name="T7" fmla="*/ 19 h 20"/>
                  <a:gd name="T8" fmla="*/ 0 w 273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3" h="20">
                    <a:moveTo>
                      <a:pt x="0" y="0"/>
                    </a:moveTo>
                    <a:lnTo>
                      <a:pt x="272" y="0"/>
                    </a:lnTo>
                    <a:lnTo>
                      <a:pt x="271" y="19"/>
                    </a:lnTo>
                    <a:lnTo>
                      <a:pt x="1" y="19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6" name="Freeform 257"/>
              <p:cNvSpPr>
                <a:spLocks/>
              </p:cNvSpPr>
              <p:nvPr/>
            </p:nvSpPr>
            <p:spPr bwMode="auto">
              <a:xfrm>
                <a:off x="4579" y="2601"/>
                <a:ext cx="269" cy="28"/>
              </a:xfrm>
              <a:custGeom>
                <a:avLst/>
                <a:gdLst>
                  <a:gd name="T0" fmla="*/ 12 w 269"/>
                  <a:gd name="T1" fmla="*/ 0 h 28"/>
                  <a:gd name="T2" fmla="*/ 252 w 269"/>
                  <a:gd name="T3" fmla="*/ 0 h 28"/>
                  <a:gd name="T4" fmla="*/ 268 w 269"/>
                  <a:gd name="T5" fmla="*/ 27 h 28"/>
                  <a:gd name="T6" fmla="*/ 0 w 269"/>
                  <a:gd name="T7" fmla="*/ 27 h 28"/>
                  <a:gd name="T8" fmla="*/ 12 w 269"/>
                  <a:gd name="T9" fmla="*/ 0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9" h="28">
                    <a:moveTo>
                      <a:pt x="12" y="0"/>
                    </a:moveTo>
                    <a:lnTo>
                      <a:pt x="252" y="0"/>
                    </a:lnTo>
                    <a:lnTo>
                      <a:pt x="268" y="27"/>
                    </a:lnTo>
                    <a:lnTo>
                      <a:pt x="0" y="2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D3C1A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7" name="Freeform 258"/>
              <p:cNvSpPr>
                <a:spLocks/>
              </p:cNvSpPr>
              <p:nvPr/>
            </p:nvSpPr>
            <p:spPr bwMode="auto">
              <a:xfrm>
                <a:off x="4579" y="2601"/>
                <a:ext cx="271" cy="29"/>
              </a:xfrm>
              <a:custGeom>
                <a:avLst/>
                <a:gdLst>
                  <a:gd name="T0" fmla="*/ 12 w 271"/>
                  <a:gd name="T1" fmla="*/ 0 h 29"/>
                  <a:gd name="T2" fmla="*/ 254 w 271"/>
                  <a:gd name="T3" fmla="*/ 0 h 29"/>
                  <a:gd name="T4" fmla="*/ 270 w 271"/>
                  <a:gd name="T5" fmla="*/ 28 h 29"/>
                  <a:gd name="T6" fmla="*/ 0 w 271"/>
                  <a:gd name="T7" fmla="*/ 28 h 29"/>
                  <a:gd name="T8" fmla="*/ 12 w 271"/>
                  <a:gd name="T9" fmla="*/ 0 h 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1" h="29">
                    <a:moveTo>
                      <a:pt x="12" y="0"/>
                    </a:moveTo>
                    <a:lnTo>
                      <a:pt x="254" y="0"/>
                    </a:lnTo>
                    <a:lnTo>
                      <a:pt x="270" y="28"/>
                    </a:lnTo>
                    <a:lnTo>
                      <a:pt x="0" y="28"/>
                    </a:lnTo>
                    <a:lnTo>
                      <a:pt x="12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8" name="Freeform 259"/>
              <p:cNvSpPr>
                <a:spLocks/>
              </p:cNvSpPr>
              <p:nvPr/>
            </p:nvSpPr>
            <p:spPr bwMode="auto">
              <a:xfrm>
                <a:off x="4598" y="2605"/>
                <a:ext cx="229" cy="21"/>
              </a:xfrm>
              <a:custGeom>
                <a:avLst/>
                <a:gdLst>
                  <a:gd name="T0" fmla="*/ 7 w 229"/>
                  <a:gd name="T1" fmla="*/ 0 h 21"/>
                  <a:gd name="T2" fmla="*/ 218 w 229"/>
                  <a:gd name="T3" fmla="*/ 0 h 21"/>
                  <a:gd name="T4" fmla="*/ 228 w 229"/>
                  <a:gd name="T5" fmla="*/ 20 h 21"/>
                  <a:gd name="T6" fmla="*/ 0 w 229"/>
                  <a:gd name="T7" fmla="*/ 20 h 21"/>
                  <a:gd name="T8" fmla="*/ 6 w 229"/>
                  <a:gd name="T9" fmla="*/ 0 h 21"/>
                  <a:gd name="T10" fmla="*/ 7 w 229"/>
                  <a:gd name="T11" fmla="*/ 0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29" h="21">
                    <a:moveTo>
                      <a:pt x="7" y="0"/>
                    </a:moveTo>
                    <a:lnTo>
                      <a:pt x="218" y="0"/>
                    </a:lnTo>
                    <a:lnTo>
                      <a:pt x="228" y="20"/>
                    </a:lnTo>
                    <a:lnTo>
                      <a:pt x="0" y="20"/>
                    </a:lnTo>
                    <a:lnTo>
                      <a:pt x="6" y="0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DBCEC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9" name="Freeform 260"/>
              <p:cNvSpPr>
                <a:spLocks/>
              </p:cNvSpPr>
              <p:nvPr/>
            </p:nvSpPr>
            <p:spPr bwMode="auto">
              <a:xfrm>
                <a:off x="4598" y="2605"/>
                <a:ext cx="232" cy="24"/>
              </a:xfrm>
              <a:custGeom>
                <a:avLst/>
                <a:gdLst>
                  <a:gd name="T0" fmla="*/ 8 w 232"/>
                  <a:gd name="T1" fmla="*/ 0 h 24"/>
                  <a:gd name="T2" fmla="*/ 221 w 232"/>
                  <a:gd name="T3" fmla="*/ 0 h 24"/>
                  <a:gd name="T4" fmla="*/ 231 w 232"/>
                  <a:gd name="T5" fmla="*/ 23 h 24"/>
                  <a:gd name="T6" fmla="*/ 0 w 232"/>
                  <a:gd name="T7" fmla="*/ 23 h 24"/>
                  <a:gd name="T8" fmla="*/ 6 w 232"/>
                  <a:gd name="T9" fmla="*/ 0 h 24"/>
                  <a:gd name="T10" fmla="*/ 8 w 232"/>
                  <a:gd name="T11" fmla="*/ 0 h 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32" h="24">
                    <a:moveTo>
                      <a:pt x="8" y="0"/>
                    </a:moveTo>
                    <a:lnTo>
                      <a:pt x="221" y="0"/>
                    </a:lnTo>
                    <a:lnTo>
                      <a:pt x="231" y="23"/>
                    </a:lnTo>
                    <a:lnTo>
                      <a:pt x="0" y="23"/>
                    </a:lnTo>
                    <a:lnTo>
                      <a:pt x="6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0" name="Freeform 261"/>
              <p:cNvSpPr>
                <a:spLocks/>
              </p:cNvSpPr>
              <p:nvPr/>
            </p:nvSpPr>
            <p:spPr bwMode="auto">
              <a:xfrm>
                <a:off x="4603" y="2608"/>
                <a:ext cx="145" cy="20"/>
              </a:xfrm>
              <a:custGeom>
                <a:avLst/>
                <a:gdLst>
                  <a:gd name="T0" fmla="*/ 4 w 145"/>
                  <a:gd name="T1" fmla="*/ 0 h 20"/>
                  <a:gd name="T2" fmla="*/ 144 w 145"/>
                  <a:gd name="T3" fmla="*/ 0 h 20"/>
                  <a:gd name="T4" fmla="*/ 144 w 145"/>
                  <a:gd name="T5" fmla="*/ 19 h 20"/>
                  <a:gd name="T6" fmla="*/ 0 w 145"/>
                  <a:gd name="T7" fmla="*/ 19 h 20"/>
                  <a:gd name="T8" fmla="*/ 4 w 145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5" h="20">
                    <a:moveTo>
                      <a:pt x="4" y="0"/>
                    </a:moveTo>
                    <a:lnTo>
                      <a:pt x="144" y="0"/>
                    </a:lnTo>
                    <a:lnTo>
                      <a:pt x="144" y="19"/>
                    </a:lnTo>
                    <a:lnTo>
                      <a:pt x="0" y="19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7F99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1" name="Freeform 262"/>
              <p:cNvSpPr>
                <a:spLocks/>
              </p:cNvSpPr>
              <p:nvPr/>
            </p:nvSpPr>
            <p:spPr bwMode="auto">
              <a:xfrm>
                <a:off x="4603" y="2608"/>
                <a:ext cx="148" cy="20"/>
              </a:xfrm>
              <a:custGeom>
                <a:avLst/>
                <a:gdLst>
                  <a:gd name="T0" fmla="*/ 4 w 148"/>
                  <a:gd name="T1" fmla="*/ 0 h 20"/>
                  <a:gd name="T2" fmla="*/ 147 w 148"/>
                  <a:gd name="T3" fmla="*/ 0 h 20"/>
                  <a:gd name="T4" fmla="*/ 147 w 148"/>
                  <a:gd name="T5" fmla="*/ 19 h 20"/>
                  <a:gd name="T6" fmla="*/ 0 w 148"/>
                  <a:gd name="T7" fmla="*/ 19 h 20"/>
                  <a:gd name="T8" fmla="*/ 4 w 148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8" h="20">
                    <a:moveTo>
                      <a:pt x="4" y="0"/>
                    </a:moveTo>
                    <a:lnTo>
                      <a:pt x="147" y="0"/>
                    </a:lnTo>
                    <a:lnTo>
                      <a:pt x="147" y="19"/>
                    </a:lnTo>
                    <a:lnTo>
                      <a:pt x="0" y="19"/>
                    </a:lnTo>
                    <a:lnTo>
                      <a:pt x="4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2" name="Freeform 263"/>
              <p:cNvSpPr>
                <a:spLocks/>
              </p:cNvSpPr>
              <p:nvPr/>
            </p:nvSpPr>
            <p:spPr bwMode="auto">
              <a:xfrm>
                <a:off x="4621" y="2624"/>
                <a:ext cx="110" cy="18"/>
              </a:xfrm>
              <a:custGeom>
                <a:avLst/>
                <a:gdLst>
                  <a:gd name="T0" fmla="*/ 0 w 110"/>
                  <a:gd name="T1" fmla="*/ 0 h 18"/>
                  <a:gd name="T2" fmla="*/ 0 w 110"/>
                  <a:gd name="T3" fmla="*/ 17 h 18"/>
                  <a:gd name="T4" fmla="*/ 109 w 110"/>
                  <a:gd name="T5" fmla="*/ 17 h 18"/>
                  <a:gd name="T6" fmla="*/ 109 w 110"/>
                  <a:gd name="T7" fmla="*/ 0 h 18"/>
                  <a:gd name="T8" fmla="*/ 0 w 110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0" h="18">
                    <a:moveTo>
                      <a:pt x="0" y="0"/>
                    </a:moveTo>
                    <a:lnTo>
                      <a:pt x="0" y="17"/>
                    </a:lnTo>
                    <a:lnTo>
                      <a:pt x="109" y="17"/>
                    </a:lnTo>
                    <a:lnTo>
                      <a:pt x="109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F99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3" name="Freeform 264"/>
              <p:cNvSpPr>
                <a:spLocks/>
              </p:cNvSpPr>
              <p:nvPr/>
            </p:nvSpPr>
            <p:spPr bwMode="auto">
              <a:xfrm>
                <a:off x="4621" y="2624"/>
                <a:ext cx="112" cy="18"/>
              </a:xfrm>
              <a:custGeom>
                <a:avLst/>
                <a:gdLst>
                  <a:gd name="T0" fmla="*/ 0 w 112"/>
                  <a:gd name="T1" fmla="*/ 0 h 18"/>
                  <a:gd name="T2" fmla="*/ 0 w 112"/>
                  <a:gd name="T3" fmla="*/ 17 h 18"/>
                  <a:gd name="T4" fmla="*/ 111 w 112"/>
                  <a:gd name="T5" fmla="*/ 17 h 18"/>
                  <a:gd name="T6" fmla="*/ 111 w 112"/>
                  <a:gd name="T7" fmla="*/ 0 h 18"/>
                  <a:gd name="T8" fmla="*/ 0 w 112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2" h="18">
                    <a:moveTo>
                      <a:pt x="0" y="0"/>
                    </a:moveTo>
                    <a:lnTo>
                      <a:pt x="0" y="17"/>
                    </a:lnTo>
                    <a:lnTo>
                      <a:pt x="111" y="17"/>
                    </a:lnTo>
                    <a:lnTo>
                      <a:pt x="111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4" name="Freeform 265"/>
              <p:cNvSpPr>
                <a:spLocks/>
              </p:cNvSpPr>
              <p:nvPr/>
            </p:nvSpPr>
            <p:spPr bwMode="auto">
              <a:xfrm>
                <a:off x="4759" y="2608"/>
                <a:ext cx="23" cy="19"/>
              </a:xfrm>
              <a:custGeom>
                <a:avLst/>
                <a:gdLst>
                  <a:gd name="T0" fmla="*/ 0 w 23"/>
                  <a:gd name="T1" fmla="*/ 0 h 19"/>
                  <a:gd name="T2" fmla="*/ 21 w 23"/>
                  <a:gd name="T3" fmla="*/ 0 h 19"/>
                  <a:gd name="T4" fmla="*/ 22 w 23"/>
                  <a:gd name="T5" fmla="*/ 18 h 19"/>
                  <a:gd name="T6" fmla="*/ 0 w 23"/>
                  <a:gd name="T7" fmla="*/ 18 h 19"/>
                  <a:gd name="T8" fmla="*/ 0 w 23"/>
                  <a:gd name="T9" fmla="*/ 3 h 19"/>
                  <a:gd name="T10" fmla="*/ 0 w 23"/>
                  <a:gd name="T11" fmla="*/ 0 h 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3" h="19">
                    <a:moveTo>
                      <a:pt x="0" y="0"/>
                    </a:moveTo>
                    <a:lnTo>
                      <a:pt x="21" y="0"/>
                    </a:lnTo>
                    <a:lnTo>
                      <a:pt x="22" y="18"/>
                    </a:lnTo>
                    <a:lnTo>
                      <a:pt x="0" y="18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F99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5" name="Freeform 266"/>
              <p:cNvSpPr>
                <a:spLocks/>
              </p:cNvSpPr>
              <p:nvPr/>
            </p:nvSpPr>
            <p:spPr bwMode="auto">
              <a:xfrm>
                <a:off x="4759" y="2608"/>
                <a:ext cx="27" cy="19"/>
              </a:xfrm>
              <a:custGeom>
                <a:avLst/>
                <a:gdLst>
                  <a:gd name="T0" fmla="*/ 0 w 27"/>
                  <a:gd name="T1" fmla="*/ 0 h 19"/>
                  <a:gd name="T2" fmla="*/ 25 w 27"/>
                  <a:gd name="T3" fmla="*/ 0 h 19"/>
                  <a:gd name="T4" fmla="*/ 26 w 27"/>
                  <a:gd name="T5" fmla="*/ 18 h 19"/>
                  <a:gd name="T6" fmla="*/ 0 w 27"/>
                  <a:gd name="T7" fmla="*/ 18 h 19"/>
                  <a:gd name="T8" fmla="*/ 0 w 27"/>
                  <a:gd name="T9" fmla="*/ 2 h 19"/>
                  <a:gd name="T10" fmla="*/ 0 w 27"/>
                  <a:gd name="T11" fmla="*/ 0 h 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7" h="19">
                    <a:moveTo>
                      <a:pt x="0" y="0"/>
                    </a:moveTo>
                    <a:lnTo>
                      <a:pt x="25" y="0"/>
                    </a:lnTo>
                    <a:lnTo>
                      <a:pt x="26" y="18"/>
                    </a:lnTo>
                    <a:lnTo>
                      <a:pt x="0" y="18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" name="Freeform 267"/>
              <p:cNvSpPr>
                <a:spLocks/>
              </p:cNvSpPr>
              <p:nvPr/>
            </p:nvSpPr>
            <p:spPr bwMode="auto">
              <a:xfrm>
                <a:off x="4793" y="2608"/>
                <a:ext cx="32" cy="20"/>
              </a:xfrm>
              <a:custGeom>
                <a:avLst/>
                <a:gdLst>
                  <a:gd name="T0" fmla="*/ 0 w 32"/>
                  <a:gd name="T1" fmla="*/ 0 h 20"/>
                  <a:gd name="T2" fmla="*/ 25 w 32"/>
                  <a:gd name="T3" fmla="*/ 0 h 20"/>
                  <a:gd name="T4" fmla="*/ 31 w 32"/>
                  <a:gd name="T5" fmla="*/ 19 h 20"/>
                  <a:gd name="T6" fmla="*/ 4 w 32"/>
                  <a:gd name="T7" fmla="*/ 19 h 20"/>
                  <a:gd name="T8" fmla="*/ 0 w 32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" h="20">
                    <a:moveTo>
                      <a:pt x="0" y="0"/>
                    </a:moveTo>
                    <a:lnTo>
                      <a:pt x="25" y="0"/>
                    </a:lnTo>
                    <a:lnTo>
                      <a:pt x="31" y="19"/>
                    </a:lnTo>
                    <a:lnTo>
                      <a:pt x="4" y="1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F99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" name="Freeform 268"/>
              <p:cNvSpPr>
                <a:spLocks/>
              </p:cNvSpPr>
              <p:nvPr/>
            </p:nvSpPr>
            <p:spPr bwMode="auto">
              <a:xfrm>
                <a:off x="4793" y="2608"/>
                <a:ext cx="34" cy="20"/>
              </a:xfrm>
              <a:custGeom>
                <a:avLst/>
                <a:gdLst>
                  <a:gd name="T0" fmla="*/ 0 w 34"/>
                  <a:gd name="T1" fmla="*/ 0 h 20"/>
                  <a:gd name="T2" fmla="*/ 27 w 34"/>
                  <a:gd name="T3" fmla="*/ 0 h 20"/>
                  <a:gd name="T4" fmla="*/ 33 w 34"/>
                  <a:gd name="T5" fmla="*/ 19 h 20"/>
                  <a:gd name="T6" fmla="*/ 4 w 34"/>
                  <a:gd name="T7" fmla="*/ 19 h 20"/>
                  <a:gd name="T8" fmla="*/ 0 w 34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4" h="20">
                    <a:moveTo>
                      <a:pt x="0" y="0"/>
                    </a:moveTo>
                    <a:lnTo>
                      <a:pt x="27" y="0"/>
                    </a:lnTo>
                    <a:lnTo>
                      <a:pt x="33" y="19"/>
                    </a:lnTo>
                    <a:lnTo>
                      <a:pt x="4" y="19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pic>
            <p:nvPicPr>
              <p:cNvPr id="248" name="Picture 269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59" y="2427"/>
                <a:ext cx="131" cy="1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76" name="Group 270"/>
            <p:cNvGrpSpPr>
              <a:grpSpLocks/>
            </p:cNvGrpSpPr>
            <p:nvPr/>
          </p:nvGrpSpPr>
          <p:grpSpPr bwMode="auto">
            <a:xfrm>
              <a:off x="5020" y="2808"/>
              <a:ext cx="144" cy="168"/>
              <a:chOff x="4578" y="2413"/>
              <a:chExt cx="273" cy="237"/>
            </a:xfrm>
          </p:grpSpPr>
          <p:sp>
            <p:nvSpPr>
              <p:cNvPr id="141" name="Freeform 271"/>
              <p:cNvSpPr>
                <a:spLocks/>
              </p:cNvSpPr>
              <p:nvPr/>
            </p:nvSpPr>
            <p:spPr bwMode="auto">
              <a:xfrm>
                <a:off x="4627" y="2540"/>
                <a:ext cx="172" cy="20"/>
              </a:xfrm>
              <a:custGeom>
                <a:avLst/>
                <a:gdLst>
                  <a:gd name="T0" fmla="*/ 171 w 172"/>
                  <a:gd name="T1" fmla="*/ 19 h 20"/>
                  <a:gd name="T2" fmla="*/ 0 w 172"/>
                  <a:gd name="T3" fmla="*/ 19 h 20"/>
                  <a:gd name="T4" fmla="*/ 25 w 172"/>
                  <a:gd name="T5" fmla="*/ 0 h 20"/>
                  <a:gd name="T6" fmla="*/ 145 w 172"/>
                  <a:gd name="T7" fmla="*/ 0 h 20"/>
                  <a:gd name="T8" fmla="*/ 171 w 172"/>
                  <a:gd name="T9" fmla="*/ 19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2" h="20">
                    <a:moveTo>
                      <a:pt x="171" y="19"/>
                    </a:moveTo>
                    <a:lnTo>
                      <a:pt x="0" y="19"/>
                    </a:lnTo>
                    <a:lnTo>
                      <a:pt x="25" y="0"/>
                    </a:lnTo>
                    <a:lnTo>
                      <a:pt x="145" y="0"/>
                    </a:lnTo>
                    <a:lnTo>
                      <a:pt x="171" y="19"/>
                    </a:lnTo>
                  </a:path>
                </a:pathLst>
              </a:custGeom>
              <a:solidFill>
                <a:srgbClr val="B2A08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2" name="Freeform 272"/>
              <p:cNvSpPr>
                <a:spLocks/>
              </p:cNvSpPr>
              <p:nvPr/>
            </p:nvSpPr>
            <p:spPr bwMode="auto">
              <a:xfrm>
                <a:off x="4627" y="2540"/>
                <a:ext cx="174" cy="21"/>
              </a:xfrm>
              <a:custGeom>
                <a:avLst/>
                <a:gdLst>
                  <a:gd name="T0" fmla="*/ 173 w 174"/>
                  <a:gd name="T1" fmla="*/ 20 h 21"/>
                  <a:gd name="T2" fmla="*/ 0 w 174"/>
                  <a:gd name="T3" fmla="*/ 20 h 21"/>
                  <a:gd name="T4" fmla="*/ 26 w 174"/>
                  <a:gd name="T5" fmla="*/ 0 h 21"/>
                  <a:gd name="T6" fmla="*/ 147 w 174"/>
                  <a:gd name="T7" fmla="*/ 0 h 21"/>
                  <a:gd name="T8" fmla="*/ 173 w 174"/>
                  <a:gd name="T9" fmla="*/ 20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" h="21">
                    <a:moveTo>
                      <a:pt x="173" y="20"/>
                    </a:moveTo>
                    <a:lnTo>
                      <a:pt x="0" y="20"/>
                    </a:lnTo>
                    <a:lnTo>
                      <a:pt x="26" y="0"/>
                    </a:lnTo>
                    <a:lnTo>
                      <a:pt x="147" y="0"/>
                    </a:lnTo>
                    <a:lnTo>
                      <a:pt x="173" y="2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" name="Freeform 273"/>
              <p:cNvSpPr>
                <a:spLocks/>
              </p:cNvSpPr>
              <p:nvPr/>
            </p:nvSpPr>
            <p:spPr bwMode="auto">
              <a:xfrm>
                <a:off x="4627" y="2560"/>
                <a:ext cx="172" cy="44"/>
              </a:xfrm>
              <a:custGeom>
                <a:avLst/>
                <a:gdLst>
                  <a:gd name="T0" fmla="*/ 0 w 172"/>
                  <a:gd name="T1" fmla="*/ 0 h 44"/>
                  <a:gd name="T2" fmla="*/ 0 w 172"/>
                  <a:gd name="T3" fmla="*/ 43 h 44"/>
                  <a:gd name="T4" fmla="*/ 171 w 172"/>
                  <a:gd name="T5" fmla="*/ 43 h 44"/>
                  <a:gd name="T6" fmla="*/ 171 w 172"/>
                  <a:gd name="T7" fmla="*/ 0 h 44"/>
                  <a:gd name="T8" fmla="*/ 0 w 172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2" h="44">
                    <a:moveTo>
                      <a:pt x="0" y="0"/>
                    </a:moveTo>
                    <a:lnTo>
                      <a:pt x="0" y="43"/>
                    </a:lnTo>
                    <a:lnTo>
                      <a:pt x="171" y="43"/>
                    </a:lnTo>
                    <a:lnTo>
                      <a:pt x="17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3C1A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4" name="Freeform 274"/>
              <p:cNvSpPr>
                <a:spLocks/>
              </p:cNvSpPr>
              <p:nvPr/>
            </p:nvSpPr>
            <p:spPr bwMode="auto">
              <a:xfrm>
                <a:off x="4627" y="2560"/>
                <a:ext cx="174" cy="45"/>
              </a:xfrm>
              <a:custGeom>
                <a:avLst/>
                <a:gdLst>
                  <a:gd name="T0" fmla="*/ 0 w 174"/>
                  <a:gd name="T1" fmla="*/ 0 h 45"/>
                  <a:gd name="T2" fmla="*/ 0 w 174"/>
                  <a:gd name="T3" fmla="*/ 44 h 45"/>
                  <a:gd name="T4" fmla="*/ 173 w 174"/>
                  <a:gd name="T5" fmla="*/ 44 h 45"/>
                  <a:gd name="T6" fmla="*/ 173 w 174"/>
                  <a:gd name="T7" fmla="*/ 0 h 45"/>
                  <a:gd name="T8" fmla="*/ 0 w 174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" h="45">
                    <a:moveTo>
                      <a:pt x="0" y="0"/>
                    </a:moveTo>
                    <a:lnTo>
                      <a:pt x="0" y="44"/>
                    </a:lnTo>
                    <a:lnTo>
                      <a:pt x="173" y="44"/>
                    </a:lnTo>
                    <a:lnTo>
                      <a:pt x="173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5" name="Freeform 275"/>
              <p:cNvSpPr>
                <a:spLocks/>
              </p:cNvSpPr>
              <p:nvPr/>
            </p:nvSpPr>
            <p:spPr bwMode="auto">
              <a:xfrm>
                <a:off x="4694" y="2585"/>
                <a:ext cx="59" cy="19"/>
              </a:xfrm>
              <a:custGeom>
                <a:avLst/>
                <a:gdLst>
                  <a:gd name="T0" fmla="*/ 0 w 59"/>
                  <a:gd name="T1" fmla="*/ 0 h 19"/>
                  <a:gd name="T2" fmla="*/ 0 w 59"/>
                  <a:gd name="T3" fmla="*/ 18 h 19"/>
                  <a:gd name="T4" fmla="*/ 58 w 59"/>
                  <a:gd name="T5" fmla="*/ 18 h 19"/>
                  <a:gd name="T6" fmla="*/ 58 w 59"/>
                  <a:gd name="T7" fmla="*/ 0 h 19"/>
                  <a:gd name="T8" fmla="*/ 0 w 59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" h="19">
                    <a:moveTo>
                      <a:pt x="0" y="0"/>
                    </a:moveTo>
                    <a:lnTo>
                      <a:pt x="0" y="18"/>
                    </a:lnTo>
                    <a:lnTo>
                      <a:pt x="58" y="18"/>
                    </a:lnTo>
                    <a:lnTo>
                      <a:pt x="58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E5E5E5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6" name="Freeform 276"/>
              <p:cNvSpPr>
                <a:spLocks/>
              </p:cNvSpPr>
              <p:nvPr/>
            </p:nvSpPr>
            <p:spPr bwMode="auto">
              <a:xfrm>
                <a:off x="4694" y="2585"/>
                <a:ext cx="62" cy="19"/>
              </a:xfrm>
              <a:custGeom>
                <a:avLst/>
                <a:gdLst>
                  <a:gd name="T0" fmla="*/ 0 w 62"/>
                  <a:gd name="T1" fmla="*/ 0 h 19"/>
                  <a:gd name="T2" fmla="*/ 0 w 62"/>
                  <a:gd name="T3" fmla="*/ 18 h 19"/>
                  <a:gd name="T4" fmla="*/ 61 w 62"/>
                  <a:gd name="T5" fmla="*/ 18 h 19"/>
                  <a:gd name="T6" fmla="*/ 61 w 62"/>
                  <a:gd name="T7" fmla="*/ 0 h 19"/>
                  <a:gd name="T8" fmla="*/ 0 w 62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" h="19">
                    <a:moveTo>
                      <a:pt x="0" y="0"/>
                    </a:moveTo>
                    <a:lnTo>
                      <a:pt x="0" y="18"/>
                    </a:lnTo>
                    <a:lnTo>
                      <a:pt x="61" y="18"/>
                    </a:lnTo>
                    <a:lnTo>
                      <a:pt x="61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7" name="Freeform 277"/>
              <p:cNvSpPr>
                <a:spLocks/>
              </p:cNvSpPr>
              <p:nvPr/>
            </p:nvSpPr>
            <p:spPr bwMode="auto">
              <a:xfrm>
                <a:off x="4694" y="2595"/>
                <a:ext cx="59" cy="20"/>
              </a:xfrm>
              <a:custGeom>
                <a:avLst/>
                <a:gdLst>
                  <a:gd name="T0" fmla="*/ 0 w 59"/>
                  <a:gd name="T1" fmla="*/ 0 h 20"/>
                  <a:gd name="T2" fmla="*/ 0 w 59"/>
                  <a:gd name="T3" fmla="*/ 19 h 20"/>
                  <a:gd name="T4" fmla="*/ 58 w 59"/>
                  <a:gd name="T5" fmla="*/ 19 h 20"/>
                  <a:gd name="T6" fmla="*/ 58 w 59"/>
                  <a:gd name="T7" fmla="*/ 0 h 20"/>
                  <a:gd name="T8" fmla="*/ 0 w 59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" h="20">
                    <a:moveTo>
                      <a:pt x="0" y="0"/>
                    </a:moveTo>
                    <a:lnTo>
                      <a:pt x="0" y="19"/>
                    </a:lnTo>
                    <a:lnTo>
                      <a:pt x="58" y="19"/>
                    </a:lnTo>
                    <a:lnTo>
                      <a:pt x="58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2E5D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8" name="Freeform 278"/>
              <p:cNvSpPr>
                <a:spLocks/>
              </p:cNvSpPr>
              <p:nvPr/>
            </p:nvSpPr>
            <p:spPr bwMode="auto">
              <a:xfrm>
                <a:off x="4694" y="2595"/>
                <a:ext cx="62" cy="21"/>
              </a:xfrm>
              <a:custGeom>
                <a:avLst/>
                <a:gdLst>
                  <a:gd name="T0" fmla="*/ 0 w 62"/>
                  <a:gd name="T1" fmla="*/ 0 h 21"/>
                  <a:gd name="T2" fmla="*/ 0 w 62"/>
                  <a:gd name="T3" fmla="*/ 20 h 21"/>
                  <a:gd name="T4" fmla="*/ 61 w 62"/>
                  <a:gd name="T5" fmla="*/ 20 h 21"/>
                  <a:gd name="T6" fmla="*/ 61 w 62"/>
                  <a:gd name="T7" fmla="*/ 0 h 21"/>
                  <a:gd name="T8" fmla="*/ 0 w 62"/>
                  <a:gd name="T9" fmla="*/ 0 h 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" h="21">
                    <a:moveTo>
                      <a:pt x="0" y="0"/>
                    </a:moveTo>
                    <a:lnTo>
                      <a:pt x="0" y="20"/>
                    </a:lnTo>
                    <a:lnTo>
                      <a:pt x="61" y="20"/>
                    </a:lnTo>
                    <a:lnTo>
                      <a:pt x="61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9" name="Freeform 279"/>
              <p:cNvSpPr>
                <a:spLocks/>
              </p:cNvSpPr>
              <p:nvPr/>
            </p:nvSpPr>
            <p:spPr bwMode="auto">
              <a:xfrm>
                <a:off x="4694" y="2571"/>
                <a:ext cx="59" cy="20"/>
              </a:xfrm>
              <a:custGeom>
                <a:avLst/>
                <a:gdLst>
                  <a:gd name="T0" fmla="*/ 0 w 59"/>
                  <a:gd name="T1" fmla="*/ 0 h 20"/>
                  <a:gd name="T2" fmla="*/ 0 w 59"/>
                  <a:gd name="T3" fmla="*/ 19 h 20"/>
                  <a:gd name="T4" fmla="*/ 58 w 59"/>
                  <a:gd name="T5" fmla="*/ 19 h 20"/>
                  <a:gd name="T6" fmla="*/ 58 w 59"/>
                  <a:gd name="T7" fmla="*/ 0 h 20"/>
                  <a:gd name="T8" fmla="*/ 0 w 59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" h="20">
                    <a:moveTo>
                      <a:pt x="0" y="0"/>
                    </a:moveTo>
                    <a:lnTo>
                      <a:pt x="0" y="19"/>
                    </a:lnTo>
                    <a:lnTo>
                      <a:pt x="58" y="19"/>
                    </a:lnTo>
                    <a:lnTo>
                      <a:pt x="58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2F2F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0" name="Freeform 280"/>
              <p:cNvSpPr>
                <a:spLocks/>
              </p:cNvSpPr>
              <p:nvPr/>
            </p:nvSpPr>
            <p:spPr bwMode="auto">
              <a:xfrm>
                <a:off x="4694" y="2571"/>
                <a:ext cx="62" cy="20"/>
              </a:xfrm>
              <a:custGeom>
                <a:avLst/>
                <a:gdLst>
                  <a:gd name="T0" fmla="*/ 0 w 62"/>
                  <a:gd name="T1" fmla="*/ 0 h 20"/>
                  <a:gd name="T2" fmla="*/ 0 w 62"/>
                  <a:gd name="T3" fmla="*/ 19 h 20"/>
                  <a:gd name="T4" fmla="*/ 61 w 62"/>
                  <a:gd name="T5" fmla="*/ 19 h 20"/>
                  <a:gd name="T6" fmla="*/ 61 w 62"/>
                  <a:gd name="T7" fmla="*/ 0 h 20"/>
                  <a:gd name="T8" fmla="*/ 0 w 62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" h="20">
                    <a:moveTo>
                      <a:pt x="0" y="0"/>
                    </a:moveTo>
                    <a:lnTo>
                      <a:pt x="0" y="19"/>
                    </a:lnTo>
                    <a:lnTo>
                      <a:pt x="61" y="19"/>
                    </a:lnTo>
                    <a:lnTo>
                      <a:pt x="61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1" name="Freeform 281"/>
              <p:cNvSpPr>
                <a:spLocks/>
              </p:cNvSpPr>
              <p:nvPr/>
            </p:nvSpPr>
            <p:spPr bwMode="auto">
              <a:xfrm>
                <a:off x="4735" y="2575"/>
                <a:ext cx="18" cy="19"/>
              </a:xfrm>
              <a:custGeom>
                <a:avLst/>
                <a:gdLst>
                  <a:gd name="T0" fmla="*/ 0 w 18"/>
                  <a:gd name="T1" fmla="*/ 0 h 19"/>
                  <a:gd name="T2" fmla="*/ 0 w 18"/>
                  <a:gd name="T3" fmla="*/ 18 h 19"/>
                  <a:gd name="T4" fmla="*/ 17 w 18"/>
                  <a:gd name="T5" fmla="*/ 18 h 19"/>
                  <a:gd name="T6" fmla="*/ 17 w 18"/>
                  <a:gd name="T7" fmla="*/ 0 h 19"/>
                  <a:gd name="T8" fmla="*/ 0 w 18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" h="19">
                    <a:moveTo>
                      <a:pt x="0" y="0"/>
                    </a:moveTo>
                    <a:lnTo>
                      <a:pt x="0" y="18"/>
                    </a:lnTo>
                    <a:lnTo>
                      <a:pt x="17" y="18"/>
                    </a:lnTo>
                    <a:lnTo>
                      <a:pt x="17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F7F7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2" name="Freeform 282"/>
              <p:cNvSpPr>
                <a:spLocks/>
              </p:cNvSpPr>
              <p:nvPr/>
            </p:nvSpPr>
            <p:spPr bwMode="auto">
              <a:xfrm>
                <a:off x="4735" y="2575"/>
                <a:ext cx="18" cy="19"/>
              </a:xfrm>
              <a:custGeom>
                <a:avLst/>
                <a:gdLst>
                  <a:gd name="T0" fmla="*/ 0 w 18"/>
                  <a:gd name="T1" fmla="*/ 0 h 19"/>
                  <a:gd name="T2" fmla="*/ 0 w 18"/>
                  <a:gd name="T3" fmla="*/ 18 h 19"/>
                  <a:gd name="T4" fmla="*/ 17 w 18"/>
                  <a:gd name="T5" fmla="*/ 18 h 19"/>
                  <a:gd name="T6" fmla="*/ 17 w 18"/>
                  <a:gd name="T7" fmla="*/ 0 h 19"/>
                  <a:gd name="T8" fmla="*/ 0 w 18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" h="19">
                    <a:moveTo>
                      <a:pt x="0" y="0"/>
                    </a:moveTo>
                    <a:lnTo>
                      <a:pt x="0" y="18"/>
                    </a:lnTo>
                    <a:lnTo>
                      <a:pt x="17" y="18"/>
                    </a:lnTo>
                    <a:lnTo>
                      <a:pt x="17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" name="Freeform 283"/>
              <p:cNvSpPr>
                <a:spLocks/>
              </p:cNvSpPr>
              <p:nvPr/>
            </p:nvSpPr>
            <p:spPr bwMode="auto">
              <a:xfrm>
                <a:off x="4698" y="2575"/>
                <a:ext cx="19" cy="19"/>
              </a:xfrm>
              <a:custGeom>
                <a:avLst/>
                <a:gdLst>
                  <a:gd name="T0" fmla="*/ 0 w 19"/>
                  <a:gd name="T1" fmla="*/ 0 h 19"/>
                  <a:gd name="T2" fmla="*/ 0 w 19"/>
                  <a:gd name="T3" fmla="*/ 18 h 19"/>
                  <a:gd name="T4" fmla="*/ 18 w 19"/>
                  <a:gd name="T5" fmla="*/ 18 h 19"/>
                  <a:gd name="T6" fmla="*/ 18 w 19"/>
                  <a:gd name="T7" fmla="*/ 0 h 19"/>
                  <a:gd name="T8" fmla="*/ 0 w 19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0" y="0"/>
                    </a:moveTo>
                    <a:lnTo>
                      <a:pt x="0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4" name="Freeform 284"/>
              <p:cNvSpPr>
                <a:spLocks/>
              </p:cNvSpPr>
              <p:nvPr/>
            </p:nvSpPr>
            <p:spPr bwMode="auto">
              <a:xfrm>
                <a:off x="4698" y="2575"/>
                <a:ext cx="19" cy="19"/>
              </a:xfrm>
              <a:custGeom>
                <a:avLst/>
                <a:gdLst>
                  <a:gd name="T0" fmla="*/ 0 w 19"/>
                  <a:gd name="T1" fmla="*/ 0 h 19"/>
                  <a:gd name="T2" fmla="*/ 0 w 19"/>
                  <a:gd name="T3" fmla="*/ 18 h 19"/>
                  <a:gd name="T4" fmla="*/ 18 w 19"/>
                  <a:gd name="T5" fmla="*/ 18 h 19"/>
                  <a:gd name="T6" fmla="*/ 18 w 19"/>
                  <a:gd name="T7" fmla="*/ 0 h 19"/>
                  <a:gd name="T8" fmla="*/ 0 w 19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9" h="19">
                    <a:moveTo>
                      <a:pt x="0" y="0"/>
                    </a:moveTo>
                    <a:lnTo>
                      <a:pt x="0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5" name="Freeform 285"/>
              <p:cNvSpPr>
                <a:spLocks/>
              </p:cNvSpPr>
              <p:nvPr/>
            </p:nvSpPr>
            <p:spPr bwMode="auto">
              <a:xfrm>
                <a:off x="4633" y="2585"/>
                <a:ext cx="28" cy="19"/>
              </a:xfrm>
              <a:custGeom>
                <a:avLst/>
                <a:gdLst>
                  <a:gd name="T0" fmla="*/ 0 w 28"/>
                  <a:gd name="T1" fmla="*/ 0 h 19"/>
                  <a:gd name="T2" fmla="*/ 0 w 28"/>
                  <a:gd name="T3" fmla="*/ 18 h 19"/>
                  <a:gd name="T4" fmla="*/ 27 w 28"/>
                  <a:gd name="T5" fmla="*/ 18 h 19"/>
                  <a:gd name="T6" fmla="*/ 27 w 28"/>
                  <a:gd name="T7" fmla="*/ 0 h 19"/>
                  <a:gd name="T8" fmla="*/ 0 w 28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19">
                    <a:moveTo>
                      <a:pt x="0" y="0"/>
                    </a:moveTo>
                    <a:lnTo>
                      <a:pt x="0" y="18"/>
                    </a:lnTo>
                    <a:lnTo>
                      <a:pt x="27" y="18"/>
                    </a:lnTo>
                    <a:lnTo>
                      <a:pt x="27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8D8D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6" name="Freeform 286"/>
              <p:cNvSpPr>
                <a:spLocks/>
              </p:cNvSpPr>
              <p:nvPr/>
            </p:nvSpPr>
            <p:spPr bwMode="auto">
              <a:xfrm>
                <a:off x="4633" y="2585"/>
                <a:ext cx="31" cy="19"/>
              </a:xfrm>
              <a:custGeom>
                <a:avLst/>
                <a:gdLst>
                  <a:gd name="T0" fmla="*/ 0 w 31"/>
                  <a:gd name="T1" fmla="*/ 0 h 19"/>
                  <a:gd name="T2" fmla="*/ 0 w 31"/>
                  <a:gd name="T3" fmla="*/ 18 h 19"/>
                  <a:gd name="T4" fmla="*/ 30 w 31"/>
                  <a:gd name="T5" fmla="*/ 18 h 19"/>
                  <a:gd name="T6" fmla="*/ 30 w 31"/>
                  <a:gd name="T7" fmla="*/ 0 h 19"/>
                  <a:gd name="T8" fmla="*/ 0 w 31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1" h="19">
                    <a:moveTo>
                      <a:pt x="0" y="0"/>
                    </a:moveTo>
                    <a:lnTo>
                      <a:pt x="0" y="18"/>
                    </a:lnTo>
                    <a:lnTo>
                      <a:pt x="30" y="18"/>
                    </a:lnTo>
                    <a:lnTo>
                      <a:pt x="3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7" name="Freeform 287"/>
              <p:cNvSpPr>
                <a:spLocks/>
              </p:cNvSpPr>
              <p:nvPr/>
            </p:nvSpPr>
            <p:spPr bwMode="auto">
              <a:xfrm>
                <a:off x="4740" y="2575"/>
                <a:ext cx="18" cy="19"/>
              </a:xfrm>
              <a:custGeom>
                <a:avLst/>
                <a:gdLst>
                  <a:gd name="T0" fmla="*/ 0 w 18"/>
                  <a:gd name="T1" fmla="*/ 0 h 19"/>
                  <a:gd name="T2" fmla="*/ 0 w 18"/>
                  <a:gd name="T3" fmla="*/ 18 h 19"/>
                  <a:gd name="T4" fmla="*/ 17 w 18"/>
                  <a:gd name="T5" fmla="*/ 18 h 19"/>
                  <a:gd name="T6" fmla="*/ 17 w 18"/>
                  <a:gd name="T7" fmla="*/ 0 h 19"/>
                  <a:gd name="T8" fmla="*/ 0 w 18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" h="19">
                    <a:moveTo>
                      <a:pt x="0" y="0"/>
                    </a:moveTo>
                    <a:lnTo>
                      <a:pt x="0" y="18"/>
                    </a:lnTo>
                    <a:lnTo>
                      <a:pt x="17" y="18"/>
                    </a:lnTo>
                    <a:lnTo>
                      <a:pt x="17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8" name="Freeform 288"/>
              <p:cNvSpPr>
                <a:spLocks/>
              </p:cNvSpPr>
              <p:nvPr/>
            </p:nvSpPr>
            <p:spPr bwMode="auto">
              <a:xfrm>
                <a:off x="4740" y="2575"/>
                <a:ext cx="18" cy="19"/>
              </a:xfrm>
              <a:custGeom>
                <a:avLst/>
                <a:gdLst>
                  <a:gd name="T0" fmla="*/ 0 w 18"/>
                  <a:gd name="T1" fmla="*/ 0 h 19"/>
                  <a:gd name="T2" fmla="*/ 0 w 18"/>
                  <a:gd name="T3" fmla="*/ 18 h 19"/>
                  <a:gd name="T4" fmla="*/ 17 w 18"/>
                  <a:gd name="T5" fmla="*/ 18 h 19"/>
                  <a:gd name="T6" fmla="*/ 17 w 18"/>
                  <a:gd name="T7" fmla="*/ 0 h 19"/>
                  <a:gd name="T8" fmla="*/ 0 w 18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" h="19">
                    <a:moveTo>
                      <a:pt x="0" y="0"/>
                    </a:moveTo>
                    <a:lnTo>
                      <a:pt x="0" y="18"/>
                    </a:lnTo>
                    <a:lnTo>
                      <a:pt x="17" y="18"/>
                    </a:lnTo>
                    <a:lnTo>
                      <a:pt x="17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9" name="Freeform 289"/>
              <p:cNvSpPr>
                <a:spLocks/>
              </p:cNvSpPr>
              <p:nvPr/>
            </p:nvSpPr>
            <p:spPr bwMode="auto">
              <a:xfrm>
                <a:off x="4765" y="2585"/>
                <a:ext cx="24" cy="18"/>
              </a:xfrm>
              <a:custGeom>
                <a:avLst/>
                <a:gdLst>
                  <a:gd name="T0" fmla="*/ 0 w 24"/>
                  <a:gd name="T1" fmla="*/ 0 h 18"/>
                  <a:gd name="T2" fmla="*/ 0 w 24"/>
                  <a:gd name="T3" fmla="*/ 17 h 18"/>
                  <a:gd name="T4" fmla="*/ 23 w 24"/>
                  <a:gd name="T5" fmla="*/ 17 h 18"/>
                  <a:gd name="T6" fmla="*/ 23 w 24"/>
                  <a:gd name="T7" fmla="*/ 0 h 18"/>
                  <a:gd name="T8" fmla="*/ 0 w 24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0" y="0"/>
                    </a:moveTo>
                    <a:lnTo>
                      <a:pt x="0" y="17"/>
                    </a:lnTo>
                    <a:lnTo>
                      <a:pt x="23" y="17"/>
                    </a:lnTo>
                    <a:lnTo>
                      <a:pt x="2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E5E5E5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0" name="Freeform 290"/>
              <p:cNvSpPr>
                <a:spLocks/>
              </p:cNvSpPr>
              <p:nvPr/>
            </p:nvSpPr>
            <p:spPr bwMode="auto">
              <a:xfrm>
                <a:off x="4765" y="2585"/>
                <a:ext cx="26" cy="19"/>
              </a:xfrm>
              <a:custGeom>
                <a:avLst/>
                <a:gdLst>
                  <a:gd name="T0" fmla="*/ 0 w 26"/>
                  <a:gd name="T1" fmla="*/ 0 h 19"/>
                  <a:gd name="T2" fmla="*/ 0 w 26"/>
                  <a:gd name="T3" fmla="*/ 18 h 19"/>
                  <a:gd name="T4" fmla="*/ 25 w 26"/>
                  <a:gd name="T5" fmla="*/ 18 h 19"/>
                  <a:gd name="T6" fmla="*/ 25 w 26"/>
                  <a:gd name="T7" fmla="*/ 0 h 19"/>
                  <a:gd name="T8" fmla="*/ 0 w 26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" h="19">
                    <a:moveTo>
                      <a:pt x="0" y="0"/>
                    </a:moveTo>
                    <a:lnTo>
                      <a:pt x="0" y="18"/>
                    </a:lnTo>
                    <a:lnTo>
                      <a:pt x="25" y="18"/>
                    </a:lnTo>
                    <a:lnTo>
                      <a:pt x="25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1" name="Line 291"/>
              <p:cNvSpPr>
                <a:spLocks noChangeShapeType="1"/>
              </p:cNvSpPr>
              <p:nvPr/>
            </p:nvSpPr>
            <p:spPr bwMode="auto">
              <a:xfrm>
                <a:off x="4628" y="2571"/>
                <a:ext cx="17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2" name="Freeform 292"/>
              <p:cNvSpPr>
                <a:spLocks/>
              </p:cNvSpPr>
              <p:nvPr/>
            </p:nvSpPr>
            <p:spPr bwMode="auto">
              <a:xfrm>
                <a:off x="4662" y="2547"/>
                <a:ext cx="107" cy="17"/>
              </a:xfrm>
              <a:custGeom>
                <a:avLst/>
                <a:gdLst>
                  <a:gd name="T0" fmla="*/ 0 w 107"/>
                  <a:gd name="T1" fmla="*/ 0 h 17"/>
                  <a:gd name="T2" fmla="*/ 0 w 107"/>
                  <a:gd name="T3" fmla="*/ 16 h 17"/>
                  <a:gd name="T4" fmla="*/ 106 w 107"/>
                  <a:gd name="T5" fmla="*/ 16 h 17"/>
                  <a:gd name="T6" fmla="*/ 106 w 107"/>
                  <a:gd name="T7" fmla="*/ 0 h 17"/>
                  <a:gd name="T8" fmla="*/ 0 w 107"/>
                  <a:gd name="T9" fmla="*/ 0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7" h="17">
                    <a:moveTo>
                      <a:pt x="0" y="0"/>
                    </a:moveTo>
                    <a:lnTo>
                      <a:pt x="0" y="16"/>
                    </a:lnTo>
                    <a:lnTo>
                      <a:pt x="106" y="16"/>
                    </a:lnTo>
                    <a:lnTo>
                      <a:pt x="10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" name="Freeform 293"/>
              <p:cNvSpPr>
                <a:spLocks/>
              </p:cNvSpPr>
              <p:nvPr/>
            </p:nvSpPr>
            <p:spPr bwMode="auto">
              <a:xfrm>
                <a:off x="4662" y="2547"/>
                <a:ext cx="109" cy="17"/>
              </a:xfrm>
              <a:custGeom>
                <a:avLst/>
                <a:gdLst>
                  <a:gd name="T0" fmla="*/ 0 w 109"/>
                  <a:gd name="T1" fmla="*/ 0 h 17"/>
                  <a:gd name="T2" fmla="*/ 0 w 109"/>
                  <a:gd name="T3" fmla="*/ 16 h 17"/>
                  <a:gd name="T4" fmla="*/ 108 w 109"/>
                  <a:gd name="T5" fmla="*/ 16 h 17"/>
                  <a:gd name="T6" fmla="*/ 108 w 109"/>
                  <a:gd name="T7" fmla="*/ 0 h 17"/>
                  <a:gd name="T8" fmla="*/ 0 w 109"/>
                  <a:gd name="T9" fmla="*/ 0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9" h="17">
                    <a:moveTo>
                      <a:pt x="0" y="0"/>
                    </a:moveTo>
                    <a:lnTo>
                      <a:pt x="0" y="16"/>
                    </a:lnTo>
                    <a:lnTo>
                      <a:pt x="108" y="16"/>
                    </a:lnTo>
                    <a:lnTo>
                      <a:pt x="108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" name="Freeform 294"/>
              <p:cNvSpPr>
                <a:spLocks/>
              </p:cNvSpPr>
              <p:nvPr/>
            </p:nvSpPr>
            <p:spPr bwMode="auto">
              <a:xfrm>
                <a:off x="4630" y="2413"/>
                <a:ext cx="172" cy="121"/>
              </a:xfrm>
              <a:custGeom>
                <a:avLst/>
                <a:gdLst>
                  <a:gd name="T0" fmla="*/ 0 w 172"/>
                  <a:gd name="T1" fmla="*/ 0 h 121"/>
                  <a:gd name="T2" fmla="*/ 0 w 172"/>
                  <a:gd name="T3" fmla="*/ 120 h 121"/>
                  <a:gd name="T4" fmla="*/ 171 w 172"/>
                  <a:gd name="T5" fmla="*/ 120 h 121"/>
                  <a:gd name="T6" fmla="*/ 171 w 172"/>
                  <a:gd name="T7" fmla="*/ 0 h 121"/>
                  <a:gd name="T8" fmla="*/ 0 w 172"/>
                  <a:gd name="T9" fmla="*/ 0 h 1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2" h="121">
                    <a:moveTo>
                      <a:pt x="0" y="0"/>
                    </a:moveTo>
                    <a:lnTo>
                      <a:pt x="0" y="120"/>
                    </a:lnTo>
                    <a:lnTo>
                      <a:pt x="171" y="120"/>
                    </a:lnTo>
                    <a:lnTo>
                      <a:pt x="17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D3C1A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5" name="Freeform 295"/>
              <p:cNvSpPr>
                <a:spLocks/>
              </p:cNvSpPr>
              <p:nvPr/>
            </p:nvSpPr>
            <p:spPr bwMode="auto">
              <a:xfrm>
                <a:off x="4630" y="2413"/>
                <a:ext cx="174" cy="123"/>
              </a:xfrm>
              <a:custGeom>
                <a:avLst/>
                <a:gdLst>
                  <a:gd name="T0" fmla="*/ 0 w 174"/>
                  <a:gd name="T1" fmla="*/ 0 h 123"/>
                  <a:gd name="T2" fmla="*/ 0 w 174"/>
                  <a:gd name="T3" fmla="*/ 122 h 123"/>
                  <a:gd name="T4" fmla="*/ 173 w 174"/>
                  <a:gd name="T5" fmla="*/ 122 h 123"/>
                  <a:gd name="T6" fmla="*/ 173 w 174"/>
                  <a:gd name="T7" fmla="*/ 0 h 123"/>
                  <a:gd name="T8" fmla="*/ 0 w 174"/>
                  <a:gd name="T9" fmla="*/ 0 h 1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" h="123">
                    <a:moveTo>
                      <a:pt x="0" y="0"/>
                    </a:moveTo>
                    <a:lnTo>
                      <a:pt x="0" y="122"/>
                    </a:lnTo>
                    <a:lnTo>
                      <a:pt x="173" y="122"/>
                    </a:lnTo>
                    <a:lnTo>
                      <a:pt x="173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6" name="Freeform 296"/>
              <p:cNvSpPr>
                <a:spLocks/>
              </p:cNvSpPr>
              <p:nvPr/>
            </p:nvSpPr>
            <p:spPr bwMode="auto">
              <a:xfrm>
                <a:off x="4650" y="2424"/>
                <a:ext cx="134" cy="92"/>
              </a:xfrm>
              <a:custGeom>
                <a:avLst/>
                <a:gdLst>
                  <a:gd name="T0" fmla="*/ 0 w 134"/>
                  <a:gd name="T1" fmla="*/ 0 h 92"/>
                  <a:gd name="T2" fmla="*/ 0 w 134"/>
                  <a:gd name="T3" fmla="*/ 91 h 92"/>
                  <a:gd name="T4" fmla="*/ 133 w 134"/>
                  <a:gd name="T5" fmla="*/ 91 h 92"/>
                  <a:gd name="T6" fmla="*/ 133 w 134"/>
                  <a:gd name="T7" fmla="*/ 0 h 92"/>
                  <a:gd name="T8" fmla="*/ 0 w 134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4" h="92">
                    <a:moveTo>
                      <a:pt x="0" y="0"/>
                    </a:moveTo>
                    <a:lnTo>
                      <a:pt x="0" y="91"/>
                    </a:lnTo>
                    <a:lnTo>
                      <a:pt x="133" y="91"/>
                    </a:lnTo>
                    <a:lnTo>
                      <a:pt x="13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2A08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7" name="Freeform 297"/>
              <p:cNvSpPr>
                <a:spLocks/>
              </p:cNvSpPr>
              <p:nvPr/>
            </p:nvSpPr>
            <p:spPr bwMode="auto">
              <a:xfrm>
                <a:off x="4650" y="2424"/>
                <a:ext cx="137" cy="93"/>
              </a:xfrm>
              <a:custGeom>
                <a:avLst/>
                <a:gdLst>
                  <a:gd name="T0" fmla="*/ 0 w 137"/>
                  <a:gd name="T1" fmla="*/ 0 h 93"/>
                  <a:gd name="T2" fmla="*/ 0 w 137"/>
                  <a:gd name="T3" fmla="*/ 92 h 93"/>
                  <a:gd name="T4" fmla="*/ 136 w 137"/>
                  <a:gd name="T5" fmla="*/ 92 h 93"/>
                  <a:gd name="T6" fmla="*/ 136 w 137"/>
                  <a:gd name="T7" fmla="*/ 0 h 93"/>
                  <a:gd name="T8" fmla="*/ 0 w 137"/>
                  <a:gd name="T9" fmla="*/ 0 h 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93">
                    <a:moveTo>
                      <a:pt x="0" y="0"/>
                    </a:moveTo>
                    <a:lnTo>
                      <a:pt x="0" y="92"/>
                    </a:lnTo>
                    <a:lnTo>
                      <a:pt x="136" y="92"/>
                    </a:lnTo>
                    <a:lnTo>
                      <a:pt x="13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8" name="Freeform 298"/>
              <p:cNvSpPr>
                <a:spLocks/>
              </p:cNvSpPr>
              <p:nvPr/>
            </p:nvSpPr>
            <p:spPr bwMode="auto">
              <a:xfrm>
                <a:off x="4656" y="2429"/>
                <a:ext cx="122" cy="84"/>
              </a:xfrm>
              <a:custGeom>
                <a:avLst/>
                <a:gdLst>
                  <a:gd name="T0" fmla="*/ 0 w 122"/>
                  <a:gd name="T1" fmla="*/ 0 h 84"/>
                  <a:gd name="T2" fmla="*/ 0 w 122"/>
                  <a:gd name="T3" fmla="*/ 83 h 84"/>
                  <a:gd name="T4" fmla="*/ 121 w 122"/>
                  <a:gd name="T5" fmla="*/ 83 h 84"/>
                  <a:gd name="T6" fmla="*/ 121 w 122"/>
                  <a:gd name="T7" fmla="*/ 0 h 84"/>
                  <a:gd name="T8" fmla="*/ 0 w 122"/>
                  <a:gd name="T9" fmla="*/ 0 h 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2" h="84">
                    <a:moveTo>
                      <a:pt x="0" y="0"/>
                    </a:moveTo>
                    <a:lnTo>
                      <a:pt x="0" y="83"/>
                    </a:lnTo>
                    <a:lnTo>
                      <a:pt x="121" y="83"/>
                    </a:lnTo>
                    <a:lnTo>
                      <a:pt x="121" y="0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rgbClr val="070707"/>
                  </a:gs>
                  <a:gs pos="100000">
                    <a:srgbClr val="050505"/>
                  </a:gs>
                </a:gsLst>
                <a:path path="rect">
                  <a:fillToRect r="100000" b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9" name="Freeform 299"/>
              <p:cNvSpPr>
                <a:spLocks/>
              </p:cNvSpPr>
              <p:nvPr/>
            </p:nvSpPr>
            <p:spPr bwMode="auto">
              <a:xfrm>
                <a:off x="4656" y="2429"/>
                <a:ext cx="123" cy="85"/>
              </a:xfrm>
              <a:custGeom>
                <a:avLst/>
                <a:gdLst>
                  <a:gd name="T0" fmla="*/ 0 w 123"/>
                  <a:gd name="T1" fmla="*/ 0 h 85"/>
                  <a:gd name="T2" fmla="*/ 0 w 123"/>
                  <a:gd name="T3" fmla="*/ 84 h 85"/>
                  <a:gd name="T4" fmla="*/ 122 w 123"/>
                  <a:gd name="T5" fmla="*/ 84 h 85"/>
                  <a:gd name="T6" fmla="*/ 122 w 123"/>
                  <a:gd name="T7" fmla="*/ 0 h 85"/>
                  <a:gd name="T8" fmla="*/ 0 w 123"/>
                  <a:gd name="T9" fmla="*/ 0 h 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23" h="85">
                    <a:moveTo>
                      <a:pt x="0" y="0"/>
                    </a:moveTo>
                    <a:lnTo>
                      <a:pt x="0" y="84"/>
                    </a:lnTo>
                    <a:lnTo>
                      <a:pt x="122" y="84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0" name="Freeform 300"/>
              <p:cNvSpPr>
                <a:spLocks/>
              </p:cNvSpPr>
              <p:nvPr/>
            </p:nvSpPr>
            <p:spPr bwMode="auto">
              <a:xfrm>
                <a:off x="4682" y="2540"/>
                <a:ext cx="69" cy="19"/>
              </a:xfrm>
              <a:custGeom>
                <a:avLst/>
                <a:gdLst>
                  <a:gd name="T0" fmla="*/ 0 w 69"/>
                  <a:gd name="T1" fmla="*/ 0 h 19"/>
                  <a:gd name="T2" fmla="*/ 0 w 69"/>
                  <a:gd name="T3" fmla="*/ 18 h 19"/>
                  <a:gd name="T4" fmla="*/ 68 w 69"/>
                  <a:gd name="T5" fmla="*/ 18 h 19"/>
                  <a:gd name="T6" fmla="*/ 68 w 69"/>
                  <a:gd name="T7" fmla="*/ 0 h 19"/>
                  <a:gd name="T8" fmla="*/ 0 w 69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9" h="19">
                    <a:moveTo>
                      <a:pt x="0" y="0"/>
                    </a:moveTo>
                    <a:lnTo>
                      <a:pt x="0" y="18"/>
                    </a:lnTo>
                    <a:lnTo>
                      <a:pt x="68" y="18"/>
                    </a:lnTo>
                    <a:lnTo>
                      <a:pt x="68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F7F7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1" name="Freeform 301"/>
              <p:cNvSpPr>
                <a:spLocks/>
              </p:cNvSpPr>
              <p:nvPr/>
            </p:nvSpPr>
            <p:spPr bwMode="auto">
              <a:xfrm>
                <a:off x="4682" y="2540"/>
                <a:ext cx="70" cy="19"/>
              </a:xfrm>
              <a:custGeom>
                <a:avLst/>
                <a:gdLst>
                  <a:gd name="T0" fmla="*/ 0 w 70"/>
                  <a:gd name="T1" fmla="*/ 0 h 19"/>
                  <a:gd name="T2" fmla="*/ 0 w 70"/>
                  <a:gd name="T3" fmla="*/ 18 h 19"/>
                  <a:gd name="T4" fmla="*/ 69 w 70"/>
                  <a:gd name="T5" fmla="*/ 18 h 19"/>
                  <a:gd name="T6" fmla="*/ 69 w 70"/>
                  <a:gd name="T7" fmla="*/ 0 h 19"/>
                  <a:gd name="T8" fmla="*/ 0 w 70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0" h="19">
                    <a:moveTo>
                      <a:pt x="0" y="0"/>
                    </a:moveTo>
                    <a:lnTo>
                      <a:pt x="0" y="18"/>
                    </a:lnTo>
                    <a:lnTo>
                      <a:pt x="69" y="18"/>
                    </a:lnTo>
                    <a:lnTo>
                      <a:pt x="69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2" name="Freeform 302"/>
              <p:cNvSpPr>
                <a:spLocks/>
              </p:cNvSpPr>
              <p:nvPr/>
            </p:nvSpPr>
            <p:spPr bwMode="auto">
              <a:xfrm>
                <a:off x="4670" y="2535"/>
                <a:ext cx="91" cy="19"/>
              </a:xfrm>
              <a:custGeom>
                <a:avLst/>
                <a:gdLst>
                  <a:gd name="T0" fmla="*/ 12 w 91"/>
                  <a:gd name="T1" fmla="*/ 18 h 19"/>
                  <a:gd name="T2" fmla="*/ 81 w 91"/>
                  <a:gd name="T3" fmla="*/ 18 h 19"/>
                  <a:gd name="T4" fmla="*/ 90 w 91"/>
                  <a:gd name="T5" fmla="*/ 0 h 19"/>
                  <a:gd name="T6" fmla="*/ 0 w 91"/>
                  <a:gd name="T7" fmla="*/ 0 h 19"/>
                  <a:gd name="T8" fmla="*/ 12 w 91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1" h="19">
                    <a:moveTo>
                      <a:pt x="12" y="18"/>
                    </a:moveTo>
                    <a:lnTo>
                      <a:pt x="81" y="18"/>
                    </a:lnTo>
                    <a:lnTo>
                      <a:pt x="90" y="0"/>
                    </a:lnTo>
                    <a:lnTo>
                      <a:pt x="0" y="0"/>
                    </a:lnTo>
                    <a:lnTo>
                      <a:pt x="12" y="18"/>
                    </a:lnTo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3" name="Freeform 303"/>
              <p:cNvSpPr>
                <a:spLocks/>
              </p:cNvSpPr>
              <p:nvPr/>
            </p:nvSpPr>
            <p:spPr bwMode="auto">
              <a:xfrm>
                <a:off x="4670" y="2535"/>
                <a:ext cx="94" cy="19"/>
              </a:xfrm>
              <a:custGeom>
                <a:avLst/>
                <a:gdLst>
                  <a:gd name="T0" fmla="*/ 12 w 94"/>
                  <a:gd name="T1" fmla="*/ 18 h 19"/>
                  <a:gd name="T2" fmla="*/ 84 w 94"/>
                  <a:gd name="T3" fmla="*/ 18 h 19"/>
                  <a:gd name="T4" fmla="*/ 93 w 94"/>
                  <a:gd name="T5" fmla="*/ 0 h 19"/>
                  <a:gd name="T6" fmla="*/ 0 w 94"/>
                  <a:gd name="T7" fmla="*/ 0 h 19"/>
                  <a:gd name="T8" fmla="*/ 12 w 94"/>
                  <a:gd name="T9" fmla="*/ 18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4" h="19">
                    <a:moveTo>
                      <a:pt x="12" y="18"/>
                    </a:moveTo>
                    <a:lnTo>
                      <a:pt x="84" y="18"/>
                    </a:lnTo>
                    <a:lnTo>
                      <a:pt x="93" y="0"/>
                    </a:lnTo>
                    <a:lnTo>
                      <a:pt x="0" y="0"/>
                    </a:lnTo>
                    <a:lnTo>
                      <a:pt x="12" y="18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" name="Freeform 304"/>
              <p:cNvSpPr>
                <a:spLocks/>
              </p:cNvSpPr>
              <p:nvPr/>
            </p:nvSpPr>
            <p:spPr bwMode="auto">
              <a:xfrm>
                <a:off x="4649" y="2521"/>
                <a:ext cx="24" cy="20"/>
              </a:xfrm>
              <a:custGeom>
                <a:avLst/>
                <a:gdLst>
                  <a:gd name="T0" fmla="*/ 0 w 24"/>
                  <a:gd name="T1" fmla="*/ 0 h 20"/>
                  <a:gd name="T2" fmla="*/ 0 w 24"/>
                  <a:gd name="T3" fmla="*/ 19 h 20"/>
                  <a:gd name="T4" fmla="*/ 23 w 24"/>
                  <a:gd name="T5" fmla="*/ 19 h 20"/>
                  <a:gd name="T6" fmla="*/ 23 w 24"/>
                  <a:gd name="T7" fmla="*/ 0 h 20"/>
                  <a:gd name="T8" fmla="*/ 0 w 24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4" h="20">
                    <a:moveTo>
                      <a:pt x="0" y="0"/>
                    </a:moveTo>
                    <a:lnTo>
                      <a:pt x="0" y="19"/>
                    </a:lnTo>
                    <a:lnTo>
                      <a:pt x="23" y="19"/>
                    </a:lnTo>
                    <a:lnTo>
                      <a:pt x="2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2A08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5" name="Freeform 305"/>
              <p:cNvSpPr>
                <a:spLocks/>
              </p:cNvSpPr>
              <p:nvPr/>
            </p:nvSpPr>
            <p:spPr bwMode="auto">
              <a:xfrm>
                <a:off x="4649" y="2521"/>
                <a:ext cx="28" cy="20"/>
              </a:xfrm>
              <a:custGeom>
                <a:avLst/>
                <a:gdLst>
                  <a:gd name="T0" fmla="*/ 0 w 28"/>
                  <a:gd name="T1" fmla="*/ 0 h 20"/>
                  <a:gd name="T2" fmla="*/ 0 w 28"/>
                  <a:gd name="T3" fmla="*/ 19 h 20"/>
                  <a:gd name="T4" fmla="*/ 27 w 28"/>
                  <a:gd name="T5" fmla="*/ 19 h 20"/>
                  <a:gd name="T6" fmla="*/ 27 w 28"/>
                  <a:gd name="T7" fmla="*/ 0 h 20"/>
                  <a:gd name="T8" fmla="*/ 0 w 28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" h="20">
                    <a:moveTo>
                      <a:pt x="0" y="0"/>
                    </a:moveTo>
                    <a:lnTo>
                      <a:pt x="0" y="19"/>
                    </a:lnTo>
                    <a:lnTo>
                      <a:pt x="27" y="19"/>
                    </a:lnTo>
                    <a:lnTo>
                      <a:pt x="27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6" name="Freeform 306"/>
              <p:cNvSpPr>
                <a:spLocks/>
              </p:cNvSpPr>
              <p:nvPr/>
            </p:nvSpPr>
            <p:spPr bwMode="auto">
              <a:xfrm>
                <a:off x="4650" y="2526"/>
                <a:ext cx="22" cy="18"/>
              </a:xfrm>
              <a:custGeom>
                <a:avLst/>
                <a:gdLst>
                  <a:gd name="T0" fmla="*/ 0 w 22"/>
                  <a:gd name="T1" fmla="*/ 0 h 18"/>
                  <a:gd name="T2" fmla="*/ 0 w 22"/>
                  <a:gd name="T3" fmla="*/ 17 h 18"/>
                  <a:gd name="T4" fmla="*/ 21 w 22"/>
                  <a:gd name="T5" fmla="*/ 17 h 18"/>
                  <a:gd name="T6" fmla="*/ 21 w 22"/>
                  <a:gd name="T7" fmla="*/ 0 h 18"/>
                  <a:gd name="T8" fmla="*/ 0 w 22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2" h="18">
                    <a:moveTo>
                      <a:pt x="0" y="0"/>
                    </a:moveTo>
                    <a:lnTo>
                      <a:pt x="0" y="17"/>
                    </a:lnTo>
                    <a:lnTo>
                      <a:pt x="21" y="17"/>
                    </a:lnTo>
                    <a:lnTo>
                      <a:pt x="2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B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7" name="Freeform 307"/>
              <p:cNvSpPr>
                <a:spLocks/>
              </p:cNvSpPr>
              <p:nvPr/>
            </p:nvSpPr>
            <p:spPr bwMode="auto">
              <a:xfrm>
                <a:off x="4650" y="2526"/>
                <a:ext cx="23" cy="18"/>
              </a:xfrm>
              <a:custGeom>
                <a:avLst/>
                <a:gdLst>
                  <a:gd name="T0" fmla="*/ 0 w 23"/>
                  <a:gd name="T1" fmla="*/ 0 h 18"/>
                  <a:gd name="T2" fmla="*/ 0 w 23"/>
                  <a:gd name="T3" fmla="*/ 17 h 18"/>
                  <a:gd name="T4" fmla="*/ 22 w 23"/>
                  <a:gd name="T5" fmla="*/ 17 h 18"/>
                  <a:gd name="T6" fmla="*/ 22 w 23"/>
                  <a:gd name="T7" fmla="*/ 0 h 18"/>
                  <a:gd name="T8" fmla="*/ 0 w 23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3" h="18">
                    <a:moveTo>
                      <a:pt x="0" y="0"/>
                    </a:moveTo>
                    <a:lnTo>
                      <a:pt x="0" y="17"/>
                    </a:lnTo>
                    <a:lnTo>
                      <a:pt x="22" y="17"/>
                    </a:lnTo>
                    <a:lnTo>
                      <a:pt x="22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8" name="Freeform 308"/>
              <p:cNvSpPr>
                <a:spLocks/>
              </p:cNvSpPr>
              <p:nvPr/>
            </p:nvSpPr>
            <p:spPr bwMode="auto">
              <a:xfrm>
                <a:off x="4761" y="2526"/>
                <a:ext cx="23" cy="18"/>
              </a:xfrm>
              <a:custGeom>
                <a:avLst/>
                <a:gdLst>
                  <a:gd name="T0" fmla="*/ 0 w 23"/>
                  <a:gd name="T1" fmla="*/ 0 h 18"/>
                  <a:gd name="T2" fmla="*/ 0 w 23"/>
                  <a:gd name="T3" fmla="*/ 17 h 18"/>
                  <a:gd name="T4" fmla="*/ 22 w 23"/>
                  <a:gd name="T5" fmla="*/ 17 h 18"/>
                  <a:gd name="T6" fmla="*/ 22 w 23"/>
                  <a:gd name="T7" fmla="*/ 0 h 18"/>
                  <a:gd name="T8" fmla="*/ 0 w 23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3" h="18">
                    <a:moveTo>
                      <a:pt x="0" y="0"/>
                    </a:moveTo>
                    <a:lnTo>
                      <a:pt x="0" y="17"/>
                    </a:lnTo>
                    <a:lnTo>
                      <a:pt x="22" y="17"/>
                    </a:lnTo>
                    <a:lnTo>
                      <a:pt x="2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B2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9" name="Freeform 309"/>
              <p:cNvSpPr>
                <a:spLocks/>
              </p:cNvSpPr>
              <p:nvPr/>
            </p:nvSpPr>
            <p:spPr bwMode="auto">
              <a:xfrm>
                <a:off x="4761" y="2526"/>
                <a:ext cx="25" cy="19"/>
              </a:xfrm>
              <a:custGeom>
                <a:avLst/>
                <a:gdLst>
                  <a:gd name="T0" fmla="*/ 0 w 25"/>
                  <a:gd name="T1" fmla="*/ 0 h 19"/>
                  <a:gd name="T2" fmla="*/ 0 w 25"/>
                  <a:gd name="T3" fmla="*/ 18 h 19"/>
                  <a:gd name="T4" fmla="*/ 24 w 25"/>
                  <a:gd name="T5" fmla="*/ 18 h 19"/>
                  <a:gd name="T6" fmla="*/ 24 w 25"/>
                  <a:gd name="T7" fmla="*/ 0 h 19"/>
                  <a:gd name="T8" fmla="*/ 0 w 25"/>
                  <a:gd name="T9" fmla="*/ 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" h="19">
                    <a:moveTo>
                      <a:pt x="0" y="0"/>
                    </a:moveTo>
                    <a:lnTo>
                      <a:pt x="0" y="18"/>
                    </a:lnTo>
                    <a:lnTo>
                      <a:pt x="24" y="18"/>
                    </a:lnTo>
                    <a:lnTo>
                      <a:pt x="24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0" name="Freeform 310"/>
              <p:cNvSpPr>
                <a:spLocks/>
              </p:cNvSpPr>
              <p:nvPr/>
            </p:nvSpPr>
            <p:spPr bwMode="auto">
              <a:xfrm>
                <a:off x="4578" y="2630"/>
                <a:ext cx="271" cy="20"/>
              </a:xfrm>
              <a:custGeom>
                <a:avLst/>
                <a:gdLst>
                  <a:gd name="T0" fmla="*/ 0 w 271"/>
                  <a:gd name="T1" fmla="*/ 0 h 20"/>
                  <a:gd name="T2" fmla="*/ 270 w 271"/>
                  <a:gd name="T3" fmla="*/ 0 h 20"/>
                  <a:gd name="T4" fmla="*/ 269 w 271"/>
                  <a:gd name="T5" fmla="*/ 19 h 20"/>
                  <a:gd name="T6" fmla="*/ 1 w 271"/>
                  <a:gd name="T7" fmla="*/ 19 h 20"/>
                  <a:gd name="T8" fmla="*/ 0 w 271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1" h="20">
                    <a:moveTo>
                      <a:pt x="0" y="0"/>
                    </a:moveTo>
                    <a:lnTo>
                      <a:pt x="270" y="0"/>
                    </a:lnTo>
                    <a:lnTo>
                      <a:pt x="269" y="19"/>
                    </a:lnTo>
                    <a:lnTo>
                      <a:pt x="1" y="1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2A08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1" name="Freeform 311"/>
              <p:cNvSpPr>
                <a:spLocks/>
              </p:cNvSpPr>
              <p:nvPr/>
            </p:nvSpPr>
            <p:spPr bwMode="auto">
              <a:xfrm>
                <a:off x="4578" y="2630"/>
                <a:ext cx="273" cy="20"/>
              </a:xfrm>
              <a:custGeom>
                <a:avLst/>
                <a:gdLst>
                  <a:gd name="T0" fmla="*/ 0 w 273"/>
                  <a:gd name="T1" fmla="*/ 0 h 20"/>
                  <a:gd name="T2" fmla="*/ 272 w 273"/>
                  <a:gd name="T3" fmla="*/ 0 h 20"/>
                  <a:gd name="T4" fmla="*/ 271 w 273"/>
                  <a:gd name="T5" fmla="*/ 19 h 20"/>
                  <a:gd name="T6" fmla="*/ 1 w 273"/>
                  <a:gd name="T7" fmla="*/ 19 h 20"/>
                  <a:gd name="T8" fmla="*/ 0 w 273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3" h="20">
                    <a:moveTo>
                      <a:pt x="0" y="0"/>
                    </a:moveTo>
                    <a:lnTo>
                      <a:pt x="272" y="0"/>
                    </a:lnTo>
                    <a:lnTo>
                      <a:pt x="271" y="19"/>
                    </a:lnTo>
                    <a:lnTo>
                      <a:pt x="1" y="19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2" name="Freeform 312"/>
              <p:cNvSpPr>
                <a:spLocks/>
              </p:cNvSpPr>
              <p:nvPr/>
            </p:nvSpPr>
            <p:spPr bwMode="auto">
              <a:xfrm>
                <a:off x="4579" y="2601"/>
                <a:ext cx="269" cy="28"/>
              </a:xfrm>
              <a:custGeom>
                <a:avLst/>
                <a:gdLst>
                  <a:gd name="T0" fmla="*/ 12 w 269"/>
                  <a:gd name="T1" fmla="*/ 0 h 28"/>
                  <a:gd name="T2" fmla="*/ 252 w 269"/>
                  <a:gd name="T3" fmla="*/ 0 h 28"/>
                  <a:gd name="T4" fmla="*/ 268 w 269"/>
                  <a:gd name="T5" fmla="*/ 27 h 28"/>
                  <a:gd name="T6" fmla="*/ 0 w 269"/>
                  <a:gd name="T7" fmla="*/ 27 h 28"/>
                  <a:gd name="T8" fmla="*/ 12 w 269"/>
                  <a:gd name="T9" fmla="*/ 0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69" h="28">
                    <a:moveTo>
                      <a:pt x="12" y="0"/>
                    </a:moveTo>
                    <a:lnTo>
                      <a:pt x="252" y="0"/>
                    </a:lnTo>
                    <a:lnTo>
                      <a:pt x="268" y="27"/>
                    </a:lnTo>
                    <a:lnTo>
                      <a:pt x="0" y="27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D3C1A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3" name="Freeform 313"/>
              <p:cNvSpPr>
                <a:spLocks/>
              </p:cNvSpPr>
              <p:nvPr/>
            </p:nvSpPr>
            <p:spPr bwMode="auto">
              <a:xfrm>
                <a:off x="4579" y="2601"/>
                <a:ext cx="271" cy="29"/>
              </a:xfrm>
              <a:custGeom>
                <a:avLst/>
                <a:gdLst>
                  <a:gd name="T0" fmla="*/ 12 w 271"/>
                  <a:gd name="T1" fmla="*/ 0 h 29"/>
                  <a:gd name="T2" fmla="*/ 254 w 271"/>
                  <a:gd name="T3" fmla="*/ 0 h 29"/>
                  <a:gd name="T4" fmla="*/ 270 w 271"/>
                  <a:gd name="T5" fmla="*/ 28 h 29"/>
                  <a:gd name="T6" fmla="*/ 0 w 271"/>
                  <a:gd name="T7" fmla="*/ 28 h 29"/>
                  <a:gd name="T8" fmla="*/ 12 w 271"/>
                  <a:gd name="T9" fmla="*/ 0 h 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71" h="29">
                    <a:moveTo>
                      <a:pt x="12" y="0"/>
                    </a:moveTo>
                    <a:lnTo>
                      <a:pt x="254" y="0"/>
                    </a:lnTo>
                    <a:lnTo>
                      <a:pt x="270" y="28"/>
                    </a:lnTo>
                    <a:lnTo>
                      <a:pt x="0" y="28"/>
                    </a:lnTo>
                    <a:lnTo>
                      <a:pt x="12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" name="Freeform 314"/>
              <p:cNvSpPr>
                <a:spLocks/>
              </p:cNvSpPr>
              <p:nvPr/>
            </p:nvSpPr>
            <p:spPr bwMode="auto">
              <a:xfrm>
                <a:off x="4598" y="2605"/>
                <a:ext cx="229" cy="21"/>
              </a:xfrm>
              <a:custGeom>
                <a:avLst/>
                <a:gdLst>
                  <a:gd name="T0" fmla="*/ 7 w 229"/>
                  <a:gd name="T1" fmla="*/ 0 h 21"/>
                  <a:gd name="T2" fmla="*/ 218 w 229"/>
                  <a:gd name="T3" fmla="*/ 0 h 21"/>
                  <a:gd name="T4" fmla="*/ 228 w 229"/>
                  <a:gd name="T5" fmla="*/ 20 h 21"/>
                  <a:gd name="T6" fmla="*/ 0 w 229"/>
                  <a:gd name="T7" fmla="*/ 20 h 21"/>
                  <a:gd name="T8" fmla="*/ 6 w 229"/>
                  <a:gd name="T9" fmla="*/ 0 h 21"/>
                  <a:gd name="T10" fmla="*/ 7 w 229"/>
                  <a:gd name="T11" fmla="*/ 0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29" h="21">
                    <a:moveTo>
                      <a:pt x="7" y="0"/>
                    </a:moveTo>
                    <a:lnTo>
                      <a:pt x="218" y="0"/>
                    </a:lnTo>
                    <a:lnTo>
                      <a:pt x="228" y="20"/>
                    </a:lnTo>
                    <a:lnTo>
                      <a:pt x="0" y="20"/>
                    </a:lnTo>
                    <a:lnTo>
                      <a:pt x="6" y="0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DBCEC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5" name="Freeform 315"/>
              <p:cNvSpPr>
                <a:spLocks/>
              </p:cNvSpPr>
              <p:nvPr/>
            </p:nvSpPr>
            <p:spPr bwMode="auto">
              <a:xfrm>
                <a:off x="4598" y="2605"/>
                <a:ext cx="232" cy="24"/>
              </a:xfrm>
              <a:custGeom>
                <a:avLst/>
                <a:gdLst>
                  <a:gd name="T0" fmla="*/ 8 w 232"/>
                  <a:gd name="T1" fmla="*/ 0 h 24"/>
                  <a:gd name="T2" fmla="*/ 221 w 232"/>
                  <a:gd name="T3" fmla="*/ 0 h 24"/>
                  <a:gd name="T4" fmla="*/ 231 w 232"/>
                  <a:gd name="T5" fmla="*/ 23 h 24"/>
                  <a:gd name="T6" fmla="*/ 0 w 232"/>
                  <a:gd name="T7" fmla="*/ 23 h 24"/>
                  <a:gd name="T8" fmla="*/ 6 w 232"/>
                  <a:gd name="T9" fmla="*/ 0 h 24"/>
                  <a:gd name="T10" fmla="*/ 8 w 232"/>
                  <a:gd name="T11" fmla="*/ 0 h 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32" h="24">
                    <a:moveTo>
                      <a:pt x="8" y="0"/>
                    </a:moveTo>
                    <a:lnTo>
                      <a:pt x="221" y="0"/>
                    </a:lnTo>
                    <a:lnTo>
                      <a:pt x="231" y="23"/>
                    </a:lnTo>
                    <a:lnTo>
                      <a:pt x="0" y="23"/>
                    </a:lnTo>
                    <a:lnTo>
                      <a:pt x="6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6" name="Freeform 316"/>
              <p:cNvSpPr>
                <a:spLocks/>
              </p:cNvSpPr>
              <p:nvPr/>
            </p:nvSpPr>
            <p:spPr bwMode="auto">
              <a:xfrm>
                <a:off x="4603" y="2608"/>
                <a:ext cx="145" cy="20"/>
              </a:xfrm>
              <a:custGeom>
                <a:avLst/>
                <a:gdLst>
                  <a:gd name="T0" fmla="*/ 4 w 145"/>
                  <a:gd name="T1" fmla="*/ 0 h 20"/>
                  <a:gd name="T2" fmla="*/ 144 w 145"/>
                  <a:gd name="T3" fmla="*/ 0 h 20"/>
                  <a:gd name="T4" fmla="*/ 144 w 145"/>
                  <a:gd name="T5" fmla="*/ 19 h 20"/>
                  <a:gd name="T6" fmla="*/ 0 w 145"/>
                  <a:gd name="T7" fmla="*/ 19 h 20"/>
                  <a:gd name="T8" fmla="*/ 4 w 145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5" h="20">
                    <a:moveTo>
                      <a:pt x="4" y="0"/>
                    </a:moveTo>
                    <a:lnTo>
                      <a:pt x="144" y="0"/>
                    </a:lnTo>
                    <a:lnTo>
                      <a:pt x="144" y="19"/>
                    </a:lnTo>
                    <a:lnTo>
                      <a:pt x="0" y="19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7F99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7" name="Freeform 317"/>
              <p:cNvSpPr>
                <a:spLocks/>
              </p:cNvSpPr>
              <p:nvPr/>
            </p:nvSpPr>
            <p:spPr bwMode="auto">
              <a:xfrm>
                <a:off x="4603" y="2608"/>
                <a:ext cx="148" cy="20"/>
              </a:xfrm>
              <a:custGeom>
                <a:avLst/>
                <a:gdLst>
                  <a:gd name="T0" fmla="*/ 4 w 148"/>
                  <a:gd name="T1" fmla="*/ 0 h 20"/>
                  <a:gd name="T2" fmla="*/ 147 w 148"/>
                  <a:gd name="T3" fmla="*/ 0 h 20"/>
                  <a:gd name="T4" fmla="*/ 147 w 148"/>
                  <a:gd name="T5" fmla="*/ 19 h 20"/>
                  <a:gd name="T6" fmla="*/ 0 w 148"/>
                  <a:gd name="T7" fmla="*/ 19 h 20"/>
                  <a:gd name="T8" fmla="*/ 4 w 148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8" h="20">
                    <a:moveTo>
                      <a:pt x="4" y="0"/>
                    </a:moveTo>
                    <a:lnTo>
                      <a:pt x="147" y="0"/>
                    </a:lnTo>
                    <a:lnTo>
                      <a:pt x="147" y="19"/>
                    </a:lnTo>
                    <a:lnTo>
                      <a:pt x="0" y="19"/>
                    </a:lnTo>
                    <a:lnTo>
                      <a:pt x="4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8" name="Freeform 318"/>
              <p:cNvSpPr>
                <a:spLocks/>
              </p:cNvSpPr>
              <p:nvPr/>
            </p:nvSpPr>
            <p:spPr bwMode="auto">
              <a:xfrm>
                <a:off x="4621" y="2624"/>
                <a:ext cx="110" cy="18"/>
              </a:xfrm>
              <a:custGeom>
                <a:avLst/>
                <a:gdLst>
                  <a:gd name="T0" fmla="*/ 0 w 110"/>
                  <a:gd name="T1" fmla="*/ 0 h 18"/>
                  <a:gd name="T2" fmla="*/ 0 w 110"/>
                  <a:gd name="T3" fmla="*/ 17 h 18"/>
                  <a:gd name="T4" fmla="*/ 109 w 110"/>
                  <a:gd name="T5" fmla="*/ 17 h 18"/>
                  <a:gd name="T6" fmla="*/ 109 w 110"/>
                  <a:gd name="T7" fmla="*/ 0 h 18"/>
                  <a:gd name="T8" fmla="*/ 0 w 110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0" h="18">
                    <a:moveTo>
                      <a:pt x="0" y="0"/>
                    </a:moveTo>
                    <a:lnTo>
                      <a:pt x="0" y="17"/>
                    </a:lnTo>
                    <a:lnTo>
                      <a:pt x="109" y="17"/>
                    </a:lnTo>
                    <a:lnTo>
                      <a:pt x="109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F99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9" name="Freeform 319"/>
              <p:cNvSpPr>
                <a:spLocks/>
              </p:cNvSpPr>
              <p:nvPr/>
            </p:nvSpPr>
            <p:spPr bwMode="auto">
              <a:xfrm>
                <a:off x="4621" y="2624"/>
                <a:ext cx="112" cy="18"/>
              </a:xfrm>
              <a:custGeom>
                <a:avLst/>
                <a:gdLst>
                  <a:gd name="T0" fmla="*/ 0 w 112"/>
                  <a:gd name="T1" fmla="*/ 0 h 18"/>
                  <a:gd name="T2" fmla="*/ 0 w 112"/>
                  <a:gd name="T3" fmla="*/ 17 h 18"/>
                  <a:gd name="T4" fmla="*/ 111 w 112"/>
                  <a:gd name="T5" fmla="*/ 17 h 18"/>
                  <a:gd name="T6" fmla="*/ 111 w 112"/>
                  <a:gd name="T7" fmla="*/ 0 h 18"/>
                  <a:gd name="T8" fmla="*/ 0 w 112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2" h="18">
                    <a:moveTo>
                      <a:pt x="0" y="0"/>
                    </a:moveTo>
                    <a:lnTo>
                      <a:pt x="0" y="17"/>
                    </a:lnTo>
                    <a:lnTo>
                      <a:pt x="111" y="17"/>
                    </a:lnTo>
                    <a:lnTo>
                      <a:pt x="111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0" name="Freeform 320"/>
              <p:cNvSpPr>
                <a:spLocks/>
              </p:cNvSpPr>
              <p:nvPr/>
            </p:nvSpPr>
            <p:spPr bwMode="auto">
              <a:xfrm>
                <a:off x="4759" y="2608"/>
                <a:ext cx="23" cy="19"/>
              </a:xfrm>
              <a:custGeom>
                <a:avLst/>
                <a:gdLst>
                  <a:gd name="T0" fmla="*/ 0 w 23"/>
                  <a:gd name="T1" fmla="*/ 0 h 19"/>
                  <a:gd name="T2" fmla="*/ 21 w 23"/>
                  <a:gd name="T3" fmla="*/ 0 h 19"/>
                  <a:gd name="T4" fmla="*/ 22 w 23"/>
                  <a:gd name="T5" fmla="*/ 18 h 19"/>
                  <a:gd name="T6" fmla="*/ 0 w 23"/>
                  <a:gd name="T7" fmla="*/ 18 h 19"/>
                  <a:gd name="T8" fmla="*/ 0 w 23"/>
                  <a:gd name="T9" fmla="*/ 3 h 19"/>
                  <a:gd name="T10" fmla="*/ 0 w 23"/>
                  <a:gd name="T11" fmla="*/ 0 h 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3" h="19">
                    <a:moveTo>
                      <a:pt x="0" y="0"/>
                    </a:moveTo>
                    <a:lnTo>
                      <a:pt x="21" y="0"/>
                    </a:lnTo>
                    <a:lnTo>
                      <a:pt x="22" y="18"/>
                    </a:lnTo>
                    <a:lnTo>
                      <a:pt x="0" y="18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F99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1" name="Freeform 321"/>
              <p:cNvSpPr>
                <a:spLocks/>
              </p:cNvSpPr>
              <p:nvPr/>
            </p:nvSpPr>
            <p:spPr bwMode="auto">
              <a:xfrm>
                <a:off x="4759" y="2608"/>
                <a:ext cx="27" cy="19"/>
              </a:xfrm>
              <a:custGeom>
                <a:avLst/>
                <a:gdLst>
                  <a:gd name="T0" fmla="*/ 0 w 27"/>
                  <a:gd name="T1" fmla="*/ 0 h 19"/>
                  <a:gd name="T2" fmla="*/ 25 w 27"/>
                  <a:gd name="T3" fmla="*/ 0 h 19"/>
                  <a:gd name="T4" fmla="*/ 26 w 27"/>
                  <a:gd name="T5" fmla="*/ 18 h 19"/>
                  <a:gd name="T6" fmla="*/ 0 w 27"/>
                  <a:gd name="T7" fmla="*/ 18 h 19"/>
                  <a:gd name="T8" fmla="*/ 0 w 27"/>
                  <a:gd name="T9" fmla="*/ 2 h 19"/>
                  <a:gd name="T10" fmla="*/ 0 w 27"/>
                  <a:gd name="T11" fmla="*/ 0 h 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7" h="19">
                    <a:moveTo>
                      <a:pt x="0" y="0"/>
                    </a:moveTo>
                    <a:lnTo>
                      <a:pt x="25" y="0"/>
                    </a:lnTo>
                    <a:lnTo>
                      <a:pt x="26" y="18"/>
                    </a:lnTo>
                    <a:lnTo>
                      <a:pt x="0" y="18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2" name="Freeform 322"/>
              <p:cNvSpPr>
                <a:spLocks/>
              </p:cNvSpPr>
              <p:nvPr/>
            </p:nvSpPr>
            <p:spPr bwMode="auto">
              <a:xfrm>
                <a:off x="4793" y="2608"/>
                <a:ext cx="32" cy="20"/>
              </a:xfrm>
              <a:custGeom>
                <a:avLst/>
                <a:gdLst>
                  <a:gd name="T0" fmla="*/ 0 w 32"/>
                  <a:gd name="T1" fmla="*/ 0 h 20"/>
                  <a:gd name="T2" fmla="*/ 25 w 32"/>
                  <a:gd name="T3" fmla="*/ 0 h 20"/>
                  <a:gd name="T4" fmla="*/ 31 w 32"/>
                  <a:gd name="T5" fmla="*/ 19 h 20"/>
                  <a:gd name="T6" fmla="*/ 4 w 32"/>
                  <a:gd name="T7" fmla="*/ 19 h 20"/>
                  <a:gd name="T8" fmla="*/ 0 w 32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" h="20">
                    <a:moveTo>
                      <a:pt x="0" y="0"/>
                    </a:moveTo>
                    <a:lnTo>
                      <a:pt x="25" y="0"/>
                    </a:lnTo>
                    <a:lnTo>
                      <a:pt x="31" y="19"/>
                    </a:lnTo>
                    <a:lnTo>
                      <a:pt x="4" y="1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F99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3" name="Freeform 323"/>
              <p:cNvSpPr>
                <a:spLocks/>
              </p:cNvSpPr>
              <p:nvPr/>
            </p:nvSpPr>
            <p:spPr bwMode="auto">
              <a:xfrm>
                <a:off x="4793" y="2608"/>
                <a:ext cx="34" cy="20"/>
              </a:xfrm>
              <a:custGeom>
                <a:avLst/>
                <a:gdLst>
                  <a:gd name="T0" fmla="*/ 0 w 34"/>
                  <a:gd name="T1" fmla="*/ 0 h 20"/>
                  <a:gd name="T2" fmla="*/ 27 w 34"/>
                  <a:gd name="T3" fmla="*/ 0 h 20"/>
                  <a:gd name="T4" fmla="*/ 33 w 34"/>
                  <a:gd name="T5" fmla="*/ 19 h 20"/>
                  <a:gd name="T6" fmla="*/ 4 w 34"/>
                  <a:gd name="T7" fmla="*/ 19 h 20"/>
                  <a:gd name="T8" fmla="*/ 0 w 34"/>
                  <a:gd name="T9" fmla="*/ 0 h 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4" h="20">
                    <a:moveTo>
                      <a:pt x="0" y="0"/>
                    </a:moveTo>
                    <a:lnTo>
                      <a:pt x="27" y="0"/>
                    </a:lnTo>
                    <a:lnTo>
                      <a:pt x="33" y="19"/>
                    </a:lnTo>
                    <a:lnTo>
                      <a:pt x="4" y="19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pic>
            <p:nvPicPr>
              <p:cNvPr id="194" name="Picture 324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59" y="2427"/>
                <a:ext cx="131" cy="1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77" name="Rectangle 325"/>
            <p:cNvSpPr>
              <a:spLocks noChangeArrowheads="1"/>
            </p:cNvSpPr>
            <p:nvPr/>
          </p:nvSpPr>
          <p:spPr bwMode="auto">
            <a:xfrm>
              <a:off x="4588" y="3120"/>
              <a:ext cx="59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C:&gt;PING</a:t>
              </a:r>
            </a:p>
          </p:txBody>
        </p:sp>
        <p:sp>
          <p:nvSpPr>
            <p:cNvPr id="78" name="Rectangle 326"/>
            <p:cNvSpPr>
              <a:spLocks noChangeArrowheads="1"/>
            </p:cNvSpPr>
            <p:nvPr/>
          </p:nvSpPr>
          <p:spPr bwMode="auto">
            <a:xfrm>
              <a:off x="4622" y="3600"/>
              <a:ext cx="590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600" b="1"/>
                <a:t>Wait</a:t>
              </a:r>
              <a:r>
                <a:rPr lang="en-US" altLang="ru-RU" sz="1600" b="1"/>
                <a:t>, please</a:t>
              </a:r>
              <a:endParaRPr lang="ru-RU" altLang="ru-RU" sz="1600" b="1"/>
            </a:p>
          </p:txBody>
        </p:sp>
        <p:grpSp>
          <p:nvGrpSpPr>
            <p:cNvPr id="79" name="Group 327"/>
            <p:cNvGrpSpPr>
              <a:grpSpLocks/>
            </p:cNvGrpSpPr>
            <p:nvPr/>
          </p:nvGrpSpPr>
          <p:grpSpPr bwMode="auto">
            <a:xfrm>
              <a:off x="4636" y="2064"/>
              <a:ext cx="528" cy="384"/>
              <a:chOff x="3840" y="2832"/>
              <a:chExt cx="1392" cy="768"/>
            </a:xfrm>
          </p:grpSpPr>
          <p:sp>
            <p:nvSpPr>
              <p:cNvPr id="133" name="AutoShape 328"/>
              <p:cNvSpPr>
                <a:spLocks noChangeArrowheads="1"/>
              </p:cNvSpPr>
              <p:nvPr/>
            </p:nvSpPr>
            <p:spPr bwMode="auto">
              <a:xfrm>
                <a:off x="4176" y="3120"/>
                <a:ext cx="336" cy="288"/>
              </a:xfrm>
              <a:prstGeom prst="flowChartMagneticDisk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134" name="AutoShape 329"/>
              <p:cNvSpPr>
                <a:spLocks noChangeArrowheads="1"/>
              </p:cNvSpPr>
              <p:nvPr/>
            </p:nvSpPr>
            <p:spPr bwMode="auto">
              <a:xfrm>
                <a:off x="4800" y="2832"/>
                <a:ext cx="336" cy="288"/>
              </a:xfrm>
              <a:prstGeom prst="flowChartMagneticDisk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135" name="Freeform 330"/>
              <p:cNvSpPr>
                <a:spLocks/>
              </p:cNvSpPr>
              <p:nvPr/>
            </p:nvSpPr>
            <p:spPr bwMode="auto">
              <a:xfrm>
                <a:off x="4944" y="3264"/>
                <a:ext cx="288" cy="144"/>
              </a:xfrm>
              <a:custGeom>
                <a:avLst/>
                <a:gdLst>
                  <a:gd name="T0" fmla="*/ 0 w 480"/>
                  <a:gd name="T1" fmla="*/ 0 h 192"/>
                  <a:gd name="T2" fmla="*/ 0 w 480"/>
                  <a:gd name="T3" fmla="*/ 108 h 192"/>
                  <a:gd name="T4" fmla="*/ 173 w 480"/>
                  <a:gd name="T5" fmla="*/ 108 h 192"/>
                  <a:gd name="T6" fmla="*/ 173 w 480"/>
                  <a:gd name="T7" fmla="*/ 54 h 192"/>
                  <a:gd name="T8" fmla="*/ 0 w 480"/>
                  <a:gd name="T9" fmla="*/ 0 h 1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0" h="192">
                    <a:moveTo>
                      <a:pt x="0" y="0"/>
                    </a:moveTo>
                    <a:lnTo>
                      <a:pt x="0" y="192"/>
                    </a:lnTo>
                    <a:lnTo>
                      <a:pt x="480" y="192"/>
                    </a:lnTo>
                    <a:lnTo>
                      <a:pt x="480" y="9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6" name="Freeform 331"/>
              <p:cNvSpPr>
                <a:spLocks/>
              </p:cNvSpPr>
              <p:nvPr/>
            </p:nvSpPr>
            <p:spPr bwMode="auto">
              <a:xfrm>
                <a:off x="4512" y="2976"/>
                <a:ext cx="288" cy="336"/>
              </a:xfrm>
              <a:custGeom>
                <a:avLst/>
                <a:gdLst>
                  <a:gd name="T0" fmla="*/ 0 w 336"/>
                  <a:gd name="T1" fmla="*/ 392 h 288"/>
                  <a:gd name="T2" fmla="*/ 247 w 336"/>
                  <a:gd name="T3" fmla="*/ 392 h 288"/>
                  <a:gd name="T4" fmla="*/ 35 w 336"/>
                  <a:gd name="T5" fmla="*/ 0 h 288"/>
                  <a:gd name="T6" fmla="*/ 247 w 336"/>
                  <a:gd name="T7" fmla="*/ 0 h 28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36" h="288">
                    <a:moveTo>
                      <a:pt x="0" y="288"/>
                    </a:moveTo>
                    <a:lnTo>
                      <a:pt x="336" y="288"/>
                    </a:lnTo>
                    <a:lnTo>
                      <a:pt x="48" y="0"/>
                    </a:lnTo>
                    <a:lnTo>
                      <a:pt x="336" y="0"/>
                    </a:lnTo>
                  </a:path>
                </a:pathLst>
              </a:custGeom>
              <a:noFill/>
              <a:ln w="28575" cap="flat" cmpd="sng">
                <a:solidFill>
                  <a:srgbClr val="00006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7" name="Freeform 332"/>
              <p:cNvSpPr>
                <a:spLocks/>
              </p:cNvSpPr>
              <p:nvPr/>
            </p:nvSpPr>
            <p:spPr bwMode="auto">
              <a:xfrm>
                <a:off x="4848" y="3072"/>
                <a:ext cx="288" cy="144"/>
              </a:xfrm>
              <a:custGeom>
                <a:avLst/>
                <a:gdLst>
                  <a:gd name="T0" fmla="*/ 0 w 480"/>
                  <a:gd name="T1" fmla="*/ 0 h 192"/>
                  <a:gd name="T2" fmla="*/ 0 w 480"/>
                  <a:gd name="T3" fmla="*/ 108 h 192"/>
                  <a:gd name="T4" fmla="*/ 173 w 480"/>
                  <a:gd name="T5" fmla="*/ 108 h 192"/>
                  <a:gd name="T6" fmla="*/ 173 w 480"/>
                  <a:gd name="T7" fmla="*/ 54 h 192"/>
                  <a:gd name="T8" fmla="*/ 0 w 480"/>
                  <a:gd name="T9" fmla="*/ 0 h 1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0" h="192">
                    <a:moveTo>
                      <a:pt x="0" y="0"/>
                    </a:moveTo>
                    <a:lnTo>
                      <a:pt x="0" y="192"/>
                    </a:lnTo>
                    <a:lnTo>
                      <a:pt x="480" y="192"/>
                    </a:lnTo>
                    <a:lnTo>
                      <a:pt x="480" y="9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8" name="Freeform 333"/>
              <p:cNvSpPr>
                <a:spLocks/>
              </p:cNvSpPr>
              <p:nvPr/>
            </p:nvSpPr>
            <p:spPr bwMode="auto">
              <a:xfrm>
                <a:off x="4032" y="3456"/>
                <a:ext cx="288" cy="144"/>
              </a:xfrm>
              <a:custGeom>
                <a:avLst/>
                <a:gdLst>
                  <a:gd name="T0" fmla="*/ 0 w 480"/>
                  <a:gd name="T1" fmla="*/ 0 h 192"/>
                  <a:gd name="T2" fmla="*/ 0 w 480"/>
                  <a:gd name="T3" fmla="*/ 108 h 192"/>
                  <a:gd name="T4" fmla="*/ 173 w 480"/>
                  <a:gd name="T5" fmla="*/ 108 h 192"/>
                  <a:gd name="T6" fmla="*/ 173 w 480"/>
                  <a:gd name="T7" fmla="*/ 54 h 192"/>
                  <a:gd name="T8" fmla="*/ 0 w 480"/>
                  <a:gd name="T9" fmla="*/ 0 h 1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0" h="192">
                    <a:moveTo>
                      <a:pt x="0" y="0"/>
                    </a:moveTo>
                    <a:lnTo>
                      <a:pt x="0" y="192"/>
                    </a:lnTo>
                    <a:lnTo>
                      <a:pt x="480" y="192"/>
                    </a:lnTo>
                    <a:lnTo>
                      <a:pt x="480" y="9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9" name="Freeform 334"/>
              <p:cNvSpPr>
                <a:spLocks/>
              </p:cNvSpPr>
              <p:nvPr/>
            </p:nvSpPr>
            <p:spPr bwMode="auto">
              <a:xfrm>
                <a:off x="3936" y="3264"/>
                <a:ext cx="288" cy="144"/>
              </a:xfrm>
              <a:custGeom>
                <a:avLst/>
                <a:gdLst>
                  <a:gd name="T0" fmla="*/ 0 w 480"/>
                  <a:gd name="T1" fmla="*/ 0 h 192"/>
                  <a:gd name="T2" fmla="*/ 0 w 480"/>
                  <a:gd name="T3" fmla="*/ 108 h 192"/>
                  <a:gd name="T4" fmla="*/ 173 w 480"/>
                  <a:gd name="T5" fmla="*/ 108 h 192"/>
                  <a:gd name="T6" fmla="*/ 173 w 480"/>
                  <a:gd name="T7" fmla="*/ 54 h 192"/>
                  <a:gd name="T8" fmla="*/ 0 w 480"/>
                  <a:gd name="T9" fmla="*/ 0 h 1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0" h="192">
                    <a:moveTo>
                      <a:pt x="0" y="0"/>
                    </a:moveTo>
                    <a:lnTo>
                      <a:pt x="0" y="192"/>
                    </a:lnTo>
                    <a:lnTo>
                      <a:pt x="480" y="192"/>
                    </a:lnTo>
                    <a:lnTo>
                      <a:pt x="480" y="9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40" name="Freeform 335"/>
              <p:cNvSpPr>
                <a:spLocks/>
              </p:cNvSpPr>
              <p:nvPr/>
            </p:nvSpPr>
            <p:spPr bwMode="auto">
              <a:xfrm>
                <a:off x="3840" y="3072"/>
                <a:ext cx="288" cy="144"/>
              </a:xfrm>
              <a:custGeom>
                <a:avLst/>
                <a:gdLst>
                  <a:gd name="T0" fmla="*/ 0 w 480"/>
                  <a:gd name="T1" fmla="*/ 0 h 192"/>
                  <a:gd name="T2" fmla="*/ 0 w 480"/>
                  <a:gd name="T3" fmla="*/ 108 h 192"/>
                  <a:gd name="T4" fmla="*/ 173 w 480"/>
                  <a:gd name="T5" fmla="*/ 108 h 192"/>
                  <a:gd name="T6" fmla="*/ 173 w 480"/>
                  <a:gd name="T7" fmla="*/ 54 h 192"/>
                  <a:gd name="T8" fmla="*/ 0 w 480"/>
                  <a:gd name="T9" fmla="*/ 0 h 1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0" h="192">
                    <a:moveTo>
                      <a:pt x="0" y="0"/>
                    </a:moveTo>
                    <a:lnTo>
                      <a:pt x="0" y="192"/>
                    </a:lnTo>
                    <a:lnTo>
                      <a:pt x="480" y="192"/>
                    </a:lnTo>
                    <a:lnTo>
                      <a:pt x="480" y="9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80" name="Group 336"/>
            <p:cNvGrpSpPr>
              <a:grpSpLocks/>
            </p:cNvGrpSpPr>
            <p:nvPr/>
          </p:nvGrpSpPr>
          <p:grpSpPr bwMode="auto">
            <a:xfrm>
              <a:off x="3983" y="1536"/>
              <a:ext cx="557" cy="432"/>
              <a:chOff x="3216" y="3216"/>
              <a:chExt cx="1728" cy="816"/>
            </a:xfrm>
          </p:grpSpPr>
          <p:grpSp>
            <p:nvGrpSpPr>
              <p:cNvPr id="122" name="Group 337"/>
              <p:cNvGrpSpPr>
                <a:grpSpLocks/>
              </p:cNvGrpSpPr>
              <p:nvPr/>
            </p:nvGrpSpPr>
            <p:grpSpPr bwMode="auto">
              <a:xfrm>
                <a:off x="3770" y="3216"/>
                <a:ext cx="405" cy="288"/>
                <a:chOff x="3600" y="3168"/>
                <a:chExt cx="480" cy="288"/>
              </a:xfrm>
            </p:grpSpPr>
            <p:sp>
              <p:nvSpPr>
                <p:cNvPr id="130" name="AutoShape 338"/>
                <p:cNvSpPr>
                  <a:spLocks noChangeArrowheads="1"/>
                </p:cNvSpPr>
                <p:nvPr/>
              </p:nvSpPr>
              <p:spPr bwMode="auto">
                <a:xfrm>
                  <a:off x="3600" y="3168"/>
                  <a:ext cx="480" cy="28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6FFCC"/>
                </a:solidFill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ru-RU" altLang="ru-RU" sz="2400"/>
                </a:p>
              </p:txBody>
            </p:sp>
            <p:sp>
              <p:nvSpPr>
                <p:cNvPr id="131" name="Line 339"/>
                <p:cNvSpPr>
                  <a:spLocks noChangeShapeType="1"/>
                </p:cNvSpPr>
                <p:nvPr/>
              </p:nvSpPr>
              <p:spPr bwMode="auto">
                <a:xfrm>
                  <a:off x="3600" y="3238"/>
                  <a:ext cx="48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32" name="Line 340"/>
                <p:cNvSpPr>
                  <a:spLocks noChangeShapeType="1"/>
                </p:cNvSpPr>
                <p:nvPr/>
              </p:nvSpPr>
              <p:spPr bwMode="auto">
                <a:xfrm>
                  <a:off x="3600" y="3408"/>
                  <a:ext cx="48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23" name="Line 341"/>
              <p:cNvSpPr>
                <a:spLocks noChangeShapeType="1"/>
              </p:cNvSpPr>
              <p:nvPr/>
            </p:nvSpPr>
            <p:spPr bwMode="auto">
              <a:xfrm>
                <a:off x="3504" y="3360"/>
                <a:ext cx="26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" name="Line 342"/>
              <p:cNvSpPr>
                <a:spLocks noChangeShapeType="1"/>
              </p:cNvSpPr>
              <p:nvPr/>
            </p:nvSpPr>
            <p:spPr bwMode="auto">
              <a:xfrm>
                <a:off x="4080" y="3504"/>
                <a:ext cx="0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5" name="AutoShape 343"/>
              <p:cNvSpPr>
                <a:spLocks noChangeArrowheads="1"/>
              </p:cNvSpPr>
              <p:nvPr/>
            </p:nvSpPr>
            <p:spPr bwMode="auto">
              <a:xfrm>
                <a:off x="3936" y="3696"/>
                <a:ext cx="336" cy="336"/>
              </a:xfrm>
              <a:prstGeom prst="flowChartMultidocumen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126" name="Line 344"/>
              <p:cNvSpPr>
                <a:spLocks noChangeShapeType="1"/>
              </p:cNvSpPr>
              <p:nvPr/>
            </p:nvSpPr>
            <p:spPr bwMode="auto">
              <a:xfrm>
                <a:off x="4176" y="3360"/>
                <a:ext cx="3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7" name="Rectangle 345"/>
              <p:cNvSpPr>
                <a:spLocks noChangeArrowheads="1"/>
              </p:cNvSpPr>
              <p:nvPr/>
            </p:nvSpPr>
            <p:spPr bwMode="auto">
              <a:xfrm>
                <a:off x="3216" y="3264"/>
                <a:ext cx="288" cy="24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>
                <a:outerShdw dist="63500" dir="3187806" algn="ctr" rotWithShape="0">
                  <a:schemeClr val="tx1"/>
                </a:outerShdw>
              </a:effec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128" name="Freeform 346"/>
              <p:cNvSpPr>
                <a:spLocks/>
              </p:cNvSpPr>
              <p:nvPr/>
            </p:nvSpPr>
            <p:spPr bwMode="auto">
              <a:xfrm>
                <a:off x="4512" y="3264"/>
                <a:ext cx="432" cy="240"/>
              </a:xfrm>
              <a:custGeom>
                <a:avLst/>
                <a:gdLst>
                  <a:gd name="T0" fmla="*/ 432 w 432"/>
                  <a:gd name="T1" fmla="*/ 240 h 240"/>
                  <a:gd name="T2" fmla="*/ 0 w 432"/>
                  <a:gd name="T3" fmla="*/ 240 h 240"/>
                  <a:gd name="T4" fmla="*/ 0 w 432"/>
                  <a:gd name="T5" fmla="*/ 0 h 240"/>
                  <a:gd name="T6" fmla="*/ 432 w 432"/>
                  <a:gd name="T7" fmla="*/ 0 h 24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32" h="240">
                    <a:moveTo>
                      <a:pt x="432" y="240"/>
                    </a:moveTo>
                    <a:lnTo>
                      <a:pt x="0" y="240"/>
                    </a:lnTo>
                    <a:lnTo>
                      <a:pt x="0" y="0"/>
                    </a:lnTo>
                    <a:lnTo>
                      <a:pt x="432" y="0"/>
                    </a:lnTo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9" name="Line 347"/>
              <p:cNvSpPr>
                <a:spLocks noChangeShapeType="1"/>
              </p:cNvSpPr>
              <p:nvPr/>
            </p:nvSpPr>
            <p:spPr bwMode="auto">
              <a:xfrm>
                <a:off x="4608" y="3264"/>
                <a:ext cx="0" cy="24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81" name="Group 348"/>
            <p:cNvGrpSpPr>
              <a:grpSpLocks/>
            </p:cNvGrpSpPr>
            <p:nvPr/>
          </p:nvGrpSpPr>
          <p:grpSpPr bwMode="auto">
            <a:xfrm>
              <a:off x="3964" y="2112"/>
              <a:ext cx="624" cy="336"/>
              <a:chOff x="3456" y="3168"/>
              <a:chExt cx="1536" cy="528"/>
            </a:xfrm>
          </p:grpSpPr>
          <p:grpSp>
            <p:nvGrpSpPr>
              <p:cNvPr id="109" name="Group 349"/>
              <p:cNvGrpSpPr>
                <a:grpSpLocks/>
              </p:cNvGrpSpPr>
              <p:nvPr/>
            </p:nvGrpSpPr>
            <p:grpSpPr bwMode="auto">
              <a:xfrm>
                <a:off x="3600" y="3168"/>
                <a:ext cx="480" cy="288"/>
                <a:chOff x="3600" y="3168"/>
                <a:chExt cx="480" cy="288"/>
              </a:xfrm>
            </p:grpSpPr>
            <p:sp>
              <p:nvSpPr>
                <p:cNvPr id="119" name="AutoShape 350"/>
                <p:cNvSpPr>
                  <a:spLocks noChangeArrowheads="1"/>
                </p:cNvSpPr>
                <p:nvPr/>
              </p:nvSpPr>
              <p:spPr bwMode="auto">
                <a:xfrm>
                  <a:off x="3600" y="3168"/>
                  <a:ext cx="480" cy="28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6FFCC"/>
                </a:solidFill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ru-RU" altLang="ru-RU" sz="2400"/>
                </a:p>
              </p:txBody>
            </p:sp>
            <p:sp>
              <p:nvSpPr>
                <p:cNvPr id="120" name="Line 351"/>
                <p:cNvSpPr>
                  <a:spLocks noChangeShapeType="1"/>
                </p:cNvSpPr>
                <p:nvPr/>
              </p:nvSpPr>
              <p:spPr bwMode="auto">
                <a:xfrm>
                  <a:off x="3600" y="3238"/>
                  <a:ext cx="48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1" name="Line 352"/>
                <p:cNvSpPr>
                  <a:spLocks noChangeShapeType="1"/>
                </p:cNvSpPr>
                <p:nvPr/>
              </p:nvSpPr>
              <p:spPr bwMode="auto">
                <a:xfrm>
                  <a:off x="3600" y="3408"/>
                  <a:ext cx="48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10" name="Group 353"/>
              <p:cNvGrpSpPr>
                <a:grpSpLocks/>
              </p:cNvGrpSpPr>
              <p:nvPr/>
            </p:nvGrpSpPr>
            <p:grpSpPr bwMode="auto">
              <a:xfrm>
                <a:off x="4368" y="3408"/>
                <a:ext cx="480" cy="288"/>
                <a:chOff x="3600" y="3168"/>
                <a:chExt cx="480" cy="288"/>
              </a:xfrm>
            </p:grpSpPr>
            <p:sp>
              <p:nvSpPr>
                <p:cNvPr id="116" name="AutoShape 354"/>
                <p:cNvSpPr>
                  <a:spLocks noChangeArrowheads="1"/>
                </p:cNvSpPr>
                <p:nvPr/>
              </p:nvSpPr>
              <p:spPr bwMode="auto">
                <a:xfrm>
                  <a:off x="3600" y="3168"/>
                  <a:ext cx="480" cy="28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66FFCC"/>
                </a:solidFill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ru-RU" altLang="ru-RU" sz="2400"/>
                </a:p>
              </p:txBody>
            </p:sp>
            <p:sp>
              <p:nvSpPr>
                <p:cNvPr id="117" name="Line 355"/>
                <p:cNvSpPr>
                  <a:spLocks noChangeShapeType="1"/>
                </p:cNvSpPr>
                <p:nvPr/>
              </p:nvSpPr>
              <p:spPr bwMode="auto">
                <a:xfrm>
                  <a:off x="3600" y="3238"/>
                  <a:ext cx="48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18" name="Line 356"/>
                <p:cNvSpPr>
                  <a:spLocks noChangeShapeType="1"/>
                </p:cNvSpPr>
                <p:nvPr/>
              </p:nvSpPr>
              <p:spPr bwMode="auto">
                <a:xfrm>
                  <a:off x="3600" y="3408"/>
                  <a:ext cx="48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111" name="Line 357"/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" name="Freeform 358"/>
              <p:cNvSpPr>
                <a:spLocks/>
              </p:cNvSpPr>
              <p:nvPr/>
            </p:nvSpPr>
            <p:spPr bwMode="auto">
              <a:xfrm>
                <a:off x="4080" y="3312"/>
                <a:ext cx="288" cy="240"/>
              </a:xfrm>
              <a:custGeom>
                <a:avLst/>
                <a:gdLst>
                  <a:gd name="T0" fmla="*/ 0 w 288"/>
                  <a:gd name="T1" fmla="*/ 0 h 240"/>
                  <a:gd name="T2" fmla="*/ 144 w 288"/>
                  <a:gd name="T3" fmla="*/ 0 h 240"/>
                  <a:gd name="T4" fmla="*/ 144 w 288"/>
                  <a:gd name="T5" fmla="*/ 240 h 240"/>
                  <a:gd name="T6" fmla="*/ 288 w 288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88" h="240">
                    <a:moveTo>
                      <a:pt x="0" y="0"/>
                    </a:moveTo>
                    <a:lnTo>
                      <a:pt x="144" y="0"/>
                    </a:lnTo>
                    <a:lnTo>
                      <a:pt x="144" y="240"/>
                    </a:lnTo>
                    <a:lnTo>
                      <a:pt x="288" y="240"/>
                    </a:lnTo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" name="Line 359"/>
              <p:cNvSpPr>
                <a:spLocks noChangeShapeType="1"/>
              </p:cNvSpPr>
              <p:nvPr/>
            </p:nvSpPr>
            <p:spPr bwMode="auto">
              <a:xfrm flipV="1">
                <a:off x="3840" y="3456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" name="Line 360"/>
              <p:cNvSpPr>
                <a:spLocks noChangeShapeType="1"/>
              </p:cNvSpPr>
              <p:nvPr/>
            </p:nvSpPr>
            <p:spPr bwMode="auto">
              <a:xfrm>
                <a:off x="4560" y="3216"/>
                <a:ext cx="0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" name="Line 361"/>
              <p:cNvSpPr>
                <a:spLocks noChangeShapeType="1"/>
              </p:cNvSpPr>
              <p:nvPr/>
            </p:nvSpPr>
            <p:spPr bwMode="auto">
              <a:xfrm>
                <a:off x="4848" y="3552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82" name="Group 362"/>
            <p:cNvGrpSpPr>
              <a:grpSpLocks/>
            </p:cNvGrpSpPr>
            <p:nvPr/>
          </p:nvGrpSpPr>
          <p:grpSpPr bwMode="auto">
            <a:xfrm>
              <a:off x="4063" y="2640"/>
              <a:ext cx="429" cy="353"/>
              <a:chOff x="2943" y="2417"/>
              <a:chExt cx="429" cy="343"/>
            </a:xfrm>
          </p:grpSpPr>
          <p:sp>
            <p:nvSpPr>
              <p:cNvPr id="98" name="Rectangle 363"/>
              <p:cNvSpPr>
                <a:spLocks noChangeArrowheads="1"/>
              </p:cNvSpPr>
              <p:nvPr/>
            </p:nvSpPr>
            <p:spPr bwMode="auto">
              <a:xfrm>
                <a:off x="3086" y="2417"/>
                <a:ext cx="156" cy="76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99" name="Rectangle 364"/>
              <p:cNvSpPr>
                <a:spLocks noChangeArrowheads="1"/>
              </p:cNvSpPr>
              <p:nvPr/>
            </p:nvSpPr>
            <p:spPr bwMode="auto">
              <a:xfrm>
                <a:off x="2943" y="2557"/>
                <a:ext cx="101" cy="77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100" name="Rectangle 365"/>
              <p:cNvSpPr>
                <a:spLocks noChangeArrowheads="1"/>
              </p:cNvSpPr>
              <p:nvPr/>
            </p:nvSpPr>
            <p:spPr bwMode="auto">
              <a:xfrm>
                <a:off x="3107" y="2557"/>
                <a:ext cx="101" cy="77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101" name="Rectangle 366"/>
              <p:cNvSpPr>
                <a:spLocks noChangeArrowheads="1"/>
              </p:cNvSpPr>
              <p:nvPr/>
            </p:nvSpPr>
            <p:spPr bwMode="auto">
              <a:xfrm>
                <a:off x="3271" y="2557"/>
                <a:ext cx="101" cy="77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102" name="Rectangle 367"/>
              <p:cNvSpPr>
                <a:spLocks noChangeArrowheads="1"/>
              </p:cNvSpPr>
              <p:nvPr/>
            </p:nvSpPr>
            <p:spPr bwMode="auto">
              <a:xfrm>
                <a:off x="2998" y="2684"/>
                <a:ext cx="101" cy="76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103" name="Rectangle 368"/>
              <p:cNvSpPr>
                <a:spLocks noChangeArrowheads="1"/>
              </p:cNvSpPr>
              <p:nvPr/>
            </p:nvSpPr>
            <p:spPr bwMode="auto">
              <a:xfrm>
                <a:off x="3161" y="2684"/>
                <a:ext cx="102" cy="76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104" name="Line 369"/>
              <p:cNvSpPr>
                <a:spLocks noChangeShapeType="1"/>
              </p:cNvSpPr>
              <p:nvPr/>
            </p:nvSpPr>
            <p:spPr bwMode="auto">
              <a:xfrm flipH="1">
                <a:off x="2994" y="2470"/>
                <a:ext cx="163" cy="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" name="Line 370"/>
              <p:cNvSpPr>
                <a:spLocks noChangeShapeType="1"/>
              </p:cNvSpPr>
              <p:nvPr/>
            </p:nvSpPr>
            <p:spPr bwMode="auto">
              <a:xfrm>
                <a:off x="3157" y="2470"/>
                <a:ext cx="0" cy="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6" name="Line 371"/>
              <p:cNvSpPr>
                <a:spLocks noChangeShapeType="1"/>
              </p:cNvSpPr>
              <p:nvPr/>
            </p:nvSpPr>
            <p:spPr bwMode="auto">
              <a:xfrm>
                <a:off x="3157" y="2470"/>
                <a:ext cx="164" cy="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7" name="Line 372"/>
              <p:cNvSpPr>
                <a:spLocks noChangeShapeType="1"/>
              </p:cNvSpPr>
              <p:nvPr/>
            </p:nvSpPr>
            <p:spPr bwMode="auto">
              <a:xfrm flipH="1">
                <a:off x="3048" y="2638"/>
                <a:ext cx="109" cy="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8" name="Line 373"/>
              <p:cNvSpPr>
                <a:spLocks noChangeShapeType="1"/>
              </p:cNvSpPr>
              <p:nvPr/>
            </p:nvSpPr>
            <p:spPr bwMode="auto">
              <a:xfrm>
                <a:off x="3157" y="2638"/>
                <a:ext cx="55" cy="8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3" name="Rectangle 374"/>
            <p:cNvSpPr>
              <a:spLocks noChangeArrowheads="1"/>
            </p:cNvSpPr>
            <p:nvPr/>
          </p:nvSpPr>
          <p:spPr bwMode="auto">
            <a:xfrm>
              <a:off x="3984" y="3120"/>
              <a:ext cx="103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400" b="1"/>
                <a:t>BEGIN  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1400" b="1"/>
                <a:t>    BLOCK</a:t>
              </a:r>
            </a:p>
          </p:txBody>
        </p:sp>
        <p:grpSp>
          <p:nvGrpSpPr>
            <p:cNvPr id="84" name="Group 375"/>
            <p:cNvGrpSpPr>
              <a:grpSpLocks/>
            </p:cNvGrpSpPr>
            <p:nvPr/>
          </p:nvGrpSpPr>
          <p:grpSpPr bwMode="auto">
            <a:xfrm>
              <a:off x="4012" y="3641"/>
              <a:ext cx="576" cy="247"/>
              <a:chOff x="2926" y="2879"/>
              <a:chExt cx="989" cy="240"/>
            </a:xfrm>
          </p:grpSpPr>
          <p:pic>
            <p:nvPicPr>
              <p:cNvPr id="96" name="Picture 376"/>
              <p:cNvPicPr>
                <a:picLocks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26" y="2879"/>
                <a:ext cx="989" cy="2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97" name="Rectangle 377"/>
              <p:cNvSpPr>
                <a:spLocks noChangeArrowheads="1"/>
              </p:cNvSpPr>
              <p:nvPr/>
            </p:nvSpPr>
            <p:spPr bwMode="auto">
              <a:xfrm>
                <a:off x="3009" y="2919"/>
                <a:ext cx="789" cy="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ru-RU" altLang="ru-RU" sz="1800" b="1"/>
                  <a:t>Меню</a:t>
                </a:r>
              </a:p>
            </p:txBody>
          </p:sp>
        </p:grpSp>
        <p:sp>
          <p:nvSpPr>
            <p:cNvPr id="85" name="Line 378"/>
            <p:cNvSpPr>
              <a:spLocks noChangeShapeType="1"/>
            </p:cNvSpPr>
            <p:nvPr/>
          </p:nvSpPr>
          <p:spPr bwMode="auto">
            <a:xfrm flipV="1">
              <a:off x="3360" y="3600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6" name="Line 379"/>
            <p:cNvSpPr>
              <a:spLocks noChangeShapeType="1"/>
            </p:cNvSpPr>
            <p:nvPr/>
          </p:nvSpPr>
          <p:spPr bwMode="auto">
            <a:xfrm flipV="1">
              <a:off x="3360" y="3936"/>
              <a:ext cx="62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" name="Line 380"/>
            <p:cNvSpPr>
              <a:spLocks noChangeShapeType="1"/>
            </p:cNvSpPr>
            <p:nvPr/>
          </p:nvSpPr>
          <p:spPr bwMode="auto">
            <a:xfrm>
              <a:off x="3696" y="3670"/>
              <a:ext cx="0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" name="Line 381"/>
            <p:cNvSpPr>
              <a:spLocks noChangeShapeType="1"/>
            </p:cNvSpPr>
            <p:nvPr/>
          </p:nvSpPr>
          <p:spPr bwMode="auto">
            <a:xfrm>
              <a:off x="4752" y="2725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" name="Line 382"/>
            <p:cNvSpPr>
              <a:spLocks noChangeShapeType="1"/>
            </p:cNvSpPr>
            <p:nvPr/>
          </p:nvSpPr>
          <p:spPr bwMode="auto">
            <a:xfrm>
              <a:off x="4752" y="2965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0" name="Group 383"/>
            <p:cNvGrpSpPr>
              <a:grpSpLocks/>
            </p:cNvGrpSpPr>
            <p:nvPr/>
          </p:nvGrpSpPr>
          <p:grpSpPr bwMode="auto">
            <a:xfrm>
              <a:off x="3360" y="2160"/>
              <a:ext cx="480" cy="288"/>
              <a:chOff x="3600" y="3456"/>
              <a:chExt cx="1584" cy="576"/>
            </a:xfrm>
          </p:grpSpPr>
          <p:sp>
            <p:nvSpPr>
              <p:cNvPr id="91" name="AutoShape 384"/>
              <p:cNvSpPr>
                <a:spLocks noChangeArrowheads="1"/>
              </p:cNvSpPr>
              <p:nvPr/>
            </p:nvSpPr>
            <p:spPr bwMode="auto">
              <a:xfrm>
                <a:off x="3600" y="3456"/>
                <a:ext cx="672" cy="192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92" name="AutoShape 385"/>
              <p:cNvSpPr>
                <a:spLocks noChangeArrowheads="1"/>
              </p:cNvSpPr>
              <p:nvPr/>
            </p:nvSpPr>
            <p:spPr bwMode="auto">
              <a:xfrm>
                <a:off x="4512" y="3456"/>
                <a:ext cx="672" cy="192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93" name="AutoShape 386"/>
              <p:cNvSpPr>
                <a:spLocks noChangeArrowheads="1"/>
              </p:cNvSpPr>
              <p:nvPr/>
            </p:nvSpPr>
            <p:spPr bwMode="auto">
              <a:xfrm>
                <a:off x="4176" y="3840"/>
                <a:ext cx="432" cy="192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94" name="Line 387"/>
              <p:cNvSpPr>
                <a:spLocks noChangeShapeType="1"/>
              </p:cNvSpPr>
              <p:nvPr/>
            </p:nvSpPr>
            <p:spPr bwMode="auto">
              <a:xfrm flipH="1" flipV="1">
                <a:off x="3984" y="3648"/>
                <a:ext cx="288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5" name="Line 388"/>
              <p:cNvSpPr>
                <a:spLocks noChangeShapeType="1"/>
              </p:cNvSpPr>
              <p:nvPr/>
            </p:nvSpPr>
            <p:spPr bwMode="auto">
              <a:xfrm flipV="1">
                <a:off x="4464" y="3648"/>
                <a:ext cx="288" cy="1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5695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191586" y="17004"/>
            <a:ext cx="6051144" cy="915965"/>
          </a:xfrm>
        </p:spPr>
        <p:txBody>
          <a:bodyPr/>
          <a:lstStyle/>
          <a:p>
            <a:pPr algn="ctr"/>
            <a:r>
              <a:rPr lang="ru-RU" altLang="ru-RU" sz="2800" b="1" dirty="0" err="1">
                <a:solidFill>
                  <a:srgbClr val="0000CC"/>
                </a:solidFill>
              </a:rPr>
              <a:t>Архітектурний</a:t>
            </a:r>
            <a:r>
              <a:rPr lang="ru-RU" altLang="ru-RU" sz="2800" b="1" dirty="0">
                <a:solidFill>
                  <a:srgbClr val="0000CC"/>
                </a:solidFill>
              </a:rPr>
              <a:t> </a:t>
            </a:r>
            <a:r>
              <a:rPr lang="ru-RU" altLang="ru-RU" sz="2800" b="1" dirty="0" err="1">
                <a:solidFill>
                  <a:srgbClr val="0000CC"/>
                </a:solidFill>
              </a:rPr>
              <a:t>підхід</a:t>
            </a:r>
            <a:r>
              <a:rPr lang="ru-RU" altLang="ru-RU" sz="2800" b="1" dirty="0">
                <a:solidFill>
                  <a:srgbClr val="0000CC"/>
                </a:solidFill>
              </a:rPr>
              <a:t> і комплексна </a:t>
            </a:r>
            <a:r>
              <a:rPr lang="ru-RU" altLang="ru-RU" sz="2800" b="1" dirty="0" err="1">
                <a:solidFill>
                  <a:srgbClr val="0000CC"/>
                </a:solidFill>
              </a:rPr>
              <a:t>архітектура</a:t>
            </a:r>
            <a:r>
              <a:rPr lang="ru-RU" altLang="ru-RU" sz="2800" b="1" dirty="0">
                <a:solidFill>
                  <a:srgbClr val="0000CC"/>
                </a:solidFill>
              </a:rPr>
              <a:t> </a:t>
            </a:r>
            <a:r>
              <a:rPr lang="ru-RU" altLang="ru-RU" sz="2800" b="1" dirty="0" err="1">
                <a:solidFill>
                  <a:srgbClr val="0000CC"/>
                </a:solidFill>
              </a:rPr>
              <a:t>підприємства</a:t>
            </a:r>
            <a:endParaRPr lang="ru-RU" altLang="ru-RU" sz="2800" b="1" dirty="0" smtClean="0">
              <a:solidFill>
                <a:srgbClr val="0000CC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4872" y="1830646"/>
            <a:ext cx="328228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Зростання</a:t>
            </a:r>
            <a:r>
              <a:rPr lang="ru-RU" sz="2000" dirty="0" smtClean="0"/>
              <a:t> масштабу і </a:t>
            </a:r>
            <a:r>
              <a:rPr lang="ru-RU" sz="2000" dirty="0" err="1" smtClean="0"/>
              <a:t>складності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окремих</a:t>
            </a:r>
            <a:r>
              <a:rPr lang="ru-RU" sz="2000" dirty="0" smtClean="0"/>
              <a:t> </a:t>
            </a:r>
            <a:r>
              <a:rPr lang="ru-RU" sz="2000" dirty="0" err="1" smtClean="0"/>
              <a:t>автоматизованих</a:t>
            </a:r>
            <a:r>
              <a:rPr lang="ru-RU" sz="2000" dirty="0" smtClean="0"/>
              <a:t> систем</a:t>
            </a:r>
          </a:p>
          <a:p>
            <a:endParaRPr lang="ru-RU" sz="2000" dirty="0" smtClean="0"/>
          </a:p>
          <a:p>
            <a:r>
              <a:rPr lang="ru-RU" sz="2000" dirty="0" smtClean="0"/>
              <a:t>Все </a:t>
            </a:r>
            <a:r>
              <a:rPr lang="ru-RU" sz="2000" dirty="0" err="1" smtClean="0"/>
              <a:t>більш</a:t>
            </a:r>
            <a:r>
              <a:rPr lang="ru-RU" sz="2000" dirty="0" smtClean="0"/>
              <a:t> </a:t>
            </a:r>
            <a:r>
              <a:rPr lang="ru-RU" sz="2000" dirty="0" err="1" smtClean="0"/>
              <a:t>безпосереднє</a:t>
            </a:r>
            <a:r>
              <a:rPr lang="ru-RU" sz="2000" dirty="0" smtClean="0"/>
              <a:t> </a:t>
            </a:r>
            <a:r>
              <a:rPr lang="ru-RU" sz="2000" dirty="0" err="1" smtClean="0"/>
              <a:t>включення</a:t>
            </a:r>
            <a:r>
              <a:rPr lang="ru-RU" sz="2000" dirty="0" smtClean="0"/>
              <a:t> ІТ-систем в </a:t>
            </a:r>
            <a:r>
              <a:rPr lang="ru-RU" sz="2000" dirty="0" err="1" smtClean="0"/>
              <a:t>основну</a:t>
            </a:r>
            <a:r>
              <a:rPr lang="ru-RU" sz="2000" dirty="0" smtClean="0"/>
              <a:t> </a:t>
            </a:r>
            <a:r>
              <a:rPr lang="ru-RU" sz="2000" dirty="0" err="1" smtClean="0"/>
              <a:t>діяльність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підприємств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err="1" smtClean="0"/>
              <a:t>Зростання</a:t>
            </a:r>
            <a:r>
              <a:rPr lang="ru-RU" sz="2000" dirty="0" smtClean="0"/>
              <a:t> числа і масштабу </a:t>
            </a:r>
            <a:r>
              <a:rPr lang="ru-RU" sz="2000" dirty="0" err="1" smtClean="0"/>
              <a:t>інтегруючих</a:t>
            </a:r>
            <a:r>
              <a:rPr lang="ru-RU" sz="2000" dirty="0" smtClean="0"/>
              <a:t>, «</a:t>
            </a:r>
            <a:r>
              <a:rPr lang="ru-RU" sz="2000" dirty="0" err="1" smtClean="0"/>
              <a:t>наскрізних</a:t>
            </a:r>
            <a:r>
              <a:rPr lang="ru-RU" sz="2000" dirty="0" smtClean="0"/>
              <a:t>» </a:t>
            </a:r>
            <a:r>
              <a:rPr lang="ru-RU" sz="2000" dirty="0" err="1" smtClean="0"/>
              <a:t>бізнес-процесів</a:t>
            </a:r>
            <a:r>
              <a:rPr lang="ru-RU" sz="2000" dirty="0" smtClean="0"/>
              <a:t> (</a:t>
            </a:r>
            <a:r>
              <a:rPr lang="ru-RU" sz="2000" dirty="0" err="1" smtClean="0"/>
              <a:t>всередині</a:t>
            </a:r>
            <a:r>
              <a:rPr lang="ru-RU" sz="2000" dirty="0" smtClean="0"/>
              <a:t> і </a:t>
            </a:r>
            <a:r>
              <a:rPr lang="ru-RU" sz="2000" dirty="0" err="1" smtClean="0"/>
              <a:t>між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підприємствами</a:t>
            </a:r>
            <a:r>
              <a:rPr lang="ru-RU" sz="2000" dirty="0" smtClean="0"/>
              <a:t>)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72752" y="1984534"/>
            <a:ext cx="331640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З</a:t>
            </a:r>
            <a:r>
              <a:rPr lang="ru-RU" sz="2000" dirty="0" err="1" smtClean="0"/>
              <a:t>ростання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вартості</a:t>
            </a:r>
            <a:r>
              <a:rPr lang="ru-RU" sz="2000" dirty="0" smtClean="0"/>
              <a:t> систем і </a:t>
            </a:r>
            <a:r>
              <a:rPr lang="ru-RU" sz="2000" dirty="0" err="1" smtClean="0"/>
              <a:t>ризиків</a:t>
            </a:r>
            <a:r>
              <a:rPr lang="ru-RU" sz="2000" dirty="0" smtClean="0"/>
              <a:t> в проектах </a:t>
            </a:r>
            <a:r>
              <a:rPr lang="ru-RU" sz="2000" dirty="0" err="1" smtClean="0"/>
              <a:t>їх</a:t>
            </a:r>
            <a:r>
              <a:rPr lang="ru-RU" sz="2000" dirty="0" smtClean="0"/>
              <a:t> </a:t>
            </a:r>
            <a:r>
              <a:rPr lang="ru-RU" sz="2000" dirty="0" err="1" smtClean="0"/>
              <a:t>створення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err="1" smtClean="0"/>
              <a:t>Зростання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вимог</a:t>
            </a:r>
            <a:r>
              <a:rPr lang="ru-RU" sz="2000" dirty="0" smtClean="0"/>
              <a:t> до </a:t>
            </a:r>
            <a:r>
              <a:rPr lang="ru-RU" sz="2000" dirty="0" err="1" smtClean="0"/>
              <a:t>ефективності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інвестицій</a:t>
            </a:r>
            <a:r>
              <a:rPr lang="ru-RU" sz="2000" dirty="0" smtClean="0"/>
              <a:t> в ІТ, до </a:t>
            </a:r>
            <a:r>
              <a:rPr lang="ru-RU" sz="2000" dirty="0" err="1" smtClean="0"/>
              <a:t>більш</a:t>
            </a:r>
            <a:r>
              <a:rPr lang="ru-RU" sz="2000" dirty="0" smtClean="0"/>
              <a:t> </a:t>
            </a:r>
            <a:r>
              <a:rPr lang="ru-RU" sz="2000" dirty="0" err="1" smtClean="0"/>
              <a:t>явної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відповідності</a:t>
            </a:r>
            <a:r>
              <a:rPr lang="ru-RU" sz="2000" dirty="0" smtClean="0"/>
              <a:t> ІТ-</a:t>
            </a:r>
            <a:r>
              <a:rPr lang="ru-RU" sz="2000" dirty="0" err="1" smtClean="0"/>
              <a:t>рішень</a:t>
            </a:r>
            <a:r>
              <a:rPr lang="ru-RU" sz="2000" dirty="0" smtClean="0"/>
              <a:t> і потреб </a:t>
            </a:r>
            <a:r>
              <a:rPr lang="ru-RU" sz="2000" dirty="0" err="1" smtClean="0"/>
              <a:t>бізнесу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 </a:t>
            </a:r>
            <a:r>
              <a:rPr lang="ru-RU" sz="2000" dirty="0" err="1" smtClean="0"/>
              <a:t>Зростання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вимог</a:t>
            </a:r>
            <a:r>
              <a:rPr lang="ru-RU" sz="2000" dirty="0" smtClean="0"/>
              <a:t> до </a:t>
            </a:r>
            <a:r>
              <a:rPr lang="ru-RU" sz="2000" dirty="0" err="1" smtClean="0"/>
              <a:t>ефективної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взаємодії</a:t>
            </a:r>
            <a:r>
              <a:rPr lang="ru-RU" sz="2000" dirty="0" smtClean="0"/>
              <a:t> </a:t>
            </a:r>
            <a:r>
              <a:rPr lang="ru-RU" sz="2000" dirty="0" err="1" smtClean="0"/>
              <a:t>різних</a:t>
            </a:r>
            <a:r>
              <a:rPr lang="ru-RU" sz="2000" dirty="0" smtClean="0"/>
              <a:t> систем </a:t>
            </a:r>
            <a:r>
              <a:rPr lang="ru-RU" sz="2000" dirty="0" err="1" smtClean="0"/>
              <a:t>між</a:t>
            </a:r>
            <a:r>
              <a:rPr lang="ru-RU" sz="2000" dirty="0" smtClean="0"/>
              <a:t> собою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4872" y="963137"/>
            <a:ext cx="80317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Причини </a:t>
            </a:r>
            <a:r>
              <a:rPr lang="ru-RU" sz="2800" b="1" dirty="0" err="1" smtClean="0"/>
              <a:t>розвитку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архітектурного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підходу</a:t>
            </a:r>
            <a:endParaRPr lang="ru-RU" sz="2800" b="1" dirty="0"/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4521105" y="2389851"/>
            <a:ext cx="647700" cy="287337"/>
          </a:xfrm>
          <a:prstGeom prst="rightArrow">
            <a:avLst>
              <a:gd name="adj1" fmla="val 50000"/>
              <a:gd name="adj2" fmla="val 5635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17" name="AutoShape 6"/>
          <p:cNvSpPr>
            <a:spLocks noChangeArrowheads="1"/>
          </p:cNvSpPr>
          <p:nvPr/>
        </p:nvSpPr>
        <p:spPr bwMode="auto">
          <a:xfrm>
            <a:off x="4521105" y="3745757"/>
            <a:ext cx="647700" cy="287337"/>
          </a:xfrm>
          <a:prstGeom prst="rightArrow">
            <a:avLst>
              <a:gd name="adj1" fmla="val 50000"/>
              <a:gd name="adj2" fmla="val 5635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18" name="AutoShape 6"/>
          <p:cNvSpPr>
            <a:spLocks noChangeArrowheads="1"/>
          </p:cNvSpPr>
          <p:nvPr/>
        </p:nvSpPr>
        <p:spPr bwMode="auto">
          <a:xfrm>
            <a:off x="4626875" y="5515188"/>
            <a:ext cx="647700" cy="287337"/>
          </a:xfrm>
          <a:prstGeom prst="rightArrow">
            <a:avLst>
              <a:gd name="adj1" fmla="val 50000"/>
              <a:gd name="adj2" fmla="val 5635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Рисунок 9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04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5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660033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660033"/>
                </a:solidFill>
              </a:rPr>
              <a:t>-</a:t>
            </a:r>
            <a:fld id="{DD6334BF-1F50-4B6D-BEEE-779B01356BD3}" type="slidenum">
              <a:rPr lang="ru-RU" altLang="ru-RU" sz="1800">
                <a:solidFill>
                  <a:srgbClr val="660033"/>
                </a:solidFill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r>
              <a:rPr lang="ru-RU" altLang="ru-RU" sz="1800">
                <a:solidFill>
                  <a:srgbClr val="660033"/>
                </a:solidFill>
              </a:rPr>
              <a:t>-</a:t>
            </a:r>
            <a:endParaRPr lang="ru-RU" altLang="ru-RU" sz="1400" b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115888"/>
            <a:ext cx="5858256" cy="803275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altLang="ru-RU" sz="2000" b="1" dirty="0" smtClean="0">
                <a:solidFill>
                  <a:srgbClr val="0000CC"/>
                </a:solidFill>
              </a:rPr>
              <a:t> </a:t>
            </a:r>
            <a:r>
              <a:rPr lang="ru-RU" altLang="ru-RU" sz="2000" b="1" dirty="0">
                <a:solidFill>
                  <a:srgbClr val="0000CC"/>
                </a:solidFill>
              </a:rPr>
              <a:t>“3D-підприємство ": </a:t>
            </a:r>
            <a:r>
              <a:rPr lang="ru-RU" altLang="ru-RU" sz="2000" b="1" dirty="0" err="1">
                <a:solidFill>
                  <a:srgbClr val="0000CC"/>
                </a:solidFill>
              </a:rPr>
              <a:t>підприємство</a:t>
            </a:r>
            <a:r>
              <a:rPr lang="ru-RU" altLang="ru-RU" sz="2000" b="1" dirty="0">
                <a:solidFill>
                  <a:srgbClr val="0000CC"/>
                </a:solidFill>
              </a:rPr>
              <a:t> в </a:t>
            </a:r>
            <a:r>
              <a:rPr lang="ru-RU" altLang="ru-RU" sz="2000" b="1" dirty="0" err="1">
                <a:solidFill>
                  <a:srgbClr val="0000CC"/>
                </a:solidFill>
              </a:rPr>
              <a:t>стратегічній</a:t>
            </a:r>
            <a:r>
              <a:rPr lang="ru-RU" altLang="ru-RU" sz="2000" b="1" dirty="0">
                <a:solidFill>
                  <a:srgbClr val="0000CC"/>
                </a:solidFill>
              </a:rPr>
              <a:t> </a:t>
            </a:r>
            <a:r>
              <a:rPr lang="ru-RU" altLang="ru-RU" sz="2000" b="1" dirty="0" err="1">
                <a:solidFill>
                  <a:srgbClr val="0000CC"/>
                </a:solidFill>
              </a:rPr>
              <a:t>перспективі</a:t>
            </a:r>
            <a:r>
              <a:rPr lang="ru-RU" altLang="ru-RU" sz="2000" b="1" dirty="0">
                <a:solidFill>
                  <a:srgbClr val="0000CC"/>
                </a:solidFill>
              </a:rPr>
              <a:t> </a:t>
            </a:r>
            <a:r>
              <a:rPr lang="ru-RU" altLang="ru-RU" sz="2000" b="1" dirty="0" err="1">
                <a:solidFill>
                  <a:srgbClr val="0000CC"/>
                </a:solidFill>
              </a:rPr>
              <a:t>його</a:t>
            </a:r>
            <a:r>
              <a:rPr lang="ru-RU" altLang="ru-RU" sz="2000" b="1" dirty="0">
                <a:solidFill>
                  <a:srgbClr val="0000CC"/>
                </a:solidFill>
              </a:rPr>
              <a:t> </a:t>
            </a:r>
            <a:r>
              <a:rPr lang="ru-RU" altLang="ru-RU" sz="2000" b="1" dirty="0" err="1">
                <a:solidFill>
                  <a:srgbClr val="0000CC"/>
                </a:solidFill>
              </a:rPr>
              <a:t>розвитку</a:t>
            </a:r>
            <a:r>
              <a:rPr lang="ru-RU" altLang="ru-RU" sz="2000" b="1" dirty="0">
                <a:solidFill>
                  <a:srgbClr val="0000CC"/>
                </a:solidFill>
              </a:rPr>
              <a:t> і </a:t>
            </a:r>
            <a:r>
              <a:rPr lang="ru-RU" altLang="ru-RU" sz="2000" b="1" dirty="0" err="1">
                <a:solidFill>
                  <a:srgbClr val="0000CC"/>
                </a:solidFill>
              </a:rPr>
              <a:t>трансформації</a:t>
            </a:r>
            <a:endParaRPr lang="en-US" altLang="ru-RU" sz="2000" b="1" dirty="0" smtClean="0">
              <a:solidFill>
                <a:srgbClr val="0000CC"/>
              </a:solidFill>
            </a:endParaRPr>
          </a:p>
        </p:txBody>
      </p:sp>
      <p:grpSp>
        <p:nvGrpSpPr>
          <p:cNvPr id="23558" name="Group 5"/>
          <p:cNvGrpSpPr>
            <a:grpSpLocks/>
          </p:cNvGrpSpPr>
          <p:nvPr/>
        </p:nvGrpSpPr>
        <p:grpSpPr bwMode="auto">
          <a:xfrm>
            <a:off x="-111125" y="1081200"/>
            <a:ext cx="6799263" cy="5029200"/>
            <a:chOff x="-204" y="799"/>
            <a:chExt cx="4283" cy="3168"/>
          </a:xfrm>
        </p:grpSpPr>
        <p:sp>
          <p:nvSpPr>
            <p:cNvPr id="23559" name="Line 6"/>
            <p:cNvSpPr>
              <a:spLocks noChangeShapeType="1"/>
            </p:cNvSpPr>
            <p:nvPr/>
          </p:nvSpPr>
          <p:spPr bwMode="auto">
            <a:xfrm>
              <a:off x="539" y="1832"/>
              <a:ext cx="2383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60" name="Line 7"/>
            <p:cNvSpPr>
              <a:spLocks noChangeShapeType="1"/>
            </p:cNvSpPr>
            <p:nvPr/>
          </p:nvSpPr>
          <p:spPr bwMode="auto">
            <a:xfrm>
              <a:off x="955" y="1439"/>
              <a:ext cx="2383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61" name="Line 8"/>
            <p:cNvSpPr>
              <a:spLocks noChangeShapeType="1"/>
            </p:cNvSpPr>
            <p:nvPr/>
          </p:nvSpPr>
          <p:spPr bwMode="auto">
            <a:xfrm>
              <a:off x="747" y="1636"/>
              <a:ext cx="2383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62" name="AutoShape 9"/>
            <p:cNvSpPr>
              <a:spLocks noChangeArrowheads="1"/>
            </p:cNvSpPr>
            <p:nvPr/>
          </p:nvSpPr>
          <p:spPr bwMode="auto">
            <a:xfrm rot="5400000" flipH="1">
              <a:off x="1764" y="2785"/>
              <a:ext cx="2112" cy="205"/>
            </a:xfrm>
            <a:prstGeom prst="parallelogram">
              <a:avLst>
                <a:gd name="adj" fmla="val 78985"/>
              </a:avLst>
            </a:prstGeom>
            <a:solidFill>
              <a:srgbClr val="00CC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63" name="AutoShape 10"/>
            <p:cNvSpPr>
              <a:spLocks noChangeArrowheads="1"/>
            </p:cNvSpPr>
            <p:nvPr/>
          </p:nvSpPr>
          <p:spPr bwMode="auto">
            <a:xfrm rot="5400000" flipH="1">
              <a:off x="1972" y="2589"/>
              <a:ext cx="2112" cy="205"/>
            </a:xfrm>
            <a:prstGeom prst="parallelogram">
              <a:avLst>
                <a:gd name="adj" fmla="val 78985"/>
              </a:avLst>
            </a:prstGeom>
            <a:gradFill rotWithShape="0">
              <a:gsLst>
                <a:gs pos="0">
                  <a:srgbClr val="00CC66"/>
                </a:gs>
                <a:gs pos="100000">
                  <a:srgbClr val="CCFFFF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64" name="AutoShape 11"/>
            <p:cNvSpPr>
              <a:spLocks noChangeArrowheads="1"/>
            </p:cNvSpPr>
            <p:nvPr/>
          </p:nvSpPr>
          <p:spPr bwMode="auto">
            <a:xfrm rot="5400000" flipH="1">
              <a:off x="2179" y="2392"/>
              <a:ext cx="2112" cy="206"/>
            </a:xfrm>
            <a:prstGeom prst="parallelogram">
              <a:avLst>
                <a:gd name="adj" fmla="val 78602"/>
              </a:avLst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65" name="AutoShape 12"/>
            <p:cNvSpPr>
              <a:spLocks noChangeArrowheads="1"/>
            </p:cNvSpPr>
            <p:nvPr/>
          </p:nvSpPr>
          <p:spPr bwMode="auto">
            <a:xfrm rot="5400000" flipH="1">
              <a:off x="2387" y="2195"/>
              <a:ext cx="2112" cy="206"/>
            </a:xfrm>
            <a:prstGeom prst="parallelogram">
              <a:avLst>
                <a:gd name="adj" fmla="val 78602"/>
              </a:avLst>
            </a:prstGeom>
            <a:solidFill>
              <a:srgbClr val="CC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66" name="Line 13"/>
            <p:cNvSpPr>
              <a:spLocks noChangeShapeType="1"/>
            </p:cNvSpPr>
            <p:nvPr/>
          </p:nvSpPr>
          <p:spPr bwMode="auto">
            <a:xfrm>
              <a:off x="2922" y="1838"/>
              <a:ext cx="0" cy="19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67" name="AutoShape 14"/>
            <p:cNvSpPr>
              <a:spLocks noChangeArrowheads="1"/>
            </p:cNvSpPr>
            <p:nvPr/>
          </p:nvSpPr>
          <p:spPr bwMode="auto">
            <a:xfrm>
              <a:off x="326" y="1832"/>
              <a:ext cx="2596" cy="197"/>
            </a:xfrm>
            <a:prstGeom prst="parallelogram">
              <a:avLst>
                <a:gd name="adj" fmla="val 101883"/>
              </a:avLst>
            </a:prstGeom>
            <a:solidFill>
              <a:srgbClr val="CC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68" name="Rectangle 15"/>
            <p:cNvSpPr>
              <a:spLocks noChangeArrowheads="1"/>
            </p:cNvSpPr>
            <p:nvPr/>
          </p:nvSpPr>
          <p:spPr bwMode="auto">
            <a:xfrm>
              <a:off x="1539" y="1832"/>
              <a:ext cx="14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400" b="1"/>
                <a:t> </a:t>
              </a:r>
            </a:p>
          </p:txBody>
        </p:sp>
        <p:sp>
          <p:nvSpPr>
            <p:cNvPr id="23569" name="AutoShape 16"/>
            <p:cNvSpPr>
              <a:spLocks noChangeArrowheads="1"/>
            </p:cNvSpPr>
            <p:nvPr/>
          </p:nvSpPr>
          <p:spPr bwMode="auto">
            <a:xfrm>
              <a:off x="534" y="1636"/>
              <a:ext cx="2596" cy="196"/>
            </a:xfrm>
            <a:prstGeom prst="parallelogram">
              <a:avLst>
                <a:gd name="adj" fmla="val 102403"/>
              </a:avLst>
            </a:prstGeom>
            <a:solidFill>
              <a:srgbClr val="FFFF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70" name="AutoShape 17"/>
            <p:cNvSpPr>
              <a:spLocks noChangeArrowheads="1"/>
            </p:cNvSpPr>
            <p:nvPr/>
          </p:nvSpPr>
          <p:spPr bwMode="auto">
            <a:xfrm>
              <a:off x="741" y="1439"/>
              <a:ext cx="2597" cy="197"/>
            </a:xfrm>
            <a:prstGeom prst="parallelogram">
              <a:avLst>
                <a:gd name="adj" fmla="val 101922"/>
              </a:avLst>
            </a:prstGeom>
            <a:solidFill>
              <a:srgbClr val="FF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71" name="Rectangle 18"/>
            <p:cNvSpPr>
              <a:spLocks noChangeArrowheads="1"/>
            </p:cNvSpPr>
            <p:nvPr/>
          </p:nvSpPr>
          <p:spPr bwMode="auto">
            <a:xfrm>
              <a:off x="1206" y="1439"/>
              <a:ext cx="122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800" b="1">
                  <a:solidFill>
                    <a:srgbClr val="FF0000"/>
                  </a:solidFill>
                </a:rPr>
                <a:t>Новые законы?! </a:t>
              </a:r>
            </a:p>
          </p:txBody>
        </p:sp>
        <p:sp>
          <p:nvSpPr>
            <p:cNvPr id="23572" name="AutoShape 19"/>
            <p:cNvSpPr>
              <a:spLocks noChangeArrowheads="1"/>
            </p:cNvSpPr>
            <p:nvPr/>
          </p:nvSpPr>
          <p:spPr bwMode="auto">
            <a:xfrm>
              <a:off x="971" y="1231"/>
              <a:ext cx="2602" cy="208"/>
            </a:xfrm>
            <a:prstGeom prst="parallelogram">
              <a:avLst>
                <a:gd name="adj" fmla="val 96718"/>
              </a:avLst>
            </a:prstGeom>
            <a:solidFill>
              <a:srgbClr val="CCE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73" name="Rectangle 20"/>
            <p:cNvSpPr>
              <a:spLocks noChangeArrowheads="1"/>
            </p:cNvSpPr>
            <p:nvPr/>
          </p:nvSpPr>
          <p:spPr bwMode="auto">
            <a:xfrm>
              <a:off x="1471" y="1242"/>
              <a:ext cx="117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800" b="1"/>
                <a:t>Как надо завтра</a:t>
              </a:r>
            </a:p>
          </p:txBody>
        </p:sp>
        <p:sp>
          <p:nvSpPr>
            <p:cNvPr id="23574" name="Rectangle 21"/>
            <p:cNvSpPr>
              <a:spLocks noChangeArrowheads="1"/>
            </p:cNvSpPr>
            <p:nvPr/>
          </p:nvSpPr>
          <p:spPr bwMode="auto">
            <a:xfrm>
              <a:off x="1878" y="799"/>
              <a:ext cx="154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800" b="1"/>
                <a:t>Как надо послезавтра</a:t>
              </a:r>
            </a:p>
          </p:txBody>
        </p:sp>
        <p:sp>
          <p:nvSpPr>
            <p:cNvPr id="23575" name="Rectangle 22"/>
            <p:cNvSpPr>
              <a:spLocks noChangeArrowheads="1"/>
            </p:cNvSpPr>
            <p:nvPr/>
          </p:nvSpPr>
          <p:spPr bwMode="auto">
            <a:xfrm>
              <a:off x="2148" y="2043"/>
              <a:ext cx="147" cy="1915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76" name="Rectangle 23"/>
            <p:cNvSpPr>
              <a:spLocks noChangeArrowheads="1"/>
            </p:cNvSpPr>
            <p:nvPr/>
          </p:nvSpPr>
          <p:spPr bwMode="auto">
            <a:xfrm>
              <a:off x="2304" y="2043"/>
              <a:ext cx="99" cy="1915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77" name="Rectangle 24"/>
            <p:cNvSpPr>
              <a:spLocks noChangeArrowheads="1"/>
            </p:cNvSpPr>
            <p:nvPr/>
          </p:nvSpPr>
          <p:spPr bwMode="auto">
            <a:xfrm>
              <a:off x="2407" y="2043"/>
              <a:ext cx="100" cy="1915"/>
            </a:xfrm>
            <a:prstGeom prst="rect">
              <a:avLst/>
            </a:prstGeom>
            <a:solidFill>
              <a:srgbClr val="00CC66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78" name="Rectangle 25"/>
            <p:cNvSpPr>
              <a:spLocks noChangeArrowheads="1"/>
            </p:cNvSpPr>
            <p:nvPr/>
          </p:nvSpPr>
          <p:spPr bwMode="auto">
            <a:xfrm>
              <a:off x="2511" y="2043"/>
              <a:ext cx="100" cy="1915"/>
            </a:xfrm>
            <a:prstGeom prst="rect">
              <a:avLst/>
            </a:prstGeom>
            <a:solidFill>
              <a:srgbClr val="CCE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79" name="Rectangle 26"/>
            <p:cNvSpPr>
              <a:spLocks noChangeArrowheads="1"/>
            </p:cNvSpPr>
            <p:nvPr/>
          </p:nvSpPr>
          <p:spPr bwMode="auto">
            <a:xfrm>
              <a:off x="2615" y="2043"/>
              <a:ext cx="100" cy="1915"/>
            </a:xfrm>
            <a:prstGeom prst="rect">
              <a:avLst/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80" name="Rectangle 27"/>
            <p:cNvSpPr>
              <a:spLocks noChangeArrowheads="1"/>
            </p:cNvSpPr>
            <p:nvPr/>
          </p:nvSpPr>
          <p:spPr bwMode="auto">
            <a:xfrm>
              <a:off x="326" y="2043"/>
              <a:ext cx="1761" cy="191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81" name="Rectangle 28"/>
            <p:cNvSpPr>
              <a:spLocks noChangeArrowheads="1"/>
            </p:cNvSpPr>
            <p:nvPr/>
          </p:nvSpPr>
          <p:spPr bwMode="auto">
            <a:xfrm>
              <a:off x="274" y="2017"/>
              <a:ext cx="1870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400" b="1" dirty="0"/>
                <a:t>Главные потребности,  цели, планы,  ограничения</a:t>
              </a:r>
            </a:p>
          </p:txBody>
        </p:sp>
        <p:sp>
          <p:nvSpPr>
            <p:cNvPr id="23582" name="Rectangle 29"/>
            <p:cNvSpPr>
              <a:spLocks noChangeArrowheads="1"/>
            </p:cNvSpPr>
            <p:nvPr/>
          </p:nvSpPr>
          <p:spPr bwMode="auto">
            <a:xfrm>
              <a:off x="326" y="2374"/>
              <a:ext cx="17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400" b="1"/>
                <a:t>Бизнес-модель</a:t>
              </a:r>
            </a:p>
          </p:txBody>
        </p:sp>
        <p:sp>
          <p:nvSpPr>
            <p:cNvPr id="23583" name="Rectangle 30"/>
            <p:cNvSpPr>
              <a:spLocks noChangeArrowheads="1"/>
            </p:cNvSpPr>
            <p:nvPr/>
          </p:nvSpPr>
          <p:spPr bwMode="auto">
            <a:xfrm>
              <a:off x="378" y="3014"/>
              <a:ext cx="166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400" b="1"/>
                <a:t>Техническая архитектура</a:t>
              </a:r>
            </a:p>
          </p:txBody>
        </p:sp>
        <p:sp>
          <p:nvSpPr>
            <p:cNvPr id="23584" name="Rectangle 31"/>
            <p:cNvSpPr>
              <a:spLocks noChangeArrowheads="1"/>
            </p:cNvSpPr>
            <p:nvPr/>
          </p:nvSpPr>
          <p:spPr bwMode="auto">
            <a:xfrm>
              <a:off x="470" y="3653"/>
              <a:ext cx="14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400" b="1"/>
                <a:t>Практика использования</a:t>
              </a:r>
            </a:p>
          </p:txBody>
        </p:sp>
        <p:sp>
          <p:nvSpPr>
            <p:cNvPr id="23585" name="Rectangle 32"/>
            <p:cNvSpPr>
              <a:spLocks noChangeArrowheads="1"/>
            </p:cNvSpPr>
            <p:nvPr/>
          </p:nvSpPr>
          <p:spPr bwMode="auto">
            <a:xfrm>
              <a:off x="446" y="3358"/>
              <a:ext cx="13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400" b="1"/>
                <a:t>Детальная реализация </a:t>
              </a:r>
            </a:p>
          </p:txBody>
        </p:sp>
        <p:sp>
          <p:nvSpPr>
            <p:cNvPr id="23586" name="Rectangle 33"/>
            <p:cNvSpPr>
              <a:spLocks noChangeArrowheads="1"/>
            </p:cNvSpPr>
            <p:nvPr/>
          </p:nvSpPr>
          <p:spPr bwMode="auto">
            <a:xfrm>
              <a:off x="615" y="2669"/>
              <a:ext cx="110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400" b="1" dirty="0"/>
                <a:t>Логическая модель</a:t>
              </a:r>
            </a:p>
          </p:txBody>
        </p:sp>
        <p:sp>
          <p:nvSpPr>
            <p:cNvPr id="23587" name="Rectangle 34"/>
            <p:cNvSpPr>
              <a:spLocks noChangeArrowheads="1"/>
            </p:cNvSpPr>
            <p:nvPr/>
          </p:nvSpPr>
          <p:spPr bwMode="auto">
            <a:xfrm>
              <a:off x="2096" y="2043"/>
              <a:ext cx="95" cy="1911"/>
            </a:xfrm>
            <a:prstGeom prst="rect">
              <a:avLst/>
            </a:prstGeom>
            <a:solidFill>
              <a:srgbClr val="FF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88" name="Rectangle 35"/>
            <p:cNvSpPr>
              <a:spLocks noChangeArrowheads="1"/>
            </p:cNvSpPr>
            <p:nvPr/>
          </p:nvSpPr>
          <p:spPr bwMode="auto">
            <a:xfrm>
              <a:off x="1091" y="1636"/>
              <a:ext cx="124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800" b="1"/>
                <a:t>Как надо сегодня</a:t>
              </a:r>
            </a:p>
          </p:txBody>
        </p:sp>
        <p:sp>
          <p:nvSpPr>
            <p:cNvPr id="23589" name="Line 36"/>
            <p:cNvSpPr>
              <a:spLocks noChangeShapeType="1"/>
            </p:cNvSpPr>
            <p:nvPr/>
          </p:nvSpPr>
          <p:spPr bwMode="auto">
            <a:xfrm>
              <a:off x="331" y="2325"/>
              <a:ext cx="2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90" name="Line 37"/>
            <p:cNvSpPr>
              <a:spLocks noChangeShapeType="1"/>
            </p:cNvSpPr>
            <p:nvPr/>
          </p:nvSpPr>
          <p:spPr bwMode="auto">
            <a:xfrm>
              <a:off x="331" y="2669"/>
              <a:ext cx="2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91" name="Line 38"/>
            <p:cNvSpPr>
              <a:spLocks noChangeShapeType="1"/>
            </p:cNvSpPr>
            <p:nvPr/>
          </p:nvSpPr>
          <p:spPr bwMode="auto">
            <a:xfrm>
              <a:off x="331" y="2964"/>
              <a:ext cx="2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92" name="Line 39"/>
            <p:cNvSpPr>
              <a:spLocks noChangeShapeType="1"/>
            </p:cNvSpPr>
            <p:nvPr/>
          </p:nvSpPr>
          <p:spPr bwMode="auto">
            <a:xfrm>
              <a:off x="331" y="3309"/>
              <a:ext cx="2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93" name="Line 40"/>
            <p:cNvSpPr>
              <a:spLocks noChangeShapeType="1"/>
            </p:cNvSpPr>
            <p:nvPr/>
          </p:nvSpPr>
          <p:spPr bwMode="auto">
            <a:xfrm>
              <a:off x="331" y="3604"/>
              <a:ext cx="2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94" name="Line 41"/>
            <p:cNvSpPr>
              <a:spLocks noChangeShapeType="1"/>
            </p:cNvSpPr>
            <p:nvPr/>
          </p:nvSpPr>
          <p:spPr bwMode="auto">
            <a:xfrm>
              <a:off x="331" y="3967"/>
              <a:ext cx="2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95" name="AutoShape 42"/>
            <p:cNvSpPr>
              <a:spLocks noChangeArrowheads="1"/>
            </p:cNvSpPr>
            <p:nvPr/>
          </p:nvSpPr>
          <p:spPr bwMode="auto">
            <a:xfrm>
              <a:off x="1167" y="1036"/>
              <a:ext cx="2624" cy="195"/>
            </a:xfrm>
            <a:prstGeom prst="parallelogram">
              <a:avLst>
                <a:gd name="adj" fmla="val 142538"/>
              </a:avLst>
            </a:prstGeom>
            <a:solidFill>
              <a:srgbClr val="FFFFCC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96" name="Rectangle 43"/>
            <p:cNvSpPr>
              <a:spLocks noChangeArrowheads="1"/>
            </p:cNvSpPr>
            <p:nvPr/>
          </p:nvSpPr>
          <p:spPr bwMode="auto">
            <a:xfrm>
              <a:off x="1742" y="1005"/>
              <a:ext cx="129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800" b="1">
                  <a:solidFill>
                    <a:srgbClr val="FF0000"/>
                  </a:solidFill>
                </a:rPr>
                <a:t>Новая культура?!</a:t>
              </a:r>
            </a:p>
          </p:txBody>
        </p:sp>
        <p:sp>
          <p:nvSpPr>
            <p:cNvPr id="23597" name="AutoShape 44"/>
            <p:cNvSpPr>
              <a:spLocks noChangeArrowheads="1"/>
            </p:cNvSpPr>
            <p:nvPr/>
          </p:nvSpPr>
          <p:spPr bwMode="auto">
            <a:xfrm rot="5400000" flipH="1">
              <a:off x="2578" y="2021"/>
              <a:ext cx="2143" cy="199"/>
            </a:xfrm>
            <a:prstGeom prst="parallelogram">
              <a:avLst>
                <a:gd name="adj" fmla="val 86101"/>
              </a:avLst>
            </a:prstGeom>
            <a:solidFill>
              <a:srgbClr val="E9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3598" name="Line 45"/>
            <p:cNvSpPr>
              <a:spLocks noChangeShapeType="1"/>
            </p:cNvSpPr>
            <p:nvPr/>
          </p:nvSpPr>
          <p:spPr bwMode="auto">
            <a:xfrm flipV="1">
              <a:off x="2718" y="1439"/>
              <a:ext cx="1035" cy="9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599" name="Line 46"/>
            <p:cNvSpPr>
              <a:spLocks noChangeShapeType="1"/>
            </p:cNvSpPr>
            <p:nvPr/>
          </p:nvSpPr>
          <p:spPr bwMode="auto">
            <a:xfrm flipV="1">
              <a:off x="2718" y="1734"/>
              <a:ext cx="1035" cy="9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600" name="Line 47"/>
            <p:cNvSpPr>
              <a:spLocks noChangeShapeType="1"/>
            </p:cNvSpPr>
            <p:nvPr/>
          </p:nvSpPr>
          <p:spPr bwMode="auto">
            <a:xfrm flipV="1">
              <a:off x="2718" y="2029"/>
              <a:ext cx="1035" cy="93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601" name="Line 48"/>
            <p:cNvSpPr>
              <a:spLocks noChangeShapeType="1"/>
            </p:cNvSpPr>
            <p:nvPr/>
          </p:nvSpPr>
          <p:spPr bwMode="auto">
            <a:xfrm flipV="1">
              <a:off x="2718" y="2423"/>
              <a:ext cx="1035" cy="8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602" name="Line 49"/>
            <p:cNvSpPr>
              <a:spLocks noChangeShapeType="1"/>
            </p:cNvSpPr>
            <p:nvPr/>
          </p:nvSpPr>
          <p:spPr bwMode="auto">
            <a:xfrm flipV="1">
              <a:off x="2718" y="2718"/>
              <a:ext cx="1035" cy="8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603" name="Line 50"/>
            <p:cNvSpPr>
              <a:spLocks noChangeShapeType="1"/>
            </p:cNvSpPr>
            <p:nvPr/>
          </p:nvSpPr>
          <p:spPr bwMode="auto">
            <a:xfrm flipV="1">
              <a:off x="2729" y="2705"/>
              <a:ext cx="1350" cy="1257"/>
            </a:xfrm>
            <a:prstGeom prst="line">
              <a:avLst/>
            </a:prstGeom>
            <a:noFill/>
            <a:ln w="50800">
              <a:solidFill>
                <a:srgbClr val="3366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604" name="Line 51"/>
            <p:cNvSpPr>
              <a:spLocks noChangeShapeType="1"/>
            </p:cNvSpPr>
            <p:nvPr/>
          </p:nvSpPr>
          <p:spPr bwMode="auto">
            <a:xfrm flipV="1">
              <a:off x="2715" y="848"/>
              <a:ext cx="1246" cy="1181"/>
            </a:xfrm>
            <a:prstGeom prst="line">
              <a:avLst/>
            </a:prstGeom>
            <a:noFill/>
            <a:ln w="50800">
              <a:solidFill>
                <a:srgbClr val="336600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605" name="Line 52"/>
            <p:cNvSpPr>
              <a:spLocks noChangeShapeType="1"/>
            </p:cNvSpPr>
            <p:nvPr/>
          </p:nvSpPr>
          <p:spPr bwMode="auto">
            <a:xfrm flipV="1">
              <a:off x="298" y="799"/>
              <a:ext cx="1402" cy="1230"/>
            </a:xfrm>
            <a:prstGeom prst="line">
              <a:avLst/>
            </a:prstGeom>
            <a:noFill/>
            <a:ln w="50800">
              <a:solidFill>
                <a:srgbClr val="006633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606" name="Text Box 53"/>
            <p:cNvSpPr txBox="1">
              <a:spLocks noChangeArrowheads="1"/>
            </p:cNvSpPr>
            <p:nvPr/>
          </p:nvSpPr>
          <p:spPr bwMode="auto">
            <a:xfrm rot="-2455864">
              <a:off x="-204" y="1192"/>
              <a:ext cx="21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76200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7620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7620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7620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7620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ru-RU" altLang="ru-RU" sz="2400" b="1">
                  <a:latin typeface="Courier New" panose="02070309020205020404" pitchFamily="49" charset="0"/>
                </a:rPr>
                <a:t>СТРАТЕГИЯ РАЗВИТИЯ</a:t>
              </a:r>
              <a:endParaRPr lang="ru-RU" altLang="ru-RU" sz="2400"/>
            </a:p>
          </p:txBody>
        </p:sp>
        <p:sp>
          <p:nvSpPr>
            <p:cNvPr id="23607" name="Rectangle 54"/>
            <p:cNvSpPr>
              <a:spLocks noChangeArrowheads="1"/>
            </p:cNvSpPr>
            <p:nvPr/>
          </p:nvSpPr>
          <p:spPr bwMode="auto">
            <a:xfrm>
              <a:off x="823" y="1816"/>
              <a:ext cx="165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1800" b="1">
                  <a:solidFill>
                    <a:srgbClr val="CC0000"/>
                  </a:solidFill>
                </a:rPr>
                <a:t>Текущие потребности?</a:t>
              </a:r>
              <a:r>
                <a:rPr lang="ru-RU" altLang="ru-RU" sz="1800" b="1">
                  <a:solidFill>
                    <a:srgbClr val="660033"/>
                  </a:solidFill>
                </a:rPr>
                <a:t> </a:t>
              </a: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6871648" y="1266026"/>
            <a:ext cx="24479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Стратегічний</a:t>
            </a:r>
            <a:endParaRPr lang="ru-RU" dirty="0" smtClean="0"/>
          </a:p>
          <a:p>
            <a:r>
              <a:rPr lang="ru-RU" dirty="0" smtClean="0"/>
              <a:t>ЧАС в </a:t>
            </a:r>
            <a:r>
              <a:rPr lang="ru-RU" dirty="0" err="1" smtClean="0"/>
              <a:t>циклі</a:t>
            </a:r>
            <a:endParaRPr lang="ru-RU" dirty="0" smtClean="0"/>
          </a:p>
          <a:p>
            <a:r>
              <a:rPr lang="ru-RU" dirty="0" err="1" smtClean="0"/>
              <a:t>розвитку</a:t>
            </a:r>
            <a:endParaRPr lang="ru-RU" dirty="0" smtClean="0"/>
          </a:p>
          <a:p>
            <a:r>
              <a:rPr lang="ru-RU" dirty="0" err="1" smtClean="0"/>
              <a:t>підприємства</a:t>
            </a:r>
            <a:endParaRPr lang="ru-RU" dirty="0" smtClean="0"/>
          </a:p>
          <a:p>
            <a:r>
              <a:rPr lang="ru-RU" dirty="0" smtClean="0"/>
              <a:t>(</a:t>
            </a:r>
            <a:r>
              <a:rPr lang="ru-RU" dirty="0" err="1" smtClean="0"/>
              <a:t>Місія</a:t>
            </a:r>
            <a:r>
              <a:rPr lang="ru-RU" dirty="0" smtClean="0"/>
              <a:t>, </a:t>
            </a:r>
            <a:r>
              <a:rPr lang="ru-RU" dirty="0" err="1" smtClean="0"/>
              <a:t>цілі</a:t>
            </a:r>
            <a:r>
              <a:rPr lang="ru-RU" dirty="0" smtClean="0"/>
              <a:t>,</a:t>
            </a:r>
          </a:p>
          <a:p>
            <a:r>
              <a:rPr lang="ru-RU" dirty="0" err="1" smtClean="0"/>
              <a:t>послуги</a:t>
            </a:r>
            <a:r>
              <a:rPr lang="ru-RU" dirty="0" smtClean="0"/>
              <a:t> та </a:t>
            </a:r>
            <a:r>
              <a:rPr lang="ru-RU" dirty="0" err="1" smtClean="0"/>
              <a:t>функції</a:t>
            </a:r>
            <a:r>
              <a:rPr lang="ru-RU" dirty="0" smtClean="0"/>
              <a:t>,</a:t>
            </a:r>
          </a:p>
          <a:p>
            <a:r>
              <a:rPr lang="ru-RU" dirty="0" smtClean="0"/>
              <a:t>СУ - система</a:t>
            </a:r>
          </a:p>
          <a:p>
            <a:r>
              <a:rPr lang="ru-RU" dirty="0" err="1" smtClean="0"/>
              <a:t>управління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982892" y="4046651"/>
            <a:ext cx="20359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ЧАС</a:t>
            </a:r>
          </a:p>
          <a:p>
            <a:r>
              <a:rPr lang="ru-RU" dirty="0" smtClean="0"/>
              <a:t>в </a:t>
            </a:r>
            <a:r>
              <a:rPr lang="ru-RU" dirty="0" err="1" smtClean="0"/>
              <a:t>циклі</a:t>
            </a:r>
            <a:endParaRPr lang="ru-RU" dirty="0" smtClean="0"/>
          </a:p>
          <a:p>
            <a:r>
              <a:rPr lang="ru-RU" dirty="0" err="1" smtClean="0"/>
              <a:t>трансформації</a:t>
            </a:r>
            <a:endParaRPr lang="ru-RU" dirty="0" smtClean="0"/>
          </a:p>
          <a:p>
            <a:r>
              <a:rPr lang="ru-RU" dirty="0" smtClean="0"/>
              <a:t>ІС</a:t>
            </a:r>
          </a:p>
          <a:p>
            <a:r>
              <a:rPr lang="ru-RU" dirty="0" smtClean="0"/>
              <a:t>(ІТ-</a:t>
            </a:r>
            <a:r>
              <a:rPr lang="ru-RU" dirty="0" err="1" smtClean="0"/>
              <a:t>сервіси</a:t>
            </a:r>
            <a:r>
              <a:rPr lang="ru-RU" dirty="0" smtClean="0"/>
              <a:t>,</a:t>
            </a:r>
          </a:p>
          <a:p>
            <a:r>
              <a:rPr lang="ru-RU" dirty="0" err="1" smtClean="0"/>
              <a:t>додатки</a:t>
            </a:r>
            <a:r>
              <a:rPr lang="ru-RU" dirty="0" smtClean="0"/>
              <a:t>,</a:t>
            </a:r>
          </a:p>
          <a:p>
            <a:r>
              <a:rPr lang="ru-RU" dirty="0" err="1" smtClean="0"/>
              <a:t>платформи</a:t>
            </a:r>
            <a:r>
              <a:rPr lang="ru-RU" dirty="0" smtClean="0"/>
              <a:t>,</a:t>
            </a:r>
          </a:p>
          <a:p>
            <a:r>
              <a:rPr lang="ru-RU" dirty="0" err="1" smtClean="0"/>
              <a:t>інфраструктура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7" name="Рисунок 56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00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21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6980" y="986895"/>
            <a:ext cx="818865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:</a:t>
            </a:r>
          </a:p>
          <a:p>
            <a:r>
              <a:rPr lang="ru-RU" sz="2000" b="1" dirty="0" smtClean="0"/>
              <a:t>Перспектива</a:t>
            </a:r>
            <a:r>
              <a:rPr lang="ru-RU" sz="2000" dirty="0" smtClean="0"/>
              <a:t> ( "</a:t>
            </a:r>
            <a:r>
              <a:rPr lang="ru-RU" sz="2000" dirty="0" err="1" smtClean="0"/>
              <a:t>бачення</a:t>
            </a:r>
            <a:r>
              <a:rPr lang="ru-RU" sz="2000" dirty="0" smtClean="0"/>
              <a:t>") </a:t>
            </a:r>
            <a:r>
              <a:rPr lang="ru-RU" sz="2000" dirty="0" err="1" smtClean="0"/>
              <a:t>підприємства</a:t>
            </a:r>
            <a:r>
              <a:rPr lang="ru-RU" sz="2000" dirty="0" smtClean="0"/>
              <a:t> на </a:t>
            </a:r>
            <a:r>
              <a:rPr lang="ru-RU" sz="2000" dirty="0" err="1" smtClean="0"/>
              <a:t>кілька</a:t>
            </a:r>
            <a:r>
              <a:rPr lang="ru-RU" sz="2000" dirty="0" smtClean="0"/>
              <a:t> фаз </a:t>
            </a:r>
            <a:r>
              <a:rPr lang="ru-RU" sz="2000" dirty="0" err="1" smtClean="0"/>
              <a:t>розвитку</a:t>
            </a:r>
            <a:endParaRPr lang="ru-RU" sz="2000" dirty="0" smtClean="0"/>
          </a:p>
          <a:p>
            <a:r>
              <a:rPr lang="ru-RU" sz="2000" dirty="0" smtClean="0"/>
              <a:t>Будь-</a:t>
            </a:r>
            <a:r>
              <a:rPr lang="ru-RU" sz="2000" dirty="0" err="1" smtClean="0"/>
              <a:t>які</a:t>
            </a:r>
            <a:r>
              <a:rPr lang="ru-RU" sz="2000" dirty="0" smtClean="0"/>
              <a:t> </a:t>
            </a:r>
            <a:r>
              <a:rPr lang="ru-RU" sz="2000" dirty="0" err="1" smtClean="0"/>
              <a:t>моделі</a:t>
            </a:r>
            <a:r>
              <a:rPr lang="ru-RU" sz="2000" dirty="0" smtClean="0"/>
              <a:t> </a:t>
            </a:r>
            <a:r>
              <a:rPr lang="ru-RU" sz="2000" dirty="0" err="1" smtClean="0"/>
              <a:t>життєвих</a:t>
            </a:r>
            <a:r>
              <a:rPr lang="ru-RU" sz="2000" dirty="0" smtClean="0"/>
              <a:t> </a:t>
            </a:r>
            <a:r>
              <a:rPr lang="ru-RU" sz="2000" dirty="0" err="1" smtClean="0"/>
              <a:t>циклів</a:t>
            </a:r>
            <a:r>
              <a:rPr lang="ru-RU" sz="2000" dirty="0" smtClean="0"/>
              <a:t> і </a:t>
            </a:r>
            <a:r>
              <a:rPr lang="ru-RU" sz="2000" dirty="0" err="1" smtClean="0"/>
              <a:t>самі</a:t>
            </a:r>
            <a:r>
              <a:rPr lang="ru-RU" sz="2000" dirty="0" smtClean="0"/>
              <a:t> ЖЦ (</a:t>
            </a:r>
            <a:r>
              <a:rPr lang="ru-RU" sz="2000" dirty="0" err="1" smtClean="0"/>
              <a:t>підприємства</a:t>
            </a:r>
            <a:r>
              <a:rPr lang="ru-RU" sz="2000" dirty="0" smtClean="0"/>
              <a:t>, </a:t>
            </a:r>
            <a:r>
              <a:rPr lang="ru-RU" sz="2000" dirty="0" err="1" smtClean="0"/>
              <a:t>його</a:t>
            </a:r>
            <a:r>
              <a:rPr lang="ru-RU" sz="2000" dirty="0" smtClean="0"/>
              <a:t> систем)</a:t>
            </a:r>
          </a:p>
          <a:p>
            <a:r>
              <a:rPr lang="ru-RU" sz="2000" b="1" dirty="0" err="1" smtClean="0"/>
              <a:t>Інвестиційні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криві</a:t>
            </a:r>
            <a:r>
              <a:rPr lang="ru-RU" sz="2000" b="1" dirty="0" smtClean="0"/>
              <a:t> </a:t>
            </a:r>
            <a:r>
              <a:rPr lang="ru-RU" sz="2000" dirty="0" err="1" smtClean="0"/>
              <a:t>паралельних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інвестиційних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проектів</a:t>
            </a:r>
            <a:r>
              <a:rPr lang="ru-RU" sz="2000" dirty="0" smtClean="0"/>
              <a:t> (</a:t>
            </a:r>
            <a:r>
              <a:rPr lang="ru-RU" sz="2000" dirty="0" err="1" smtClean="0"/>
              <a:t>всі</a:t>
            </a:r>
            <a:r>
              <a:rPr lang="ru-RU" sz="2000" dirty="0" smtClean="0"/>
              <a:t> </a:t>
            </a:r>
            <a:r>
              <a:rPr lang="ru-RU" sz="2000" dirty="0" err="1" smtClean="0"/>
              <a:t>інвестиції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підприємства</a:t>
            </a:r>
            <a:r>
              <a:rPr lang="ru-RU" sz="2000" dirty="0" smtClean="0"/>
              <a:t>, </a:t>
            </a:r>
            <a:r>
              <a:rPr lang="ru-RU" sz="2000" dirty="0" err="1" smtClean="0"/>
              <a:t>інвестиційні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проекти</a:t>
            </a:r>
            <a:r>
              <a:rPr lang="ru-RU" sz="2000" dirty="0" smtClean="0"/>
              <a:t> </a:t>
            </a:r>
            <a:r>
              <a:rPr lang="ru-RU" sz="2000" dirty="0" err="1" smtClean="0"/>
              <a:t>однієї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програми</a:t>
            </a:r>
            <a:r>
              <a:rPr lang="ru-RU" sz="2000" dirty="0" smtClean="0"/>
              <a:t>, </a:t>
            </a:r>
            <a:r>
              <a:rPr lang="ru-RU" sz="2000" dirty="0" err="1" smtClean="0"/>
              <a:t>управління</a:t>
            </a:r>
            <a:r>
              <a:rPr lang="ru-RU" sz="2000" dirty="0" smtClean="0"/>
              <a:t> портфелем)</a:t>
            </a:r>
          </a:p>
          <a:p>
            <a:r>
              <a:rPr lang="ru-RU" sz="2000" b="1" dirty="0" err="1" smtClean="0"/>
              <a:t>Паралельно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виплнять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плани</a:t>
            </a:r>
            <a:r>
              <a:rPr lang="ru-RU" sz="2000" b="1" dirty="0" smtClean="0"/>
              <a:t> </a:t>
            </a:r>
            <a:r>
              <a:rPr lang="ru-RU" sz="2000" dirty="0" smtClean="0"/>
              <a:t>і </a:t>
            </a:r>
            <a:r>
              <a:rPr lang="ru-RU" sz="2000" dirty="0" err="1" smtClean="0"/>
              <a:t>реальні</a:t>
            </a:r>
            <a:r>
              <a:rPr lang="ru-RU" sz="2000" dirty="0" smtClean="0"/>
              <a:t> стану </a:t>
            </a:r>
            <a:r>
              <a:rPr lang="ru-RU" sz="2000" dirty="0" err="1" smtClean="0"/>
              <a:t>різних</a:t>
            </a:r>
            <a:r>
              <a:rPr lang="ru-RU" sz="2000" dirty="0" smtClean="0"/>
              <a:t> систем</a:t>
            </a:r>
          </a:p>
          <a:p>
            <a:r>
              <a:rPr lang="ru-RU" sz="2000" b="1" dirty="0" err="1" smtClean="0"/>
              <a:t>Міжпроектної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інтерфейси</a:t>
            </a:r>
            <a:r>
              <a:rPr lang="ru-RU" sz="2000" dirty="0" smtClean="0"/>
              <a:t>, </a:t>
            </a:r>
            <a:r>
              <a:rPr lang="ru-RU" sz="2000" dirty="0" err="1" smtClean="0"/>
              <a:t>які</a:t>
            </a:r>
            <a:r>
              <a:rPr lang="ru-RU" sz="2000" dirty="0" smtClean="0"/>
              <a:t> </a:t>
            </a:r>
            <a:r>
              <a:rPr lang="ru-RU" sz="2000" dirty="0" err="1" smtClean="0"/>
              <a:t>визначаються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процесом</a:t>
            </a:r>
            <a:r>
              <a:rPr lang="ru-RU" sz="2000" dirty="0" smtClean="0"/>
              <a:t> УІ (ISO / IEC 15288)</a:t>
            </a:r>
          </a:p>
          <a:p>
            <a:endParaRPr lang="ru-RU" sz="2000" dirty="0" smtClean="0"/>
          </a:p>
          <a:p>
            <a:r>
              <a:rPr lang="ru-RU" sz="2000" dirty="0" smtClean="0"/>
              <a:t>"</a:t>
            </a:r>
            <a:r>
              <a:rPr lang="ru-RU" sz="2000" b="1" dirty="0" err="1" smtClean="0"/>
              <a:t>Погляд</a:t>
            </a:r>
            <a:r>
              <a:rPr lang="ru-RU" sz="2000" b="1" dirty="0" smtClean="0"/>
              <a:t> з </a:t>
            </a:r>
            <a:r>
              <a:rPr lang="ru-RU" sz="2000" b="1" dirty="0" err="1" smtClean="0"/>
              <a:t>висоти</a:t>
            </a:r>
            <a:r>
              <a:rPr lang="ru-RU" sz="2000" b="1" dirty="0" smtClean="0"/>
              <a:t> тактики </a:t>
            </a:r>
            <a:r>
              <a:rPr lang="ru-RU" sz="2000" b="1" dirty="0" err="1" smtClean="0"/>
              <a:t>або</a:t>
            </a:r>
            <a:r>
              <a:rPr lang="ru-RU" sz="2000" b="1" dirty="0" smtClean="0"/>
              <a:t> проекту </a:t>
            </a:r>
            <a:r>
              <a:rPr lang="ru-RU" sz="2000" b="1" dirty="0" err="1" smtClean="0"/>
              <a:t>перехідного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процесу</a:t>
            </a:r>
            <a:r>
              <a:rPr lang="ru-RU" sz="2000" b="1" dirty="0" smtClean="0"/>
              <a:t>":</a:t>
            </a:r>
          </a:p>
          <a:p>
            <a:r>
              <a:rPr lang="ru-RU" sz="2000" b="1" dirty="0" err="1" smtClean="0"/>
              <a:t>Фази</a:t>
            </a:r>
            <a:r>
              <a:rPr lang="ru-RU" sz="2000" dirty="0" smtClean="0"/>
              <a:t> / </a:t>
            </a:r>
            <a:r>
              <a:rPr lang="ru-RU" sz="2000" dirty="0" err="1" smtClean="0"/>
              <a:t>стадії</a:t>
            </a:r>
            <a:r>
              <a:rPr lang="ru-RU" sz="2000" dirty="0" smtClean="0"/>
              <a:t> / </a:t>
            </a:r>
            <a:r>
              <a:rPr lang="ru-RU" sz="2000" dirty="0" err="1" smtClean="0"/>
              <a:t>етапи</a:t>
            </a:r>
            <a:r>
              <a:rPr lang="ru-RU" sz="2000" dirty="0" smtClean="0"/>
              <a:t> проекту</a:t>
            </a:r>
          </a:p>
          <a:p>
            <a:r>
              <a:rPr lang="ru-RU" sz="2000" b="1" dirty="0" smtClean="0"/>
              <a:t>Переходи</a:t>
            </a:r>
            <a:r>
              <a:rPr lang="ru-RU" sz="2000" dirty="0" smtClean="0"/>
              <a:t> </a:t>
            </a:r>
            <a:r>
              <a:rPr lang="ru-RU" sz="2000" dirty="0" err="1" smtClean="0"/>
              <a:t>між</a:t>
            </a:r>
            <a:r>
              <a:rPr lang="ru-RU" sz="2000" dirty="0" smtClean="0"/>
              <a:t> </a:t>
            </a:r>
            <a:r>
              <a:rPr lang="ru-RU" sz="2000" dirty="0" err="1" smtClean="0"/>
              <a:t>стадіями</a:t>
            </a:r>
            <a:r>
              <a:rPr lang="ru-RU" sz="2000" dirty="0" smtClean="0"/>
              <a:t> / </a:t>
            </a:r>
            <a:r>
              <a:rPr lang="ru-RU" sz="2000" dirty="0" err="1" smtClean="0"/>
              <a:t>етапами</a:t>
            </a:r>
            <a:r>
              <a:rPr lang="ru-RU" sz="2000" dirty="0" smtClean="0"/>
              <a:t> (і </a:t>
            </a:r>
            <a:r>
              <a:rPr lang="ru-RU" sz="2000" dirty="0" err="1" smtClean="0"/>
              <a:t>проектні</a:t>
            </a:r>
            <a:r>
              <a:rPr lang="ru-RU" sz="2000" dirty="0" smtClean="0"/>
              <a:t> </a:t>
            </a:r>
            <a:r>
              <a:rPr lang="ru-RU" sz="2000" dirty="0" err="1" smtClean="0"/>
              <a:t>ризики</a:t>
            </a:r>
            <a:r>
              <a:rPr lang="ru-RU" sz="2000" dirty="0" smtClean="0"/>
              <a:t>)</a:t>
            </a:r>
          </a:p>
          <a:p>
            <a:r>
              <a:rPr lang="ru-RU" sz="2000" b="1" dirty="0" err="1" smtClean="0"/>
              <a:t>Графіки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завантаження</a:t>
            </a:r>
            <a:r>
              <a:rPr lang="ru-RU" sz="2000" b="1" dirty="0" smtClean="0"/>
              <a:t> </a:t>
            </a:r>
            <a:r>
              <a:rPr lang="ru-RU" sz="2000" dirty="0" smtClean="0"/>
              <a:t>(персоналу, </a:t>
            </a:r>
            <a:r>
              <a:rPr lang="ru-RU" sz="2000" dirty="0" err="1" smtClean="0"/>
              <a:t>обладнання</a:t>
            </a:r>
            <a:r>
              <a:rPr lang="ru-RU" sz="2000" dirty="0" smtClean="0"/>
              <a:t>)</a:t>
            </a:r>
          </a:p>
          <a:p>
            <a:r>
              <a:rPr lang="ru-RU" sz="2000" b="1" dirty="0" smtClean="0"/>
              <a:t>Крива </a:t>
            </a:r>
            <a:r>
              <a:rPr lang="ru-RU" sz="2000" b="1" dirty="0" err="1" smtClean="0"/>
              <a:t>витрат-віддачі</a:t>
            </a:r>
            <a:r>
              <a:rPr lang="ru-RU" sz="2000" b="1" dirty="0" smtClean="0"/>
              <a:t> </a:t>
            </a:r>
            <a:r>
              <a:rPr lang="ru-RU" sz="2000" dirty="0" smtClean="0"/>
              <a:t>проекту</a:t>
            </a:r>
          </a:p>
          <a:p>
            <a:r>
              <a:rPr lang="ru-RU" sz="2000" b="1" dirty="0" err="1" smtClean="0"/>
              <a:t>Інтерфейси</a:t>
            </a:r>
            <a:r>
              <a:rPr lang="ru-RU" sz="2000" dirty="0" smtClean="0"/>
              <a:t> </a:t>
            </a:r>
            <a:r>
              <a:rPr lang="ru-RU" sz="2000" dirty="0" err="1" smtClean="0"/>
              <a:t>із</a:t>
            </a:r>
            <a:r>
              <a:rPr lang="ru-RU" sz="2000" dirty="0" smtClean="0"/>
              <a:t> </a:t>
            </a:r>
            <a:r>
              <a:rPr lang="ru-RU" sz="2000" dirty="0" err="1" smtClean="0"/>
              <a:t>суміжними</a:t>
            </a:r>
            <a:r>
              <a:rPr lang="ru-RU" sz="2000" dirty="0" smtClean="0"/>
              <a:t> проектами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8450" y="183634"/>
            <a:ext cx="85355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/>
              <a:t>Погляд</a:t>
            </a:r>
            <a:r>
              <a:rPr lang="ru-RU" sz="2800" b="1" dirty="0"/>
              <a:t> з </a:t>
            </a:r>
            <a:r>
              <a:rPr lang="ru-RU" sz="2800" b="1" dirty="0" err="1"/>
              <a:t>висоти</a:t>
            </a:r>
            <a:r>
              <a:rPr lang="ru-RU" sz="2800" b="1" dirty="0"/>
              <a:t> </a:t>
            </a:r>
            <a:r>
              <a:rPr lang="ru-RU" sz="2800" b="1" dirty="0" err="1"/>
              <a:t>стратегії</a:t>
            </a:r>
            <a:r>
              <a:rPr lang="ru-RU" sz="2800" b="1" dirty="0"/>
              <a:t> </a:t>
            </a:r>
            <a:r>
              <a:rPr lang="ru-RU" sz="2800" b="1" dirty="0" err="1"/>
              <a:t>підприємства</a:t>
            </a:r>
            <a:r>
              <a:rPr lang="ru-RU" sz="2800" b="1" dirty="0"/>
              <a:t> </a:t>
            </a:r>
            <a:endParaRPr lang="ru-RU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962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Номер слайда 5"/>
          <p:cNvSpPr>
            <a:spLocks noGrp="1"/>
          </p:cNvSpPr>
          <p:nvPr>
            <p:ph type="sldNum" sz="quarter" idx="4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660033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660033"/>
                </a:solidFill>
              </a:rPr>
              <a:t>-</a:t>
            </a:r>
            <a:fld id="{E78CD47F-1243-46A3-9A90-3CD378E2795F}" type="slidenum">
              <a:rPr lang="ru-RU" altLang="ru-RU" sz="1800">
                <a:solidFill>
                  <a:srgbClr val="660033"/>
                </a:solidFill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r>
              <a:rPr lang="ru-RU" altLang="ru-RU" sz="1800">
                <a:solidFill>
                  <a:srgbClr val="660033"/>
                </a:solidFill>
              </a:rPr>
              <a:t>-</a:t>
            </a:r>
            <a:endParaRPr lang="ru-RU" altLang="ru-RU" sz="1400" b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115888"/>
            <a:ext cx="5724144" cy="658812"/>
          </a:xfrm>
        </p:spPr>
        <p:txBody>
          <a:bodyPr/>
          <a:lstStyle/>
          <a:p>
            <a:pPr algn="ctr"/>
            <a:r>
              <a:rPr lang="ru-RU" altLang="ru-RU" sz="2800" b="1" dirty="0" err="1" smtClean="0">
                <a:solidFill>
                  <a:srgbClr val="0000CC"/>
                </a:solidFill>
              </a:rPr>
              <a:t>Архітектура</a:t>
            </a:r>
            <a:r>
              <a:rPr lang="ru-RU" altLang="ru-RU" sz="2800" b="1" dirty="0" smtClean="0">
                <a:solidFill>
                  <a:srgbClr val="0000CC"/>
                </a:solidFill>
              </a:rPr>
              <a:t> і </a:t>
            </a:r>
            <a:r>
              <a:rPr lang="ru-RU" altLang="ru-RU" sz="2800" b="1" dirty="0" err="1" smtClean="0">
                <a:solidFill>
                  <a:srgbClr val="0000CC"/>
                </a:solidFill>
              </a:rPr>
              <a:t>процес</a:t>
            </a:r>
            <a:r>
              <a:rPr lang="ru-RU" altLang="ru-RU" sz="2800" b="1" dirty="0" smtClean="0">
                <a:solidFill>
                  <a:srgbClr val="0000CC"/>
                </a:solidFill>
              </a:rPr>
              <a:t> </a:t>
            </a:r>
            <a:r>
              <a:rPr lang="ru-RU" altLang="ru-RU" sz="2800" i="1" dirty="0" smtClean="0">
                <a:solidFill>
                  <a:srgbClr val="0000CC"/>
                </a:solidFill>
              </a:rPr>
              <a:t>(</a:t>
            </a:r>
            <a:r>
              <a:rPr lang="en-US" altLang="ru-RU" sz="2800" i="1" dirty="0" smtClean="0">
                <a:solidFill>
                  <a:srgbClr val="0000CC"/>
                </a:solidFill>
              </a:rPr>
              <a:t>CIO Council</a:t>
            </a:r>
            <a:r>
              <a:rPr lang="ru-RU" altLang="ru-RU" sz="2800" i="1" dirty="0" smtClean="0">
                <a:solidFill>
                  <a:srgbClr val="0000CC"/>
                </a:solidFill>
              </a:rPr>
              <a:t>, США)</a:t>
            </a:r>
            <a:endParaRPr lang="en-US" altLang="ru-RU" sz="2800" i="1" dirty="0" smtClean="0">
              <a:solidFill>
                <a:srgbClr val="0000CC"/>
              </a:solidFill>
            </a:endParaRPr>
          </a:p>
        </p:txBody>
      </p:sp>
      <p:pic>
        <p:nvPicPr>
          <p:cNvPr id="24580" name="Picture 3" descr="ea frame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0213" y="981075"/>
            <a:ext cx="8713787" cy="587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89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131194" y="3805020"/>
            <a:ext cx="1524148" cy="1194275"/>
          </a:xfrm>
          <a:prstGeom prst="rect">
            <a:avLst/>
          </a:prstGeom>
          <a:solidFill>
            <a:schemeClr val="bg1"/>
          </a:solidFill>
          <a:ln>
            <a:solidFill>
              <a:srgbClr val="5D9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9" name="Прямоугольник 28"/>
          <p:cNvSpPr/>
          <p:nvPr/>
        </p:nvSpPr>
        <p:spPr>
          <a:xfrm>
            <a:off x="121025" y="2443176"/>
            <a:ext cx="1524148" cy="1194275"/>
          </a:xfrm>
          <a:prstGeom prst="rect">
            <a:avLst/>
          </a:prstGeom>
          <a:solidFill>
            <a:schemeClr val="bg1"/>
          </a:solidFill>
          <a:ln>
            <a:solidFill>
              <a:srgbClr val="5D9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58384" y="0"/>
            <a:ext cx="6576745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err="1" smtClean="0">
                <a:solidFill>
                  <a:schemeClr val="tx1"/>
                </a:solidFill>
              </a:rPr>
              <a:t>Архітектурний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підхід</a:t>
            </a:r>
            <a:r>
              <a:rPr lang="ru-RU" sz="3600" dirty="0" smtClean="0">
                <a:solidFill>
                  <a:schemeClr val="tx1"/>
                </a:solidFill>
              </a:rPr>
              <a:t> до </a:t>
            </a:r>
            <a:r>
              <a:rPr lang="ru-RU" sz="3600" dirty="0" err="1" smtClean="0">
                <a:solidFill>
                  <a:schemeClr val="tx1"/>
                </a:solidFill>
              </a:rPr>
              <a:t>трансформації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підприємства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871" y="2918246"/>
            <a:ext cx="968375" cy="669925"/>
          </a:xfrm>
        </p:spPr>
      </p:pic>
      <p:grpSp>
        <p:nvGrpSpPr>
          <p:cNvPr id="14" name="Группа 13"/>
          <p:cNvGrpSpPr/>
          <p:nvPr/>
        </p:nvGrpSpPr>
        <p:grpSpPr>
          <a:xfrm>
            <a:off x="1201972" y="1123228"/>
            <a:ext cx="1349108" cy="1075713"/>
            <a:chOff x="1570780" y="1110841"/>
            <a:chExt cx="1349108" cy="1075713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0780" y="1388734"/>
              <a:ext cx="1349108" cy="79782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627972" y="1110841"/>
              <a:ext cx="1231675" cy="307777"/>
            </a:xfrm>
            <a:prstGeom prst="rect">
              <a:avLst/>
            </a:prstGeom>
            <a:noFill/>
          </p:spPr>
          <p:txBody>
            <a:bodyPr wrap="none" lIns="36000" rIns="36000" rtlCol="0">
              <a:spAutoFit/>
            </a:bodyPr>
            <a:lstStyle/>
            <a:p>
              <a:pPr algn="ctr"/>
              <a:r>
                <a:rPr lang="ru-RU" sz="1400" dirty="0"/>
                <a:t>Бизнес-модель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762535" y="2413623"/>
            <a:ext cx="1437512" cy="52322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ru-RU" sz="1400" dirty="0"/>
              <a:t>Модель способностей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72" y="3012328"/>
            <a:ext cx="1231333" cy="5733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8343" y="2433588"/>
            <a:ext cx="1623750" cy="52322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ru-RU" sz="1400" dirty="0"/>
              <a:t>Цепочки создания ценности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9354" y="3832117"/>
            <a:ext cx="1119730" cy="307777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ru-RU" sz="1400" dirty="0" err="1"/>
              <a:t>Оргструктура</a:t>
            </a:r>
            <a:endParaRPr lang="ru-RU" sz="14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767" y="2062170"/>
            <a:ext cx="1152894" cy="73145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795111" y="1641502"/>
            <a:ext cx="1326636" cy="441339"/>
          </a:xfrm>
          <a:prstGeom prst="rect">
            <a:avLst/>
          </a:prstGeom>
          <a:noFill/>
        </p:spPr>
        <p:txBody>
          <a:bodyPr wrap="none" lIns="36000" rIns="3600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/>
              <a:t>Карта стратегий </a:t>
            </a:r>
          </a:p>
          <a:p>
            <a:pPr algn="ctr">
              <a:lnSpc>
                <a:spcPct val="80000"/>
              </a:lnSpc>
            </a:pPr>
            <a:r>
              <a:rPr lang="ru-RU" sz="1400" dirty="0"/>
              <a:t>и ССП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1787594" y="3774828"/>
            <a:ext cx="1414461" cy="1174300"/>
            <a:chOff x="2345978" y="3762128"/>
            <a:chExt cx="1414461" cy="1174300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5978" y="4054349"/>
              <a:ext cx="1400437" cy="882079"/>
            </a:xfrm>
            <a:prstGeom prst="rect">
              <a:avLst/>
            </a:prstGeom>
            <a:ln>
              <a:solidFill>
                <a:srgbClr val="5D92AF"/>
              </a:solidFill>
            </a:ln>
          </p:spPr>
        </p:pic>
        <p:sp>
          <p:nvSpPr>
            <p:cNvPr id="21" name="TextBox 20"/>
            <p:cNvSpPr txBox="1"/>
            <p:nvPr/>
          </p:nvSpPr>
          <p:spPr>
            <a:xfrm>
              <a:off x="2389679" y="3762128"/>
              <a:ext cx="1370760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1400" dirty="0"/>
                <a:t>ИТ-архитектура</a:t>
              </a: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1132008" y="1110811"/>
            <a:ext cx="1524148" cy="1164796"/>
          </a:xfrm>
          <a:prstGeom prst="rect">
            <a:avLst/>
          </a:prstGeom>
          <a:noFill/>
          <a:ln>
            <a:solidFill>
              <a:srgbClr val="5D9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8" name="Прямоугольник 27"/>
          <p:cNvSpPr/>
          <p:nvPr/>
        </p:nvSpPr>
        <p:spPr>
          <a:xfrm>
            <a:off x="1744546" y="2448952"/>
            <a:ext cx="1524148" cy="1194275"/>
          </a:xfrm>
          <a:prstGeom prst="rect">
            <a:avLst/>
          </a:prstGeom>
          <a:noFill/>
          <a:ln>
            <a:solidFill>
              <a:srgbClr val="5D9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30" name="Прямоугольник 29"/>
          <p:cNvSpPr/>
          <p:nvPr/>
        </p:nvSpPr>
        <p:spPr>
          <a:xfrm>
            <a:off x="3741559" y="1641500"/>
            <a:ext cx="1524148" cy="1182922"/>
          </a:xfrm>
          <a:prstGeom prst="rect">
            <a:avLst/>
          </a:prstGeom>
          <a:noFill/>
          <a:ln>
            <a:solidFill>
              <a:srgbClr val="5D9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32" name="Прямоугольник 31"/>
          <p:cNvSpPr/>
          <p:nvPr/>
        </p:nvSpPr>
        <p:spPr>
          <a:xfrm>
            <a:off x="1744546" y="3806670"/>
            <a:ext cx="1524148" cy="11942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412" y="4402155"/>
            <a:ext cx="1121250" cy="57301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3847683" y="3991938"/>
            <a:ext cx="1261084" cy="437043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/>
              <a:t>Программа развития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741559" y="3986003"/>
            <a:ext cx="1524148" cy="10465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677791" y="5225143"/>
            <a:ext cx="8466209" cy="1228192"/>
          </a:xfrm>
          <a:prstGeom prst="roundRect">
            <a:avLst/>
          </a:prstGeom>
          <a:noFill/>
          <a:ln>
            <a:solidFill>
              <a:srgbClr val="5D9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1053194" y="5574592"/>
            <a:ext cx="1274096" cy="724776"/>
          </a:xfrm>
          <a:prstGeom prst="rect">
            <a:avLst/>
          </a:prstGeom>
          <a:solidFill>
            <a:schemeClr val="bg1"/>
          </a:solidFill>
          <a:ln>
            <a:solidFill>
              <a:srgbClr val="5D9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Исходное предприятие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6477083" y="5572632"/>
            <a:ext cx="1198646" cy="724776"/>
          </a:xfrm>
          <a:prstGeom prst="rect">
            <a:avLst/>
          </a:prstGeom>
          <a:solidFill>
            <a:schemeClr val="bg1"/>
          </a:solidFill>
          <a:ln>
            <a:solidFill>
              <a:srgbClr val="5D9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Целевое предприятие</a:t>
            </a:r>
          </a:p>
        </p:txBody>
      </p:sp>
      <p:cxnSp>
        <p:nvCxnSpPr>
          <p:cNvPr id="58" name="Прямая со стрелкой 57"/>
          <p:cNvCxnSpPr>
            <a:stCxn id="56" idx="3"/>
            <a:endCxn id="57" idx="1"/>
          </p:cNvCxnSpPr>
          <p:nvPr/>
        </p:nvCxnSpPr>
        <p:spPr>
          <a:xfrm flipV="1">
            <a:off x="2327292" y="5935020"/>
            <a:ext cx="4149793" cy="1960"/>
          </a:xfrm>
          <a:prstGeom prst="straightConnector1">
            <a:avLst/>
          </a:prstGeom>
          <a:ln w="28575">
            <a:solidFill>
              <a:srgbClr val="426E8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174663" y="5532410"/>
            <a:ext cx="25505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Трансформация предприятия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121452" y="5987250"/>
            <a:ext cx="2731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Реальность</a:t>
            </a:r>
          </a:p>
        </p:txBody>
      </p:sp>
      <p:sp>
        <p:nvSpPr>
          <p:cNvPr id="61" name="Стрелка вниз 60"/>
          <p:cNvSpPr/>
          <p:nvPr/>
        </p:nvSpPr>
        <p:spPr>
          <a:xfrm>
            <a:off x="7037341" y="5068051"/>
            <a:ext cx="216024" cy="428732"/>
          </a:xfrm>
          <a:prstGeom prst="downArrow">
            <a:avLst/>
          </a:prstGeom>
          <a:ln>
            <a:solidFill>
              <a:srgbClr val="426E8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трелка вниз 61"/>
          <p:cNvSpPr/>
          <p:nvPr/>
        </p:nvSpPr>
        <p:spPr>
          <a:xfrm flipV="1">
            <a:off x="1580272" y="5049826"/>
            <a:ext cx="216024" cy="428732"/>
          </a:xfrm>
          <a:prstGeom prst="downArrow">
            <a:avLst/>
          </a:prstGeom>
          <a:ln>
            <a:solidFill>
              <a:srgbClr val="426E8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4" name="Рисунок 6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56" y="5527495"/>
            <a:ext cx="779555" cy="779555"/>
          </a:xfrm>
          <a:prstGeom prst="rect">
            <a:avLst/>
          </a:prstGeom>
        </p:spPr>
      </p:pic>
      <p:sp>
        <p:nvSpPr>
          <p:cNvPr id="68" name="Стрелка вправо 67"/>
          <p:cNvSpPr/>
          <p:nvPr/>
        </p:nvSpPr>
        <p:spPr>
          <a:xfrm>
            <a:off x="2751152" y="1258819"/>
            <a:ext cx="3583405" cy="263642"/>
          </a:xfrm>
          <a:prstGeom prst="rightArrow">
            <a:avLst/>
          </a:prstGeom>
          <a:ln>
            <a:solidFill>
              <a:srgbClr val="426E8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6546977" y="1112498"/>
            <a:ext cx="1349108" cy="1075713"/>
            <a:chOff x="7105361" y="1099798"/>
            <a:chExt cx="1349108" cy="1075713"/>
          </a:xfrm>
        </p:grpSpPr>
        <p:pic>
          <p:nvPicPr>
            <p:cNvPr id="90" name="Рисунок 8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5361" y="1377691"/>
              <a:ext cx="1349108" cy="797820"/>
            </a:xfrm>
            <a:prstGeom prst="rect">
              <a:avLst/>
            </a:prstGeom>
          </p:spPr>
        </p:pic>
        <p:sp>
          <p:nvSpPr>
            <p:cNvPr id="91" name="TextBox 90"/>
            <p:cNvSpPr txBox="1"/>
            <p:nvPr/>
          </p:nvSpPr>
          <p:spPr>
            <a:xfrm>
              <a:off x="7162553" y="1099798"/>
              <a:ext cx="1231675" cy="307777"/>
            </a:xfrm>
            <a:prstGeom prst="rect">
              <a:avLst/>
            </a:prstGeom>
            <a:noFill/>
          </p:spPr>
          <p:txBody>
            <a:bodyPr wrap="none" lIns="36000" rIns="36000" rtlCol="0">
              <a:spAutoFit/>
            </a:bodyPr>
            <a:lstStyle/>
            <a:p>
              <a:pPr algn="ctr"/>
              <a:r>
                <a:rPr lang="ru-RU" sz="1400" dirty="0"/>
                <a:t>Бизнес-модель</a:t>
              </a:r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6479849" y="1112875"/>
            <a:ext cx="1524148" cy="1164796"/>
          </a:xfrm>
          <a:prstGeom prst="rect">
            <a:avLst/>
          </a:prstGeom>
          <a:noFill/>
          <a:ln>
            <a:solidFill>
              <a:srgbClr val="5D9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08" name="Стрелка вправо 107"/>
          <p:cNvSpPr/>
          <p:nvPr/>
        </p:nvSpPr>
        <p:spPr>
          <a:xfrm rot="1337344">
            <a:off x="2695429" y="1831251"/>
            <a:ext cx="952126" cy="333478"/>
          </a:xfrm>
          <a:prstGeom prst="rightArrow">
            <a:avLst/>
          </a:prstGeom>
          <a:ln>
            <a:solidFill>
              <a:srgbClr val="426E8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Стрелка вправо 108"/>
          <p:cNvSpPr/>
          <p:nvPr/>
        </p:nvSpPr>
        <p:spPr>
          <a:xfrm rot="20262656" flipV="1">
            <a:off x="5291168" y="1808813"/>
            <a:ext cx="1079827" cy="285798"/>
          </a:xfrm>
          <a:prstGeom prst="rightArrow">
            <a:avLst/>
          </a:prstGeom>
          <a:ln>
            <a:solidFill>
              <a:srgbClr val="426E8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Стрелка вправо 109"/>
          <p:cNvSpPr/>
          <p:nvPr/>
        </p:nvSpPr>
        <p:spPr>
          <a:xfrm>
            <a:off x="3358334" y="2824422"/>
            <a:ext cx="269390" cy="311930"/>
          </a:xfrm>
          <a:prstGeom prst="rightArrow">
            <a:avLst/>
          </a:prstGeom>
          <a:ln>
            <a:solidFill>
              <a:srgbClr val="426E8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Стрелка вправо 110"/>
          <p:cNvSpPr/>
          <p:nvPr/>
        </p:nvSpPr>
        <p:spPr>
          <a:xfrm>
            <a:off x="5347495" y="2824971"/>
            <a:ext cx="269390" cy="311930"/>
          </a:xfrm>
          <a:prstGeom prst="rightArrow">
            <a:avLst/>
          </a:prstGeom>
          <a:ln>
            <a:solidFill>
              <a:srgbClr val="426E8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TextBox 111"/>
          <p:cNvSpPr txBox="1"/>
          <p:nvPr/>
        </p:nvSpPr>
        <p:spPr>
          <a:xfrm>
            <a:off x="457200" y="1000156"/>
            <a:ext cx="566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426E86"/>
                </a:solidFill>
              </a:rPr>
              <a:t>Як є</a:t>
            </a:r>
            <a:endParaRPr lang="ru-RU" sz="2400" b="1" dirty="0">
              <a:solidFill>
                <a:srgbClr val="426E86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8056495" y="1020954"/>
            <a:ext cx="1094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426E86"/>
                </a:solidFill>
              </a:rPr>
              <a:t>Як треба</a:t>
            </a:r>
            <a:endParaRPr lang="ru-RU" sz="2400" b="1" dirty="0">
              <a:solidFill>
                <a:srgbClr val="426E86"/>
              </a:solidFill>
            </a:endParaRPr>
          </a:p>
        </p:txBody>
      </p:sp>
      <p:sp>
        <p:nvSpPr>
          <p:cNvPr id="114" name="Стрелка вправо 113"/>
          <p:cNvSpPr/>
          <p:nvPr/>
        </p:nvSpPr>
        <p:spPr>
          <a:xfrm rot="18133605">
            <a:off x="3248974" y="3642112"/>
            <a:ext cx="497393" cy="311930"/>
          </a:xfrm>
          <a:prstGeom prst="rightArrow">
            <a:avLst/>
          </a:prstGeom>
          <a:ln>
            <a:solidFill>
              <a:srgbClr val="426E8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Стрелка вправо 114"/>
          <p:cNvSpPr/>
          <p:nvPr/>
        </p:nvSpPr>
        <p:spPr>
          <a:xfrm rot="3466395" flipV="1">
            <a:off x="5255013" y="3691914"/>
            <a:ext cx="497393" cy="311930"/>
          </a:xfrm>
          <a:prstGeom prst="rightArrow">
            <a:avLst/>
          </a:prstGeom>
          <a:ln>
            <a:solidFill>
              <a:srgbClr val="426E8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185" y="2944227"/>
            <a:ext cx="968259" cy="670341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7379159" y="2438556"/>
            <a:ext cx="1437512" cy="52322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ru-RU" sz="1400" dirty="0"/>
              <a:t>Модель способностей</a:t>
            </a:r>
          </a:p>
        </p:txBody>
      </p:sp>
      <p:pic>
        <p:nvPicPr>
          <p:cNvPr id="71" name="Рисунок 7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796" y="3037261"/>
            <a:ext cx="1231333" cy="573388"/>
          </a:xfrm>
          <a:prstGeom prst="rect">
            <a:avLst/>
          </a:prstGeom>
        </p:spPr>
      </p:pic>
      <p:sp>
        <p:nvSpPr>
          <p:cNvPr id="72" name="TextBox 71"/>
          <p:cNvSpPr txBox="1"/>
          <p:nvPr/>
        </p:nvSpPr>
        <p:spPr>
          <a:xfrm>
            <a:off x="5694967" y="2458521"/>
            <a:ext cx="1623750" cy="523220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ru-RU" sz="1400" dirty="0"/>
              <a:t>Цепочки создания ценности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7404218" y="3799761"/>
            <a:ext cx="1414461" cy="1174300"/>
            <a:chOff x="7962602" y="3787061"/>
            <a:chExt cx="1414461" cy="1174300"/>
          </a:xfrm>
        </p:grpSpPr>
        <p:pic>
          <p:nvPicPr>
            <p:cNvPr id="77" name="Рисунок 7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2602" y="4079282"/>
              <a:ext cx="1400437" cy="882079"/>
            </a:xfrm>
            <a:prstGeom prst="rect">
              <a:avLst/>
            </a:prstGeom>
          </p:spPr>
        </p:pic>
        <p:sp>
          <p:nvSpPr>
            <p:cNvPr id="78" name="TextBox 77"/>
            <p:cNvSpPr txBox="1"/>
            <p:nvPr/>
          </p:nvSpPr>
          <p:spPr>
            <a:xfrm>
              <a:off x="8006303" y="3787061"/>
              <a:ext cx="13707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dirty="0"/>
                <a:t>ИТ-архитектура</a:t>
              </a:r>
            </a:p>
          </p:txBody>
        </p:sp>
      </p:grpSp>
      <p:sp>
        <p:nvSpPr>
          <p:cNvPr id="79" name="Прямоугольник 78"/>
          <p:cNvSpPr/>
          <p:nvPr/>
        </p:nvSpPr>
        <p:spPr>
          <a:xfrm>
            <a:off x="7361170" y="2473885"/>
            <a:ext cx="1524148" cy="1194275"/>
          </a:xfrm>
          <a:prstGeom prst="rect">
            <a:avLst/>
          </a:prstGeom>
          <a:noFill/>
          <a:ln>
            <a:solidFill>
              <a:srgbClr val="5D9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80" name="Прямоугольник 79"/>
          <p:cNvSpPr/>
          <p:nvPr/>
        </p:nvSpPr>
        <p:spPr>
          <a:xfrm>
            <a:off x="5737649" y="2468109"/>
            <a:ext cx="1524148" cy="1194275"/>
          </a:xfrm>
          <a:prstGeom prst="rect">
            <a:avLst/>
          </a:prstGeom>
          <a:noFill/>
          <a:ln>
            <a:solidFill>
              <a:srgbClr val="5D9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81" name="Прямоугольник 80"/>
          <p:cNvSpPr/>
          <p:nvPr/>
        </p:nvSpPr>
        <p:spPr>
          <a:xfrm>
            <a:off x="5747818" y="3829953"/>
            <a:ext cx="1524148" cy="1194275"/>
          </a:xfrm>
          <a:prstGeom prst="rect">
            <a:avLst/>
          </a:prstGeom>
          <a:noFill/>
          <a:ln>
            <a:solidFill>
              <a:srgbClr val="5D9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82" name="Прямоугольник 81"/>
          <p:cNvSpPr/>
          <p:nvPr/>
        </p:nvSpPr>
        <p:spPr>
          <a:xfrm>
            <a:off x="7361170" y="3831603"/>
            <a:ext cx="1524148" cy="1194275"/>
          </a:xfrm>
          <a:prstGeom prst="rect">
            <a:avLst/>
          </a:prstGeom>
          <a:noFill/>
          <a:ln>
            <a:solidFill>
              <a:srgbClr val="5D92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4865" y="4177783"/>
            <a:ext cx="1048711" cy="75093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67" name="TextBox 66"/>
          <p:cNvSpPr txBox="1"/>
          <p:nvPr/>
        </p:nvSpPr>
        <p:spPr>
          <a:xfrm>
            <a:off x="5959595" y="3877458"/>
            <a:ext cx="1119730" cy="307777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ru-RU" sz="1400" dirty="0" err="1"/>
              <a:t>Оргструктура</a:t>
            </a:r>
            <a:endParaRPr lang="ru-RU" sz="1400" dirty="0"/>
          </a:p>
        </p:txBody>
      </p:sp>
      <p:pic>
        <p:nvPicPr>
          <p:cNvPr id="83" name="Рисунок 8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995106" y="4223124"/>
            <a:ext cx="1048711" cy="75093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85" name="TextBox 84"/>
          <p:cNvSpPr txBox="1"/>
          <p:nvPr/>
        </p:nvSpPr>
        <p:spPr>
          <a:xfrm>
            <a:off x="3737019" y="2891796"/>
            <a:ext cx="1524148" cy="437043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/>
              <a:t>Портфель проектов развития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3737019" y="2885861"/>
            <a:ext cx="1524148" cy="10465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429" y="3269237"/>
            <a:ext cx="835592" cy="63296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931" y="5513556"/>
            <a:ext cx="1100643" cy="691313"/>
          </a:xfrm>
          <a:prstGeom prst="rect">
            <a:avLst/>
          </a:prstGeom>
        </p:spPr>
      </p:pic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3" name="Рисунок 72" descr="Описание: eu_flag_co_funded_pos_[rgb]_right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55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24</a:t>
            </a:fld>
            <a:endParaRPr lang="ru-RU">
              <a:solidFill>
                <a:srgbClr val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05" y="400110"/>
            <a:ext cx="8555183" cy="64578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815220" y="0"/>
            <a:ext cx="10073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Приклад </a:t>
            </a:r>
            <a:r>
              <a:rPr lang="ru-RU" sz="2000" dirty="0" err="1" smtClean="0">
                <a:solidFill>
                  <a:srgbClr val="FF0000"/>
                </a:solidFill>
              </a:rPr>
              <a:t>архітектурного</a:t>
            </a:r>
            <a:r>
              <a:rPr lang="ru-RU" sz="2000" dirty="0" smtClean="0">
                <a:solidFill>
                  <a:srgbClr val="FF0000"/>
                </a:solidFill>
              </a:rPr>
              <a:t> артефакту 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263" y="-150579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173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3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02695" y="109182"/>
            <a:ext cx="41088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solidFill>
                  <a:srgbClr val="0000CC"/>
                </a:solidFill>
                <a:latin typeface="+mj-lt"/>
                <a:ea typeface="+mj-ea"/>
                <a:cs typeface="+mj-cs"/>
              </a:rPr>
              <a:t>Основи</a:t>
            </a:r>
            <a:r>
              <a:rPr lang="ru-RU" sz="2800" b="1" dirty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: схема і </a:t>
            </a:r>
            <a:r>
              <a:rPr lang="ru-RU" sz="2800" b="1" dirty="0" err="1">
                <a:solidFill>
                  <a:srgbClr val="0000CC"/>
                </a:solidFill>
                <a:latin typeface="+mj-lt"/>
                <a:ea typeface="+mj-ea"/>
                <a:cs typeface="+mj-cs"/>
              </a:rPr>
              <a:t>процес</a:t>
            </a:r>
            <a:endParaRPr lang="ru-RU" sz="2800" b="1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17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39237" y="1146413"/>
            <a:ext cx="5337506" cy="38255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61917" y="1533917"/>
            <a:ext cx="2777319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b="1" dirty="0" err="1" smtClean="0"/>
              <a:t>Загальна</a:t>
            </a:r>
            <a:r>
              <a:rPr lang="ru-RU" altLang="ru-RU" b="1" dirty="0" smtClean="0"/>
              <a:t> схема </a:t>
            </a:r>
            <a:r>
              <a:rPr lang="ru-RU" altLang="ru-RU" b="1" dirty="0" err="1" smtClean="0"/>
              <a:t>архітектури</a:t>
            </a:r>
            <a:endParaRPr lang="ru-RU" altLang="ru-RU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dirty="0"/>
              <a:t>(</a:t>
            </a:r>
            <a:r>
              <a:rPr lang="en-US" altLang="ru-RU" dirty="0"/>
              <a:t>J</a:t>
            </a:r>
            <a:r>
              <a:rPr lang="ru-RU" altLang="ru-RU" dirty="0"/>
              <a:t>.</a:t>
            </a:r>
            <a:r>
              <a:rPr lang="en-US" altLang="ru-RU" dirty="0"/>
              <a:t>F</a:t>
            </a:r>
            <a:r>
              <a:rPr lang="ru-RU" altLang="ru-RU" dirty="0"/>
              <a:t>. </a:t>
            </a:r>
            <a:r>
              <a:rPr lang="ru-RU" altLang="ru-RU" dirty="0" err="1"/>
              <a:t>Sowa</a:t>
            </a:r>
            <a:r>
              <a:rPr lang="ru-RU" altLang="ru-RU" dirty="0"/>
              <a:t>, </a:t>
            </a:r>
            <a:r>
              <a:rPr lang="en-US" altLang="ru-RU" dirty="0"/>
              <a:t>J</a:t>
            </a:r>
            <a:r>
              <a:rPr lang="ru-RU" altLang="ru-RU" dirty="0"/>
              <a:t>.</a:t>
            </a:r>
            <a:r>
              <a:rPr lang="en-US" altLang="ru-RU" dirty="0"/>
              <a:t>A</a:t>
            </a:r>
            <a:r>
              <a:rPr lang="ru-RU" altLang="ru-RU" dirty="0"/>
              <a:t>. </a:t>
            </a:r>
            <a:r>
              <a:rPr lang="en-US" altLang="ru-RU" dirty="0" err="1"/>
              <a:t>Zachman</a:t>
            </a:r>
            <a:r>
              <a:rPr lang="ru-RU" altLang="ru-RU" dirty="0"/>
              <a:t>. </a:t>
            </a:r>
            <a:r>
              <a:rPr lang="en-US" altLang="ru-RU" dirty="0"/>
              <a:t>Extending and Formalizing the Framework for Information System Architecture.</a:t>
            </a:r>
            <a:r>
              <a:rPr lang="ru-RU" altLang="ru-RU" dirty="0"/>
              <a:t>)</a:t>
            </a:r>
            <a:r>
              <a:rPr lang="en-US" altLang="ru-RU" dirty="0"/>
              <a:t> </a:t>
            </a:r>
            <a:endParaRPr lang="ru-RU" alt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678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4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02695" y="109182"/>
            <a:ext cx="41088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solidFill>
                  <a:srgbClr val="0000CC"/>
                </a:solidFill>
                <a:latin typeface="+mj-lt"/>
                <a:ea typeface="+mj-ea"/>
                <a:cs typeface="+mj-cs"/>
              </a:rPr>
              <a:t>Основи</a:t>
            </a:r>
            <a:r>
              <a:rPr lang="ru-RU" sz="2800" b="1" dirty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: схема і </a:t>
            </a:r>
            <a:r>
              <a:rPr lang="ru-RU" sz="2800" b="1" dirty="0" err="1">
                <a:solidFill>
                  <a:srgbClr val="0000CC"/>
                </a:solidFill>
                <a:latin typeface="+mj-lt"/>
                <a:ea typeface="+mj-ea"/>
                <a:cs typeface="+mj-cs"/>
              </a:rPr>
              <a:t>процес</a:t>
            </a:r>
            <a:endParaRPr lang="ru-RU" sz="2800" b="1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02745" y="1146752"/>
            <a:ext cx="7058867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b="1" dirty="0" err="1" smtClean="0"/>
              <a:t>Планування</a:t>
            </a:r>
            <a:r>
              <a:rPr lang="ru-RU" altLang="ru-RU" b="1" dirty="0" smtClean="0"/>
              <a:t> </a:t>
            </a:r>
            <a:r>
              <a:rPr lang="ru-RU" altLang="ru-RU" b="1" dirty="0" err="1" smtClean="0"/>
              <a:t>архітектури</a:t>
            </a:r>
            <a:r>
              <a:rPr lang="ru-RU" altLang="ru-RU" b="1" dirty="0" smtClean="0"/>
              <a:t> </a:t>
            </a:r>
            <a:r>
              <a:rPr lang="ru-RU" altLang="ru-RU" b="1" dirty="0" err="1" smtClean="0"/>
              <a:t>підприємства</a:t>
            </a:r>
            <a:endParaRPr lang="ru-RU" altLang="ru-RU" b="1" dirty="0"/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1216499" y="1975034"/>
            <a:ext cx="8858878" cy="2619768"/>
            <a:chOff x="885" y="3421"/>
            <a:chExt cx="12637" cy="3135"/>
          </a:xfrm>
        </p:grpSpPr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5835" y="3421"/>
              <a:ext cx="5930" cy="6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ts val="450"/>
                </a:spcBef>
                <a:buFontTx/>
                <a:buNone/>
              </a:pPr>
              <a:r>
                <a:rPr lang="ru-RU" altLang="ru-RU" sz="1600" b="1" i="1" dirty="0">
                  <a:solidFill>
                    <a:srgbClr val="000000"/>
                  </a:solidFill>
                </a:rPr>
                <a:t>Уровень 1 Запуск планирования</a:t>
              </a:r>
              <a:endParaRPr lang="en-US" altLang="ru-RU" sz="1600" dirty="0"/>
            </a:p>
          </p:txBody>
        </p:sp>
        <p:grpSp>
          <p:nvGrpSpPr>
            <p:cNvPr id="9" name="Group 6"/>
            <p:cNvGrpSpPr>
              <a:grpSpLocks/>
            </p:cNvGrpSpPr>
            <p:nvPr/>
          </p:nvGrpSpPr>
          <p:grpSpPr bwMode="auto">
            <a:xfrm>
              <a:off x="885" y="3436"/>
              <a:ext cx="6450" cy="3060"/>
              <a:chOff x="720" y="3660"/>
              <a:chExt cx="7185" cy="3060"/>
            </a:xfrm>
          </p:grpSpPr>
          <p:sp>
            <p:nvSpPr>
              <p:cNvPr id="13" name="Text Box 7"/>
              <p:cNvSpPr txBox="1">
                <a:spLocks noChangeArrowheads="1"/>
              </p:cNvSpPr>
              <p:nvPr/>
            </p:nvSpPr>
            <p:spPr bwMode="auto">
              <a:xfrm>
                <a:off x="3172" y="3660"/>
                <a:ext cx="2372" cy="765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ts val="450"/>
                  </a:spcBef>
                  <a:buFontTx/>
                  <a:buNone/>
                </a:pPr>
                <a:r>
                  <a:rPr lang="ru-RU" altLang="ru-RU" sz="1400" b="1" dirty="0">
                    <a:solidFill>
                      <a:srgbClr val="000000"/>
                    </a:solidFill>
                  </a:rPr>
                  <a:t>Инициация планирования</a:t>
                </a:r>
                <a:endParaRPr lang="en-US" altLang="ru-RU" sz="1400" dirty="0"/>
              </a:p>
            </p:txBody>
          </p:sp>
          <p:sp>
            <p:nvSpPr>
              <p:cNvPr id="14" name="Text Box 8"/>
              <p:cNvSpPr txBox="1">
                <a:spLocks noChangeArrowheads="1"/>
              </p:cNvSpPr>
              <p:nvPr/>
            </p:nvSpPr>
            <p:spPr bwMode="auto">
              <a:xfrm>
                <a:off x="3967" y="4425"/>
                <a:ext cx="2883" cy="765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ts val="450"/>
                  </a:spcBef>
                  <a:buFontTx/>
                  <a:buNone/>
                </a:pPr>
                <a:r>
                  <a:rPr lang="ru-RU" altLang="ru-RU" sz="1400" b="1" dirty="0">
                    <a:solidFill>
                      <a:srgbClr val="000000"/>
                    </a:solidFill>
                  </a:rPr>
                  <a:t>Текущая системная  технология </a:t>
                </a:r>
                <a:endParaRPr lang="en-US" altLang="ru-RU" sz="1400" dirty="0"/>
              </a:p>
            </p:txBody>
          </p:sp>
          <p:sp>
            <p:nvSpPr>
              <p:cNvPr id="15" name="Text Box 9"/>
              <p:cNvSpPr txBox="1">
                <a:spLocks noChangeArrowheads="1"/>
              </p:cNvSpPr>
              <p:nvPr/>
            </p:nvSpPr>
            <p:spPr bwMode="auto">
              <a:xfrm>
                <a:off x="1534" y="4425"/>
                <a:ext cx="2433" cy="765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ts val="450"/>
                  </a:spcBef>
                  <a:buFontTx/>
                  <a:buNone/>
                </a:pPr>
                <a:r>
                  <a:rPr lang="ru-RU" altLang="ru-RU" sz="1400" b="1" dirty="0">
                    <a:solidFill>
                      <a:srgbClr val="000000"/>
                    </a:solidFill>
                  </a:rPr>
                  <a:t>Бизнес моделирование </a:t>
                </a:r>
                <a:endParaRPr lang="en-US" altLang="ru-RU" sz="1400" dirty="0"/>
              </a:p>
            </p:txBody>
          </p:sp>
          <p:sp>
            <p:nvSpPr>
              <p:cNvPr id="16" name="Text Box 10"/>
              <p:cNvSpPr txBox="1">
                <a:spLocks noChangeArrowheads="1"/>
              </p:cNvSpPr>
              <p:nvPr/>
            </p:nvSpPr>
            <p:spPr bwMode="auto">
              <a:xfrm>
                <a:off x="5212" y="5190"/>
                <a:ext cx="2433" cy="765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ts val="450"/>
                  </a:spcBef>
                  <a:buFontTx/>
                  <a:buNone/>
                </a:pPr>
                <a:r>
                  <a:rPr lang="ru-RU" altLang="ru-RU" sz="1400" b="1" dirty="0" err="1">
                    <a:solidFill>
                      <a:srgbClr val="000000"/>
                    </a:solidFill>
                  </a:rPr>
                  <a:t>Технологичес</a:t>
                </a:r>
                <a:r>
                  <a:rPr lang="ru-RU" altLang="ru-RU" sz="1400" b="1" dirty="0">
                    <a:solidFill>
                      <a:srgbClr val="000000"/>
                    </a:solidFill>
                  </a:rPr>
                  <a:t>-кая архитектура </a:t>
                </a:r>
                <a:endParaRPr lang="en-US" altLang="ru-RU" sz="1400" dirty="0"/>
              </a:p>
            </p:txBody>
          </p:sp>
          <p:sp>
            <p:nvSpPr>
              <p:cNvPr id="17" name="Text Box 11"/>
              <p:cNvSpPr txBox="1">
                <a:spLocks noChangeArrowheads="1"/>
              </p:cNvSpPr>
              <p:nvPr/>
            </p:nvSpPr>
            <p:spPr bwMode="auto">
              <a:xfrm>
                <a:off x="3082" y="5190"/>
                <a:ext cx="2130" cy="765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ts val="450"/>
                  </a:spcBef>
                  <a:buFontTx/>
                  <a:buNone/>
                </a:pPr>
                <a:r>
                  <a:rPr lang="ru-RU" altLang="ru-RU" sz="1400" b="1">
                    <a:solidFill>
                      <a:srgbClr val="000000"/>
                    </a:solidFill>
                  </a:rPr>
                  <a:t>Прикладная архитектура </a:t>
                </a:r>
                <a:endParaRPr lang="en-US" altLang="ru-RU" sz="1400"/>
              </a:p>
            </p:txBody>
          </p:sp>
          <p:sp>
            <p:nvSpPr>
              <p:cNvPr id="18" name="Text Box 12"/>
              <p:cNvSpPr txBox="1">
                <a:spLocks noChangeArrowheads="1"/>
              </p:cNvSpPr>
              <p:nvPr/>
            </p:nvSpPr>
            <p:spPr bwMode="auto">
              <a:xfrm>
                <a:off x="1065" y="5190"/>
                <a:ext cx="2130" cy="765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ts val="450"/>
                  </a:spcBef>
                  <a:buFontTx/>
                  <a:buNone/>
                </a:pPr>
                <a:r>
                  <a:rPr lang="ru-RU" altLang="ru-RU" sz="1400" b="1">
                    <a:solidFill>
                      <a:srgbClr val="000000"/>
                    </a:solidFill>
                  </a:rPr>
                  <a:t>Архитектура данных </a:t>
                </a:r>
                <a:endParaRPr lang="en-US" altLang="ru-RU" sz="1400"/>
              </a:p>
            </p:txBody>
          </p:sp>
          <p:sp>
            <p:nvSpPr>
              <p:cNvPr id="19" name="Text Box 13"/>
              <p:cNvSpPr txBox="1">
                <a:spLocks noChangeArrowheads="1"/>
              </p:cNvSpPr>
              <p:nvPr/>
            </p:nvSpPr>
            <p:spPr bwMode="auto">
              <a:xfrm>
                <a:off x="720" y="5955"/>
                <a:ext cx="7185" cy="765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ts val="450"/>
                  </a:spcBef>
                  <a:buFontTx/>
                  <a:buNone/>
                </a:pPr>
                <a:r>
                  <a:rPr lang="ru-RU" altLang="ru-RU" sz="1400" b="1">
                    <a:solidFill>
                      <a:srgbClr val="000000"/>
                    </a:solidFill>
                  </a:rPr>
                  <a:t>Реализация / План перехода </a:t>
                </a:r>
                <a:endParaRPr lang="en-US" altLang="ru-RU" sz="1400"/>
              </a:p>
            </p:txBody>
          </p:sp>
        </p:grpSp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6525" y="4216"/>
              <a:ext cx="5607" cy="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lvl="1">
                <a:spcBef>
                  <a:spcPts val="450"/>
                </a:spcBef>
                <a:buFontTx/>
                <a:buNone/>
              </a:pPr>
              <a:r>
                <a:rPr lang="ru-RU" altLang="ru-RU" sz="1600" b="1" i="1">
                  <a:solidFill>
                    <a:srgbClr val="000000"/>
                  </a:solidFill>
                </a:rPr>
                <a:t>Уровень 2 «Где мы сейчас находимся»</a:t>
              </a:r>
              <a:endParaRPr lang="en-US" altLang="ru-RU" sz="1600"/>
            </a:p>
          </p:txBody>
        </p:sp>
        <p:sp>
          <p:nvSpPr>
            <p:cNvPr id="11" name="Text Box 15"/>
            <p:cNvSpPr txBox="1">
              <a:spLocks noChangeArrowheads="1"/>
            </p:cNvSpPr>
            <p:nvPr/>
          </p:nvSpPr>
          <p:spPr bwMode="auto">
            <a:xfrm>
              <a:off x="6945" y="4861"/>
              <a:ext cx="6577" cy="1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lvl="1">
                <a:spcBef>
                  <a:spcPts val="450"/>
                </a:spcBef>
                <a:buFontTx/>
                <a:buNone/>
              </a:pPr>
              <a:r>
                <a:rPr lang="ru-RU" altLang="ru-RU" sz="1600" b="1" i="1">
                  <a:solidFill>
                    <a:srgbClr val="000000"/>
                  </a:solidFill>
                </a:rPr>
                <a:t>Уровень 3 « Видение состояния, </a:t>
              </a:r>
            </a:p>
            <a:p>
              <a:pPr lvl="1">
                <a:spcBef>
                  <a:spcPts val="450"/>
                </a:spcBef>
                <a:buFontTx/>
                <a:buNone/>
              </a:pPr>
              <a:r>
                <a:rPr lang="ru-RU" altLang="ru-RU" sz="1600" b="1" i="1">
                  <a:solidFill>
                    <a:srgbClr val="000000"/>
                  </a:solidFill>
                </a:rPr>
                <a:t>которого мы хотим достичь»</a:t>
              </a:r>
              <a:endParaRPr lang="en-US" altLang="ru-RU" sz="1600"/>
            </a:p>
          </p:txBody>
        </p:sp>
        <p:sp>
          <p:nvSpPr>
            <p:cNvPr id="12" name="Text Box 16"/>
            <p:cNvSpPr txBox="1">
              <a:spLocks noChangeArrowheads="1"/>
            </p:cNvSpPr>
            <p:nvPr/>
          </p:nvSpPr>
          <p:spPr bwMode="auto">
            <a:xfrm>
              <a:off x="7515" y="5776"/>
              <a:ext cx="5399" cy="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lvl="1">
                <a:spcBef>
                  <a:spcPts val="450"/>
                </a:spcBef>
                <a:buFontTx/>
                <a:buNone/>
              </a:pPr>
              <a:r>
                <a:rPr lang="ru-RU" altLang="ru-RU" sz="1600" b="1" i="1">
                  <a:solidFill>
                    <a:srgbClr val="000000"/>
                  </a:solidFill>
                </a:rPr>
                <a:t>Уровень 4 «Как мы планируем </a:t>
              </a:r>
            </a:p>
            <a:p>
              <a:pPr lvl="1">
                <a:spcBef>
                  <a:spcPts val="450"/>
                </a:spcBef>
                <a:buFontTx/>
                <a:buNone/>
              </a:pPr>
              <a:r>
                <a:rPr lang="ru-RU" altLang="ru-RU" sz="1600" b="1" i="1">
                  <a:solidFill>
                    <a:srgbClr val="000000"/>
                  </a:solidFill>
                </a:rPr>
                <a:t>это осуществить»</a:t>
              </a:r>
              <a:endParaRPr lang="en-US" altLang="ru-RU" sz="1600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1198028" y="5423084"/>
            <a:ext cx="74683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dirty="0"/>
              <a:t>(</a:t>
            </a:r>
            <a:r>
              <a:rPr lang="en-US" altLang="ru-RU" dirty="0" err="1"/>
              <a:t>Spewak</a:t>
            </a:r>
            <a:r>
              <a:rPr lang="en-US" altLang="ru-RU" dirty="0"/>
              <a:t>, Steven H. with Steven </a:t>
            </a:r>
            <a:r>
              <a:rPr lang="en-US" altLang="ru-RU" dirty="0" err="1"/>
              <a:t>C.Hill</a:t>
            </a:r>
            <a:r>
              <a:rPr lang="en-US" altLang="ru-RU" dirty="0"/>
              <a:t>. Enterprise </a:t>
            </a:r>
            <a:r>
              <a:rPr lang="en-US" altLang="ru-RU" dirty="0" err="1"/>
              <a:t>Architectury</a:t>
            </a:r>
            <a:r>
              <a:rPr lang="en-US" altLang="ru-RU" dirty="0"/>
              <a:t> Planning, Development a Blueprint for Data, Application and Technology.</a:t>
            </a:r>
            <a:r>
              <a:rPr lang="ru-RU" altLang="ru-RU" dirty="0"/>
              <a:t>)</a:t>
            </a:r>
            <a:r>
              <a:rPr lang="en-US" altLang="ru-RU" dirty="0"/>
              <a:t> </a:t>
            </a:r>
            <a:endParaRPr lang="ru-RU" altLang="ru-RU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2" name="Рисунок 21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209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5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21536" y="0"/>
            <a:ext cx="5608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Типи</a:t>
            </a:r>
            <a:r>
              <a:rPr lang="ru-RU" sz="3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архітектурних</a:t>
            </a:r>
            <a:r>
              <a:rPr lang="ru-RU" sz="3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продуктів</a:t>
            </a:r>
            <a:r>
              <a:rPr lang="ru-RU" sz="3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артефактів</a:t>
            </a:r>
            <a:r>
              <a:rPr lang="ru-RU" sz="3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4109" y="1139547"/>
            <a:ext cx="7997588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b="1" dirty="0" err="1" smtClean="0">
                <a:solidFill>
                  <a:srgbClr val="FF0000"/>
                </a:solidFill>
              </a:rPr>
              <a:t>Місія</a:t>
            </a:r>
            <a:r>
              <a:rPr lang="ru-RU" sz="2000" b="1" dirty="0" smtClean="0">
                <a:solidFill>
                  <a:srgbClr val="FF0000"/>
                </a:solidFill>
              </a:rPr>
              <a:t>, </a:t>
            </a:r>
            <a:r>
              <a:rPr lang="ru-RU" sz="2000" b="1" dirty="0" err="1" smtClean="0">
                <a:solidFill>
                  <a:srgbClr val="FF0000"/>
                </a:solidFill>
              </a:rPr>
              <a:t>Бачення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/>
              <a:t>(потреби </a:t>
            </a:r>
            <a:r>
              <a:rPr lang="ru-RU" sz="2000" dirty="0" err="1" smtClean="0"/>
              <a:t>клієнтів</a:t>
            </a:r>
            <a:r>
              <a:rPr lang="ru-RU" sz="2000" dirty="0" smtClean="0"/>
              <a:t>, </a:t>
            </a:r>
            <a:r>
              <a:rPr lang="ru-RU" sz="2000" dirty="0" err="1" smtClean="0"/>
              <a:t>ділові</a:t>
            </a:r>
            <a:r>
              <a:rPr lang="ru-RU" sz="2000" dirty="0" smtClean="0"/>
              <a:t> </a:t>
            </a:r>
            <a:r>
              <a:rPr lang="ru-RU" sz="2000" dirty="0" err="1" smtClean="0"/>
              <a:t>цілі</a:t>
            </a:r>
            <a:r>
              <a:rPr lang="ru-RU" sz="2000" dirty="0" smtClean="0"/>
              <a:t> і </a:t>
            </a:r>
            <a:r>
              <a:rPr lang="ru-RU" sz="2000" dirty="0" err="1" smtClean="0"/>
              <a:t>завдання</a:t>
            </a:r>
            <a:r>
              <a:rPr lang="ru-RU" sz="2000" dirty="0" smtClean="0"/>
              <a:t>, КФУ і </a:t>
            </a:r>
            <a:r>
              <a:rPr lang="ru-RU" sz="2000" dirty="0" err="1" smtClean="0"/>
              <a:t>критичні</a:t>
            </a:r>
            <a:r>
              <a:rPr lang="ru-RU" sz="2000" dirty="0" smtClean="0"/>
              <a:t> </a:t>
            </a:r>
            <a:r>
              <a:rPr lang="ru-RU" sz="2000" dirty="0" err="1" smtClean="0"/>
              <a:t>бар'єри</a:t>
            </a:r>
            <a:r>
              <a:rPr lang="ru-RU" sz="2000" dirty="0" smtClean="0"/>
              <a:t>, </a:t>
            </a:r>
            <a:r>
              <a:rPr lang="ru-RU" sz="2000" dirty="0" err="1" smtClean="0"/>
              <a:t>високорівневе</a:t>
            </a:r>
            <a:r>
              <a:rPr lang="ru-RU" sz="2000" dirty="0" smtClean="0"/>
              <a:t> </a:t>
            </a:r>
            <a:r>
              <a:rPr lang="ru-RU" sz="2000" dirty="0" err="1" smtClean="0"/>
              <a:t>опис</a:t>
            </a:r>
            <a:r>
              <a:rPr lang="ru-RU" sz="2000" dirty="0" smtClean="0"/>
              <a:t> </a:t>
            </a:r>
            <a:r>
              <a:rPr lang="ru-RU" sz="2000" dirty="0" err="1" smtClean="0"/>
              <a:t>діяльності</a:t>
            </a:r>
            <a:r>
              <a:rPr lang="ru-RU" sz="2000" dirty="0" smtClean="0"/>
              <a:t>),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b="1" dirty="0" smtClean="0"/>
              <a:t>Словник </a:t>
            </a:r>
            <a:r>
              <a:rPr lang="ru-RU" sz="2000" b="1" dirty="0" err="1" smtClean="0"/>
              <a:t>елементів</a:t>
            </a:r>
            <a:r>
              <a:rPr lang="ru-RU" sz="2000" b="1" dirty="0" smtClean="0"/>
              <a:t> </a:t>
            </a:r>
            <a:r>
              <a:rPr lang="ru-RU" sz="2000" dirty="0" smtClean="0"/>
              <a:t>в </a:t>
            </a:r>
            <a:r>
              <a:rPr lang="ru-RU" sz="2000" dirty="0" err="1" smtClean="0"/>
              <a:t>архітектурних</a:t>
            </a:r>
            <a:r>
              <a:rPr lang="ru-RU" sz="2000" dirty="0" smtClean="0"/>
              <a:t> продуктах,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b="1" dirty="0" err="1" smtClean="0"/>
              <a:t>Ділові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мотиви</a:t>
            </a:r>
            <a:r>
              <a:rPr lang="ru-RU" sz="2000" b="1" dirty="0" smtClean="0"/>
              <a:t> і </a:t>
            </a:r>
            <a:r>
              <a:rPr lang="ru-RU" sz="2000" b="1" dirty="0" err="1" smtClean="0"/>
              <a:t>регламенти</a:t>
            </a:r>
            <a:r>
              <a:rPr lang="ru-RU" sz="2000" b="1" dirty="0" smtClean="0"/>
              <a:t> </a:t>
            </a:r>
            <a:r>
              <a:rPr lang="ru-RU" sz="2000" dirty="0" smtClean="0"/>
              <a:t>(</a:t>
            </a:r>
            <a:r>
              <a:rPr lang="ru-RU" sz="2000" dirty="0" err="1" smtClean="0"/>
              <a:t>бізнес-плани</a:t>
            </a:r>
            <a:r>
              <a:rPr lang="ru-RU" sz="2000" dirty="0" smtClean="0"/>
              <a:t>, </a:t>
            </a:r>
            <a:r>
              <a:rPr lang="ru-RU" sz="2000" dirty="0" err="1" smtClean="0"/>
              <a:t>бізнес</a:t>
            </a:r>
            <a:r>
              <a:rPr lang="ru-RU" sz="2000" dirty="0" smtClean="0"/>
              <a:t>-правила)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b="1" dirty="0" err="1" smtClean="0"/>
              <a:t>Оргструктурн</a:t>
            </a:r>
            <a:r>
              <a:rPr lang="uk-UA" sz="2000" b="1" dirty="0" smtClean="0"/>
              <a:t>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моделі</a:t>
            </a:r>
            <a:r>
              <a:rPr lang="ru-RU" sz="2000" b="1" dirty="0" smtClean="0"/>
              <a:t> </a:t>
            </a:r>
            <a:r>
              <a:rPr lang="ru-RU" sz="2000" dirty="0" smtClean="0"/>
              <a:t>(</a:t>
            </a:r>
            <a:r>
              <a:rPr lang="ru-RU" sz="2000" dirty="0" err="1" smtClean="0"/>
              <a:t>схеми</a:t>
            </a:r>
            <a:r>
              <a:rPr lang="ru-RU" sz="2000" dirty="0" smtClean="0"/>
              <a:t>, </a:t>
            </a:r>
            <a:r>
              <a:rPr lang="ru-RU" sz="2000" dirty="0" err="1" smtClean="0"/>
              <a:t>плани</a:t>
            </a:r>
            <a:r>
              <a:rPr lang="ru-RU" sz="2000" dirty="0" smtClean="0"/>
              <a:t>, </a:t>
            </a:r>
            <a:r>
              <a:rPr lang="ru-RU" sz="2000" dirty="0" err="1" smtClean="0"/>
              <a:t>інструкції</a:t>
            </a:r>
            <a:r>
              <a:rPr lang="ru-RU" sz="2000" dirty="0" smtClean="0"/>
              <a:t>)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uk-UA" sz="2000" dirty="0" smtClean="0"/>
              <a:t>Часові графіки</a:t>
            </a:r>
            <a:endParaRPr lang="ru-RU" sz="2000" dirty="0" smtClean="0"/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dirty="0" err="1" smtClean="0"/>
              <a:t>Функціональні</a:t>
            </a:r>
            <a:r>
              <a:rPr lang="ru-RU" sz="2000" dirty="0" smtClean="0"/>
              <a:t> </a:t>
            </a:r>
            <a:r>
              <a:rPr lang="ru-RU" sz="2000" dirty="0" err="1" smtClean="0"/>
              <a:t>моделі</a:t>
            </a:r>
            <a:endParaRPr lang="ru-RU" sz="2000" dirty="0" smtClean="0"/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dirty="0" err="1" smtClean="0"/>
              <a:t>Інформаційні</a:t>
            </a:r>
            <a:r>
              <a:rPr lang="ru-RU" sz="2000" dirty="0" smtClean="0"/>
              <a:t> </a:t>
            </a:r>
            <a:r>
              <a:rPr lang="ru-RU" sz="2000" dirty="0" err="1" smtClean="0"/>
              <a:t>моделі</a:t>
            </a:r>
            <a:endParaRPr lang="ru-RU" sz="2000" dirty="0" smtClean="0"/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dirty="0" err="1" smtClean="0"/>
              <a:t>Розміщення</a:t>
            </a:r>
            <a:r>
              <a:rPr lang="ru-RU" sz="2000" dirty="0" smtClean="0"/>
              <a:t> (</a:t>
            </a:r>
            <a:r>
              <a:rPr lang="ru-RU" sz="2000" dirty="0" err="1" smtClean="0"/>
              <a:t>дислокації</a:t>
            </a:r>
            <a:r>
              <a:rPr lang="ru-RU" sz="2000" dirty="0" smtClean="0"/>
              <a:t>) і </a:t>
            </a:r>
            <a:r>
              <a:rPr lang="ru-RU" sz="2000" dirty="0" err="1" smtClean="0"/>
              <a:t>інтегральні</a:t>
            </a:r>
            <a:r>
              <a:rPr lang="ru-RU" sz="2000" dirty="0" smtClean="0"/>
              <a:t> </a:t>
            </a:r>
            <a:r>
              <a:rPr lang="ru-RU" sz="2000" dirty="0" err="1" smtClean="0"/>
              <a:t>схеми</a:t>
            </a:r>
            <a:endParaRPr lang="ru-RU" sz="2000" dirty="0" smtClean="0"/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dirty="0" err="1" smtClean="0"/>
              <a:t>Моделі</a:t>
            </a:r>
            <a:r>
              <a:rPr lang="ru-RU" sz="2000" dirty="0" smtClean="0"/>
              <a:t> </a:t>
            </a:r>
            <a:r>
              <a:rPr lang="ru-RU" sz="2000" dirty="0" err="1" smtClean="0"/>
              <a:t>подій</a:t>
            </a:r>
            <a:endParaRPr lang="ru-RU" sz="2000" dirty="0" smtClean="0"/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ru-RU" sz="2000" dirty="0" err="1" smtClean="0"/>
              <a:t>Моделі</a:t>
            </a:r>
            <a:r>
              <a:rPr lang="ru-RU" sz="2000" dirty="0" smtClean="0"/>
              <a:t> </a:t>
            </a:r>
            <a:r>
              <a:rPr lang="ru-RU" sz="2000" dirty="0" err="1" smtClean="0"/>
              <a:t>взаємодії</a:t>
            </a:r>
            <a:r>
              <a:rPr lang="ru-RU" sz="2000" dirty="0" smtClean="0"/>
              <a:t> </a:t>
            </a:r>
            <a:r>
              <a:rPr lang="ru-RU" sz="2000" dirty="0" err="1" smtClean="0"/>
              <a:t>компонентів</a:t>
            </a:r>
            <a:r>
              <a:rPr lang="ru-RU" sz="2000" dirty="0" smtClean="0"/>
              <a:t>, і </a:t>
            </a:r>
            <a:r>
              <a:rPr lang="ru-RU" sz="2000" dirty="0" err="1" smtClean="0"/>
              <a:t>ін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663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36688" y="200883"/>
            <a:ext cx="5719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 smtClean="0">
                <a:solidFill>
                  <a:srgbClr val="0000CC"/>
                </a:solidFill>
              </a:rPr>
              <a:t>«</a:t>
            </a:r>
            <a:r>
              <a:rPr lang="ru-RU" altLang="ru-RU" sz="3600" b="1" dirty="0" err="1" smtClean="0">
                <a:solidFill>
                  <a:srgbClr val="0000CC"/>
                </a:solidFill>
              </a:rPr>
              <a:t>Архітектурні</a:t>
            </a:r>
            <a:r>
              <a:rPr lang="ru-RU" altLang="ru-RU" sz="3600" b="1" dirty="0" smtClean="0">
                <a:solidFill>
                  <a:srgbClr val="0000CC"/>
                </a:solidFill>
              </a:rPr>
              <a:t>" </a:t>
            </a:r>
            <a:r>
              <a:rPr lang="ru-RU" altLang="ru-RU" sz="3600" b="1" dirty="0" err="1" smtClean="0">
                <a:solidFill>
                  <a:srgbClr val="0000CC"/>
                </a:solidFill>
              </a:rPr>
              <a:t>стандарти</a:t>
            </a:r>
            <a:r>
              <a:rPr lang="ru-RU" altLang="ru-RU" sz="3600" b="1" dirty="0" smtClean="0">
                <a:solidFill>
                  <a:srgbClr val="0000CC"/>
                </a:solidFill>
              </a:rPr>
              <a:t> </a:t>
            </a:r>
            <a:endParaRPr lang="ru-RU" sz="3600" dirty="0">
              <a:solidFill>
                <a:srgbClr val="0000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1224" y="1110735"/>
            <a:ext cx="8004412" cy="163121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 smtClean="0"/>
              <a:t>«Одна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більше</a:t>
            </a:r>
            <a:r>
              <a:rPr lang="ru-RU" sz="2000" dirty="0" smtClean="0"/>
              <a:t> </a:t>
            </a:r>
            <a:r>
              <a:rPr lang="ru-RU" sz="2000" dirty="0" err="1" smtClean="0"/>
              <a:t>організацій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спільно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виконують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певну</a:t>
            </a:r>
            <a:r>
              <a:rPr lang="ru-RU" sz="2000" dirty="0" smtClean="0"/>
              <a:t> </a:t>
            </a:r>
            <a:r>
              <a:rPr lang="ru-RU" sz="2000" dirty="0" err="1" smtClean="0"/>
              <a:t>місію</a:t>
            </a:r>
            <a:r>
              <a:rPr lang="ru-RU" sz="2000" dirty="0" smtClean="0"/>
              <a:t> і </a:t>
            </a:r>
            <a:r>
              <a:rPr lang="ru-RU" sz="2000" dirty="0" err="1" smtClean="0"/>
              <a:t>керуються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загальними</a:t>
            </a:r>
            <a:r>
              <a:rPr lang="ru-RU" sz="2000" dirty="0" smtClean="0"/>
              <a:t> </a:t>
            </a:r>
            <a:r>
              <a:rPr lang="ru-RU" sz="2000" dirty="0" err="1" smtClean="0"/>
              <a:t>цілями</a:t>
            </a:r>
            <a:r>
              <a:rPr lang="ru-RU" sz="2000" dirty="0" smtClean="0"/>
              <a:t> і </a:t>
            </a:r>
            <a:r>
              <a:rPr lang="ru-RU" sz="2000" dirty="0" err="1" smtClean="0"/>
              <a:t>завданнями</a:t>
            </a:r>
            <a:r>
              <a:rPr lang="ru-RU" sz="2000" dirty="0" smtClean="0"/>
              <a:t> для </a:t>
            </a:r>
            <a:r>
              <a:rPr lang="ru-RU" sz="2000" dirty="0" err="1" smtClean="0"/>
              <a:t>надання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деякого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виходу</a:t>
            </a:r>
            <a:r>
              <a:rPr lang="ru-RU" sz="2000" dirty="0" smtClean="0"/>
              <a:t>, </a:t>
            </a:r>
            <a:r>
              <a:rPr lang="ru-RU" sz="2000" dirty="0" err="1" smtClean="0"/>
              <a:t>наприклад</a:t>
            </a:r>
            <a:r>
              <a:rPr lang="ru-RU" sz="2000" dirty="0" smtClean="0"/>
              <a:t>, продукту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послуги</a:t>
            </a:r>
            <a:r>
              <a:rPr lang="ru-RU" sz="2000" dirty="0" smtClean="0"/>
              <a:t>».</a:t>
            </a:r>
          </a:p>
          <a:p>
            <a:r>
              <a:rPr lang="ru-RU" sz="2000" dirty="0" smtClean="0"/>
              <a:t>(</a:t>
            </a:r>
            <a:r>
              <a:rPr lang="ru-RU" sz="2000" dirty="0" smtClean="0">
                <a:solidFill>
                  <a:srgbClr val="C00000"/>
                </a:solidFill>
              </a:rPr>
              <a:t>ISO 15704. «</a:t>
            </a:r>
            <a:r>
              <a:rPr lang="ru-RU" sz="2000" dirty="0" err="1" smtClean="0">
                <a:solidFill>
                  <a:srgbClr val="C00000"/>
                </a:solidFill>
              </a:rPr>
              <a:t>Industrial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automation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systems</a:t>
            </a:r>
            <a:r>
              <a:rPr lang="ru-RU" sz="2000" dirty="0" smtClean="0">
                <a:solidFill>
                  <a:srgbClr val="C00000"/>
                </a:solidFill>
              </a:rPr>
              <a:t> - </a:t>
            </a:r>
            <a:r>
              <a:rPr lang="ru-RU" sz="2000" dirty="0" err="1" smtClean="0">
                <a:solidFill>
                  <a:srgbClr val="C00000"/>
                </a:solidFill>
              </a:rPr>
              <a:t>Requirements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for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enterprise-reference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architectures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and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methodologies</a:t>
            </a:r>
            <a:r>
              <a:rPr lang="ru-RU" sz="2000" dirty="0" smtClean="0">
                <a:solidFill>
                  <a:srgbClr val="C00000"/>
                </a:solidFill>
              </a:rPr>
              <a:t>. 2000»</a:t>
            </a:r>
            <a:r>
              <a:rPr lang="ru-RU" sz="2000" dirty="0" smtClean="0"/>
              <a:t>)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21224" y="3317628"/>
            <a:ext cx="789523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«</a:t>
            </a:r>
            <a:r>
              <a:rPr lang="ru-RU" sz="2000" dirty="0" err="1" smtClean="0"/>
              <a:t>Підприємство</a:t>
            </a:r>
            <a:r>
              <a:rPr lang="ru-RU" sz="2000" dirty="0" smtClean="0"/>
              <a:t> є </a:t>
            </a:r>
            <a:r>
              <a:rPr lang="ru-RU" sz="2000" dirty="0" err="1" smtClean="0"/>
              <a:t>гібридною</a:t>
            </a:r>
            <a:r>
              <a:rPr lang="ru-RU" sz="2000" dirty="0" smtClean="0"/>
              <a:t> </a:t>
            </a:r>
            <a:r>
              <a:rPr lang="ru-RU" sz="2000" dirty="0" err="1" smtClean="0"/>
              <a:t>соціальною</a:t>
            </a:r>
            <a:r>
              <a:rPr lang="ru-RU" sz="2000" dirty="0" smtClean="0"/>
              <a:t> системою, яка </a:t>
            </a:r>
            <a:r>
              <a:rPr lang="ru-RU" sz="2000" dirty="0" err="1" smtClean="0"/>
              <a:t>визначається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властивостями</a:t>
            </a:r>
            <a:r>
              <a:rPr lang="ru-RU" sz="2000" dirty="0" smtClean="0"/>
              <a:t> людей і машин.</a:t>
            </a:r>
          </a:p>
          <a:p>
            <a:r>
              <a:rPr lang="ru-RU" sz="2000" dirty="0" smtClean="0"/>
              <a:t>Люди (</a:t>
            </a:r>
            <a:r>
              <a:rPr lang="ru-RU" sz="2000" dirty="0" err="1" smtClean="0"/>
              <a:t>моделюються</a:t>
            </a:r>
            <a:r>
              <a:rPr lang="ru-RU" sz="2000" dirty="0" smtClean="0"/>
              <a:t> як </a:t>
            </a:r>
            <a:r>
              <a:rPr lang="ru-RU" sz="2000" dirty="0" err="1" smtClean="0"/>
              <a:t>об'єкти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ресурси</a:t>
            </a:r>
            <a:r>
              <a:rPr lang="ru-RU" sz="2000" dirty="0" smtClean="0"/>
              <a:t>) в рамках </a:t>
            </a:r>
            <a:r>
              <a:rPr lang="ru-RU" sz="2000" dirty="0" err="1" smtClean="0"/>
              <a:t>підприємства</a:t>
            </a:r>
            <a:r>
              <a:rPr lang="ru-RU" sz="2000" dirty="0" smtClean="0"/>
              <a:t> </a:t>
            </a:r>
            <a:r>
              <a:rPr lang="ru-RU" sz="2000" dirty="0" err="1" smtClean="0"/>
              <a:t>мають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поведінку</a:t>
            </a:r>
            <a:r>
              <a:rPr lang="ru-RU" sz="2000" dirty="0" smtClean="0"/>
              <a:t> (</a:t>
            </a:r>
            <a:r>
              <a:rPr lang="ru-RU" sz="2000" dirty="0" err="1" smtClean="0"/>
              <a:t>наприклад</a:t>
            </a:r>
            <a:r>
              <a:rPr lang="ru-RU" sz="2000" dirty="0" smtClean="0"/>
              <a:t>, </a:t>
            </a:r>
            <a:r>
              <a:rPr lang="ru-RU" sz="2000" dirty="0" err="1" smtClean="0"/>
              <a:t>навчання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рішення</a:t>
            </a:r>
            <a:r>
              <a:rPr lang="ru-RU" sz="2000" dirty="0" smtClean="0"/>
              <a:t> задач), </a:t>
            </a:r>
            <a:r>
              <a:rPr lang="ru-RU" sz="2000" dirty="0" err="1" smtClean="0"/>
              <a:t>відмінне</a:t>
            </a:r>
            <a:r>
              <a:rPr lang="ru-RU" sz="2000" dirty="0" smtClean="0"/>
              <a:t>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машин (</a:t>
            </a:r>
            <a:r>
              <a:rPr lang="ru-RU" sz="2000" dirty="0" err="1" smtClean="0"/>
              <a:t>які</a:t>
            </a:r>
            <a:r>
              <a:rPr lang="ru-RU" sz="2000" dirty="0" smtClean="0"/>
              <a:t> </a:t>
            </a:r>
            <a:r>
              <a:rPr lang="ru-RU" sz="2000" dirty="0" err="1" smtClean="0"/>
              <a:t>виробляють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дії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реагують</a:t>
            </a:r>
            <a:r>
              <a:rPr lang="ru-RU" sz="2000" dirty="0" smtClean="0"/>
              <a:t> на </a:t>
            </a:r>
            <a:r>
              <a:rPr lang="ru-RU" sz="2000" dirty="0" err="1" smtClean="0"/>
              <a:t>такі</a:t>
            </a:r>
            <a:r>
              <a:rPr lang="ru-RU" sz="2000" dirty="0" smtClean="0"/>
              <a:t>), тому </a:t>
            </a:r>
            <a:r>
              <a:rPr lang="ru-RU" sz="2000" dirty="0" err="1" smtClean="0"/>
              <a:t>їм</a:t>
            </a:r>
            <a:r>
              <a:rPr lang="ru-RU" sz="2000" dirty="0" smtClean="0"/>
              <a:t> </a:t>
            </a:r>
            <a:r>
              <a:rPr lang="ru-RU" sz="2000" dirty="0" err="1" smtClean="0"/>
              <a:t>потрібні</a:t>
            </a:r>
            <a:r>
              <a:rPr lang="ru-RU" sz="2000" dirty="0" smtClean="0"/>
              <a:t> </a:t>
            </a:r>
            <a:r>
              <a:rPr lang="ru-RU" sz="2000" dirty="0" err="1" smtClean="0"/>
              <a:t>різні</a:t>
            </a:r>
            <a:r>
              <a:rPr lang="ru-RU" sz="2000" dirty="0" smtClean="0"/>
              <a:t> </a:t>
            </a:r>
            <a:r>
              <a:rPr lang="ru-RU" sz="2000" dirty="0" err="1" smtClean="0"/>
              <a:t>види</a:t>
            </a:r>
            <a:r>
              <a:rPr lang="ru-RU" sz="2000" dirty="0" smtClean="0"/>
              <a:t> </a:t>
            </a:r>
            <a:r>
              <a:rPr lang="ru-RU" sz="2000" dirty="0" err="1" smtClean="0"/>
              <a:t>інформації</a:t>
            </a:r>
            <a:r>
              <a:rPr lang="ru-RU" sz="2000" dirty="0" smtClean="0"/>
              <a:t> »</a:t>
            </a:r>
          </a:p>
          <a:p>
            <a:r>
              <a:rPr lang="ru-RU" sz="2000" dirty="0" smtClean="0"/>
              <a:t>(</a:t>
            </a:r>
            <a:r>
              <a:rPr lang="ru-RU" sz="2000" dirty="0" smtClean="0">
                <a:solidFill>
                  <a:srgbClr val="C00000"/>
                </a:solidFill>
              </a:rPr>
              <a:t>ISO 14258. «</a:t>
            </a:r>
            <a:r>
              <a:rPr lang="ru-RU" sz="2000" dirty="0" err="1" smtClean="0">
                <a:solidFill>
                  <a:srgbClr val="C00000"/>
                </a:solidFill>
              </a:rPr>
              <a:t>Industrial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automation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systems</a:t>
            </a:r>
            <a:r>
              <a:rPr lang="ru-RU" sz="2000" dirty="0" smtClean="0">
                <a:solidFill>
                  <a:srgbClr val="C00000"/>
                </a:solidFill>
              </a:rPr>
              <a:t> - </a:t>
            </a:r>
            <a:r>
              <a:rPr lang="ru-RU" sz="2000" dirty="0" err="1" smtClean="0">
                <a:solidFill>
                  <a:srgbClr val="C00000"/>
                </a:solidFill>
              </a:rPr>
              <a:t>Concepts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and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rules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for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enterprise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models</a:t>
            </a:r>
            <a:r>
              <a:rPr lang="ru-RU" sz="2000" dirty="0" smtClean="0">
                <a:solidFill>
                  <a:srgbClr val="C00000"/>
                </a:solidFill>
              </a:rPr>
              <a:t>. 1998»</a:t>
            </a:r>
            <a:r>
              <a:rPr lang="ru-RU" sz="2000" dirty="0" smtClean="0"/>
              <a:t>)</a:t>
            </a:r>
            <a:endParaRPr lang="ru-RU" sz="2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845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7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31265" y="0"/>
            <a:ext cx="5474208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err="1" smtClean="0">
                <a:solidFill>
                  <a:srgbClr val="0000CC"/>
                </a:solidFill>
              </a:rPr>
              <a:t>Що</a:t>
            </a:r>
            <a:r>
              <a:rPr lang="ru-RU" sz="3200" b="1" dirty="0" smtClean="0">
                <a:solidFill>
                  <a:srgbClr val="0000CC"/>
                </a:solidFill>
              </a:rPr>
              <a:t> є «</a:t>
            </a:r>
            <a:r>
              <a:rPr lang="ru-RU" sz="3200" b="1" dirty="0" err="1" smtClean="0">
                <a:solidFill>
                  <a:srgbClr val="0000CC"/>
                </a:solidFill>
              </a:rPr>
              <a:t>Архітектура</a:t>
            </a:r>
            <a:r>
              <a:rPr lang="ru-RU" sz="3200" b="1" dirty="0" smtClean="0">
                <a:solidFill>
                  <a:srgbClr val="0000CC"/>
                </a:solidFill>
              </a:rPr>
              <a:t> </a:t>
            </a:r>
            <a:r>
              <a:rPr lang="ru-RU" sz="3200" b="1" dirty="0" err="1" smtClean="0">
                <a:solidFill>
                  <a:srgbClr val="0000CC"/>
                </a:solidFill>
              </a:rPr>
              <a:t>підприємства</a:t>
            </a:r>
            <a:r>
              <a:rPr lang="ru-RU" sz="3200" b="1" dirty="0" smtClean="0">
                <a:solidFill>
                  <a:srgbClr val="0000CC"/>
                </a:solidFill>
              </a:rPr>
              <a:t>»? </a:t>
            </a:r>
            <a:endParaRPr lang="ru-RU" sz="3200" b="1" dirty="0">
              <a:solidFill>
                <a:srgbClr val="0000CC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56684" y="1066694"/>
            <a:ext cx="7855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По ISO 15704 «</a:t>
            </a:r>
            <a:r>
              <a:rPr lang="ru-RU" sz="2000" dirty="0" err="1" smtClean="0">
                <a:solidFill>
                  <a:srgbClr val="C00000"/>
                </a:solidFill>
              </a:rPr>
              <a:t>Requirements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for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enterprise-reference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architectures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and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 err="1" smtClean="0">
                <a:solidFill>
                  <a:srgbClr val="C00000"/>
                </a:solidFill>
              </a:rPr>
              <a:t>methodologies</a:t>
            </a:r>
            <a:r>
              <a:rPr lang="ru-RU" sz="2000" dirty="0" smtClean="0">
                <a:solidFill>
                  <a:srgbClr val="C00000"/>
                </a:solidFill>
              </a:rPr>
              <a:t>. 2000 »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7104" y="1936678"/>
            <a:ext cx="802488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/>
              <a:t>Архітектура</a:t>
            </a:r>
            <a:r>
              <a:rPr lang="ru-RU" sz="2000" dirty="0" smtClean="0"/>
              <a:t>. </a:t>
            </a:r>
            <a:r>
              <a:rPr lang="ru-RU" sz="2000" dirty="0" err="1" smtClean="0"/>
              <a:t>Опис</a:t>
            </a:r>
            <a:r>
              <a:rPr lang="ru-RU" sz="2000" dirty="0" smtClean="0"/>
              <a:t> (модель) основного взаиморасположения і </a:t>
            </a:r>
            <a:r>
              <a:rPr lang="ru-RU" sz="2000" dirty="0" err="1" smtClean="0"/>
              <a:t>взаємозв'язків</a:t>
            </a:r>
            <a:r>
              <a:rPr lang="ru-RU" sz="2000" dirty="0" smtClean="0"/>
              <a:t> </a:t>
            </a:r>
            <a:r>
              <a:rPr lang="ru-RU" sz="2000" dirty="0" err="1" smtClean="0"/>
              <a:t>частин</a:t>
            </a:r>
            <a:r>
              <a:rPr lang="ru-RU" sz="2000" dirty="0" smtClean="0"/>
              <a:t> </a:t>
            </a:r>
            <a:r>
              <a:rPr lang="ru-RU" sz="2000" dirty="0" err="1" smtClean="0"/>
              <a:t>системи</a:t>
            </a:r>
            <a:r>
              <a:rPr lang="ru-RU" sz="2000" dirty="0" smtClean="0"/>
              <a:t> (будь то </a:t>
            </a:r>
            <a:r>
              <a:rPr lang="ru-RU" sz="2000" dirty="0" err="1" smtClean="0"/>
              <a:t>фізичний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концептуальний</a:t>
            </a:r>
            <a:r>
              <a:rPr lang="ru-RU" sz="2000" dirty="0" smtClean="0"/>
              <a:t> </a:t>
            </a:r>
            <a:r>
              <a:rPr lang="ru-RU" sz="2000" dirty="0" err="1" smtClean="0"/>
              <a:t>об'єкт</a:t>
            </a:r>
            <a:r>
              <a:rPr lang="ru-RU" sz="2000" dirty="0" smtClean="0"/>
              <a:t> / </a:t>
            </a:r>
            <a:r>
              <a:rPr lang="ru-RU" sz="2000" dirty="0" err="1" smtClean="0"/>
              <a:t>сутність</a:t>
            </a:r>
            <a:r>
              <a:rPr lang="ru-RU" sz="2000" dirty="0" smtClean="0"/>
              <a:t>).</a:t>
            </a:r>
          </a:p>
          <a:p>
            <a:endParaRPr lang="ru-RU" sz="2000" dirty="0" smtClean="0"/>
          </a:p>
          <a:p>
            <a:r>
              <a:rPr lang="ru-RU" sz="2000" dirty="0" err="1" smtClean="0"/>
              <a:t>Розглядаються</a:t>
            </a:r>
            <a:r>
              <a:rPr lang="ru-RU" sz="2000" dirty="0" smtClean="0"/>
              <a:t> два </a:t>
            </a:r>
            <a:r>
              <a:rPr lang="ru-RU" sz="2000" dirty="0" err="1" smtClean="0"/>
              <a:t>типи</a:t>
            </a:r>
            <a:r>
              <a:rPr lang="ru-RU" sz="2000" dirty="0" smtClean="0"/>
              <a:t> </a:t>
            </a:r>
            <a:r>
              <a:rPr lang="ru-RU" sz="2000" dirty="0" err="1" smtClean="0"/>
              <a:t>архітектур</a:t>
            </a:r>
            <a:r>
              <a:rPr lang="ru-RU" sz="2000" dirty="0" smtClean="0"/>
              <a:t>:</a:t>
            </a:r>
          </a:p>
          <a:p>
            <a:endParaRPr lang="ru-RU" sz="2000" dirty="0" smtClean="0"/>
          </a:p>
          <a:p>
            <a:r>
              <a:rPr lang="ru-RU" sz="2000" dirty="0" smtClean="0"/>
              <a:t>а) </a:t>
            </a:r>
            <a:r>
              <a:rPr lang="ru-RU" sz="2000" b="1" dirty="0" err="1" smtClean="0"/>
              <a:t>Архітектура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Системи</a:t>
            </a:r>
            <a:r>
              <a:rPr lang="ru-RU" sz="2000" b="1" dirty="0" smtClean="0"/>
              <a:t> </a:t>
            </a:r>
            <a:r>
              <a:rPr lang="ru-RU" sz="2000" dirty="0" smtClean="0"/>
              <a:t>(1) - </a:t>
            </a:r>
            <a:r>
              <a:rPr lang="ru-RU" sz="2000" dirty="0" err="1" smtClean="0"/>
              <a:t>відповідальна</a:t>
            </a:r>
            <a:r>
              <a:rPr lang="ru-RU" sz="2000" dirty="0" smtClean="0"/>
              <a:t> за </a:t>
            </a:r>
            <a:r>
              <a:rPr lang="ru-RU" sz="2000" dirty="0" err="1" smtClean="0"/>
              <a:t>конструювання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конкретної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системи</a:t>
            </a:r>
            <a:r>
              <a:rPr lang="ru-RU" sz="2000" dirty="0" smtClean="0"/>
              <a:t> (</a:t>
            </a:r>
            <a:r>
              <a:rPr lang="ru-RU" sz="2000" dirty="0" err="1" smtClean="0"/>
              <a:t>наприклад</a:t>
            </a:r>
            <a:r>
              <a:rPr lang="ru-RU" sz="2000" dirty="0" smtClean="0"/>
              <a:t> </a:t>
            </a:r>
            <a:r>
              <a:rPr lang="ru-RU" sz="2000" dirty="0" err="1" smtClean="0"/>
              <a:t>комп'ютерної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системи</a:t>
            </a:r>
            <a:r>
              <a:rPr lang="ru-RU" sz="2000" dirty="0" smtClean="0"/>
              <a:t> </a:t>
            </a:r>
            <a:r>
              <a:rPr lang="ru-RU" sz="2000" dirty="0" err="1" smtClean="0"/>
              <a:t>управління</a:t>
            </a:r>
            <a:r>
              <a:rPr lang="ru-RU" sz="2000" dirty="0" smtClean="0"/>
              <a:t>), як </a:t>
            </a:r>
            <a:r>
              <a:rPr lang="ru-RU" sz="2000" dirty="0" err="1" smtClean="0"/>
              <a:t>частини</a:t>
            </a:r>
            <a:r>
              <a:rPr lang="ru-RU" sz="2000" dirty="0" smtClean="0"/>
              <a:t> </a:t>
            </a:r>
            <a:r>
              <a:rPr lang="ru-RU" sz="2000" dirty="0" err="1" smtClean="0"/>
              <a:t>інтегрованої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системи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підприємства</a:t>
            </a:r>
            <a:r>
              <a:rPr lang="ru-RU" sz="2000" dirty="0" smtClean="0"/>
              <a:t> в </a:t>
            </a:r>
            <a:r>
              <a:rPr lang="ru-RU" sz="2000" dirty="0" err="1" smtClean="0"/>
              <a:t>цілому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r>
              <a:rPr lang="ru-RU" sz="2000" dirty="0" smtClean="0"/>
              <a:t>б) </a:t>
            </a:r>
            <a:r>
              <a:rPr lang="ru-RU" sz="2000" b="1" dirty="0" err="1" smtClean="0"/>
              <a:t>Архітектура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підприємства</a:t>
            </a:r>
            <a:r>
              <a:rPr lang="ru-RU" sz="2000" b="1" dirty="0" smtClean="0"/>
              <a:t> </a:t>
            </a:r>
            <a:r>
              <a:rPr lang="ru-RU" sz="2000" dirty="0" smtClean="0"/>
              <a:t>(2) - </a:t>
            </a:r>
            <a:r>
              <a:rPr lang="ru-RU" sz="2000" dirty="0" err="1" smtClean="0"/>
              <a:t>відповідальна</a:t>
            </a:r>
            <a:r>
              <a:rPr lang="ru-RU" sz="2000" dirty="0" smtClean="0"/>
              <a:t> за </a:t>
            </a:r>
            <a:r>
              <a:rPr lang="ru-RU" sz="2000" dirty="0" err="1" smtClean="0"/>
              <a:t>розгортання</a:t>
            </a:r>
            <a:r>
              <a:rPr lang="ru-RU" sz="2000" dirty="0" smtClean="0"/>
              <a:t> і </a:t>
            </a:r>
            <a:r>
              <a:rPr lang="ru-RU" sz="2000" dirty="0" err="1" smtClean="0"/>
              <a:t>виконання</a:t>
            </a:r>
            <a:r>
              <a:rPr lang="ru-RU" sz="2000" dirty="0" smtClean="0"/>
              <a:t> проекту </a:t>
            </a:r>
            <a:r>
              <a:rPr lang="ru-RU" sz="2000" dirty="0" err="1" smtClean="0"/>
              <a:t>інтеграції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підприємства</a:t>
            </a:r>
            <a:r>
              <a:rPr lang="ru-RU" sz="2000" dirty="0" smtClean="0"/>
              <a:t> </a:t>
            </a:r>
            <a:r>
              <a:rPr lang="ru-RU" sz="2000" dirty="0" err="1" smtClean="0"/>
              <a:t>чи</a:t>
            </a:r>
            <a:r>
              <a:rPr lang="ru-RU" sz="2000" dirty="0" smtClean="0"/>
              <a:t> </a:t>
            </a:r>
            <a:r>
              <a:rPr lang="ru-RU" sz="2000" dirty="0" err="1" smtClean="0"/>
              <a:t>іншої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програми</a:t>
            </a:r>
            <a:r>
              <a:rPr lang="ru-RU" sz="2000" dirty="0" smtClean="0"/>
              <a:t> </a:t>
            </a:r>
            <a:r>
              <a:rPr lang="ru-RU" sz="2000" dirty="0" err="1" smtClean="0"/>
              <a:t>розвитку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підприємства</a:t>
            </a:r>
            <a:endParaRPr lang="ru-RU" sz="2000" dirty="0" smtClean="0"/>
          </a:p>
          <a:p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806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3014" y="1262883"/>
            <a:ext cx="749262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повинна </a:t>
            </a:r>
            <a:r>
              <a:rPr lang="ru-RU" sz="2000" dirty="0" err="1" smtClean="0"/>
              <a:t>включати</a:t>
            </a:r>
            <a:r>
              <a:rPr lang="ru-RU" sz="2000" dirty="0" smtClean="0"/>
              <a:t> в себе:</a:t>
            </a:r>
          </a:p>
          <a:p>
            <a:r>
              <a:rPr lang="ru-RU" sz="2000" dirty="0" err="1" smtClean="0"/>
              <a:t>референсні</a:t>
            </a:r>
            <a:r>
              <a:rPr lang="ru-RU" sz="2000" dirty="0" smtClean="0"/>
              <a:t> (</a:t>
            </a:r>
            <a:r>
              <a:rPr lang="ru-RU" sz="2000" dirty="0" err="1" smtClean="0"/>
              <a:t>еталонні</a:t>
            </a:r>
            <a:r>
              <a:rPr lang="ru-RU" sz="2000" dirty="0" smtClean="0"/>
              <a:t>, </a:t>
            </a:r>
            <a:r>
              <a:rPr lang="ru-RU" sz="2000" dirty="0" err="1" smtClean="0"/>
              <a:t>довідкові</a:t>
            </a:r>
            <a:r>
              <a:rPr lang="ru-RU" sz="2000" dirty="0" smtClean="0"/>
              <a:t>) </a:t>
            </a:r>
            <a:r>
              <a:rPr lang="ru-RU" sz="2000" dirty="0" err="1" smtClean="0"/>
              <a:t>архітектурні</a:t>
            </a:r>
            <a:r>
              <a:rPr lang="ru-RU" sz="2000" dirty="0" smtClean="0"/>
              <a:t> </a:t>
            </a:r>
            <a:r>
              <a:rPr lang="ru-RU" sz="2000" dirty="0" err="1" smtClean="0"/>
              <a:t>моделі</a:t>
            </a:r>
            <a:r>
              <a:rPr lang="ru-RU" sz="2000" dirty="0" smtClean="0"/>
              <a:t>, </a:t>
            </a:r>
          </a:p>
          <a:p>
            <a:pPr algn="ctr"/>
            <a:r>
              <a:rPr lang="ru-RU" sz="2000" dirty="0" err="1" smtClean="0"/>
              <a:t>тобто</a:t>
            </a:r>
            <a:endParaRPr lang="ru-RU" sz="2000" dirty="0" smtClean="0"/>
          </a:p>
          <a:p>
            <a:pPr algn="ctr"/>
            <a:r>
              <a:rPr lang="ru-RU" sz="2000" b="1" dirty="0" smtClean="0">
                <a:solidFill>
                  <a:srgbClr val="0000CC"/>
                </a:solidFill>
              </a:rPr>
              <a:t>«</a:t>
            </a:r>
            <a:r>
              <a:rPr lang="ru-RU" sz="2000" b="1" dirty="0" err="1" smtClean="0">
                <a:solidFill>
                  <a:srgbClr val="0000CC"/>
                </a:solidFill>
              </a:rPr>
              <a:t>Терміни</a:t>
            </a:r>
            <a:r>
              <a:rPr lang="ru-RU" sz="2000" b="1" dirty="0" smtClean="0">
                <a:solidFill>
                  <a:srgbClr val="0000CC"/>
                </a:solidFill>
              </a:rPr>
              <a:t>, </a:t>
            </a:r>
            <a:r>
              <a:rPr lang="ru-RU" sz="2000" b="1" dirty="0" err="1" smtClean="0">
                <a:solidFill>
                  <a:srgbClr val="0000CC"/>
                </a:solidFill>
              </a:rPr>
              <a:t>нормативи</a:t>
            </a:r>
            <a:r>
              <a:rPr lang="ru-RU" sz="2000" b="1" dirty="0" smtClean="0">
                <a:solidFill>
                  <a:srgbClr val="0000CC"/>
                </a:solidFill>
              </a:rPr>
              <a:t> і </a:t>
            </a:r>
            <a:r>
              <a:rPr lang="ru-RU" sz="2000" b="1" dirty="0" err="1" smtClean="0">
                <a:solidFill>
                  <a:srgbClr val="0000CC"/>
                </a:solidFill>
              </a:rPr>
              <a:t>закони</a:t>
            </a:r>
            <a:r>
              <a:rPr lang="ru-RU" sz="2000" b="1" dirty="0" smtClean="0">
                <a:solidFill>
                  <a:srgbClr val="0000CC"/>
                </a:solidFill>
              </a:rPr>
              <a:t>»</a:t>
            </a:r>
          </a:p>
          <a:p>
            <a:r>
              <a:rPr lang="ru-RU" sz="2000" dirty="0" smtClean="0"/>
              <a:t>для </a:t>
            </a:r>
            <a:r>
              <a:rPr lang="ru-RU" sz="2000" dirty="0" err="1" smtClean="0"/>
              <a:t>побудови</a:t>
            </a:r>
            <a:r>
              <a:rPr lang="ru-RU" sz="2000" dirty="0" smtClean="0"/>
              <a:t> </a:t>
            </a:r>
            <a:r>
              <a:rPr lang="ru-RU" sz="2000" dirty="0" err="1" smtClean="0"/>
              <a:t>всіх</a:t>
            </a:r>
            <a:r>
              <a:rPr lang="ru-RU" sz="2000" dirty="0" smtClean="0"/>
              <a:t> </a:t>
            </a:r>
            <a:r>
              <a:rPr lang="ru-RU" sz="2000" dirty="0" err="1" smtClean="0"/>
              <a:t>конкретних</a:t>
            </a:r>
            <a:r>
              <a:rPr lang="ru-RU" sz="2000" dirty="0" smtClean="0"/>
              <a:t> систем </a:t>
            </a:r>
            <a:r>
              <a:rPr lang="ru-RU" sz="2000" dirty="0" err="1" smtClean="0"/>
              <a:t>підприємства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06416" y="115475"/>
            <a:ext cx="52677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0000CC"/>
                </a:solidFill>
              </a:rPr>
              <a:t>Архітектура</a:t>
            </a:r>
            <a:r>
              <a:rPr lang="ru-RU" sz="3200" b="1" dirty="0" smtClean="0">
                <a:solidFill>
                  <a:srgbClr val="0000CC"/>
                </a:solidFill>
              </a:rPr>
              <a:t> </a:t>
            </a:r>
            <a:r>
              <a:rPr lang="ru-RU" sz="3200" b="1" dirty="0" err="1" smtClean="0">
                <a:solidFill>
                  <a:srgbClr val="0000CC"/>
                </a:solidFill>
              </a:rPr>
              <a:t>підприємства</a:t>
            </a:r>
            <a:r>
              <a:rPr lang="ru-RU" sz="3200" b="1" dirty="0" smtClean="0">
                <a:solidFill>
                  <a:srgbClr val="0000CC"/>
                </a:solidFill>
              </a:rPr>
              <a:t> </a:t>
            </a:r>
            <a:endParaRPr lang="ru-RU" sz="3200" b="1" dirty="0">
              <a:solidFill>
                <a:srgbClr val="0000CC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138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6979" y="1443841"/>
            <a:ext cx="80112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- по ANSI / IEEE </a:t>
            </a:r>
            <a:r>
              <a:rPr lang="ru-RU" sz="2400" dirty="0" err="1" smtClean="0"/>
              <a:t>Std</a:t>
            </a:r>
            <a:r>
              <a:rPr lang="ru-RU" sz="2400" dirty="0" smtClean="0"/>
              <a:t> 1471-2000</a:t>
            </a:r>
          </a:p>
          <a:p>
            <a:r>
              <a:rPr lang="ru-RU" sz="2400" dirty="0" smtClean="0"/>
              <a:t>«</a:t>
            </a:r>
            <a:r>
              <a:rPr lang="ru-RU" sz="2400" dirty="0" err="1" smtClean="0"/>
              <a:t>Основи</a:t>
            </a:r>
            <a:r>
              <a:rPr lang="ru-RU" sz="2400" dirty="0" smtClean="0"/>
              <a:t> пристрою </a:t>
            </a:r>
            <a:r>
              <a:rPr lang="ru-RU" sz="2400" dirty="0" err="1" smtClean="0"/>
              <a:t>системи</a:t>
            </a:r>
            <a:r>
              <a:rPr lang="ru-RU" sz="2400" dirty="0" smtClean="0"/>
              <a:t>, </a:t>
            </a:r>
            <a:r>
              <a:rPr lang="ru-RU" sz="2400" dirty="0" err="1" smtClean="0"/>
              <a:t>втілені</a:t>
            </a:r>
            <a:r>
              <a:rPr lang="ru-RU" sz="2400" dirty="0" smtClean="0"/>
              <a:t> в </a:t>
            </a:r>
            <a:r>
              <a:rPr lang="ru-RU" sz="2400" dirty="0" err="1" smtClean="0"/>
              <a:t>її</a:t>
            </a:r>
            <a:r>
              <a:rPr lang="ru-RU" sz="2400" dirty="0" smtClean="0"/>
              <a:t> компонентах, </a:t>
            </a:r>
            <a:r>
              <a:rPr lang="ru-RU" sz="2400" dirty="0" err="1" smtClean="0"/>
              <a:t>їх</a:t>
            </a:r>
            <a:r>
              <a:rPr lang="ru-RU" sz="2400" dirty="0" smtClean="0"/>
              <a:t> </a:t>
            </a:r>
            <a:r>
              <a:rPr lang="ru-RU" sz="2400" dirty="0" err="1" smtClean="0"/>
              <a:t>взаємозв'язках</a:t>
            </a:r>
            <a:r>
              <a:rPr lang="ru-RU" sz="2400" dirty="0" smtClean="0"/>
              <a:t> </a:t>
            </a:r>
            <a:r>
              <a:rPr lang="ru-RU" sz="2400" dirty="0" err="1" smtClean="0"/>
              <a:t>між</a:t>
            </a:r>
            <a:r>
              <a:rPr lang="ru-RU" sz="2400" dirty="0" smtClean="0"/>
              <a:t> собою і з </a:t>
            </a:r>
            <a:r>
              <a:rPr lang="ru-RU" sz="2400" dirty="0" err="1" smtClean="0"/>
              <a:t>оточенням</a:t>
            </a:r>
            <a:r>
              <a:rPr lang="ru-RU" sz="2400" dirty="0" smtClean="0"/>
              <a:t>, і в принципах, </a:t>
            </a:r>
            <a:r>
              <a:rPr lang="ru-RU" sz="2400" dirty="0" err="1" smtClean="0"/>
              <a:t>які</a:t>
            </a:r>
            <a:r>
              <a:rPr lang="ru-RU" sz="2400" dirty="0" smtClean="0"/>
              <a:t> </a:t>
            </a:r>
            <a:r>
              <a:rPr lang="ru-RU" sz="2400" dirty="0" err="1" smtClean="0"/>
              <a:t>керують</a:t>
            </a:r>
            <a:r>
              <a:rPr lang="ru-RU" sz="2400" dirty="0" smtClean="0"/>
              <a:t> </a:t>
            </a:r>
            <a:r>
              <a:rPr lang="ru-RU" sz="2400" dirty="0" err="1" smtClean="0"/>
              <a:t>її</a:t>
            </a:r>
            <a:r>
              <a:rPr lang="ru-RU" sz="2400" dirty="0" smtClean="0"/>
              <a:t> </a:t>
            </a:r>
            <a:r>
              <a:rPr lang="ru-RU" sz="2400" dirty="0" err="1" smtClean="0"/>
              <a:t>конструюванням</a:t>
            </a:r>
            <a:r>
              <a:rPr lang="ru-RU" sz="2400" dirty="0" smtClean="0"/>
              <a:t> і </a:t>
            </a:r>
            <a:r>
              <a:rPr lang="ru-RU" sz="2400" dirty="0" err="1" smtClean="0"/>
              <a:t>еволюцією</a:t>
            </a:r>
            <a:r>
              <a:rPr lang="ru-RU" sz="2400" dirty="0" smtClean="0"/>
              <a:t>»</a:t>
            </a:r>
          </a:p>
          <a:p>
            <a:endParaRPr lang="ru-RU" sz="2400" dirty="0" smtClean="0"/>
          </a:p>
          <a:p>
            <a:r>
              <a:rPr lang="ru-RU" sz="2400" dirty="0" smtClean="0"/>
              <a:t>«</a:t>
            </a:r>
            <a:r>
              <a:rPr lang="ru-RU" sz="2400" dirty="0" err="1" smtClean="0"/>
              <a:t>Архітектура</a:t>
            </a:r>
            <a:r>
              <a:rPr lang="ru-RU" sz="2400" dirty="0" smtClean="0"/>
              <a:t> і методики </a:t>
            </a:r>
            <a:r>
              <a:rPr lang="ru-RU" sz="2400" dirty="0" err="1" smtClean="0"/>
              <a:t>рівня</a:t>
            </a:r>
            <a:r>
              <a:rPr lang="ru-RU" sz="2400" dirty="0" smtClean="0"/>
              <a:t> </a:t>
            </a:r>
            <a:r>
              <a:rPr lang="ru-RU" sz="2400" dirty="0" err="1" smtClean="0"/>
              <a:t>підприємства</a:t>
            </a:r>
            <a:r>
              <a:rPr lang="ru-RU" sz="2400" dirty="0" smtClean="0"/>
              <a:t> </a:t>
            </a:r>
            <a:r>
              <a:rPr lang="ru-RU" sz="2400" dirty="0" err="1" smtClean="0"/>
              <a:t>повинні</a:t>
            </a:r>
            <a:r>
              <a:rPr lang="ru-RU" sz="2400" dirty="0" smtClean="0"/>
              <a:t> </a:t>
            </a:r>
            <a:r>
              <a:rPr lang="ru-RU" sz="2400" dirty="0" err="1" smtClean="0"/>
              <a:t>включати</a:t>
            </a:r>
            <a:r>
              <a:rPr lang="ru-RU" sz="2400" dirty="0" smtClean="0"/>
              <a:t> в </a:t>
            </a:r>
            <a:r>
              <a:rPr lang="ru-RU" sz="2400" dirty="0" err="1" smtClean="0"/>
              <a:t>свій</a:t>
            </a:r>
            <a:r>
              <a:rPr lang="ru-RU" sz="2400" dirty="0" smtClean="0"/>
              <a:t> </a:t>
            </a:r>
            <a:r>
              <a:rPr lang="ru-RU" sz="2400" dirty="0" err="1" smtClean="0"/>
              <a:t>зміст</a:t>
            </a:r>
            <a:r>
              <a:rPr lang="ru-RU" sz="2400" dirty="0" smtClean="0"/>
              <a:t> </a:t>
            </a:r>
            <a:r>
              <a:rPr lang="ru-RU" sz="2400" dirty="0" err="1" smtClean="0"/>
              <a:t>ролі</a:t>
            </a:r>
            <a:r>
              <a:rPr lang="ru-RU" sz="2400" dirty="0" smtClean="0"/>
              <a:t> людей, </a:t>
            </a:r>
            <a:r>
              <a:rPr lang="ru-RU" sz="2400" dirty="0" err="1" smtClean="0"/>
              <a:t>опис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процесів</a:t>
            </a:r>
            <a:r>
              <a:rPr lang="ru-RU" sz="2400" dirty="0" smtClean="0"/>
              <a:t> (</a:t>
            </a:r>
            <a:r>
              <a:rPr lang="ru-RU" sz="2400" dirty="0" err="1" smtClean="0"/>
              <a:t>функції</a:t>
            </a:r>
            <a:r>
              <a:rPr lang="ru-RU" sz="2400" dirty="0" smtClean="0"/>
              <a:t> і </a:t>
            </a:r>
            <a:r>
              <a:rPr lang="ru-RU" sz="2400" dirty="0" err="1" smtClean="0"/>
              <a:t>поведінку</a:t>
            </a:r>
            <a:r>
              <a:rPr lang="ru-RU" sz="2400" dirty="0" smtClean="0"/>
              <a:t>) і </a:t>
            </a:r>
            <a:r>
              <a:rPr lang="ru-RU" sz="2400" dirty="0" err="1" smtClean="0"/>
              <a:t>представлення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всіх</a:t>
            </a:r>
            <a:r>
              <a:rPr lang="ru-RU" sz="2400" dirty="0" smtClean="0"/>
              <a:t> </a:t>
            </a:r>
            <a:r>
              <a:rPr lang="ru-RU" sz="2400" dirty="0" err="1" smtClean="0"/>
              <a:t>допоміжних</a:t>
            </a:r>
            <a:r>
              <a:rPr lang="ru-RU" sz="2400" dirty="0" smtClean="0"/>
              <a:t> </a:t>
            </a:r>
            <a:r>
              <a:rPr lang="ru-RU" sz="2400" dirty="0" err="1" smtClean="0"/>
              <a:t>технологій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протягом</a:t>
            </a:r>
            <a:r>
              <a:rPr lang="ru-RU" sz="2400" dirty="0" smtClean="0"/>
              <a:t> </a:t>
            </a:r>
            <a:r>
              <a:rPr lang="ru-RU" sz="2400" dirty="0" err="1" smtClean="0"/>
              <a:t>усього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життєвого</a:t>
            </a:r>
            <a:r>
              <a:rPr lang="ru-RU" sz="2400" dirty="0" smtClean="0"/>
              <a:t> циклу </a:t>
            </a:r>
            <a:r>
              <a:rPr lang="ru-RU" sz="2400" dirty="0" err="1" smtClean="0"/>
              <a:t>підприємства</a:t>
            </a:r>
            <a:r>
              <a:rPr lang="ru-RU" sz="2400" dirty="0" smtClean="0"/>
              <a:t>» (по ISO 15704)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3348" y="196334"/>
            <a:ext cx="42578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0000CC"/>
                </a:solidFill>
              </a:rPr>
              <a:t>Архітектура</a:t>
            </a:r>
            <a:r>
              <a:rPr lang="ru-RU" sz="3200" b="1" dirty="0" smtClean="0">
                <a:solidFill>
                  <a:srgbClr val="0000CC"/>
                </a:solidFill>
              </a:rPr>
              <a:t> </a:t>
            </a:r>
            <a:r>
              <a:rPr lang="ru-RU" sz="3200" b="1" dirty="0" err="1" smtClean="0">
                <a:solidFill>
                  <a:srgbClr val="0000CC"/>
                </a:solidFill>
              </a:rPr>
              <a:t>системи</a:t>
            </a:r>
            <a:r>
              <a:rPr lang="ru-RU" sz="3200" b="1" dirty="0" smtClean="0">
                <a:solidFill>
                  <a:srgbClr val="0000CC"/>
                </a:solidFill>
              </a:rPr>
              <a:t> </a:t>
            </a:r>
            <a:endParaRPr lang="ru-RU" sz="3200" b="1" dirty="0">
              <a:solidFill>
                <a:srgbClr val="0000CC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18" y="175383"/>
            <a:ext cx="1280160" cy="464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44" y="24804"/>
            <a:ext cx="2048256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114510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template-24">
  <a:themeElements>
    <a:clrScheme name="Другая 1">
      <a:dk1>
        <a:srgbClr val="4D4D4D"/>
      </a:dk1>
      <a:lt1>
        <a:srgbClr val="FFFFFF"/>
      </a:lt1>
      <a:dk2>
        <a:srgbClr val="4D4D4D"/>
      </a:dk2>
      <a:lt2>
        <a:srgbClr val="0C209B"/>
      </a:lt2>
      <a:accent1>
        <a:srgbClr val="2167BF"/>
      </a:accent1>
      <a:accent2>
        <a:srgbClr val="C60C0D"/>
      </a:accent2>
      <a:accent3>
        <a:srgbClr val="FFFFFF"/>
      </a:accent3>
      <a:accent4>
        <a:srgbClr val="404040"/>
      </a:accent4>
      <a:accent5>
        <a:srgbClr val="ABB8DC"/>
      </a:accent5>
      <a:accent6>
        <a:srgbClr val="B30A0B"/>
      </a:accent6>
      <a:hlink>
        <a:srgbClr val="0C209B"/>
      </a:hlink>
      <a:folHlink>
        <a:srgbClr val="C60C0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617180"/>
        </a:lt2>
        <a:accent1>
          <a:srgbClr val="85919F"/>
        </a:accent1>
        <a:accent2>
          <a:srgbClr val="96A3AF"/>
        </a:accent2>
        <a:accent3>
          <a:srgbClr val="FFFFFF"/>
        </a:accent3>
        <a:accent4>
          <a:srgbClr val="404040"/>
        </a:accent4>
        <a:accent5>
          <a:srgbClr val="C2C7CD"/>
        </a:accent5>
        <a:accent6>
          <a:srgbClr val="87939E"/>
        </a:accent6>
        <a:hlink>
          <a:srgbClr val="AFB9C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C8C8C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2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D0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97AF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892F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C90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A21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BDD00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00632B"/>
        </a:lt2>
        <a:accent1>
          <a:srgbClr val="009A5A"/>
        </a:accent1>
        <a:accent2>
          <a:srgbClr val="00B069"/>
        </a:accent2>
        <a:accent3>
          <a:srgbClr val="FFFFFF"/>
        </a:accent3>
        <a:accent4>
          <a:srgbClr val="404040"/>
        </a:accent4>
        <a:accent5>
          <a:srgbClr val="AACAB5"/>
        </a:accent5>
        <a:accent6>
          <a:srgbClr val="009F5E"/>
        </a:accent6>
        <a:hlink>
          <a:srgbClr val="5DC3E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617180"/>
        </a:lt2>
        <a:accent1>
          <a:srgbClr val="85919F"/>
        </a:accent1>
        <a:accent2>
          <a:srgbClr val="96A3AF"/>
        </a:accent2>
        <a:accent3>
          <a:srgbClr val="FFFFFF"/>
        </a:accent3>
        <a:accent4>
          <a:srgbClr val="404040"/>
        </a:accent4>
        <a:accent5>
          <a:srgbClr val="C2C7CD"/>
        </a:accent5>
        <a:accent6>
          <a:srgbClr val="87939E"/>
        </a:accent6>
        <a:hlink>
          <a:srgbClr val="AFB9C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C8C8C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2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D0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97AF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892F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C90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A21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BDD00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00632B"/>
        </a:lt2>
        <a:accent1>
          <a:srgbClr val="009A5A"/>
        </a:accent1>
        <a:accent2>
          <a:srgbClr val="00B069"/>
        </a:accent2>
        <a:accent3>
          <a:srgbClr val="FFFFFF"/>
        </a:accent3>
        <a:accent4>
          <a:srgbClr val="404040"/>
        </a:accent4>
        <a:accent5>
          <a:srgbClr val="AACAB5"/>
        </a:accent5>
        <a:accent6>
          <a:srgbClr val="009F5E"/>
        </a:accent6>
        <a:hlink>
          <a:srgbClr val="5DC3E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4D4D4D"/>
        </a:dk1>
        <a:lt1>
          <a:srgbClr val="FFFFFF"/>
        </a:lt1>
        <a:dk2>
          <a:srgbClr val="4D4D4D"/>
        </a:dk2>
        <a:lt2>
          <a:srgbClr val="4290A6"/>
        </a:lt2>
        <a:accent1>
          <a:srgbClr val="14B2CE"/>
        </a:accent1>
        <a:accent2>
          <a:srgbClr val="38C2DE"/>
        </a:accent2>
        <a:accent3>
          <a:srgbClr val="FFFFFF"/>
        </a:accent3>
        <a:accent4>
          <a:srgbClr val="404040"/>
        </a:accent4>
        <a:accent5>
          <a:srgbClr val="AAD5E3"/>
        </a:accent5>
        <a:accent6>
          <a:srgbClr val="32B0C9"/>
        </a:accent6>
        <a:hlink>
          <a:srgbClr val="61E6F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1455</Words>
  <Application>Microsoft Office PowerPoint</Application>
  <PresentationFormat>Экран (4:3)</PresentationFormat>
  <Paragraphs>383</Paragraphs>
  <Slides>24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5</vt:i4>
      </vt:variant>
      <vt:variant>
        <vt:lpstr>Заголовки слайдов</vt:lpstr>
      </vt:variant>
      <vt:variant>
        <vt:i4>24</vt:i4>
      </vt:variant>
    </vt:vector>
  </HeadingPairs>
  <TitlesOfParts>
    <vt:vector size="36" baseType="lpstr">
      <vt:lpstr>Arial</vt:lpstr>
      <vt:lpstr>Calibri</vt:lpstr>
      <vt:lpstr>Courier New</vt:lpstr>
      <vt:lpstr>Microsoft Sans Serif</vt:lpstr>
      <vt:lpstr>Times New Roman</vt:lpstr>
      <vt:lpstr>Wingdings</vt:lpstr>
      <vt:lpstr>powerpoint-template-24</vt:lpstr>
      <vt:lpstr>Слайд</vt:lpstr>
      <vt:lpstr>Visio</vt:lpstr>
      <vt:lpstr>Bitmap Image</vt:lpstr>
      <vt:lpstr>CorelDRAW</vt:lpstr>
      <vt:lpstr>Clip</vt:lpstr>
      <vt:lpstr> Topic Architectural approach and methodology of IS construction  </vt:lpstr>
      <vt:lpstr>Архітектурний підхід і комплексна архітектура підприємства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Приклад архітектури підприємства (Канада)</vt:lpstr>
      <vt:lpstr>Боротьба за вплив в Архітектурі підприємства. Бізнес-архітектури vs ІТ-архітектури</vt:lpstr>
      <vt:lpstr>Эволюция архитектуры</vt:lpstr>
      <vt:lpstr>Презентация PowerPoint</vt:lpstr>
      <vt:lpstr>Різноманіття узагальнених схем</vt:lpstr>
      <vt:lpstr>Презентация PowerPoint</vt:lpstr>
      <vt:lpstr>Презентация PowerPoint</vt:lpstr>
      <vt:lpstr>Презентация PowerPoint</vt:lpstr>
      <vt:lpstr>Презентация PowerPoint</vt:lpstr>
      <vt:lpstr> “3D-підприємство ": підприємство в стратегічній перспективі його розвитку і трансформації</vt:lpstr>
      <vt:lpstr>Презентация PowerPoint</vt:lpstr>
      <vt:lpstr>Архітектура і процес (CIO Council, США)</vt:lpstr>
      <vt:lpstr>Архітектурний підхід до трансформації підприємства</vt:lpstr>
      <vt:lpstr>Презентация PowerPoint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Архітектурний підхід і методологія побудови ІС</dc:title>
  <dc:creator>Администратор</dc:creator>
  <cp:lastModifiedBy>Администратор</cp:lastModifiedBy>
  <cp:revision>13</cp:revision>
  <dcterms:created xsi:type="dcterms:W3CDTF">2017-11-14T01:16:27Z</dcterms:created>
  <dcterms:modified xsi:type="dcterms:W3CDTF">2017-12-01T17:05:38Z</dcterms:modified>
</cp:coreProperties>
</file>