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8" r:id="rId13"/>
    <p:sldId id="277" r:id="rId14"/>
    <p:sldId id="279" r:id="rId15"/>
    <p:sldId id="268" r:id="rId16"/>
    <p:sldId id="273" r:id="rId17"/>
    <p:sldId id="269" r:id="rId18"/>
    <p:sldId id="274" r:id="rId19"/>
    <p:sldId id="270" r:id="rId20"/>
    <p:sldId id="275" r:id="rId21"/>
    <p:sldId id="271" r:id="rId22"/>
    <p:sldId id="276" r:id="rId23"/>
    <p:sldId id="280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58283-C061-44FB-9ED0-641C94371D3A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76B7-D339-497E-BD16-564D2EFE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3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9CCEB4-680D-4F74-8C0A-843D34B1ABB0}" type="slidenum">
              <a:rPr lang="en-US" altLang="ru-RU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ru-RU" sz="120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Dear colleagues!</a:t>
            </a:r>
          </a:p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The program of the course </a:t>
            </a:r>
            <a:r>
              <a:rPr lang="en-GB" sz="1200" b="1" dirty="0" smtClean="0">
                <a:solidFill>
                  <a:srgbClr val="FFFF00"/>
                </a:solidFill>
              </a:rPr>
              <a:t>Information Systems Development and Deployment</a:t>
            </a:r>
            <a:r>
              <a:rPr lang="en-US" altLang="ru-RU" dirty="0" smtClean="0">
                <a:latin typeface="Arial" panose="020B0604020202020204" pitchFamily="34" charset="0"/>
              </a:rPr>
              <a:t>, abbreviated SDAD, prepared by the University of KPI, is presented to your attention</a:t>
            </a:r>
          </a:p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Authors  of this</a:t>
            </a:r>
            <a:r>
              <a:rPr lang="en-US" altLang="ru-RU" baseline="0" dirty="0" smtClean="0">
                <a:latin typeface="Arial" panose="020B0604020202020204" pitchFamily="34" charset="0"/>
              </a:rPr>
              <a:t> syllabus are </a:t>
            </a:r>
            <a:r>
              <a:rPr lang="en-US" altLang="ru-RU" dirty="0" err="1" smtClean="0">
                <a:latin typeface="Arial" panose="020B0604020202020204" pitchFamily="34" charset="0"/>
              </a:rPr>
              <a:t>Kovalyuk</a:t>
            </a:r>
            <a:r>
              <a:rPr lang="en-US" altLang="ru-RU" dirty="0" smtClean="0">
                <a:latin typeface="Arial" panose="020B0604020202020204" pitchFamily="34" charset="0"/>
              </a:rPr>
              <a:t>,</a:t>
            </a:r>
            <a:r>
              <a:rPr lang="en-US" altLang="ru-RU" baseline="0" dirty="0" smtClean="0">
                <a:latin typeface="Arial" panose="020B0604020202020204" pitchFamily="34" charset="0"/>
              </a:rPr>
              <a:t> </a:t>
            </a:r>
            <a:r>
              <a:rPr lang="en-US" altLang="ru-RU" baseline="0" dirty="0" err="1" smtClean="0">
                <a:latin typeface="Arial" panose="020B0604020202020204" pitchFamily="34" charset="0"/>
              </a:rPr>
              <a:t>Tielysheva</a:t>
            </a:r>
            <a:r>
              <a:rPr lang="en-US" altLang="ru-RU" baseline="0" dirty="0" smtClean="0">
                <a:latin typeface="Arial" panose="020B0604020202020204" pitchFamily="34" charset="0"/>
              </a:rPr>
              <a:t> and </a:t>
            </a:r>
            <a:r>
              <a:rPr lang="en-US" altLang="ru-RU" baseline="0" dirty="0" err="1" smtClean="0">
                <a:latin typeface="Arial" panose="020B0604020202020204" pitchFamily="34" charset="0"/>
              </a:rPr>
              <a:t>Tomashevskyi</a:t>
            </a:r>
            <a:r>
              <a:rPr lang="en-US" altLang="ru-RU" dirty="0" smtClean="0">
                <a:latin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1FC6A8-270B-4B60-AD6F-6FD15E8C3D87}" type="slidenum">
              <a:rPr lang="ru-RU" altLang="ru-RU" b="0" smtClean="0">
                <a:solidFill>
                  <a:prstClr val="black"/>
                </a:solidFill>
              </a:rPr>
              <a:pPr eaLnBrk="1" hangingPunct="1"/>
              <a:t>2</a:t>
            </a:fld>
            <a:endParaRPr lang="ru-RU" altLang="ru-RU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0B89F-CE84-4AA6-AA62-D507451912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5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F154-EF99-4E1F-8B58-B5017A0833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6475" y="638133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DF97604-87C1-49BE-ADC4-CEF11830712E}" type="slidenum">
              <a:rPr lang="ru-RU" smtClean="0">
                <a:solidFill>
                  <a:srgbClr val="4D4D4D"/>
                </a:solidFill>
                <a:latin typeface="Calibri"/>
              </a:rPr>
              <a:pPr/>
              <a:t>‹#›</a:t>
            </a:fld>
            <a:endParaRPr lang="ru-RU">
              <a:solidFill>
                <a:srgbClr val="4D4D4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14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87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 bwMode="auto">
          <a:xfrm>
            <a:off x="478972" y="0"/>
            <a:ext cx="171676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" y="6188150"/>
            <a:ext cx="521804" cy="558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827584" y="856699"/>
            <a:ext cx="8304326" cy="73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27584" y="6525346"/>
            <a:ext cx="830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Архітектурний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побудови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ІС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585" y="6500467"/>
            <a:ext cx="8304516" cy="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B402174-1289-4FFD-8EC0-0B861179CCCE}" type="datetimeFigureOut">
              <a:rPr lang="ru-RU">
                <a:solidFill>
                  <a:srgbClr val="4D4D4D"/>
                </a:solidFill>
              </a:rPr>
              <a:pPr/>
              <a:t>04.05.2018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D33714F-4984-464D-8131-1C69FCD71864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9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" y="3177"/>
            <a:ext cx="905986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935125" y="6525345"/>
            <a:ext cx="694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</a:rPr>
              <a:t>Information Technology and Interaction,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Kyiv, 8-10 November, 2017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106" y="6299696"/>
            <a:ext cx="521804" cy="558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F97604-87C1-49BE-ADC4-CEF118307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1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  <a:p>
            <a:r>
              <a:rPr lang="ru-RU" altLang="ru-RU"/>
              <a:t>-</a:t>
            </a:r>
            <a:fld id="{F835B929-E299-4A14-945F-88FFAF588737}" type="slidenum">
              <a:rPr lang="ru-RU" altLang="ru-RU"/>
              <a:pPr/>
              <a:t>‹#›</a:t>
            </a:fld>
            <a:r>
              <a:rPr lang="ru-RU" altLang="ru-RU"/>
              <a:t>-</a:t>
            </a:r>
            <a:endParaRPr lang="ru-RU" altLang="ru-R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  <a:p>
            <a:r>
              <a:rPr lang="ru-RU" altLang="ru-RU"/>
              <a:t>-</a:t>
            </a:r>
            <a:fld id="{A3BAAA27-8593-468B-A73D-07C7833B2EC3}" type="slidenum">
              <a:rPr lang="ru-RU" altLang="ru-RU"/>
              <a:pPr/>
              <a:t>‹#›</a:t>
            </a:fld>
            <a:r>
              <a:rPr lang="ru-RU" altLang="ru-RU"/>
              <a:t>-</a:t>
            </a:r>
            <a:endParaRPr lang="ru-RU" altLang="ru-R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  <a:p>
            <a:r>
              <a:rPr lang="ru-RU" altLang="ru-RU"/>
              <a:t>-</a:t>
            </a:r>
            <a:fld id="{239AC734-AF62-4621-8311-9491A67BFF42}" type="slidenum">
              <a:rPr lang="ru-RU" altLang="ru-RU"/>
              <a:pPr/>
              <a:t>‹#›</a:t>
            </a:fld>
            <a:r>
              <a:rPr lang="ru-RU" altLang="ru-RU"/>
              <a:t>-</a:t>
            </a:r>
            <a:endParaRPr lang="ru-RU" altLang="ru-R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85350E-E0AB-4F61-B5AB-89EA63CCBEA2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154168-DBFF-46C9-AE06-E166CDCE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5395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http://cimosa.cnt.pl/Docs/Primer/primer3.gif" TargetMode="External"/><Relationship Id="rId11" Type="http://schemas.openxmlformats.org/officeDocument/2006/relationships/image" Target="../media/image16.e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8.wmf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.png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12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079" y="2551824"/>
            <a:ext cx="9144000" cy="2312784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and methodology of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construction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808" y="5288943"/>
            <a:ext cx="5380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4140" algn="ctr" fontAlgn="base">
              <a:spcBef>
                <a:spcPct val="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Kovaliuk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Tetiana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4140" algn="ctr" fontAlgn="base">
              <a:spcBef>
                <a:spcPct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Igor 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ikorsky KPI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5400" y="6381330"/>
            <a:ext cx="474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</a:rPr>
              <a:t>Kyiv, November,2017</a:t>
            </a:r>
            <a:endParaRPr lang="ru-RU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4D4D4D"/>
                </a:solidFill>
                <a:latin typeface="Calibri"/>
              </a:rPr>
              <a:pPr/>
              <a:t>1</a:t>
            </a:fld>
            <a:endParaRPr lang="ru-RU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9" y="247544"/>
            <a:ext cx="1663700" cy="6889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44885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75" y="1236340"/>
            <a:ext cx="8791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Course 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</a:rPr>
              <a:t>Information </a:t>
            </a:r>
            <a:r>
              <a:rPr lang="en-US" sz="3000" b="1" dirty="0" smtClean="0">
                <a:solidFill>
                  <a:srgbClr val="FFFF00"/>
                </a:solidFill>
              </a:rPr>
              <a:t>System Development and Deployment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642" y="0"/>
            <a:ext cx="5971214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0000CC"/>
                </a:solidFill>
              </a:rPr>
              <a:t>Приклади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відомих</a:t>
            </a:r>
            <a:r>
              <a:rPr lang="ru-RU" sz="2800" b="1" dirty="0" smtClean="0">
                <a:solidFill>
                  <a:srgbClr val="0000CC"/>
                </a:solidFill>
              </a:rPr>
              <a:t> і </a:t>
            </a:r>
            <a:r>
              <a:rPr lang="ru-RU" sz="2800" b="1" dirty="0" err="1" smtClean="0">
                <a:solidFill>
                  <a:srgbClr val="0000CC"/>
                </a:solidFill>
              </a:rPr>
              <a:t>корисних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архітектурних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принципів</a:t>
            </a:r>
            <a:r>
              <a:rPr lang="ru-RU" sz="2800" b="1" dirty="0" smtClean="0">
                <a:solidFill>
                  <a:srgbClr val="0000CC"/>
                </a:solidFill>
              </a:rPr>
              <a:t> і </a:t>
            </a:r>
            <a:r>
              <a:rPr lang="ru-RU" sz="2800" b="1" dirty="0" err="1" smtClean="0">
                <a:solidFill>
                  <a:srgbClr val="0000CC"/>
                </a:solidFill>
              </a:rPr>
              <a:t>довідкових</a:t>
            </a:r>
            <a:r>
              <a:rPr lang="ru-RU" sz="2800" b="1" dirty="0" smtClean="0">
                <a:solidFill>
                  <a:srgbClr val="0000CC"/>
                </a:solidFill>
              </a:rPr>
              <a:t> (</a:t>
            </a:r>
            <a:r>
              <a:rPr lang="ru-RU" sz="2800" b="1" dirty="0" err="1" smtClean="0">
                <a:solidFill>
                  <a:srgbClr val="0000CC"/>
                </a:solidFill>
              </a:rPr>
              <a:t>еталонних</a:t>
            </a:r>
            <a:r>
              <a:rPr lang="ru-RU" sz="2800" b="1" dirty="0" smtClean="0">
                <a:solidFill>
                  <a:srgbClr val="0000CC"/>
                </a:solidFill>
              </a:rPr>
              <a:t>) моделей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269" y="1485046"/>
            <a:ext cx="766321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err="1" smtClean="0"/>
              <a:t>Принципи</a:t>
            </a:r>
            <a:r>
              <a:rPr lang="ru-RU" sz="2000" dirty="0" smtClean="0"/>
              <a:t>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примат </a:t>
            </a:r>
            <a:r>
              <a:rPr lang="ru-RU" sz="2000" dirty="0" err="1" smtClean="0"/>
              <a:t>ділових</a:t>
            </a:r>
            <a:r>
              <a:rPr lang="ru-RU" sz="2000" dirty="0" smtClean="0"/>
              <a:t> потреб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децентралізована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реалізація</a:t>
            </a:r>
            <a:r>
              <a:rPr lang="ru-RU" sz="2000" dirty="0" smtClean="0"/>
              <a:t> з </a:t>
            </a:r>
            <a:r>
              <a:rPr lang="ru-RU" sz="2000" dirty="0" err="1" smtClean="0"/>
              <a:t>централізованим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управлінням</a:t>
            </a:r>
            <a:r>
              <a:rPr lang="ru-RU" sz="2000" dirty="0" smtClean="0"/>
              <a:t> і </a:t>
            </a:r>
            <a:r>
              <a:rPr lang="ru-RU" sz="2000" dirty="0" err="1" smtClean="0"/>
              <a:t>моніторингом</a:t>
            </a:r>
            <a:endParaRPr lang="ru-RU" sz="2000" dirty="0" smtClean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сегментний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підхід</a:t>
            </a:r>
            <a:r>
              <a:rPr lang="ru-RU" sz="2000" dirty="0" smtClean="0"/>
              <a:t>,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незалежність</a:t>
            </a:r>
            <a:r>
              <a:rPr lang="ru-RU" sz="2000" dirty="0" smtClean="0"/>
              <a:t> і </a:t>
            </a:r>
            <a:r>
              <a:rPr lang="ru-RU" sz="2000" dirty="0" err="1" smtClean="0"/>
              <a:t>узгодженість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</a:t>
            </a:r>
            <a:r>
              <a:rPr lang="ru-RU" sz="2000" dirty="0" smtClean="0"/>
              <a:t>, і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b="1" dirty="0" err="1" smtClean="0"/>
              <a:t>Довідкові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моделі</a:t>
            </a:r>
            <a:r>
              <a:rPr lang="ru-RU" sz="2000" b="1" dirty="0" smtClean="0"/>
              <a:t>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прикладних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сервісних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компонентів</a:t>
            </a:r>
            <a:endParaRPr lang="ru-RU" sz="2000" dirty="0" smtClean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базових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компонентів</a:t>
            </a:r>
            <a:endParaRPr lang="ru-RU" sz="2000" dirty="0" smtClean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ефективності</a:t>
            </a:r>
            <a:r>
              <a:rPr lang="ru-RU" sz="2000" dirty="0" smtClean="0"/>
              <a:t>,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інформаційних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об'єктів</a:t>
            </a:r>
            <a:r>
              <a:rPr lang="ru-RU" sz="2000" dirty="0" smtClean="0"/>
              <a:t>,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2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3E351EDC-5708-4192-B9F4-31F17EF10354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1806" y="-93984"/>
            <a:ext cx="6752120" cy="1143000"/>
          </a:xfrm>
          <a:noFill/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660033"/>
                </a:solidFill>
              </a:rPr>
              <a:t>Приклад </a:t>
            </a:r>
            <a:r>
              <a:rPr lang="ru-RU" altLang="ru-RU" sz="3200" b="1" dirty="0" err="1" smtClean="0">
                <a:solidFill>
                  <a:srgbClr val="660033"/>
                </a:solidFill>
              </a:rPr>
              <a:t>архітектури</a:t>
            </a:r>
            <a:r>
              <a:rPr lang="ru-RU" altLang="ru-RU" sz="3200" b="1" dirty="0" smtClean="0">
                <a:solidFill>
                  <a:srgbClr val="660033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660033"/>
                </a:solidFill>
              </a:rPr>
              <a:t>підприємства</a:t>
            </a:r>
            <a:r>
              <a:rPr lang="ru-RU" altLang="ru-RU" sz="3200" b="1" dirty="0" smtClean="0">
                <a:solidFill>
                  <a:srgbClr val="660033"/>
                </a:solidFill>
              </a:rPr>
              <a:t> (Канада)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908175" y="1916113"/>
            <a:ext cx="5365750" cy="4327525"/>
          </a:xfrm>
          <a:prstGeom prst="rect">
            <a:avLst/>
          </a:prstGeom>
          <a:solidFill>
            <a:srgbClr val="91DFFD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3362325" y="2287588"/>
            <a:ext cx="2479675" cy="969962"/>
            <a:chOff x="2362" y="1441"/>
            <a:chExt cx="1335" cy="611"/>
          </a:xfrm>
        </p:grpSpPr>
        <p:sp>
          <p:nvSpPr>
            <p:cNvPr id="14422" name="Rectangle 5"/>
            <p:cNvSpPr>
              <a:spLocks noChangeArrowheads="1"/>
            </p:cNvSpPr>
            <p:nvPr/>
          </p:nvSpPr>
          <p:spPr bwMode="auto">
            <a:xfrm>
              <a:off x="2362" y="1441"/>
              <a:ext cx="1335" cy="611"/>
            </a:xfrm>
            <a:prstGeom prst="rect">
              <a:avLst/>
            </a:prstGeom>
            <a:solidFill>
              <a:srgbClr val="FEDE7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4423" name="Group 6"/>
            <p:cNvGrpSpPr>
              <a:grpSpLocks/>
            </p:cNvGrpSpPr>
            <p:nvPr/>
          </p:nvGrpSpPr>
          <p:grpSpPr bwMode="auto">
            <a:xfrm>
              <a:off x="2747" y="1638"/>
              <a:ext cx="512" cy="217"/>
              <a:chOff x="2651" y="1654"/>
              <a:chExt cx="512" cy="217"/>
            </a:xfrm>
          </p:grpSpPr>
          <p:sp>
            <p:nvSpPr>
              <p:cNvPr id="14424" name="Rectangle 7"/>
              <p:cNvSpPr>
                <a:spLocks noChangeArrowheads="1"/>
              </p:cNvSpPr>
              <p:nvPr/>
            </p:nvSpPr>
            <p:spPr bwMode="auto">
              <a:xfrm>
                <a:off x="2713" y="1654"/>
                <a:ext cx="29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Бизнес</a:t>
                </a:r>
                <a:endParaRPr lang="en-US" altLang="ru-RU" sz="2400"/>
              </a:p>
            </p:txBody>
          </p:sp>
          <p:sp>
            <p:nvSpPr>
              <p:cNvPr id="14425" name="Rectangle 8"/>
              <p:cNvSpPr>
                <a:spLocks noChangeArrowheads="1"/>
              </p:cNvSpPr>
              <p:nvPr/>
            </p:nvSpPr>
            <p:spPr bwMode="auto">
              <a:xfrm>
                <a:off x="2651" y="1756"/>
                <a:ext cx="51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Архитектура</a:t>
                </a:r>
                <a:endParaRPr lang="en-US" altLang="ru-RU" sz="2400"/>
              </a:p>
            </p:txBody>
          </p:sp>
        </p:grpSp>
      </p:grp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3348038" y="2060575"/>
            <a:ext cx="2316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Архитектура предприятия</a:t>
            </a:r>
            <a:endParaRPr lang="en-US" altLang="ru-RU" sz="2400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4005263" y="5372100"/>
            <a:ext cx="1182687" cy="647700"/>
          </a:xfrm>
          <a:prstGeom prst="rect">
            <a:avLst/>
          </a:prstGeom>
          <a:solidFill>
            <a:srgbClr val="FEDE7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4284663" y="5373688"/>
            <a:ext cx="688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Техноло-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гическая</a:t>
            </a:r>
            <a:endParaRPr lang="en-US" altLang="ru-RU" sz="2400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4140200" y="5734050"/>
            <a:ext cx="927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архитектура</a:t>
            </a:r>
            <a:endParaRPr lang="en-US" altLang="ru-RU" sz="2400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5326063" y="5695950"/>
            <a:ext cx="142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Freeform 14"/>
          <p:cNvSpPr>
            <a:spLocks/>
          </p:cNvSpPr>
          <p:nvPr/>
        </p:nvSpPr>
        <p:spPr bwMode="auto">
          <a:xfrm>
            <a:off x="5232400" y="5643563"/>
            <a:ext cx="107950" cy="104775"/>
          </a:xfrm>
          <a:custGeom>
            <a:avLst/>
            <a:gdLst>
              <a:gd name="T0" fmla="*/ 155376033 w 75"/>
              <a:gd name="T1" fmla="*/ 146370675 h 75"/>
              <a:gd name="T2" fmla="*/ 0 w 75"/>
              <a:gd name="T3" fmla="*/ 74161142 h 75"/>
              <a:gd name="T4" fmla="*/ 155376033 w 75"/>
              <a:gd name="T5" fmla="*/ 0 h 75"/>
              <a:gd name="T6" fmla="*/ 155376033 w 75"/>
              <a:gd name="T7" fmla="*/ 146370675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75"/>
                </a:moveTo>
                <a:lnTo>
                  <a:pt x="0" y="38"/>
                </a:lnTo>
                <a:lnTo>
                  <a:pt x="75" y="0"/>
                </a:lnTo>
                <a:lnTo>
                  <a:pt x="75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4068763" y="3917950"/>
            <a:ext cx="1089025" cy="714375"/>
          </a:xfrm>
          <a:prstGeom prst="rect">
            <a:avLst/>
          </a:prstGeom>
          <a:solidFill>
            <a:srgbClr val="FEDE7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4349" name="Group 16"/>
          <p:cNvGrpSpPr>
            <a:grpSpLocks/>
          </p:cNvGrpSpPr>
          <p:nvPr/>
        </p:nvGrpSpPr>
        <p:grpSpPr bwMode="auto">
          <a:xfrm>
            <a:off x="4165600" y="4103688"/>
            <a:ext cx="982663" cy="344487"/>
            <a:chOff x="2651" y="2589"/>
            <a:chExt cx="619" cy="217"/>
          </a:xfrm>
        </p:grpSpPr>
        <p:sp>
          <p:nvSpPr>
            <p:cNvPr id="14420" name="Rectangle 17"/>
            <p:cNvSpPr>
              <a:spLocks noChangeArrowheads="1"/>
            </p:cNvSpPr>
            <p:nvPr/>
          </p:nvSpPr>
          <p:spPr bwMode="auto">
            <a:xfrm>
              <a:off x="2670" y="2589"/>
              <a:ext cx="6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Архитектура</a:t>
              </a:r>
              <a:endParaRPr lang="en-US" altLang="ru-RU" sz="2400"/>
            </a:p>
          </p:txBody>
        </p:sp>
        <p:sp>
          <p:nvSpPr>
            <p:cNvPr id="14421" name="Rectangle 18"/>
            <p:cNvSpPr>
              <a:spLocks noChangeArrowheads="1"/>
            </p:cNvSpPr>
            <p:nvPr/>
          </p:nvSpPr>
          <p:spPr bwMode="auto">
            <a:xfrm>
              <a:off x="2651" y="2691"/>
              <a:ext cx="5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приложений</a:t>
              </a:r>
              <a:endParaRPr lang="en-US" altLang="ru-RU" sz="2400"/>
            </a:p>
          </p:txBody>
        </p:sp>
      </p:grpSp>
      <p:sp>
        <p:nvSpPr>
          <p:cNvPr id="14350" name="Line 19"/>
          <p:cNvSpPr>
            <a:spLocks noChangeShapeType="1"/>
          </p:cNvSpPr>
          <p:nvPr/>
        </p:nvSpPr>
        <p:spPr bwMode="auto">
          <a:xfrm flipV="1">
            <a:off x="1692275" y="3059113"/>
            <a:ext cx="1827213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Freeform 20"/>
          <p:cNvSpPr>
            <a:spLocks/>
          </p:cNvSpPr>
          <p:nvPr/>
        </p:nvSpPr>
        <p:spPr bwMode="auto">
          <a:xfrm>
            <a:off x="3506788" y="3003550"/>
            <a:ext cx="107950" cy="106363"/>
          </a:xfrm>
          <a:custGeom>
            <a:avLst/>
            <a:gdLst>
              <a:gd name="T0" fmla="*/ 0 w 75"/>
              <a:gd name="T1" fmla="*/ 0 h 75"/>
              <a:gd name="T2" fmla="*/ 155376033 w 75"/>
              <a:gd name="T3" fmla="*/ 76426779 h 75"/>
              <a:gd name="T4" fmla="*/ 0 w 75"/>
              <a:gd name="T5" fmla="*/ 15084117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0" y="0"/>
                </a:moveTo>
                <a:lnTo>
                  <a:pt x="75" y="38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2600325" y="2886075"/>
            <a:ext cx="582613" cy="338138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53" name="Rectangle 22"/>
          <p:cNvSpPr>
            <a:spLocks noChangeArrowheads="1"/>
          </p:cNvSpPr>
          <p:nvPr/>
        </p:nvSpPr>
        <p:spPr bwMode="auto">
          <a:xfrm>
            <a:off x="2613025" y="2895600"/>
            <a:ext cx="500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Бизнес</a:t>
            </a:r>
            <a:endParaRPr lang="en-US" altLang="ru-RU" sz="2400"/>
          </a:p>
        </p:txBody>
      </p:sp>
      <p:sp>
        <p:nvSpPr>
          <p:cNvPr id="14354" name="Rectangle 23"/>
          <p:cNvSpPr>
            <a:spLocks noChangeArrowheads="1"/>
          </p:cNvSpPr>
          <p:nvPr/>
        </p:nvSpPr>
        <p:spPr bwMode="auto">
          <a:xfrm>
            <a:off x="2555875" y="3068638"/>
            <a:ext cx="593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видение</a:t>
            </a:r>
            <a:endParaRPr lang="en-US" altLang="ru-RU" sz="2400"/>
          </a:p>
        </p:txBody>
      </p:sp>
      <p:sp>
        <p:nvSpPr>
          <p:cNvPr id="14355" name="Freeform 24"/>
          <p:cNvSpPr>
            <a:spLocks/>
          </p:cNvSpPr>
          <p:nvPr/>
        </p:nvSpPr>
        <p:spPr bwMode="auto">
          <a:xfrm flipV="1">
            <a:off x="1763713" y="2565400"/>
            <a:ext cx="1851025" cy="87313"/>
          </a:xfrm>
          <a:custGeom>
            <a:avLst/>
            <a:gdLst>
              <a:gd name="T0" fmla="*/ 2147483647 w 943"/>
              <a:gd name="T1" fmla="*/ 0 h 87313"/>
              <a:gd name="T2" fmla="*/ 1687622480 w 943"/>
              <a:gd name="T3" fmla="*/ 0 h 87313"/>
              <a:gd name="T4" fmla="*/ 1687622480 w 943"/>
              <a:gd name="T5" fmla="*/ 0 h 87313"/>
              <a:gd name="T6" fmla="*/ 0 w 943"/>
              <a:gd name="T7" fmla="*/ 0 h 873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3" h="87313">
                <a:moveTo>
                  <a:pt x="943" y="0"/>
                </a:moveTo>
                <a:lnTo>
                  <a:pt x="43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Rectangle 25"/>
          <p:cNvSpPr>
            <a:spLocks noChangeArrowheads="1"/>
          </p:cNvSpPr>
          <p:nvPr/>
        </p:nvSpPr>
        <p:spPr bwMode="auto">
          <a:xfrm>
            <a:off x="2470150" y="2479675"/>
            <a:ext cx="842963" cy="338138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57" name="Rectangle 26"/>
          <p:cNvSpPr>
            <a:spLocks noChangeArrowheads="1"/>
          </p:cNvSpPr>
          <p:nvPr/>
        </p:nvSpPr>
        <p:spPr bwMode="auto">
          <a:xfrm>
            <a:off x="2339975" y="2492375"/>
            <a:ext cx="9461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Возможности</a:t>
            </a:r>
            <a:endParaRPr lang="en-US" altLang="ru-RU" sz="2400" dirty="0"/>
          </a:p>
        </p:txBody>
      </p:sp>
      <p:sp>
        <p:nvSpPr>
          <p:cNvPr id="14358" name="Rectangle 27"/>
          <p:cNvSpPr>
            <a:spLocks noChangeArrowheads="1"/>
          </p:cNvSpPr>
          <p:nvPr/>
        </p:nvSpPr>
        <p:spPr bwMode="auto">
          <a:xfrm>
            <a:off x="2481263" y="2652713"/>
            <a:ext cx="762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инновации</a:t>
            </a:r>
            <a:endParaRPr lang="en-US" altLang="ru-RU" sz="2400"/>
          </a:p>
        </p:txBody>
      </p:sp>
      <p:sp>
        <p:nvSpPr>
          <p:cNvPr id="14359" name="Line 28"/>
          <p:cNvSpPr>
            <a:spLocks noChangeShapeType="1"/>
          </p:cNvSpPr>
          <p:nvPr/>
        </p:nvSpPr>
        <p:spPr bwMode="auto">
          <a:xfrm>
            <a:off x="4614863" y="3260725"/>
            <a:ext cx="1587" cy="515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Freeform 29"/>
          <p:cNvSpPr>
            <a:spLocks/>
          </p:cNvSpPr>
          <p:nvPr/>
        </p:nvSpPr>
        <p:spPr bwMode="auto">
          <a:xfrm>
            <a:off x="4559300" y="3763963"/>
            <a:ext cx="107950" cy="104775"/>
          </a:xfrm>
          <a:custGeom>
            <a:avLst/>
            <a:gdLst>
              <a:gd name="T0" fmla="*/ 155376033 w 75"/>
              <a:gd name="T1" fmla="*/ 0 h 75"/>
              <a:gd name="T2" fmla="*/ 78724337 w 75"/>
              <a:gd name="T3" fmla="*/ 146370675 h 75"/>
              <a:gd name="T4" fmla="*/ 0 w 75"/>
              <a:gd name="T5" fmla="*/ 0 h 75"/>
              <a:gd name="T6" fmla="*/ 155376033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8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1" name="Line 30"/>
          <p:cNvSpPr>
            <a:spLocks noChangeShapeType="1"/>
          </p:cNvSpPr>
          <p:nvPr/>
        </p:nvSpPr>
        <p:spPr bwMode="auto">
          <a:xfrm>
            <a:off x="4614863" y="4681538"/>
            <a:ext cx="1587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2" name="Freeform 31"/>
          <p:cNvSpPr>
            <a:spLocks/>
          </p:cNvSpPr>
          <p:nvPr/>
        </p:nvSpPr>
        <p:spPr bwMode="auto">
          <a:xfrm>
            <a:off x="4559300" y="5184775"/>
            <a:ext cx="107950" cy="106363"/>
          </a:xfrm>
          <a:custGeom>
            <a:avLst/>
            <a:gdLst>
              <a:gd name="T0" fmla="*/ 155376033 w 75"/>
              <a:gd name="T1" fmla="*/ 0 h 75"/>
              <a:gd name="T2" fmla="*/ 78724337 w 75"/>
              <a:gd name="T3" fmla="*/ 150841170 h 75"/>
              <a:gd name="T4" fmla="*/ 0 w 75"/>
              <a:gd name="T5" fmla="*/ 0 h 75"/>
              <a:gd name="T6" fmla="*/ 155376033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8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3" name="Rectangle 32"/>
          <p:cNvSpPr>
            <a:spLocks noChangeArrowheads="1"/>
          </p:cNvSpPr>
          <p:nvPr/>
        </p:nvSpPr>
        <p:spPr bwMode="auto">
          <a:xfrm>
            <a:off x="2217738" y="3921125"/>
            <a:ext cx="1076325" cy="708025"/>
          </a:xfrm>
          <a:prstGeom prst="rect">
            <a:avLst/>
          </a:prstGeom>
          <a:solidFill>
            <a:srgbClr val="FEDE7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pSp>
        <p:nvGrpSpPr>
          <p:cNvPr id="14364" name="Group 33"/>
          <p:cNvGrpSpPr>
            <a:grpSpLocks/>
          </p:cNvGrpSpPr>
          <p:nvPr/>
        </p:nvGrpSpPr>
        <p:grpSpPr bwMode="auto">
          <a:xfrm>
            <a:off x="2308225" y="4103688"/>
            <a:ext cx="984250" cy="344487"/>
            <a:chOff x="1481" y="2589"/>
            <a:chExt cx="620" cy="217"/>
          </a:xfrm>
        </p:grpSpPr>
        <p:sp>
          <p:nvSpPr>
            <p:cNvPr id="14418" name="Rectangle 34"/>
            <p:cNvSpPr>
              <a:spLocks noChangeArrowheads="1"/>
            </p:cNvSpPr>
            <p:nvPr/>
          </p:nvSpPr>
          <p:spPr bwMode="auto">
            <a:xfrm>
              <a:off x="1498" y="2589"/>
              <a:ext cx="6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Архитектура</a:t>
              </a:r>
              <a:endParaRPr lang="en-US" altLang="ru-RU" sz="2400"/>
            </a:p>
          </p:txBody>
        </p:sp>
        <p:sp>
          <p:nvSpPr>
            <p:cNvPr id="14419" name="Rectangle 35"/>
            <p:cNvSpPr>
              <a:spLocks noChangeArrowheads="1"/>
            </p:cNvSpPr>
            <p:nvPr/>
          </p:nvSpPr>
          <p:spPr bwMode="auto">
            <a:xfrm>
              <a:off x="1481" y="2691"/>
              <a:ext cx="6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информации</a:t>
              </a:r>
              <a:endParaRPr lang="en-US" altLang="ru-RU" sz="2400"/>
            </a:p>
          </p:txBody>
        </p:sp>
      </p:grpSp>
      <p:sp>
        <p:nvSpPr>
          <p:cNvPr id="14365" name="Freeform 36"/>
          <p:cNvSpPr>
            <a:spLocks/>
          </p:cNvSpPr>
          <p:nvPr/>
        </p:nvSpPr>
        <p:spPr bwMode="auto">
          <a:xfrm>
            <a:off x="2755900" y="3260725"/>
            <a:ext cx="1858963" cy="515938"/>
          </a:xfrm>
          <a:custGeom>
            <a:avLst/>
            <a:gdLst>
              <a:gd name="T0" fmla="*/ 2147483647 w 1298"/>
              <a:gd name="T1" fmla="*/ 0 h 366"/>
              <a:gd name="T2" fmla="*/ 2147483647 w 1298"/>
              <a:gd name="T3" fmla="*/ 429226584 h 366"/>
              <a:gd name="T4" fmla="*/ 0 w 1298"/>
              <a:gd name="T5" fmla="*/ 429226584 h 366"/>
              <a:gd name="T6" fmla="*/ 0 w 1298"/>
              <a:gd name="T7" fmla="*/ 727300601 h 3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8" h="366">
                <a:moveTo>
                  <a:pt x="1298" y="0"/>
                </a:moveTo>
                <a:lnTo>
                  <a:pt x="1298" y="216"/>
                </a:lnTo>
                <a:lnTo>
                  <a:pt x="0" y="216"/>
                </a:lnTo>
                <a:lnTo>
                  <a:pt x="0" y="3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Freeform 37"/>
          <p:cNvSpPr>
            <a:spLocks/>
          </p:cNvSpPr>
          <p:nvPr/>
        </p:nvSpPr>
        <p:spPr bwMode="auto">
          <a:xfrm>
            <a:off x="2703513" y="3763963"/>
            <a:ext cx="106362" cy="104775"/>
          </a:xfrm>
          <a:custGeom>
            <a:avLst/>
            <a:gdLst>
              <a:gd name="T0" fmla="*/ 150838334 w 75"/>
              <a:gd name="T1" fmla="*/ 0 h 75"/>
              <a:gd name="T2" fmla="*/ 74413692 w 75"/>
              <a:gd name="T3" fmla="*/ 146370675 h 75"/>
              <a:gd name="T4" fmla="*/ 0 w 75"/>
              <a:gd name="T5" fmla="*/ 0 h 75"/>
              <a:gd name="T6" fmla="*/ 150838334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7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7" name="Rectangle 38"/>
          <p:cNvSpPr>
            <a:spLocks noChangeArrowheads="1"/>
          </p:cNvSpPr>
          <p:nvPr/>
        </p:nvSpPr>
        <p:spPr bwMode="auto">
          <a:xfrm>
            <a:off x="3175000" y="3392488"/>
            <a:ext cx="1019175" cy="338137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68" name="Rectangle 39"/>
          <p:cNvSpPr>
            <a:spLocks noChangeArrowheads="1"/>
          </p:cNvSpPr>
          <p:nvPr/>
        </p:nvSpPr>
        <p:spPr bwMode="auto">
          <a:xfrm>
            <a:off x="3414713" y="3403600"/>
            <a:ext cx="500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Бизнес</a:t>
            </a:r>
            <a:endParaRPr lang="en-US" altLang="ru-RU" sz="2400"/>
          </a:p>
        </p:txBody>
      </p:sp>
      <p:sp>
        <p:nvSpPr>
          <p:cNvPr id="14369" name="Rectangle 40"/>
          <p:cNvSpPr>
            <a:spLocks noChangeArrowheads="1"/>
          </p:cNvSpPr>
          <p:nvPr/>
        </p:nvSpPr>
        <p:spPr bwMode="auto">
          <a:xfrm>
            <a:off x="3255963" y="3565525"/>
            <a:ext cx="850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Требования</a:t>
            </a:r>
            <a:endParaRPr lang="en-US" altLang="ru-RU" sz="2400"/>
          </a:p>
        </p:txBody>
      </p:sp>
      <p:sp>
        <p:nvSpPr>
          <p:cNvPr id="14370" name="Rectangle 41"/>
          <p:cNvSpPr>
            <a:spLocks noChangeArrowheads="1"/>
          </p:cNvSpPr>
          <p:nvPr/>
        </p:nvSpPr>
        <p:spPr bwMode="auto">
          <a:xfrm>
            <a:off x="5927725" y="3917950"/>
            <a:ext cx="1085850" cy="714375"/>
          </a:xfrm>
          <a:prstGeom prst="rect">
            <a:avLst/>
          </a:prstGeom>
          <a:solidFill>
            <a:srgbClr val="FEDE7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71" name="Rectangle 42"/>
          <p:cNvSpPr>
            <a:spLocks noChangeArrowheads="1"/>
          </p:cNvSpPr>
          <p:nvPr/>
        </p:nvSpPr>
        <p:spPr bwMode="auto">
          <a:xfrm>
            <a:off x="5948363" y="4092575"/>
            <a:ext cx="1046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Архитектура</a:t>
            </a:r>
            <a:r>
              <a:rPr lang="en-US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altLang="ru-RU" sz="12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безопасности</a:t>
            </a:r>
            <a:endParaRPr lang="en-US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72" name="Freeform 43"/>
          <p:cNvSpPr>
            <a:spLocks/>
          </p:cNvSpPr>
          <p:nvPr/>
        </p:nvSpPr>
        <p:spPr bwMode="auto">
          <a:xfrm>
            <a:off x="4614863" y="3260725"/>
            <a:ext cx="1855787" cy="515938"/>
          </a:xfrm>
          <a:custGeom>
            <a:avLst/>
            <a:gdLst>
              <a:gd name="T0" fmla="*/ 0 w 1296"/>
              <a:gd name="T1" fmla="*/ 0 h 366"/>
              <a:gd name="T2" fmla="*/ 0 w 1296"/>
              <a:gd name="T3" fmla="*/ 429226584 h 366"/>
              <a:gd name="T4" fmla="*/ 2147483647 w 1296"/>
              <a:gd name="T5" fmla="*/ 429226584 h 366"/>
              <a:gd name="T6" fmla="*/ 2147483647 w 1296"/>
              <a:gd name="T7" fmla="*/ 727300601 h 3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366">
                <a:moveTo>
                  <a:pt x="0" y="0"/>
                </a:moveTo>
                <a:lnTo>
                  <a:pt x="0" y="216"/>
                </a:lnTo>
                <a:lnTo>
                  <a:pt x="1296" y="216"/>
                </a:lnTo>
                <a:lnTo>
                  <a:pt x="1296" y="3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Freeform 44"/>
          <p:cNvSpPr>
            <a:spLocks/>
          </p:cNvSpPr>
          <p:nvPr/>
        </p:nvSpPr>
        <p:spPr bwMode="auto">
          <a:xfrm>
            <a:off x="6416675" y="3763963"/>
            <a:ext cx="107950" cy="104775"/>
          </a:xfrm>
          <a:custGeom>
            <a:avLst/>
            <a:gdLst>
              <a:gd name="T0" fmla="*/ 155376033 w 75"/>
              <a:gd name="T1" fmla="*/ 0 h 75"/>
              <a:gd name="T2" fmla="*/ 76651697 w 75"/>
              <a:gd name="T3" fmla="*/ 146370675 h 75"/>
              <a:gd name="T4" fmla="*/ 0 w 75"/>
              <a:gd name="T5" fmla="*/ 0 h 75"/>
              <a:gd name="T6" fmla="*/ 155376033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7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032375" y="3392488"/>
            <a:ext cx="1019175" cy="338137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272088" y="3403600"/>
            <a:ext cx="500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Бизнес</a:t>
            </a:r>
            <a:endParaRPr lang="en-US" altLang="ru-RU" sz="240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5113338" y="3565525"/>
            <a:ext cx="850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Требования</a:t>
            </a:r>
            <a:endParaRPr lang="en-US" altLang="ru-RU" sz="2400"/>
          </a:p>
        </p:txBody>
      </p:sp>
      <p:sp>
        <p:nvSpPr>
          <p:cNvPr id="14377" name="Freeform 48"/>
          <p:cNvSpPr>
            <a:spLocks/>
          </p:cNvSpPr>
          <p:nvPr/>
        </p:nvSpPr>
        <p:spPr bwMode="auto">
          <a:xfrm>
            <a:off x="2755900" y="4681538"/>
            <a:ext cx="1858963" cy="515937"/>
          </a:xfrm>
          <a:custGeom>
            <a:avLst/>
            <a:gdLst>
              <a:gd name="T0" fmla="*/ 0 w 1298"/>
              <a:gd name="T1" fmla="*/ 0 h 366"/>
              <a:gd name="T2" fmla="*/ 0 w 1298"/>
              <a:gd name="T3" fmla="*/ 429224342 h 366"/>
              <a:gd name="T4" fmla="*/ 2147483647 w 1298"/>
              <a:gd name="T5" fmla="*/ 429224342 h 366"/>
              <a:gd name="T6" fmla="*/ 2147483647 w 1298"/>
              <a:gd name="T7" fmla="*/ 727297781 h 3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8" h="366">
                <a:moveTo>
                  <a:pt x="0" y="0"/>
                </a:moveTo>
                <a:lnTo>
                  <a:pt x="0" y="216"/>
                </a:lnTo>
                <a:lnTo>
                  <a:pt x="1298" y="216"/>
                </a:lnTo>
                <a:lnTo>
                  <a:pt x="1298" y="3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8" name="Freeform 49"/>
          <p:cNvSpPr>
            <a:spLocks/>
          </p:cNvSpPr>
          <p:nvPr/>
        </p:nvSpPr>
        <p:spPr bwMode="auto">
          <a:xfrm>
            <a:off x="4559300" y="5184775"/>
            <a:ext cx="107950" cy="106363"/>
          </a:xfrm>
          <a:custGeom>
            <a:avLst/>
            <a:gdLst>
              <a:gd name="T0" fmla="*/ 155376033 w 75"/>
              <a:gd name="T1" fmla="*/ 0 h 75"/>
              <a:gd name="T2" fmla="*/ 78724337 w 75"/>
              <a:gd name="T3" fmla="*/ 150841170 h 75"/>
              <a:gd name="T4" fmla="*/ 0 w 75"/>
              <a:gd name="T5" fmla="*/ 0 h 75"/>
              <a:gd name="T6" fmla="*/ 155376033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8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9" name="Rectangle 50"/>
          <p:cNvSpPr>
            <a:spLocks noChangeArrowheads="1"/>
          </p:cNvSpPr>
          <p:nvPr/>
        </p:nvSpPr>
        <p:spPr bwMode="auto">
          <a:xfrm>
            <a:off x="3244850" y="4814888"/>
            <a:ext cx="881063" cy="338137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80" name="Rectangle 51"/>
          <p:cNvSpPr>
            <a:spLocks noChangeArrowheads="1"/>
          </p:cNvSpPr>
          <p:nvPr/>
        </p:nvSpPr>
        <p:spPr bwMode="auto">
          <a:xfrm>
            <a:off x="3059113" y="4797425"/>
            <a:ext cx="11906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Интеграционные</a:t>
            </a:r>
            <a:endParaRPr lang="en-US" altLang="ru-RU" sz="2400"/>
          </a:p>
        </p:txBody>
      </p:sp>
      <p:sp>
        <p:nvSpPr>
          <p:cNvPr id="14381" name="Rectangle 52"/>
          <p:cNvSpPr>
            <a:spLocks noChangeArrowheads="1"/>
          </p:cNvSpPr>
          <p:nvPr/>
        </p:nvSpPr>
        <p:spPr bwMode="auto">
          <a:xfrm>
            <a:off x="3255963" y="4986338"/>
            <a:ext cx="8270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требования</a:t>
            </a:r>
            <a:endParaRPr lang="en-US" altLang="ru-RU" sz="2400"/>
          </a:p>
        </p:txBody>
      </p:sp>
      <p:sp>
        <p:nvSpPr>
          <p:cNvPr id="14382" name="Freeform 53"/>
          <p:cNvSpPr>
            <a:spLocks/>
          </p:cNvSpPr>
          <p:nvPr/>
        </p:nvSpPr>
        <p:spPr bwMode="auto">
          <a:xfrm>
            <a:off x="4614863" y="4681538"/>
            <a:ext cx="1855787" cy="515937"/>
          </a:xfrm>
          <a:custGeom>
            <a:avLst/>
            <a:gdLst>
              <a:gd name="T0" fmla="*/ 2147483647 w 1296"/>
              <a:gd name="T1" fmla="*/ 0 h 366"/>
              <a:gd name="T2" fmla="*/ 2147483647 w 1296"/>
              <a:gd name="T3" fmla="*/ 429224342 h 366"/>
              <a:gd name="T4" fmla="*/ 0 w 1296"/>
              <a:gd name="T5" fmla="*/ 429224342 h 366"/>
              <a:gd name="T6" fmla="*/ 0 w 1296"/>
              <a:gd name="T7" fmla="*/ 727297781 h 3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366">
                <a:moveTo>
                  <a:pt x="1296" y="0"/>
                </a:moveTo>
                <a:lnTo>
                  <a:pt x="1296" y="216"/>
                </a:lnTo>
                <a:lnTo>
                  <a:pt x="0" y="216"/>
                </a:lnTo>
                <a:lnTo>
                  <a:pt x="0" y="3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3" name="Freeform 54"/>
          <p:cNvSpPr>
            <a:spLocks/>
          </p:cNvSpPr>
          <p:nvPr/>
        </p:nvSpPr>
        <p:spPr bwMode="auto">
          <a:xfrm>
            <a:off x="4559300" y="5184775"/>
            <a:ext cx="107950" cy="106363"/>
          </a:xfrm>
          <a:custGeom>
            <a:avLst/>
            <a:gdLst>
              <a:gd name="T0" fmla="*/ 155376033 w 75"/>
              <a:gd name="T1" fmla="*/ 0 h 75"/>
              <a:gd name="T2" fmla="*/ 78724337 w 75"/>
              <a:gd name="T3" fmla="*/ 150841170 h 75"/>
              <a:gd name="T4" fmla="*/ 0 w 75"/>
              <a:gd name="T5" fmla="*/ 0 h 75"/>
              <a:gd name="T6" fmla="*/ 155376033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5">
                <a:moveTo>
                  <a:pt x="75" y="0"/>
                </a:moveTo>
                <a:lnTo>
                  <a:pt x="38" y="75"/>
                </a:lnTo>
                <a:lnTo>
                  <a:pt x="0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5100638" y="4814888"/>
            <a:ext cx="881062" cy="338137"/>
          </a:xfrm>
          <a:prstGeom prst="rect">
            <a:avLst/>
          </a:prstGeom>
          <a:solidFill>
            <a:srgbClr val="91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13338" y="4986338"/>
            <a:ext cx="8270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требования</a:t>
            </a:r>
            <a:endParaRPr lang="en-US" altLang="ru-RU" sz="2400"/>
          </a:p>
        </p:txBody>
      </p:sp>
      <p:sp>
        <p:nvSpPr>
          <p:cNvPr id="14386" name="Line 57"/>
          <p:cNvSpPr>
            <a:spLocks noChangeShapeType="1"/>
          </p:cNvSpPr>
          <p:nvPr/>
        </p:nvSpPr>
        <p:spPr bwMode="auto">
          <a:xfrm flipV="1">
            <a:off x="7786688" y="3355975"/>
            <a:ext cx="1587" cy="153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7" name="Freeform 58"/>
          <p:cNvSpPr>
            <a:spLocks/>
          </p:cNvSpPr>
          <p:nvPr/>
        </p:nvSpPr>
        <p:spPr bwMode="auto">
          <a:xfrm>
            <a:off x="7732713" y="3198813"/>
            <a:ext cx="106362" cy="104775"/>
          </a:xfrm>
          <a:custGeom>
            <a:avLst/>
            <a:gdLst>
              <a:gd name="T0" fmla="*/ 0 w 75"/>
              <a:gd name="T1" fmla="*/ 148348657 h 74"/>
              <a:gd name="T2" fmla="*/ 76424642 w 75"/>
              <a:gd name="T3" fmla="*/ 0 h 74"/>
              <a:gd name="T4" fmla="*/ 150838334 w 75"/>
              <a:gd name="T5" fmla="*/ 148348657 h 74"/>
              <a:gd name="T6" fmla="*/ 0 w 75"/>
              <a:gd name="T7" fmla="*/ 148348657 h 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74">
                <a:moveTo>
                  <a:pt x="0" y="74"/>
                </a:moveTo>
                <a:lnTo>
                  <a:pt x="38" y="0"/>
                </a:lnTo>
                <a:lnTo>
                  <a:pt x="75" y="74"/>
                </a:lnTo>
                <a:lnTo>
                  <a:pt x="0" y="7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388" name="Group 59"/>
          <p:cNvGrpSpPr>
            <a:grpSpLocks/>
          </p:cNvGrpSpPr>
          <p:nvPr/>
        </p:nvGrpSpPr>
        <p:grpSpPr bwMode="auto">
          <a:xfrm>
            <a:off x="6832600" y="4760913"/>
            <a:ext cx="1916113" cy="1230312"/>
            <a:chOff x="4230" y="3094"/>
            <a:chExt cx="1338" cy="873"/>
          </a:xfrm>
        </p:grpSpPr>
        <p:sp>
          <p:nvSpPr>
            <p:cNvPr id="14394" name="Freeform 60"/>
            <p:cNvSpPr>
              <a:spLocks/>
            </p:cNvSpPr>
            <p:nvPr/>
          </p:nvSpPr>
          <p:spPr bwMode="auto">
            <a:xfrm>
              <a:off x="4396" y="3113"/>
              <a:ext cx="914" cy="832"/>
            </a:xfrm>
            <a:custGeom>
              <a:avLst/>
              <a:gdLst>
                <a:gd name="T0" fmla="*/ 872 w 914"/>
                <a:gd name="T1" fmla="*/ 224 h 832"/>
                <a:gd name="T2" fmla="*/ 804 w 914"/>
                <a:gd name="T3" fmla="*/ 122 h 832"/>
                <a:gd name="T4" fmla="*/ 634 w 914"/>
                <a:gd name="T5" fmla="*/ 28 h 832"/>
                <a:gd name="T6" fmla="*/ 522 w 914"/>
                <a:gd name="T7" fmla="*/ 0 h 832"/>
                <a:gd name="T8" fmla="*/ 340 w 914"/>
                <a:gd name="T9" fmla="*/ 14 h 832"/>
                <a:gd name="T10" fmla="*/ 222 w 914"/>
                <a:gd name="T11" fmla="*/ 52 h 832"/>
                <a:gd name="T12" fmla="*/ 116 w 914"/>
                <a:gd name="T13" fmla="*/ 135 h 832"/>
                <a:gd name="T14" fmla="*/ 48 w 914"/>
                <a:gd name="T15" fmla="*/ 221 h 832"/>
                <a:gd name="T16" fmla="*/ 20 w 914"/>
                <a:gd name="T17" fmla="*/ 288 h 832"/>
                <a:gd name="T18" fmla="*/ 0 w 914"/>
                <a:gd name="T19" fmla="*/ 366 h 832"/>
                <a:gd name="T20" fmla="*/ 36 w 914"/>
                <a:gd name="T21" fmla="*/ 537 h 832"/>
                <a:gd name="T22" fmla="*/ 152 w 914"/>
                <a:gd name="T23" fmla="*/ 719 h 832"/>
                <a:gd name="T24" fmla="*/ 222 w 914"/>
                <a:gd name="T25" fmla="*/ 780 h 832"/>
                <a:gd name="T26" fmla="*/ 354 w 914"/>
                <a:gd name="T27" fmla="*/ 821 h 832"/>
                <a:gd name="T28" fmla="*/ 513 w 914"/>
                <a:gd name="T29" fmla="*/ 832 h 832"/>
                <a:gd name="T30" fmla="*/ 637 w 914"/>
                <a:gd name="T31" fmla="*/ 804 h 832"/>
                <a:gd name="T32" fmla="*/ 753 w 914"/>
                <a:gd name="T33" fmla="*/ 752 h 832"/>
                <a:gd name="T34" fmla="*/ 838 w 914"/>
                <a:gd name="T35" fmla="*/ 634 h 832"/>
                <a:gd name="T36" fmla="*/ 914 w 914"/>
                <a:gd name="T37" fmla="*/ 448 h 832"/>
                <a:gd name="T38" fmla="*/ 901 w 914"/>
                <a:gd name="T39" fmla="*/ 266 h 832"/>
                <a:gd name="T40" fmla="*/ 872 w 914"/>
                <a:gd name="T41" fmla="*/ 224 h 832"/>
                <a:gd name="T42" fmla="*/ 872 w 914"/>
                <a:gd name="T43" fmla="*/ 224 h 8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4" h="832">
                  <a:moveTo>
                    <a:pt x="872" y="224"/>
                  </a:moveTo>
                  <a:lnTo>
                    <a:pt x="804" y="122"/>
                  </a:lnTo>
                  <a:lnTo>
                    <a:pt x="634" y="28"/>
                  </a:lnTo>
                  <a:lnTo>
                    <a:pt x="522" y="0"/>
                  </a:lnTo>
                  <a:lnTo>
                    <a:pt x="340" y="14"/>
                  </a:lnTo>
                  <a:lnTo>
                    <a:pt x="222" y="52"/>
                  </a:lnTo>
                  <a:lnTo>
                    <a:pt x="116" y="135"/>
                  </a:lnTo>
                  <a:lnTo>
                    <a:pt x="48" y="221"/>
                  </a:lnTo>
                  <a:lnTo>
                    <a:pt x="20" y="288"/>
                  </a:lnTo>
                  <a:lnTo>
                    <a:pt x="0" y="366"/>
                  </a:lnTo>
                  <a:lnTo>
                    <a:pt x="36" y="537"/>
                  </a:lnTo>
                  <a:lnTo>
                    <a:pt x="152" y="719"/>
                  </a:lnTo>
                  <a:lnTo>
                    <a:pt x="222" y="780"/>
                  </a:lnTo>
                  <a:lnTo>
                    <a:pt x="354" y="821"/>
                  </a:lnTo>
                  <a:lnTo>
                    <a:pt x="513" y="832"/>
                  </a:lnTo>
                  <a:lnTo>
                    <a:pt x="637" y="804"/>
                  </a:lnTo>
                  <a:lnTo>
                    <a:pt x="753" y="752"/>
                  </a:lnTo>
                  <a:lnTo>
                    <a:pt x="838" y="634"/>
                  </a:lnTo>
                  <a:lnTo>
                    <a:pt x="914" y="448"/>
                  </a:lnTo>
                  <a:lnTo>
                    <a:pt x="901" y="266"/>
                  </a:lnTo>
                  <a:lnTo>
                    <a:pt x="872" y="224"/>
                  </a:lnTo>
                  <a:close/>
                </a:path>
              </a:pathLst>
            </a:custGeom>
            <a:solidFill>
              <a:srgbClr val="5CD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61"/>
            <p:cNvSpPr>
              <a:spLocks/>
            </p:cNvSpPr>
            <p:nvPr/>
          </p:nvSpPr>
          <p:spPr bwMode="auto">
            <a:xfrm>
              <a:off x="4230" y="3322"/>
              <a:ext cx="139" cy="235"/>
            </a:xfrm>
            <a:custGeom>
              <a:avLst/>
              <a:gdLst>
                <a:gd name="T0" fmla="*/ 139 w 139"/>
                <a:gd name="T1" fmla="*/ 1 h 235"/>
                <a:gd name="T2" fmla="*/ 134 w 139"/>
                <a:gd name="T3" fmla="*/ 26 h 235"/>
                <a:gd name="T4" fmla="*/ 128 w 139"/>
                <a:gd name="T5" fmla="*/ 29 h 235"/>
                <a:gd name="T6" fmla="*/ 113 w 139"/>
                <a:gd name="T7" fmla="*/ 38 h 235"/>
                <a:gd name="T8" fmla="*/ 94 w 139"/>
                <a:gd name="T9" fmla="*/ 48 h 235"/>
                <a:gd name="T10" fmla="*/ 76 w 139"/>
                <a:gd name="T11" fmla="*/ 60 h 235"/>
                <a:gd name="T12" fmla="*/ 54 w 139"/>
                <a:gd name="T13" fmla="*/ 78 h 235"/>
                <a:gd name="T14" fmla="*/ 45 w 139"/>
                <a:gd name="T15" fmla="*/ 96 h 235"/>
                <a:gd name="T16" fmla="*/ 42 w 139"/>
                <a:gd name="T17" fmla="*/ 118 h 235"/>
                <a:gd name="T18" fmla="*/ 43 w 139"/>
                <a:gd name="T19" fmla="*/ 130 h 235"/>
                <a:gd name="T20" fmla="*/ 49 w 139"/>
                <a:gd name="T21" fmla="*/ 143 h 235"/>
                <a:gd name="T22" fmla="*/ 59 w 139"/>
                <a:gd name="T23" fmla="*/ 156 h 235"/>
                <a:gd name="T24" fmla="*/ 72 w 139"/>
                <a:gd name="T25" fmla="*/ 167 h 235"/>
                <a:gd name="T26" fmla="*/ 86 w 139"/>
                <a:gd name="T27" fmla="*/ 178 h 235"/>
                <a:gd name="T28" fmla="*/ 80 w 139"/>
                <a:gd name="T29" fmla="*/ 235 h 235"/>
                <a:gd name="T30" fmla="*/ 74 w 139"/>
                <a:gd name="T31" fmla="*/ 232 h 235"/>
                <a:gd name="T32" fmla="*/ 57 w 139"/>
                <a:gd name="T33" fmla="*/ 223 h 235"/>
                <a:gd name="T34" fmla="*/ 38 w 139"/>
                <a:gd name="T35" fmla="*/ 210 h 235"/>
                <a:gd name="T36" fmla="*/ 22 w 139"/>
                <a:gd name="T37" fmla="*/ 195 h 235"/>
                <a:gd name="T38" fmla="*/ 6 w 139"/>
                <a:gd name="T39" fmla="*/ 162 h 235"/>
                <a:gd name="T40" fmla="*/ 0 w 139"/>
                <a:gd name="T41" fmla="*/ 131 h 235"/>
                <a:gd name="T42" fmla="*/ 0 w 139"/>
                <a:gd name="T43" fmla="*/ 103 h 235"/>
                <a:gd name="T44" fmla="*/ 3 w 139"/>
                <a:gd name="T45" fmla="*/ 90 h 235"/>
                <a:gd name="T46" fmla="*/ 9 w 139"/>
                <a:gd name="T47" fmla="*/ 76 h 235"/>
                <a:gd name="T48" fmla="*/ 19 w 139"/>
                <a:gd name="T49" fmla="*/ 62 h 235"/>
                <a:gd name="T50" fmla="*/ 30 w 139"/>
                <a:gd name="T51" fmla="*/ 49 h 235"/>
                <a:gd name="T52" fmla="*/ 45 w 139"/>
                <a:gd name="T53" fmla="*/ 36 h 235"/>
                <a:gd name="T54" fmla="*/ 52 w 139"/>
                <a:gd name="T55" fmla="*/ 31 h 235"/>
                <a:gd name="T56" fmla="*/ 59 w 139"/>
                <a:gd name="T57" fmla="*/ 26 h 235"/>
                <a:gd name="T58" fmla="*/ 73 w 139"/>
                <a:gd name="T59" fmla="*/ 19 h 235"/>
                <a:gd name="T60" fmla="*/ 86 w 139"/>
                <a:gd name="T61" fmla="*/ 13 h 235"/>
                <a:gd name="T62" fmla="*/ 110 w 139"/>
                <a:gd name="T63" fmla="*/ 4 h 235"/>
                <a:gd name="T64" fmla="*/ 130 w 139"/>
                <a:gd name="T65" fmla="*/ 0 h 235"/>
                <a:gd name="T66" fmla="*/ 139 w 139"/>
                <a:gd name="T67" fmla="*/ 1 h 235"/>
                <a:gd name="T68" fmla="*/ 139 w 139"/>
                <a:gd name="T69" fmla="*/ 1 h 2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9" h="235">
                  <a:moveTo>
                    <a:pt x="139" y="1"/>
                  </a:moveTo>
                  <a:lnTo>
                    <a:pt x="134" y="26"/>
                  </a:lnTo>
                  <a:lnTo>
                    <a:pt x="128" y="29"/>
                  </a:lnTo>
                  <a:lnTo>
                    <a:pt x="113" y="38"/>
                  </a:lnTo>
                  <a:lnTo>
                    <a:pt x="94" y="48"/>
                  </a:lnTo>
                  <a:lnTo>
                    <a:pt x="76" y="60"/>
                  </a:lnTo>
                  <a:lnTo>
                    <a:pt x="54" y="78"/>
                  </a:lnTo>
                  <a:lnTo>
                    <a:pt x="45" y="96"/>
                  </a:lnTo>
                  <a:lnTo>
                    <a:pt x="42" y="118"/>
                  </a:lnTo>
                  <a:lnTo>
                    <a:pt x="43" y="130"/>
                  </a:lnTo>
                  <a:lnTo>
                    <a:pt x="49" y="143"/>
                  </a:lnTo>
                  <a:lnTo>
                    <a:pt x="59" y="156"/>
                  </a:lnTo>
                  <a:lnTo>
                    <a:pt x="72" y="167"/>
                  </a:lnTo>
                  <a:lnTo>
                    <a:pt x="86" y="178"/>
                  </a:lnTo>
                  <a:lnTo>
                    <a:pt x="80" y="235"/>
                  </a:lnTo>
                  <a:lnTo>
                    <a:pt x="74" y="232"/>
                  </a:lnTo>
                  <a:lnTo>
                    <a:pt x="57" y="223"/>
                  </a:lnTo>
                  <a:lnTo>
                    <a:pt x="38" y="210"/>
                  </a:lnTo>
                  <a:lnTo>
                    <a:pt x="22" y="195"/>
                  </a:lnTo>
                  <a:lnTo>
                    <a:pt x="6" y="162"/>
                  </a:lnTo>
                  <a:lnTo>
                    <a:pt x="0" y="131"/>
                  </a:lnTo>
                  <a:lnTo>
                    <a:pt x="0" y="103"/>
                  </a:lnTo>
                  <a:lnTo>
                    <a:pt x="3" y="90"/>
                  </a:lnTo>
                  <a:lnTo>
                    <a:pt x="9" y="76"/>
                  </a:lnTo>
                  <a:lnTo>
                    <a:pt x="19" y="62"/>
                  </a:lnTo>
                  <a:lnTo>
                    <a:pt x="30" y="49"/>
                  </a:lnTo>
                  <a:lnTo>
                    <a:pt x="45" y="36"/>
                  </a:lnTo>
                  <a:lnTo>
                    <a:pt x="52" y="31"/>
                  </a:lnTo>
                  <a:lnTo>
                    <a:pt x="59" y="26"/>
                  </a:lnTo>
                  <a:lnTo>
                    <a:pt x="73" y="19"/>
                  </a:lnTo>
                  <a:lnTo>
                    <a:pt x="86" y="13"/>
                  </a:lnTo>
                  <a:lnTo>
                    <a:pt x="110" y="4"/>
                  </a:lnTo>
                  <a:lnTo>
                    <a:pt x="130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62"/>
            <p:cNvSpPr>
              <a:spLocks/>
            </p:cNvSpPr>
            <p:nvPr/>
          </p:nvSpPr>
          <p:spPr bwMode="auto">
            <a:xfrm>
              <a:off x="5326" y="3287"/>
              <a:ext cx="242" cy="316"/>
            </a:xfrm>
            <a:custGeom>
              <a:avLst/>
              <a:gdLst>
                <a:gd name="T0" fmla="*/ 0 w 242"/>
                <a:gd name="T1" fmla="*/ 0 h 316"/>
                <a:gd name="T2" fmla="*/ 3 w 242"/>
                <a:gd name="T3" fmla="*/ 28 h 316"/>
                <a:gd name="T4" fmla="*/ 13 w 242"/>
                <a:gd name="T5" fmla="*/ 31 h 316"/>
                <a:gd name="T6" fmla="*/ 36 w 242"/>
                <a:gd name="T7" fmla="*/ 38 h 316"/>
                <a:gd name="T8" fmla="*/ 65 w 242"/>
                <a:gd name="T9" fmla="*/ 47 h 316"/>
                <a:gd name="T10" fmla="*/ 94 w 242"/>
                <a:gd name="T11" fmla="*/ 57 h 316"/>
                <a:gd name="T12" fmla="*/ 119 w 242"/>
                <a:gd name="T13" fmla="*/ 67 h 316"/>
                <a:gd name="T14" fmla="*/ 141 w 242"/>
                <a:gd name="T15" fmla="*/ 80 h 316"/>
                <a:gd name="T16" fmla="*/ 161 w 242"/>
                <a:gd name="T17" fmla="*/ 95 h 316"/>
                <a:gd name="T18" fmla="*/ 177 w 242"/>
                <a:gd name="T19" fmla="*/ 111 h 316"/>
                <a:gd name="T20" fmla="*/ 197 w 242"/>
                <a:gd name="T21" fmla="*/ 148 h 316"/>
                <a:gd name="T22" fmla="*/ 199 w 242"/>
                <a:gd name="T23" fmla="*/ 183 h 316"/>
                <a:gd name="T24" fmla="*/ 192 w 242"/>
                <a:gd name="T25" fmla="*/ 198 h 316"/>
                <a:gd name="T26" fmla="*/ 182 w 242"/>
                <a:gd name="T27" fmla="*/ 211 h 316"/>
                <a:gd name="T28" fmla="*/ 170 w 242"/>
                <a:gd name="T29" fmla="*/ 221 h 316"/>
                <a:gd name="T30" fmla="*/ 159 w 242"/>
                <a:gd name="T31" fmla="*/ 228 h 316"/>
                <a:gd name="T32" fmla="*/ 137 w 242"/>
                <a:gd name="T33" fmla="*/ 238 h 316"/>
                <a:gd name="T34" fmla="*/ 117 w 242"/>
                <a:gd name="T35" fmla="*/ 316 h 316"/>
                <a:gd name="T36" fmla="*/ 137 w 242"/>
                <a:gd name="T37" fmla="*/ 310 h 316"/>
                <a:gd name="T38" fmla="*/ 155 w 242"/>
                <a:gd name="T39" fmla="*/ 302 h 316"/>
                <a:gd name="T40" fmla="*/ 172 w 242"/>
                <a:gd name="T41" fmla="*/ 290 h 316"/>
                <a:gd name="T42" fmla="*/ 186 w 242"/>
                <a:gd name="T43" fmla="*/ 278 h 316"/>
                <a:gd name="T44" fmla="*/ 199 w 242"/>
                <a:gd name="T45" fmla="*/ 265 h 316"/>
                <a:gd name="T46" fmla="*/ 211 w 242"/>
                <a:gd name="T47" fmla="*/ 254 h 316"/>
                <a:gd name="T48" fmla="*/ 222 w 242"/>
                <a:gd name="T49" fmla="*/ 242 h 316"/>
                <a:gd name="T50" fmla="*/ 236 w 242"/>
                <a:gd name="T51" fmla="*/ 216 h 316"/>
                <a:gd name="T52" fmla="*/ 242 w 242"/>
                <a:gd name="T53" fmla="*/ 187 h 316"/>
                <a:gd name="T54" fmla="*/ 241 w 242"/>
                <a:gd name="T55" fmla="*/ 153 h 316"/>
                <a:gd name="T56" fmla="*/ 237 w 242"/>
                <a:gd name="T57" fmla="*/ 135 h 316"/>
                <a:gd name="T58" fmla="*/ 230 w 242"/>
                <a:gd name="T59" fmla="*/ 118 h 316"/>
                <a:gd name="T60" fmla="*/ 225 w 242"/>
                <a:gd name="T61" fmla="*/ 110 h 316"/>
                <a:gd name="T62" fmla="*/ 220 w 242"/>
                <a:gd name="T63" fmla="*/ 101 h 316"/>
                <a:gd name="T64" fmla="*/ 206 w 242"/>
                <a:gd name="T65" fmla="*/ 85 h 316"/>
                <a:gd name="T66" fmla="*/ 190 w 242"/>
                <a:gd name="T67" fmla="*/ 70 h 316"/>
                <a:gd name="T68" fmla="*/ 172 w 242"/>
                <a:gd name="T69" fmla="*/ 57 h 316"/>
                <a:gd name="T70" fmla="*/ 163 w 242"/>
                <a:gd name="T71" fmla="*/ 50 h 316"/>
                <a:gd name="T72" fmla="*/ 153 w 242"/>
                <a:gd name="T73" fmla="*/ 44 h 316"/>
                <a:gd name="T74" fmla="*/ 143 w 242"/>
                <a:gd name="T75" fmla="*/ 38 h 316"/>
                <a:gd name="T76" fmla="*/ 132 w 242"/>
                <a:gd name="T77" fmla="*/ 33 h 316"/>
                <a:gd name="T78" fmla="*/ 109 w 242"/>
                <a:gd name="T79" fmla="*/ 23 h 316"/>
                <a:gd name="T80" fmla="*/ 83 w 242"/>
                <a:gd name="T81" fmla="*/ 15 h 316"/>
                <a:gd name="T82" fmla="*/ 55 w 242"/>
                <a:gd name="T83" fmla="*/ 9 h 316"/>
                <a:gd name="T84" fmla="*/ 28 w 242"/>
                <a:gd name="T85" fmla="*/ 4 h 316"/>
                <a:gd name="T86" fmla="*/ 0 w 242"/>
                <a:gd name="T87" fmla="*/ 0 h 316"/>
                <a:gd name="T88" fmla="*/ 0 w 242"/>
                <a:gd name="T89" fmla="*/ 0 h 3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2" h="316">
                  <a:moveTo>
                    <a:pt x="0" y="0"/>
                  </a:moveTo>
                  <a:lnTo>
                    <a:pt x="3" y="28"/>
                  </a:lnTo>
                  <a:lnTo>
                    <a:pt x="13" y="31"/>
                  </a:lnTo>
                  <a:lnTo>
                    <a:pt x="36" y="38"/>
                  </a:lnTo>
                  <a:lnTo>
                    <a:pt x="65" y="47"/>
                  </a:lnTo>
                  <a:lnTo>
                    <a:pt x="94" y="57"/>
                  </a:lnTo>
                  <a:lnTo>
                    <a:pt x="119" y="67"/>
                  </a:lnTo>
                  <a:lnTo>
                    <a:pt x="141" y="80"/>
                  </a:lnTo>
                  <a:lnTo>
                    <a:pt x="161" y="95"/>
                  </a:lnTo>
                  <a:lnTo>
                    <a:pt x="177" y="111"/>
                  </a:lnTo>
                  <a:lnTo>
                    <a:pt x="197" y="148"/>
                  </a:lnTo>
                  <a:lnTo>
                    <a:pt x="199" y="183"/>
                  </a:lnTo>
                  <a:lnTo>
                    <a:pt x="192" y="198"/>
                  </a:lnTo>
                  <a:lnTo>
                    <a:pt x="182" y="211"/>
                  </a:lnTo>
                  <a:lnTo>
                    <a:pt x="170" y="221"/>
                  </a:lnTo>
                  <a:lnTo>
                    <a:pt x="159" y="228"/>
                  </a:lnTo>
                  <a:lnTo>
                    <a:pt x="137" y="238"/>
                  </a:lnTo>
                  <a:lnTo>
                    <a:pt x="117" y="316"/>
                  </a:lnTo>
                  <a:lnTo>
                    <a:pt x="137" y="310"/>
                  </a:lnTo>
                  <a:lnTo>
                    <a:pt x="155" y="302"/>
                  </a:lnTo>
                  <a:lnTo>
                    <a:pt x="172" y="290"/>
                  </a:lnTo>
                  <a:lnTo>
                    <a:pt x="186" y="278"/>
                  </a:lnTo>
                  <a:lnTo>
                    <a:pt x="199" y="265"/>
                  </a:lnTo>
                  <a:lnTo>
                    <a:pt x="211" y="254"/>
                  </a:lnTo>
                  <a:lnTo>
                    <a:pt x="222" y="242"/>
                  </a:lnTo>
                  <a:lnTo>
                    <a:pt x="236" y="216"/>
                  </a:lnTo>
                  <a:lnTo>
                    <a:pt x="242" y="187"/>
                  </a:lnTo>
                  <a:lnTo>
                    <a:pt x="241" y="153"/>
                  </a:lnTo>
                  <a:lnTo>
                    <a:pt x="237" y="135"/>
                  </a:lnTo>
                  <a:lnTo>
                    <a:pt x="230" y="118"/>
                  </a:lnTo>
                  <a:lnTo>
                    <a:pt x="225" y="110"/>
                  </a:lnTo>
                  <a:lnTo>
                    <a:pt x="220" y="101"/>
                  </a:lnTo>
                  <a:lnTo>
                    <a:pt x="206" y="85"/>
                  </a:lnTo>
                  <a:lnTo>
                    <a:pt x="190" y="70"/>
                  </a:lnTo>
                  <a:lnTo>
                    <a:pt x="172" y="57"/>
                  </a:lnTo>
                  <a:lnTo>
                    <a:pt x="163" y="50"/>
                  </a:lnTo>
                  <a:lnTo>
                    <a:pt x="153" y="44"/>
                  </a:lnTo>
                  <a:lnTo>
                    <a:pt x="143" y="38"/>
                  </a:lnTo>
                  <a:lnTo>
                    <a:pt x="132" y="33"/>
                  </a:lnTo>
                  <a:lnTo>
                    <a:pt x="109" y="23"/>
                  </a:lnTo>
                  <a:lnTo>
                    <a:pt x="83" y="15"/>
                  </a:lnTo>
                  <a:lnTo>
                    <a:pt x="55" y="9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Freeform 63"/>
            <p:cNvSpPr>
              <a:spLocks/>
            </p:cNvSpPr>
            <p:nvPr/>
          </p:nvSpPr>
          <p:spPr bwMode="auto">
            <a:xfrm>
              <a:off x="4416" y="3116"/>
              <a:ext cx="801" cy="822"/>
            </a:xfrm>
            <a:custGeom>
              <a:avLst/>
              <a:gdLst>
                <a:gd name="T0" fmla="*/ 318 w 801"/>
                <a:gd name="T1" fmla="*/ 618 h 822"/>
                <a:gd name="T2" fmla="*/ 402 w 801"/>
                <a:gd name="T3" fmla="*/ 625 h 822"/>
                <a:gd name="T4" fmla="*/ 390 w 801"/>
                <a:gd name="T5" fmla="*/ 451 h 822"/>
                <a:gd name="T6" fmla="*/ 300 w 801"/>
                <a:gd name="T7" fmla="*/ 393 h 822"/>
                <a:gd name="T8" fmla="*/ 393 w 801"/>
                <a:gd name="T9" fmla="*/ 306 h 822"/>
                <a:gd name="T10" fmla="*/ 321 w 801"/>
                <a:gd name="T11" fmla="*/ 218 h 822"/>
                <a:gd name="T12" fmla="*/ 231 w 801"/>
                <a:gd name="T13" fmla="*/ 226 h 822"/>
                <a:gd name="T14" fmla="*/ 171 w 801"/>
                <a:gd name="T15" fmla="*/ 241 h 822"/>
                <a:gd name="T16" fmla="*/ 0 w 801"/>
                <a:gd name="T17" fmla="*/ 285 h 822"/>
                <a:gd name="T18" fmla="*/ 88 w 801"/>
                <a:gd name="T19" fmla="*/ 230 h 822"/>
                <a:gd name="T20" fmla="*/ 193 w 801"/>
                <a:gd name="T21" fmla="*/ 171 h 822"/>
                <a:gd name="T22" fmla="*/ 215 w 801"/>
                <a:gd name="T23" fmla="*/ 115 h 822"/>
                <a:gd name="T24" fmla="*/ 231 w 801"/>
                <a:gd name="T25" fmla="*/ 83 h 822"/>
                <a:gd name="T26" fmla="*/ 248 w 801"/>
                <a:gd name="T27" fmla="*/ 54 h 822"/>
                <a:gd name="T28" fmla="*/ 266 w 801"/>
                <a:gd name="T29" fmla="*/ 24 h 822"/>
                <a:gd name="T30" fmla="*/ 295 w 801"/>
                <a:gd name="T31" fmla="*/ 26 h 822"/>
                <a:gd name="T32" fmla="*/ 277 w 801"/>
                <a:gd name="T33" fmla="*/ 59 h 822"/>
                <a:gd name="T34" fmla="*/ 256 w 801"/>
                <a:gd name="T35" fmla="*/ 104 h 822"/>
                <a:gd name="T36" fmla="*/ 236 w 801"/>
                <a:gd name="T37" fmla="*/ 183 h 822"/>
                <a:gd name="T38" fmla="*/ 293 w 801"/>
                <a:gd name="T39" fmla="*/ 173 h 822"/>
                <a:gd name="T40" fmla="*/ 395 w 801"/>
                <a:gd name="T41" fmla="*/ 160 h 822"/>
                <a:gd name="T42" fmla="*/ 408 w 801"/>
                <a:gd name="T43" fmla="*/ 30 h 822"/>
                <a:gd name="T44" fmla="*/ 441 w 801"/>
                <a:gd name="T45" fmla="*/ 0 h 822"/>
                <a:gd name="T46" fmla="*/ 451 w 801"/>
                <a:gd name="T47" fmla="*/ 86 h 822"/>
                <a:gd name="T48" fmla="*/ 541 w 801"/>
                <a:gd name="T49" fmla="*/ 166 h 822"/>
                <a:gd name="T50" fmla="*/ 609 w 801"/>
                <a:gd name="T51" fmla="*/ 179 h 822"/>
                <a:gd name="T52" fmla="*/ 623 w 801"/>
                <a:gd name="T53" fmla="*/ 104 h 822"/>
                <a:gd name="T54" fmla="*/ 623 w 801"/>
                <a:gd name="T55" fmla="*/ 43 h 822"/>
                <a:gd name="T56" fmla="*/ 645 w 801"/>
                <a:gd name="T57" fmla="*/ 85 h 822"/>
                <a:gd name="T58" fmla="*/ 664 w 801"/>
                <a:gd name="T59" fmla="*/ 125 h 822"/>
                <a:gd name="T60" fmla="*/ 680 w 801"/>
                <a:gd name="T61" fmla="*/ 163 h 822"/>
                <a:gd name="T62" fmla="*/ 707 w 801"/>
                <a:gd name="T63" fmla="*/ 193 h 822"/>
                <a:gd name="T64" fmla="*/ 745 w 801"/>
                <a:gd name="T65" fmla="*/ 206 h 822"/>
                <a:gd name="T66" fmla="*/ 784 w 801"/>
                <a:gd name="T67" fmla="*/ 225 h 822"/>
                <a:gd name="T68" fmla="*/ 801 w 801"/>
                <a:gd name="T69" fmla="*/ 235 h 822"/>
                <a:gd name="T70" fmla="*/ 706 w 801"/>
                <a:gd name="T71" fmla="*/ 233 h 822"/>
                <a:gd name="T72" fmla="*/ 670 w 801"/>
                <a:gd name="T73" fmla="*/ 290 h 822"/>
                <a:gd name="T74" fmla="*/ 620 w 801"/>
                <a:gd name="T75" fmla="*/ 225 h 822"/>
                <a:gd name="T76" fmla="*/ 463 w 801"/>
                <a:gd name="T77" fmla="*/ 213 h 822"/>
                <a:gd name="T78" fmla="*/ 465 w 801"/>
                <a:gd name="T79" fmla="*/ 358 h 822"/>
                <a:gd name="T80" fmla="*/ 531 w 801"/>
                <a:gd name="T81" fmla="*/ 390 h 822"/>
                <a:gd name="T82" fmla="*/ 618 w 801"/>
                <a:gd name="T83" fmla="*/ 443 h 822"/>
                <a:gd name="T84" fmla="*/ 468 w 801"/>
                <a:gd name="T85" fmla="*/ 448 h 822"/>
                <a:gd name="T86" fmla="*/ 461 w 801"/>
                <a:gd name="T87" fmla="*/ 622 h 822"/>
                <a:gd name="T88" fmla="*/ 587 w 801"/>
                <a:gd name="T89" fmla="*/ 613 h 822"/>
                <a:gd name="T90" fmla="*/ 609 w 801"/>
                <a:gd name="T91" fmla="*/ 648 h 822"/>
                <a:gd name="T92" fmla="*/ 555 w 801"/>
                <a:gd name="T93" fmla="*/ 660 h 822"/>
                <a:gd name="T94" fmla="*/ 456 w 801"/>
                <a:gd name="T95" fmla="*/ 672 h 822"/>
                <a:gd name="T96" fmla="*/ 443 w 801"/>
                <a:gd name="T97" fmla="*/ 822 h 822"/>
                <a:gd name="T98" fmla="*/ 408 w 801"/>
                <a:gd name="T99" fmla="*/ 717 h 822"/>
                <a:gd name="T100" fmla="*/ 331 w 801"/>
                <a:gd name="T101" fmla="*/ 664 h 822"/>
                <a:gd name="T102" fmla="*/ 250 w 801"/>
                <a:gd name="T103" fmla="*/ 647 h 822"/>
                <a:gd name="T104" fmla="*/ 278 w 801"/>
                <a:gd name="T105" fmla="*/ 612 h 8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01" h="822">
                  <a:moveTo>
                    <a:pt x="278" y="612"/>
                  </a:moveTo>
                  <a:lnTo>
                    <a:pt x="318" y="618"/>
                  </a:lnTo>
                  <a:lnTo>
                    <a:pt x="373" y="622"/>
                  </a:lnTo>
                  <a:lnTo>
                    <a:pt x="402" y="625"/>
                  </a:lnTo>
                  <a:lnTo>
                    <a:pt x="395" y="527"/>
                  </a:lnTo>
                  <a:lnTo>
                    <a:pt x="390" y="451"/>
                  </a:lnTo>
                  <a:lnTo>
                    <a:pt x="293" y="449"/>
                  </a:lnTo>
                  <a:lnTo>
                    <a:pt x="300" y="393"/>
                  </a:lnTo>
                  <a:lnTo>
                    <a:pt x="393" y="385"/>
                  </a:lnTo>
                  <a:lnTo>
                    <a:pt x="393" y="306"/>
                  </a:lnTo>
                  <a:lnTo>
                    <a:pt x="395" y="218"/>
                  </a:lnTo>
                  <a:lnTo>
                    <a:pt x="321" y="218"/>
                  </a:lnTo>
                  <a:lnTo>
                    <a:pt x="261" y="223"/>
                  </a:lnTo>
                  <a:lnTo>
                    <a:pt x="231" y="226"/>
                  </a:lnTo>
                  <a:lnTo>
                    <a:pt x="224" y="250"/>
                  </a:lnTo>
                  <a:lnTo>
                    <a:pt x="171" y="241"/>
                  </a:lnTo>
                  <a:lnTo>
                    <a:pt x="23" y="276"/>
                  </a:lnTo>
                  <a:lnTo>
                    <a:pt x="0" y="285"/>
                  </a:lnTo>
                  <a:lnTo>
                    <a:pt x="6" y="261"/>
                  </a:lnTo>
                  <a:lnTo>
                    <a:pt x="88" y="230"/>
                  </a:lnTo>
                  <a:lnTo>
                    <a:pt x="186" y="195"/>
                  </a:lnTo>
                  <a:lnTo>
                    <a:pt x="193" y="171"/>
                  </a:lnTo>
                  <a:lnTo>
                    <a:pt x="202" y="145"/>
                  </a:lnTo>
                  <a:lnTo>
                    <a:pt x="215" y="115"/>
                  </a:lnTo>
                  <a:lnTo>
                    <a:pt x="223" y="99"/>
                  </a:lnTo>
                  <a:lnTo>
                    <a:pt x="231" y="83"/>
                  </a:lnTo>
                  <a:lnTo>
                    <a:pt x="240" y="67"/>
                  </a:lnTo>
                  <a:lnTo>
                    <a:pt x="248" y="54"/>
                  </a:lnTo>
                  <a:lnTo>
                    <a:pt x="261" y="33"/>
                  </a:lnTo>
                  <a:lnTo>
                    <a:pt x="266" y="24"/>
                  </a:lnTo>
                  <a:lnTo>
                    <a:pt x="300" y="18"/>
                  </a:lnTo>
                  <a:lnTo>
                    <a:pt x="295" y="26"/>
                  </a:lnTo>
                  <a:lnTo>
                    <a:pt x="284" y="46"/>
                  </a:lnTo>
                  <a:lnTo>
                    <a:pt x="277" y="59"/>
                  </a:lnTo>
                  <a:lnTo>
                    <a:pt x="270" y="73"/>
                  </a:lnTo>
                  <a:lnTo>
                    <a:pt x="256" y="104"/>
                  </a:lnTo>
                  <a:lnTo>
                    <a:pt x="240" y="159"/>
                  </a:lnTo>
                  <a:lnTo>
                    <a:pt x="236" y="183"/>
                  </a:lnTo>
                  <a:lnTo>
                    <a:pt x="265" y="178"/>
                  </a:lnTo>
                  <a:lnTo>
                    <a:pt x="293" y="173"/>
                  </a:lnTo>
                  <a:lnTo>
                    <a:pt x="323" y="168"/>
                  </a:lnTo>
                  <a:lnTo>
                    <a:pt x="395" y="160"/>
                  </a:lnTo>
                  <a:lnTo>
                    <a:pt x="399" y="90"/>
                  </a:lnTo>
                  <a:lnTo>
                    <a:pt x="408" y="30"/>
                  </a:lnTo>
                  <a:lnTo>
                    <a:pt x="413" y="0"/>
                  </a:lnTo>
                  <a:lnTo>
                    <a:pt x="441" y="0"/>
                  </a:lnTo>
                  <a:lnTo>
                    <a:pt x="445" y="28"/>
                  </a:lnTo>
                  <a:lnTo>
                    <a:pt x="451" y="86"/>
                  </a:lnTo>
                  <a:lnTo>
                    <a:pt x="458" y="158"/>
                  </a:lnTo>
                  <a:lnTo>
                    <a:pt x="541" y="166"/>
                  </a:lnTo>
                  <a:lnTo>
                    <a:pt x="577" y="172"/>
                  </a:lnTo>
                  <a:lnTo>
                    <a:pt x="609" y="179"/>
                  </a:lnTo>
                  <a:lnTo>
                    <a:pt x="643" y="186"/>
                  </a:lnTo>
                  <a:lnTo>
                    <a:pt x="623" y="104"/>
                  </a:lnTo>
                  <a:lnTo>
                    <a:pt x="594" y="30"/>
                  </a:lnTo>
                  <a:lnTo>
                    <a:pt x="623" y="43"/>
                  </a:lnTo>
                  <a:lnTo>
                    <a:pt x="634" y="63"/>
                  </a:lnTo>
                  <a:lnTo>
                    <a:pt x="645" y="85"/>
                  </a:lnTo>
                  <a:lnTo>
                    <a:pt x="658" y="111"/>
                  </a:lnTo>
                  <a:lnTo>
                    <a:pt x="664" y="125"/>
                  </a:lnTo>
                  <a:lnTo>
                    <a:pt x="670" y="138"/>
                  </a:lnTo>
                  <a:lnTo>
                    <a:pt x="680" y="163"/>
                  </a:lnTo>
                  <a:lnTo>
                    <a:pt x="689" y="188"/>
                  </a:lnTo>
                  <a:lnTo>
                    <a:pt x="707" y="193"/>
                  </a:lnTo>
                  <a:lnTo>
                    <a:pt x="724" y="199"/>
                  </a:lnTo>
                  <a:lnTo>
                    <a:pt x="745" y="206"/>
                  </a:lnTo>
                  <a:lnTo>
                    <a:pt x="765" y="216"/>
                  </a:lnTo>
                  <a:lnTo>
                    <a:pt x="784" y="225"/>
                  </a:lnTo>
                  <a:lnTo>
                    <a:pt x="796" y="232"/>
                  </a:lnTo>
                  <a:lnTo>
                    <a:pt x="801" y="235"/>
                  </a:lnTo>
                  <a:lnTo>
                    <a:pt x="769" y="253"/>
                  </a:lnTo>
                  <a:lnTo>
                    <a:pt x="706" y="233"/>
                  </a:lnTo>
                  <a:lnTo>
                    <a:pt x="714" y="266"/>
                  </a:lnTo>
                  <a:lnTo>
                    <a:pt x="670" y="290"/>
                  </a:lnTo>
                  <a:lnTo>
                    <a:pt x="654" y="230"/>
                  </a:lnTo>
                  <a:lnTo>
                    <a:pt x="620" y="225"/>
                  </a:lnTo>
                  <a:lnTo>
                    <a:pt x="550" y="216"/>
                  </a:lnTo>
                  <a:lnTo>
                    <a:pt x="463" y="213"/>
                  </a:lnTo>
                  <a:lnTo>
                    <a:pt x="463" y="300"/>
                  </a:lnTo>
                  <a:lnTo>
                    <a:pt x="465" y="358"/>
                  </a:lnTo>
                  <a:lnTo>
                    <a:pt x="467" y="383"/>
                  </a:lnTo>
                  <a:lnTo>
                    <a:pt x="531" y="390"/>
                  </a:lnTo>
                  <a:lnTo>
                    <a:pt x="616" y="397"/>
                  </a:lnTo>
                  <a:lnTo>
                    <a:pt x="618" y="443"/>
                  </a:lnTo>
                  <a:lnTo>
                    <a:pt x="543" y="446"/>
                  </a:lnTo>
                  <a:lnTo>
                    <a:pt x="468" y="448"/>
                  </a:lnTo>
                  <a:lnTo>
                    <a:pt x="466" y="521"/>
                  </a:lnTo>
                  <a:lnTo>
                    <a:pt x="461" y="622"/>
                  </a:lnTo>
                  <a:lnTo>
                    <a:pt x="531" y="618"/>
                  </a:lnTo>
                  <a:lnTo>
                    <a:pt x="587" y="613"/>
                  </a:lnTo>
                  <a:lnTo>
                    <a:pt x="613" y="610"/>
                  </a:lnTo>
                  <a:lnTo>
                    <a:pt x="609" y="648"/>
                  </a:lnTo>
                  <a:lnTo>
                    <a:pt x="582" y="655"/>
                  </a:lnTo>
                  <a:lnTo>
                    <a:pt x="555" y="660"/>
                  </a:lnTo>
                  <a:lnTo>
                    <a:pt x="526" y="664"/>
                  </a:lnTo>
                  <a:lnTo>
                    <a:pt x="456" y="672"/>
                  </a:lnTo>
                  <a:lnTo>
                    <a:pt x="455" y="721"/>
                  </a:lnTo>
                  <a:lnTo>
                    <a:pt x="443" y="822"/>
                  </a:lnTo>
                  <a:lnTo>
                    <a:pt x="418" y="820"/>
                  </a:lnTo>
                  <a:lnTo>
                    <a:pt x="408" y="717"/>
                  </a:lnTo>
                  <a:lnTo>
                    <a:pt x="403" y="670"/>
                  </a:lnTo>
                  <a:lnTo>
                    <a:pt x="331" y="664"/>
                  </a:lnTo>
                  <a:lnTo>
                    <a:pt x="276" y="653"/>
                  </a:lnTo>
                  <a:lnTo>
                    <a:pt x="250" y="647"/>
                  </a:lnTo>
                  <a:lnTo>
                    <a:pt x="27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Freeform 64"/>
            <p:cNvSpPr>
              <a:spLocks/>
            </p:cNvSpPr>
            <p:nvPr/>
          </p:nvSpPr>
          <p:spPr bwMode="auto">
            <a:xfrm>
              <a:off x="5009" y="3786"/>
              <a:ext cx="87" cy="135"/>
            </a:xfrm>
            <a:custGeom>
              <a:avLst/>
              <a:gdLst>
                <a:gd name="T0" fmla="*/ 48 w 87"/>
                <a:gd name="T1" fmla="*/ 0 h 135"/>
                <a:gd name="T2" fmla="*/ 44 w 87"/>
                <a:gd name="T3" fmla="*/ 18 h 135"/>
                <a:gd name="T4" fmla="*/ 39 w 87"/>
                <a:gd name="T5" fmla="*/ 37 h 135"/>
                <a:gd name="T6" fmla="*/ 31 w 87"/>
                <a:gd name="T7" fmla="*/ 60 h 135"/>
                <a:gd name="T8" fmla="*/ 22 w 87"/>
                <a:gd name="T9" fmla="*/ 86 h 135"/>
                <a:gd name="T10" fmla="*/ 11 w 87"/>
                <a:gd name="T11" fmla="*/ 111 h 135"/>
                <a:gd name="T12" fmla="*/ 3 w 87"/>
                <a:gd name="T13" fmla="*/ 128 h 135"/>
                <a:gd name="T14" fmla="*/ 0 w 87"/>
                <a:gd name="T15" fmla="*/ 135 h 135"/>
                <a:gd name="T16" fmla="*/ 28 w 87"/>
                <a:gd name="T17" fmla="*/ 122 h 135"/>
                <a:gd name="T18" fmla="*/ 32 w 87"/>
                <a:gd name="T19" fmla="*/ 117 h 135"/>
                <a:gd name="T20" fmla="*/ 42 w 87"/>
                <a:gd name="T21" fmla="*/ 104 h 135"/>
                <a:gd name="T22" fmla="*/ 54 w 87"/>
                <a:gd name="T23" fmla="*/ 87 h 135"/>
                <a:gd name="T24" fmla="*/ 66 w 87"/>
                <a:gd name="T25" fmla="*/ 67 h 135"/>
                <a:gd name="T26" fmla="*/ 76 w 87"/>
                <a:gd name="T27" fmla="*/ 48 h 135"/>
                <a:gd name="T28" fmla="*/ 82 w 87"/>
                <a:gd name="T29" fmla="*/ 32 h 135"/>
                <a:gd name="T30" fmla="*/ 87 w 87"/>
                <a:gd name="T31" fmla="*/ 17 h 135"/>
                <a:gd name="T32" fmla="*/ 48 w 87"/>
                <a:gd name="T33" fmla="*/ 0 h 135"/>
                <a:gd name="T34" fmla="*/ 48 w 87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" h="135">
                  <a:moveTo>
                    <a:pt x="48" y="0"/>
                  </a:moveTo>
                  <a:lnTo>
                    <a:pt x="44" y="18"/>
                  </a:lnTo>
                  <a:lnTo>
                    <a:pt x="39" y="37"/>
                  </a:lnTo>
                  <a:lnTo>
                    <a:pt x="31" y="60"/>
                  </a:lnTo>
                  <a:lnTo>
                    <a:pt x="22" y="86"/>
                  </a:lnTo>
                  <a:lnTo>
                    <a:pt x="11" y="111"/>
                  </a:lnTo>
                  <a:lnTo>
                    <a:pt x="3" y="128"/>
                  </a:lnTo>
                  <a:lnTo>
                    <a:pt x="0" y="135"/>
                  </a:lnTo>
                  <a:lnTo>
                    <a:pt x="28" y="122"/>
                  </a:lnTo>
                  <a:lnTo>
                    <a:pt x="32" y="117"/>
                  </a:lnTo>
                  <a:lnTo>
                    <a:pt x="42" y="104"/>
                  </a:lnTo>
                  <a:lnTo>
                    <a:pt x="54" y="87"/>
                  </a:lnTo>
                  <a:lnTo>
                    <a:pt x="66" y="67"/>
                  </a:lnTo>
                  <a:lnTo>
                    <a:pt x="76" y="48"/>
                  </a:lnTo>
                  <a:lnTo>
                    <a:pt x="82" y="32"/>
                  </a:lnTo>
                  <a:lnTo>
                    <a:pt x="87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Freeform 65"/>
            <p:cNvSpPr>
              <a:spLocks/>
            </p:cNvSpPr>
            <p:nvPr/>
          </p:nvSpPr>
          <p:spPr bwMode="auto">
            <a:xfrm>
              <a:off x="4622" y="3775"/>
              <a:ext cx="82" cy="143"/>
            </a:xfrm>
            <a:custGeom>
              <a:avLst/>
              <a:gdLst>
                <a:gd name="T0" fmla="*/ 34 w 82"/>
                <a:gd name="T1" fmla="*/ 0 h 143"/>
                <a:gd name="T2" fmla="*/ 40 w 82"/>
                <a:gd name="T3" fmla="*/ 24 h 143"/>
                <a:gd name="T4" fmla="*/ 47 w 82"/>
                <a:gd name="T5" fmla="*/ 48 h 143"/>
                <a:gd name="T6" fmla="*/ 55 w 82"/>
                <a:gd name="T7" fmla="*/ 75 h 143"/>
                <a:gd name="T8" fmla="*/ 64 w 82"/>
                <a:gd name="T9" fmla="*/ 100 h 143"/>
                <a:gd name="T10" fmla="*/ 73 w 82"/>
                <a:gd name="T11" fmla="*/ 123 h 143"/>
                <a:gd name="T12" fmla="*/ 82 w 82"/>
                <a:gd name="T13" fmla="*/ 143 h 143"/>
                <a:gd name="T14" fmla="*/ 57 w 82"/>
                <a:gd name="T15" fmla="*/ 138 h 143"/>
                <a:gd name="T16" fmla="*/ 45 w 82"/>
                <a:gd name="T17" fmla="*/ 119 h 143"/>
                <a:gd name="T18" fmla="*/ 35 w 82"/>
                <a:gd name="T19" fmla="*/ 101 h 143"/>
                <a:gd name="T20" fmla="*/ 24 w 82"/>
                <a:gd name="T21" fmla="*/ 80 h 143"/>
                <a:gd name="T22" fmla="*/ 14 w 82"/>
                <a:gd name="T23" fmla="*/ 59 h 143"/>
                <a:gd name="T24" fmla="*/ 7 w 82"/>
                <a:gd name="T25" fmla="*/ 42 h 143"/>
                <a:gd name="T26" fmla="*/ 0 w 82"/>
                <a:gd name="T27" fmla="*/ 24 h 143"/>
                <a:gd name="T28" fmla="*/ 34 w 82"/>
                <a:gd name="T29" fmla="*/ 0 h 143"/>
                <a:gd name="T30" fmla="*/ 34 w 82"/>
                <a:gd name="T31" fmla="*/ 0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143">
                  <a:moveTo>
                    <a:pt x="34" y="0"/>
                  </a:moveTo>
                  <a:lnTo>
                    <a:pt x="40" y="24"/>
                  </a:lnTo>
                  <a:lnTo>
                    <a:pt x="47" y="48"/>
                  </a:lnTo>
                  <a:lnTo>
                    <a:pt x="55" y="75"/>
                  </a:lnTo>
                  <a:lnTo>
                    <a:pt x="64" y="100"/>
                  </a:lnTo>
                  <a:lnTo>
                    <a:pt x="73" y="123"/>
                  </a:lnTo>
                  <a:lnTo>
                    <a:pt x="82" y="143"/>
                  </a:lnTo>
                  <a:lnTo>
                    <a:pt x="57" y="138"/>
                  </a:lnTo>
                  <a:lnTo>
                    <a:pt x="45" y="119"/>
                  </a:lnTo>
                  <a:lnTo>
                    <a:pt x="35" y="101"/>
                  </a:lnTo>
                  <a:lnTo>
                    <a:pt x="24" y="80"/>
                  </a:lnTo>
                  <a:lnTo>
                    <a:pt x="14" y="59"/>
                  </a:lnTo>
                  <a:lnTo>
                    <a:pt x="7" y="42"/>
                  </a:lnTo>
                  <a:lnTo>
                    <a:pt x="0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Freeform 66"/>
            <p:cNvSpPr>
              <a:spLocks/>
            </p:cNvSpPr>
            <p:nvPr/>
          </p:nvSpPr>
          <p:spPr bwMode="auto">
            <a:xfrm>
              <a:off x="4547" y="3820"/>
              <a:ext cx="650" cy="147"/>
            </a:xfrm>
            <a:custGeom>
              <a:avLst/>
              <a:gdLst>
                <a:gd name="T0" fmla="*/ 32 w 650"/>
                <a:gd name="T1" fmla="*/ 21 h 147"/>
                <a:gd name="T2" fmla="*/ 45 w 650"/>
                <a:gd name="T3" fmla="*/ 30 h 147"/>
                <a:gd name="T4" fmla="*/ 58 w 650"/>
                <a:gd name="T5" fmla="*/ 38 h 147"/>
                <a:gd name="T6" fmla="*/ 74 w 650"/>
                <a:gd name="T7" fmla="*/ 48 h 147"/>
                <a:gd name="T8" fmla="*/ 90 w 650"/>
                <a:gd name="T9" fmla="*/ 58 h 147"/>
                <a:gd name="T10" fmla="*/ 106 w 650"/>
                <a:gd name="T11" fmla="*/ 66 h 147"/>
                <a:gd name="T12" fmla="*/ 122 w 650"/>
                <a:gd name="T13" fmla="*/ 74 h 147"/>
                <a:gd name="T14" fmla="*/ 139 w 650"/>
                <a:gd name="T15" fmla="*/ 81 h 147"/>
                <a:gd name="T16" fmla="*/ 155 w 650"/>
                <a:gd name="T17" fmla="*/ 87 h 147"/>
                <a:gd name="T18" fmla="*/ 173 w 650"/>
                <a:gd name="T19" fmla="*/ 92 h 147"/>
                <a:gd name="T20" fmla="*/ 212 w 650"/>
                <a:gd name="T21" fmla="*/ 98 h 147"/>
                <a:gd name="T22" fmla="*/ 258 w 650"/>
                <a:gd name="T23" fmla="*/ 103 h 147"/>
                <a:gd name="T24" fmla="*/ 307 w 650"/>
                <a:gd name="T25" fmla="*/ 105 h 147"/>
                <a:gd name="T26" fmla="*/ 402 w 650"/>
                <a:gd name="T27" fmla="*/ 97 h 147"/>
                <a:gd name="T28" fmla="*/ 450 w 650"/>
                <a:gd name="T29" fmla="*/ 83 h 147"/>
                <a:gd name="T30" fmla="*/ 473 w 650"/>
                <a:gd name="T31" fmla="*/ 76 h 147"/>
                <a:gd name="T32" fmla="*/ 493 w 650"/>
                <a:gd name="T33" fmla="*/ 68 h 147"/>
                <a:gd name="T34" fmla="*/ 512 w 650"/>
                <a:gd name="T35" fmla="*/ 61 h 147"/>
                <a:gd name="T36" fmla="*/ 529 w 650"/>
                <a:gd name="T37" fmla="*/ 53 h 147"/>
                <a:gd name="T38" fmla="*/ 545 w 650"/>
                <a:gd name="T39" fmla="*/ 45 h 147"/>
                <a:gd name="T40" fmla="*/ 560 w 650"/>
                <a:gd name="T41" fmla="*/ 35 h 147"/>
                <a:gd name="T42" fmla="*/ 576 w 650"/>
                <a:gd name="T43" fmla="*/ 23 h 147"/>
                <a:gd name="T44" fmla="*/ 590 w 650"/>
                <a:gd name="T45" fmla="*/ 12 h 147"/>
                <a:gd name="T46" fmla="*/ 603 w 650"/>
                <a:gd name="T47" fmla="*/ 0 h 147"/>
                <a:gd name="T48" fmla="*/ 650 w 650"/>
                <a:gd name="T49" fmla="*/ 18 h 147"/>
                <a:gd name="T50" fmla="*/ 638 w 650"/>
                <a:gd name="T51" fmla="*/ 31 h 147"/>
                <a:gd name="T52" fmla="*/ 623 w 650"/>
                <a:gd name="T53" fmla="*/ 43 h 147"/>
                <a:gd name="T54" fmla="*/ 614 w 650"/>
                <a:gd name="T55" fmla="*/ 50 h 147"/>
                <a:gd name="T56" fmla="*/ 603 w 650"/>
                <a:gd name="T57" fmla="*/ 56 h 147"/>
                <a:gd name="T58" fmla="*/ 592 w 650"/>
                <a:gd name="T59" fmla="*/ 63 h 147"/>
                <a:gd name="T60" fmla="*/ 580 w 650"/>
                <a:gd name="T61" fmla="*/ 70 h 147"/>
                <a:gd name="T62" fmla="*/ 568 w 650"/>
                <a:gd name="T63" fmla="*/ 77 h 147"/>
                <a:gd name="T64" fmla="*/ 555 w 650"/>
                <a:gd name="T65" fmla="*/ 84 h 147"/>
                <a:gd name="T66" fmla="*/ 542 w 650"/>
                <a:gd name="T67" fmla="*/ 91 h 147"/>
                <a:gd name="T68" fmla="*/ 529 w 650"/>
                <a:gd name="T69" fmla="*/ 97 h 147"/>
                <a:gd name="T70" fmla="*/ 516 w 650"/>
                <a:gd name="T71" fmla="*/ 104 h 147"/>
                <a:gd name="T72" fmla="*/ 504 w 650"/>
                <a:gd name="T73" fmla="*/ 110 h 147"/>
                <a:gd name="T74" fmla="*/ 480 w 650"/>
                <a:gd name="T75" fmla="*/ 120 h 147"/>
                <a:gd name="T76" fmla="*/ 458 w 650"/>
                <a:gd name="T77" fmla="*/ 127 h 147"/>
                <a:gd name="T78" fmla="*/ 435 w 650"/>
                <a:gd name="T79" fmla="*/ 133 h 147"/>
                <a:gd name="T80" fmla="*/ 412 w 650"/>
                <a:gd name="T81" fmla="*/ 138 h 147"/>
                <a:gd name="T82" fmla="*/ 360 w 650"/>
                <a:gd name="T83" fmla="*/ 145 h 147"/>
                <a:gd name="T84" fmla="*/ 307 w 650"/>
                <a:gd name="T85" fmla="*/ 147 h 147"/>
                <a:gd name="T86" fmla="*/ 214 w 650"/>
                <a:gd name="T87" fmla="*/ 140 h 147"/>
                <a:gd name="T88" fmla="*/ 172 w 650"/>
                <a:gd name="T89" fmla="*/ 131 h 147"/>
                <a:gd name="T90" fmla="*/ 134 w 650"/>
                <a:gd name="T91" fmla="*/ 120 h 147"/>
                <a:gd name="T92" fmla="*/ 116 w 650"/>
                <a:gd name="T93" fmla="*/ 113 h 147"/>
                <a:gd name="T94" fmla="*/ 99 w 650"/>
                <a:gd name="T95" fmla="*/ 105 h 147"/>
                <a:gd name="T96" fmla="*/ 81 w 650"/>
                <a:gd name="T97" fmla="*/ 97 h 147"/>
                <a:gd name="T98" fmla="*/ 62 w 650"/>
                <a:gd name="T99" fmla="*/ 86 h 147"/>
                <a:gd name="T100" fmla="*/ 41 w 650"/>
                <a:gd name="T101" fmla="*/ 75 h 147"/>
                <a:gd name="T102" fmla="*/ 21 w 650"/>
                <a:gd name="T103" fmla="*/ 63 h 147"/>
                <a:gd name="T104" fmla="*/ 0 w 650"/>
                <a:gd name="T105" fmla="*/ 41 h 147"/>
                <a:gd name="T106" fmla="*/ 5 w 650"/>
                <a:gd name="T107" fmla="*/ 33 h 147"/>
                <a:gd name="T108" fmla="*/ 16 w 650"/>
                <a:gd name="T109" fmla="*/ 27 h 147"/>
                <a:gd name="T110" fmla="*/ 32 w 650"/>
                <a:gd name="T111" fmla="*/ 21 h 147"/>
                <a:gd name="T112" fmla="*/ 32 w 650"/>
                <a:gd name="T113" fmla="*/ 21 h 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147">
                  <a:moveTo>
                    <a:pt x="32" y="21"/>
                  </a:moveTo>
                  <a:lnTo>
                    <a:pt x="45" y="30"/>
                  </a:lnTo>
                  <a:lnTo>
                    <a:pt x="58" y="38"/>
                  </a:lnTo>
                  <a:lnTo>
                    <a:pt x="74" y="48"/>
                  </a:lnTo>
                  <a:lnTo>
                    <a:pt x="90" y="58"/>
                  </a:lnTo>
                  <a:lnTo>
                    <a:pt x="106" y="66"/>
                  </a:lnTo>
                  <a:lnTo>
                    <a:pt x="122" y="74"/>
                  </a:lnTo>
                  <a:lnTo>
                    <a:pt x="139" y="81"/>
                  </a:lnTo>
                  <a:lnTo>
                    <a:pt x="155" y="87"/>
                  </a:lnTo>
                  <a:lnTo>
                    <a:pt x="173" y="92"/>
                  </a:lnTo>
                  <a:lnTo>
                    <a:pt x="212" y="98"/>
                  </a:lnTo>
                  <a:lnTo>
                    <a:pt x="258" y="103"/>
                  </a:lnTo>
                  <a:lnTo>
                    <a:pt x="307" y="105"/>
                  </a:lnTo>
                  <a:lnTo>
                    <a:pt x="402" y="97"/>
                  </a:lnTo>
                  <a:lnTo>
                    <a:pt x="450" y="83"/>
                  </a:lnTo>
                  <a:lnTo>
                    <a:pt x="473" y="76"/>
                  </a:lnTo>
                  <a:lnTo>
                    <a:pt x="493" y="68"/>
                  </a:lnTo>
                  <a:lnTo>
                    <a:pt x="512" y="61"/>
                  </a:lnTo>
                  <a:lnTo>
                    <a:pt x="529" y="53"/>
                  </a:lnTo>
                  <a:lnTo>
                    <a:pt x="545" y="45"/>
                  </a:lnTo>
                  <a:lnTo>
                    <a:pt x="560" y="35"/>
                  </a:lnTo>
                  <a:lnTo>
                    <a:pt x="576" y="23"/>
                  </a:lnTo>
                  <a:lnTo>
                    <a:pt x="590" y="12"/>
                  </a:lnTo>
                  <a:lnTo>
                    <a:pt x="603" y="0"/>
                  </a:lnTo>
                  <a:lnTo>
                    <a:pt x="650" y="18"/>
                  </a:lnTo>
                  <a:lnTo>
                    <a:pt x="638" y="31"/>
                  </a:lnTo>
                  <a:lnTo>
                    <a:pt x="623" y="43"/>
                  </a:lnTo>
                  <a:lnTo>
                    <a:pt x="614" y="50"/>
                  </a:lnTo>
                  <a:lnTo>
                    <a:pt x="603" y="56"/>
                  </a:lnTo>
                  <a:lnTo>
                    <a:pt x="592" y="63"/>
                  </a:lnTo>
                  <a:lnTo>
                    <a:pt x="580" y="70"/>
                  </a:lnTo>
                  <a:lnTo>
                    <a:pt x="568" y="77"/>
                  </a:lnTo>
                  <a:lnTo>
                    <a:pt x="555" y="84"/>
                  </a:lnTo>
                  <a:lnTo>
                    <a:pt x="542" y="91"/>
                  </a:lnTo>
                  <a:lnTo>
                    <a:pt x="529" y="97"/>
                  </a:lnTo>
                  <a:lnTo>
                    <a:pt x="516" y="104"/>
                  </a:lnTo>
                  <a:lnTo>
                    <a:pt x="504" y="110"/>
                  </a:lnTo>
                  <a:lnTo>
                    <a:pt x="480" y="120"/>
                  </a:lnTo>
                  <a:lnTo>
                    <a:pt x="458" y="127"/>
                  </a:lnTo>
                  <a:lnTo>
                    <a:pt x="435" y="133"/>
                  </a:lnTo>
                  <a:lnTo>
                    <a:pt x="412" y="138"/>
                  </a:lnTo>
                  <a:lnTo>
                    <a:pt x="360" y="145"/>
                  </a:lnTo>
                  <a:lnTo>
                    <a:pt x="307" y="147"/>
                  </a:lnTo>
                  <a:lnTo>
                    <a:pt x="214" y="140"/>
                  </a:lnTo>
                  <a:lnTo>
                    <a:pt x="172" y="131"/>
                  </a:lnTo>
                  <a:lnTo>
                    <a:pt x="134" y="120"/>
                  </a:lnTo>
                  <a:lnTo>
                    <a:pt x="116" y="113"/>
                  </a:lnTo>
                  <a:lnTo>
                    <a:pt x="99" y="105"/>
                  </a:lnTo>
                  <a:lnTo>
                    <a:pt x="81" y="97"/>
                  </a:lnTo>
                  <a:lnTo>
                    <a:pt x="62" y="86"/>
                  </a:lnTo>
                  <a:lnTo>
                    <a:pt x="41" y="75"/>
                  </a:lnTo>
                  <a:lnTo>
                    <a:pt x="21" y="63"/>
                  </a:lnTo>
                  <a:lnTo>
                    <a:pt x="0" y="41"/>
                  </a:lnTo>
                  <a:lnTo>
                    <a:pt x="5" y="33"/>
                  </a:lnTo>
                  <a:lnTo>
                    <a:pt x="16" y="27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1" name="Freeform 67"/>
            <p:cNvSpPr>
              <a:spLocks/>
            </p:cNvSpPr>
            <p:nvPr/>
          </p:nvSpPr>
          <p:spPr bwMode="auto">
            <a:xfrm>
              <a:off x="4363" y="3094"/>
              <a:ext cx="951" cy="410"/>
            </a:xfrm>
            <a:custGeom>
              <a:avLst/>
              <a:gdLst>
                <a:gd name="T0" fmla="*/ 49 w 951"/>
                <a:gd name="T1" fmla="*/ 374 h 410"/>
                <a:gd name="T2" fmla="*/ 66 w 951"/>
                <a:gd name="T3" fmla="*/ 320 h 410"/>
                <a:gd name="T4" fmla="*/ 85 w 951"/>
                <a:gd name="T5" fmla="*/ 267 h 410"/>
                <a:gd name="T6" fmla="*/ 104 w 951"/>
                <a:gd name="T7" fmla="*/ 234 h 410"/>
                <a:gd name="T8" fmla="*/ 131 w 951"/>
                <a:gd name="T9" fmla="*/ 201 h 410"/>
                <a:gd name="T10" fmla="*/ 148 w 951"/>
                <a:gd name="T11" fmla="*/ 182 h 410"/>
                <a:gd name="T12" fmla="*/ 167 w 951"/>
                <a:gd name="T13" fmla="*/ 163 h 410"/>
                <a:gd name="T14" fmla="*/ 186 w 951"/>
                <a:gd name="T15" fmla="*/ 145 h 410"/>
                <a:gd name="T16" fmla="*/ 215 w 951"/>
                <a:gd name="T17" fmla="*/ 122 h 410"/>
                <a:gd name="T18" fmla="*/ 236 w 951"/>
                <a:gd name="T19" fmla="*/ 109 h 410"/>
                <a:gd name="T20" fmla="*/ 258 w 951"/>
                <a:gd name="T21" fmla="*/ 96 h 410"/>
                <a:gd name="T22" fmla="*/ 284 w 951"/>
                <a:gd name="T23" fmla="*/ 83 h 410"/>
                <a:gd name="T24" fmla="*/ 312 w 951"/>
                <a:gd name="T25" fmla="*/ 72 h 410"/>
                <a:gd name="T26" fmla="*/ 354 w 951"/>
                <a:gd name="T27" fmla="*/ 56 h 410"/>
                <a:gd name="T28" fmla="*/ 418 w 951"/>
                <a:gd name="T29" fmla="*/ 42 h 410"/>
                <a:gd name="T30" fmla="*/ 541 w 951"/>
                <a:gd name="T31" fmla="*/ 38 h 410"/>
                <a:gd name="T32" fmla="*/ 624 w 951"/>
                <a:gd name="T33" fmla="*/ 58 h 410"/>
                <a:gd name="T34" fmla="*/ 673 w 951"/>
                <a:gd name="T35" fmla="*/ 77 h 410"/>
                <a:gd name="T36" fmla="*/ 721 w 951"/>
                <a:gd name="T37" fmla="*/ 98 h 410"/>
                <a:gd name="T38" fmla="*/ 757 w 951"/>
                <a:gd name="T39" fmla="*/ 119 h 410"/>
                <a:gd name="T40" fmla="*/ 786 w 951"/>
                <a:gd name="T41" fmla="*/ 138 h 410"/>
                <a:gd name="T42" fmla="*/ 851 w 951"/>
                <a:gd name="T43" fmla="*/ 205 h 410"/>
                <a:gd name="T44" fmla="*/ 869 w 951"/>
                <a:gd name="T45" fmla="*/ 232 h 410"/>
                <a:gd name="T46" fmla="*/ 889 w 951"/>
                <a:gd name="T47" fmla="*/ 268 h 410"/>
                <a:gd name="T48" fmla="*/ 951 w 951"/>
                <a:gd name="T49" fmla="*/ 287 h 410"/>
                <a:gd name="T50" fmla="*/ 939 w 951"/>
                <a:gd name="T51" fmla="*/ 263 h 410"/>
                <a:gd name="T52" fmla="*/ 914 w 951"/>
                <a:gd name="T53" fmla="*/ 218 h 410"/>
                <a:gd name="T54" fmla="*/ 900 w 951"/>
                <a:gd name="T55" fmla="*/ 198 h 410"/>
                <a:gd name="T56" fmla="*/ 886 w 951"/>
                <a:gd name="T57" fmla="*/ 178 h 410"/>
                <a:gd name="T58" fmla="*/ 870 w 951"/>
                <a:gd name="T59" fmla="*/ 159 h 410"/>
                <a:gd name="T60" fmla="*/ 852 w 951"/>
                <a:gd name="T61" fmla="*/ 140 h 410"/>
                <a:gd name="T62" fmla="*/ 832 w 951"/>
                <a:gd name="T63" fmla="*/ 122 h 410"/>
                <a:gd name="T64" fmla="*/ 810 w 951"/>
                <a:gd name="T65" fmla="*/ 106 h 410"/>
                <a:gd name="T66" fmla="*/ 787 w 951"/>
                <a:gd name="T67" fmla="*/ 90 h 410"/>
                <a:gd name="T68" fmla="*/ 766 w 951"/>
                <a:gd name="T69" fmla="*/ 76 h 410"/>
                <a:gd name="T70" fmla="*/ 748 w 951"/>
                <a:gd name="T71" fmla="*/ 65 h 410"/>
                <a:gd name="T72" fmla="*/ 715 w 951"/>
                <a:gd name="T73" fmla="*/ 46 h 410"/>
                <a:gd name="T74" fmla="*/ 679 w 951"/>
                <a:gd name="T75" fmla="*/ 31 h 410"/>
                <a:gd name="T76" fmla="*/ 636 w 951"/>
                <a:gd name="T77" fmla="*/ 19 h 410"/>
                <a:gd name="T78" fmla="*/ 570 w 951"/>
                <a:gd name="T79" fmla="*/ 5 h 410"/>
                <a:gd name="T80" fmla="*/ 448 w 951"/>
                <a:gd name="T81" fmla="*/ 1 h 410"/>
                <a:gd name="T82" fmla="*/ 321 w 951"/>
                <a:gd name="T83" fmla="*/ 25 h 410"/>
                <a:gd name="T84" fmla="*/ 263 w 951"/>
                <a:gd name="T85" fmla="*/ 47 h 410"/>
                <a:gd name="T86" fmla="*/ 225 w 951"/>
                <a:gd name="T87" fmla="*/ 68 h 410"/>
                <a:gd name="T88" fmla="*/ 191 w 951"/>
                <a:gd name="T89" fmla="*/ 89 h 410"/>
                <a:gd name="T90" fmla="*/ 161 w 951"/>
                <a:gd name="T91" fmla="*/ 112 h 410"/>
                <a:gd name="T92" fmla="*/ 130 w 951"/>
                <a:gd name="T93" fmla="*/ 139 h 410"/>
                <a:gd name="T94" fmla="*/ 99 w 951"/>
                <a:gd name="T95" fmla="*/ 171 h 410"/>
                <a:gd name="T96" fmla="*/ 72 w 951"/>
                <a:gd name="T97" fmla="*/ 205 h 410"/>
                <a:gd name="T98" fmla="*/ 53 w 951"/>
                <a:gd name="T99" fmla="*/ 240 h 410"/>
                <a:gd name="T100" fmla="*/ 36 w 951"/>
                <a:gd name="T101" fmla="*/ 274 h 410"/>
                <a:gd name="T102" fmla="*/ 15 w 951"/>
                <a:gd name="T103" fmla="*/ 335 h 410"/>
                <a:gd name="T104" fmla="*/ 0 w 951"/>
                <a:gd name="T105" fmla="*/ 410 h 410"/>
                <a:gd name="T106" fmla="*/ 46 w 951"/>
                <a:gd name="T107" fmla="*/ 384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1" h="410">
                  <a:moveTo>
                    <a:pt x="46" y="384"/>
                  </a:moveTo>
                  <a:lnTo>
                    <a:pt x="49" y="374"/>
                  </a:lnTo>
                  <a:lnTo>
                    <a:pt x="56" y="350"/>
                  </a:lnTo>
                  <a:lnTo>
                    <a:pt x="66" y="320"/>
                  </a:lnTo>
                  <a:lnTo>
                    <a:pt x="76" y="290"/>
                  </a:lnTo>
                  <a:lnTo>
                    <a:pt x="85" y="267"/>
                  </a:lnTo>
                  <a:lnTo>
                    <a:pt x="94" y="249"/>
                  </a:lnTo>
                  <a:lnTo>
                    <a:pt x="104" y="234"/>
                  </a:lnTo>
                  <a:lnTo>
                    <a:pt x="116" y="218"/>
                  </a:lnTo>
                  <a:lnTo>
                    <a:pt x="131" y="201"/>
                  </a:lnTo>
                  <a:lnTo>
                    <a:pt x="139" y="191"/>
                  </a:lnTo>
                  <a:lnTo>
                    <a:pt x="148" y="182"/>
                  </a:lnTo>
                  <a:lnTo>
                    <a:pt x="157" y="172"/>
                  </a:lnTo>
                  <a:lnTo>
                    <a:pt x="167" y="163"/>
                  </a:lnTo>
                  <a:lnTo>
                    <a:pt x="176" y="154"/>
                  </a:lnTo>
                  <a:lnTo>
                    <a:pt x="186" y="145"/>
                  </a:lnTo>
                  <a:lnTo>
                    <a:pt x="205" y="129"/>
                  </a:lnTo>
                  <a:lnTo>
                    <a:pt x="215" y="122"/>
                  </a:lnTo>
                  <a:lnTo>
                    <a:pt x="225" y="115"/>
                  </a:lnTo>
                  <a:lnTo>
                    <a:pt x="236" y="109"/>
                  </a:lnTo>
                  <a:lnTo>
                    <a:pt x="247" y="103"/>
                  </a:lnTo>
                  <a:lnTo>
                    <a:pt x="258" y="96"/>
                  </a:lnTo>
                  <a:lnTo>
                    <a:pt x="271" y="90"/>
                  </a:lnTo>
                  <a:lnTo>
                    <a:pt x="284" y="83"/>
                  </a:lnTo>
                  <a:lnTo>
                    <a:pt x="298" y="78"/>
                  </a:lnTo>
                  <a:lnTo>
                    <a:pt x="312" y="72"/>
                  </a:lnTo>
                  <a:lnTo>
                    <a:pt x="327" y="66"/>
                  </a:lnTo>
                  <a:lnTo>
                    <a:pt x="354" y="56"/>
                  </a:lnTo>
                  <a:lnTo>
                    <a:pt x="379" y="48"/>
                  </a:lnTo>
                  <a:lnTo>
                    <a:pt x="418" y="42"/>
                  </a:lnTo>
                  <a:lnTo>
                    <a:pt x="452" y="40"/>
                  </a:lnTo>
                  <a:lnTo>
                    <a:pt x="541" y="38"/>
                  </a:lnTo>
                  <a:lnTo>
                    <a:pt x="582" y="45"/>
                  </a:lnTo>
                  <a:lnTo>
                    <a:pt x="624" y="58"/>
                  </a:lnTo>
                  <a:lnTo>
                    <a:pt x="648" y="67"/>
                  </a:lnTo>
                  <a:lnTo>
                    <a:pt x="673" y="77"/>
                  </a:lnTo>
                  <a:lnTo>
                    <a:pt x="698" y="87"/>
                  </a:lnTo>
                  <a:lnTo>
                    <a:pt x="721" y="98"/>
                  </a:lnTo>
                  <a:lnTo>
                    <a:pt x="741" y="109"/>
                  </a:lnTo>
                  <a:lnTo>
                    <a:pt x="757" y="119"/>
                  </a:lnTo>
                  <a:lnTo>
                    <a:pt x="772" y="129"/>
                  </a:lnTo>
                  <a:lnTo>
                    <a:pt x="786" y="138"/>
                  </a:lnTo>
                  <a:lnTo>
                    <a:pt x="843" y="192"/>
                  </a:lnTo>
                  <a:lnTo>
                    <a:pt x="851" y="205"/>
                  </a:lnTo>
                  <a:lnTo>
                    <a:pt x="860" y="218"/>
                  </a:lnTo>
                  <a:lnTo>
                    <a:pt x="869" y="232"/>
                  </a:lnTo>
                  <a:lnTo>
                    <a:pt x="877" y="246"/>
                  </a:lnTo>
                  <a:lnTo>
                    <a:pt x="889" y="268"/>
                  </a:lnTo>
                  <a:lnTo>
                    <a:pt x="894" y="277"/>
                  </a:lnTo>
                  <a:lnTo>
                    <a:pt x="951" y="287"/>
                  </a:lnTo>
                  <a:lnTo>
                    <a:pt x="948" y="280"/>
                  </a:lnTo>
                  <a:lnTo>
                    <a:pt x="939" y="263"/>
                  </a:lnTo>
                  <a:lnTo>
                    <a:pt x="928" y="240"/>
                  </a:lnTo>
                  <a:lnTo>
                    <a:pt x="914" y="218"/>
                  </a:lnTo>
                  <a:lnTo>
                    <a:pt x="907" y="208"/>
                  </a:lnTo>
                  <a:lnTo>
                    <a:pt x="900" y="198"/>
                  </a:lnTo>
                  <a:lnTo>
                    <a:pt x="893" y="188"/>
                  </a:lnTo>
                  <a:lnTo>
                    <a:pt x="886" y="178"/>
                  </a:lnTo>
                  <a:lnTo>
                    <a:pt x="878" y="168"/>
                  </a:lnTo>
                  <a:lnTo>
                    <a:pt x="870" y="159"/>
                  </a:lnTo>
                  <a:lnTo>
                    <a:pt x="862" y="149"/>
                  </a:lnTo>
                  <a:lnTo>
                    <a:pt x="852" y="140"/>
                  </a:lnTo>
                  <a:lnTo>
                    <a:pt x="843" y="131"/>
                  </a:lnTo>
                  <a:lnTo>
                    <a:pt x="832" y="122"/>
                  </a:lnTo>
                  <a:lnTo>
                    <a:pt x="821" y="114"/>
                  </a:lnTo>
                  <a:lnTo>
                    <a:pt x="810" y="106"/>
                  </a:lnTo>
                  <a:lnTo>
                    <a:pt x="798" y="98"/>
                  </a:lnTo>
                  <a:lnTo>
                    <a:pt x="787" y="90"/>
                  </a:lnTo>
                  <a:lnTo>
                    <a:pt x="776" y="83"/>
                  </a:lnTo>
                  <a:lnTo>
                    <a:pt x="766" y="76"/>
                  </a:lnTo>
                  <a:lnTo>
                    <a:pt x="757" y="70"/>
                  </a:lnTo>
                  <a:lnTo>
                    <a:pt x="748" y="65"/>
                  </a:lnTo>
                  <a:lnTo>
                    <a:pt x="731" y="55"/>
                  </a:lnTo>
                  <a:lnTo>
                    <a:pt x="715" y="46"/>
                  </a:lnTo>
                  <a:lnTo>
                    <a:pt x="698" y="38"/>
                  </a:lnTo>
                  <a:lnTo>
                    <a:pt x="679" y="31"/>
                  </a:lnTo>
                  <a:lnTo>
                    <a:pt x="658" y="24"/>
                  </a:lnTo>
                  <a:lnTo>
                    <a:pt x="636" y="19"/>
                  </a:lnTo>
                  <a:lnTo>
                    <a:pt x="614" y="13"/>
                  </a:lnTo>
                  <a:lnTo>
                    <a:pt x="570" y="5"/>
                  </a:lnTo>
                  <a:lnTo>
                    <a:pt x="528" y="0"/>
                  </a:lnTo>
                  <a:lnTo>
                    <a:pt x="448" y="1"/>
                  </a:lnTo>
                  <a:lnTo>
                    <a:pt x="361" y="15"/>
                  </a:lnTo>
                  <a:lnTo>
                    <a:pt x="321" y="25"/>
                  </a:lnTo>
                  <a:lnTo>
                    <a:pt x="283" y="38"/>
                  </a:lnTo>
                  <a:lnTo>
                    <a:pt x="263" y="47"/>
                  </a:lnTo>
                  <a:lnTo>
                    <a:pt x="244" y="57"/>
                  </a:lnTo>
                  <a:lnTo>
                    <a:pt x="225" y="68"/>
                  </a:lnTo>
                  <a:lnTo>
                    <a:pt x="208" y="78"/>
                  </a:lnTo>
                  <a:lnTo>
                    <a:pt x="191" y="89"/>
                  </a:lnTo>
                  <a:lnTo>
                    <a:pt x="176" y="100"/>
                  </a:lnTo>
                  <a:lnTo>
                    <a:pt x="161" y="112"/>
                  </a:lnTo>
                  <a:lnTo>
                    <a:pt x="146" y="125"/>
                  </a:lnTo>
                  <a:lnTo>
                    <a:pt x="130" y="139"/>
                  </a:lnTo>
                  <a:lnTo>
                    <a:pt x="114" y="155"/>
                  </a:lnTo>
                  <a:lnTo>
                    <a:pt x="99" y="171"/>
                  </a:lnTo>
                  <a:lnTo>
                    <a:pt x="84" y="188"/>
                  </a:lnTo>
                  <a:lnTo>
                    <a:pt x="72" y="205"/>
                  </a:lnTo>
                  <a:lnTo>
                    <a:pt x="62" y="222"/>
                  </a:lnTo>
                  <a:lnTo>
                    <a:pt x="53" y="240"/>
                  </a:lnTo>
                  <a:lnTo>
                    <a:pt x="44" y="257"/>
                  </a:lnTo>
                  <a:lnTo>
                    <a:pt x="36" y="274"/>
                  </a:lnTo>
                  <a:lnTo>
                    <a:pt x="28" y="292"/>
                  </a:lnTo>
                  <a:lnTo>
                    <a:pt x="15" y="335"/>
                  </a:lnTo>
                  <a:lnTo>
                    <a:pt x="4" y="385"/>
                  </a:lnTo>
                  <a:lnTo>
                    <a:pt x="0" y="410"/>
                  </a:lnTo>
                  <a:lnTo>
                    <a:pt x="46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68"/>
            <p:cNvSpPr>
              <a:spLocks/>
            </p:cNvSpPr>
            <p:nvPr/>
          </p:nvSpPr>
          <p:spPr bwMode="auto">
            <a:xfrm>
              <a:off x="4689" y="3801"/>
              <a:ext cx="327" cy="71"/>
            </a:xfrm>
            <a:custGeom>
              <a:avLst/>
              <a:gdLst>
                <a:gd name="T0" fmla="*/ 29 w 327"/>
                <a:gd name="T1" fmla="*/ 5 h 71"/>
                <a:gd name="T2" fmla="*/ 0 w 327"/>
                <a:gd name="T3" fmla="*/ 43 h 71"/>
                <a:gd name="T4" fmla="*/ 20 w 327"/>
                <a:gd name="T5" fmla="*/ 50 h 71"/>
                <a:gd name="T6" fmla="*/ 47 w 327"/>
                <a:gd name="T7" fmla="*/ 56 h 71"/>
                <a:gd name="T8" fmla="*/ 83 w 327"/>
                <a:gd name="T9" fmla="*/ 64 h 71"/>
                <a:gd name="T10" fmla="*/ 124 w 327"/>
                <a:gd name="T11" fmla="*/ 69 h 71"/>
                <a:gd name="T12" fmla="*/ 162 w 327"/>
                <a:gd name="T13" fmla="*/ 71 h 71"/>
                <a:gd name="T14" fmla="*/ 235 w 327"/>
                <a:gd name="T15" fmla="*/ 67 h 71"/>
                <a:gd name="T16" fmla="*/ 298 w 327"/>
                <a:gd name="T17" fmla="*/ 56 h 71"/>
                <a:gd name="T18" fmla="*/ 327 w 327"/>
                <a:gd name="T19" fmla="*/ 51 h 71"/>
                <a:gd name="T20" fmla="*/ 295 w 327"/>
                <a:gd name="T21" fmla="*/ 0 h 71"/>
                <a:gd name="T22" fmla="*/ 272 w 327"/>
                <a:gd name="T23" fmla="*/ 8 h 71"/>
                <a:gd name="T24" fmla="*/ 247 w 327"/>
                <a:gd name="T25" fmla="*/ 13 h 71"/>
                <a:gd name="T26" fmla="*/ 215 w 327"/>
                <a:gd name="T27" fmla="*/ 19 h 71"/>
                <a:gd name="T28" fmla="*/ 142 w 327"/>
                <a:gd name="T29" fmla="*/ 21 h 71"/>
                <a:gd name="T30" fmla="*/ 72 w 327"/>
                <a:gd name="T31" fmla="*/ 13 h 71"/>
                <a:gd name="T32" fmla="*/ 29 w 327"/>
                <a:gd name="T33" fmla="*/ 5 h 71"/>
                <a:gd name="T34" fmla="*/ 29 w 327"/>
                <a:gd name="T35" fmla="*/ 5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7" h="71">
                  <a:moveTo>
                    <a:pt x="29" y="5"/>
                  </a:moveTo>
                  <a:lnTo>
                    <a:pt x="0" y="43"/>
                  </a:lnTo>
                  <a:lnTo>
                    <a:pt x="20" y="50"/>
                  </a:lnTo>
                  <a:lnTo>
                    <a:pt x="47" y="56"/>
                  </a:lnTo>
                  <a:lnTo>
                    <a:pt x="83" y="64"/>
                  </a:lnTo>
                  <a:lnTo>
                    <a:pt x="124" y="69"/>
                  </a:lnTo>
                  <a:lnTo>
                    <a:pt x="162" y="71"/>
                  </a:lnTo>
                  <a:lnTo>
                    <a:pt x="235" y="67"/>
                  </a:lnTo>
                  <a:lnTo>
                    <a:pt x="298" y="56"/>
                  </a:lnTo>
                  <a:lnTo>
                    <a:pt x="327" y="51"/>
                  </a:lnTo>
                  <a:lnTo>
                    <a:pt x="295" y="0"/>
                  </a:lnTo>
                  <a:lnTo>
                    <a:pt x="272" y="8"/>
                  </a:lnTo>
                  <a:lnTo>
                    <a:pt x="247" y="13"/>
                  </a:lnTo>
                  <a:lnTo>
                    <a:pt x="215" y="19"/>
                  </a:lnTo>
                  <a:lnTo>
                    <a:pt x="142" y="21"/>
                  </a:lnTo>
                  <a:lnTo>
                    <a:pt x="72" y="13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3" name="Freeform 69"/>
            <p:cNvSpPr>
              <a:spLocks/>
            </p:cNvSpPr>
            <p:nvPr/>
          </p:nvSpPr>
          <p:spPr bwMode="auto">
            <a:xfrm>
              <a:off x="4310" y="3359"/>
              <a:ext cx="405" cy="506"/>
            </a:xfrm>
            <a:custGeom>
              <a:avLst/>
              <a:gdLst>
                <a:gd name="T0" fmla="*/ 53 w 405"/>
                <a:gd name="T1" fmla="*/ 145 h 506"/>
                <a:gd name="T2" fmla="*/ 148 w 405"/>
                <a:gd name="T3" fmla="*/ 99 h 506"/>
                <a:gd name="T4" fmla="*/ 159 w 405"/>
                <a:gd name="T5" fmla="*/ 56 h 506"/>
                <a:gd name="T6" fmla="*/ 267 w 405"/>
                <a:gd name="T7" fmla="*/ 0 h 506"/>
                <a:gd name="T8" fmla="*/ 405 w 405"/>
                <a:gd name="T9" fmla="*/ 33 h 506"/>
                <a:gd name="T10" fmla="*/ 272 w 405"/>
                <a:gd name="T11" fmla="*/ 108 h 506"/>
                <a:gd name="T12" fmla="*/ 246 w 405"/>
                <a:gd name="T13" fmla="*/ 304 h 506"/>
                <a:gd name="T14" fmla="*/ 328 w 405"/>
                <a:gd name="T15" fmla="*/ 266 h 506"/>
                <a:gd name="T16" fmla="*/ 379 w 405"/>
                <a:gd name="T17" fmla="*/ 296 h 506"/>
                <a:gd name="T18" fmla="*/ 384 w 405"/>
                <a:gd name="T19" fmla="*/ 369 h 506"/>
                <a:gd name="T20" fmla="*/ 211 w 405"/>
                <a:gd name="T21" fmla="*/ 506 h 506"/>
                <a:gd name="T22" fmla="*/ 0 w 405"/>
                <a:gd name="T23" fmla="*/ 451 h 506"/>
                <a:gd name="T24" fmla="*/ 9 w 405"/>
                <a:gd name="T25" fmla="*/ 365 h 506"/>
                <a:gd name="T26" fmla="*/ 97 w 405"/>
                <a:gd name="T27" fmla="*/ 287 h 506"/>
                <a:gd name="T28" fmla="*/ 44 w 405"/>
                <a:gd name="T29" fmla="*/ 247 h 506"/>
                <a:gd name="T30" fmla="*/ 53 w 405"/>
                <a:gd name="T31" fmla="*/ 145 h 506"/>
                <a:gd name="T32" fmla="*/ 53 w 405"/>
                <a:gd name="T33" fmla="*/ 145 h 5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5" h="506">
                  <a:moveTo>
                    <a:pt x="53" y="145"/>
                  </a:moveTo>
                  <a:lnTo>
                    <a:pt x="148" y="99"/>
                  </a:lnTo>
                  <a:lnTo>
                    <a:pt x="159" y="56"/>
                  </a:lnTo>
                  <a:lnTo>
                    <a:pt x="267" y="0"/>
                  </a:lnTo>
                  <a:lnTo>
                    <a:pt x="405" y="33"/>
                  </a:lnTo>
                  <a:lnTo>
                    <a:pt x="272" y="108"/>
                  </a:lnTo>
                  <a:lnTo>
                    <a:pt x="246" y="304"/>
                  </a:lnTo>
                  <a:lnTo>
                    <a:pt x="328" y="266"/>
                  </a:lnTo>
                  <a:lnTo>
                    <a:pt x="379" y="296"/>
                  </a:lnTo>
                  <a:lnTo>
                    <a:pt x="384" y="369"/>
                  </a:lnTo>
                  <a:lnTo>
                    <a:pt x="211" y="506"/>
                  </a:lnTo>
                  <a:lnTo>
                    <a:pt x="0" y="451"/>
                  </a:lnTo>
                  <a:lnTo>
                    <a:pt x="9" y="365"/>
                  </a:lnTo>
                  <a:lnTo>
                    <a:pt x="97" y="287"/>
                  </a:lnTo>
                  <a:lnTo>
                    <a:pt x="44" y="247"/>
                  </a:lnTo>
                  <a:lnTo>
                    <a:pt x="53" y="145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Freeform 70"/>
            <p:cNvSpPr>
              <a:spLocks/>
            </p:cNvSpPr>
            <p:nvPr/>
          </p:nvSpPr>
          <p:spPr bwMode="auto">
            <a:xfrm>
              <a:off x="5002" y="3351"/>
              <a:ext cx="414" cy="509"/>
            </a:xfrm>
            <a:custGeom>
              <a:avLst/>
              <a:gdLst>
                <a:gd name="T0" fmla="*/ 78 w 414"/>
                <a:gd name="T1" fmla="*/ 39 h 509"/>
                <a:gd name="T2" fmla="*/ 215 w 414"/>
                <a:gd name="T3" fmla="*/ 0 h 509"/>
                <a:gd name="T4" fmla="*/ 414 w 414"/>
                <a:gd name="T5" fmla="*/ 45 h 509"/>
                <a:gd name="T6" fmla="*/ 400 w 414"/>
                <a:gd name="T7" fmla="*/ 261 h 509"/>
                <a:gd name="T8" fmla="*/ 333 w 414"/>
                <a:gd name="T9" fmla="*/ 291 h 509"/>
                <a:gd name="T10" fmla="*/ 403 w 414"/>
                <a:gd name="T11" fmla="*/ 330 h 509"/>
                <a:gd name="T12" fmla="*/ 392 w 414"/>
                <a:gd name="T13" fmla="*/ 418 h 509"/>
                <a:gd name="T14" fmla="*/ 236 w 414"/>
                <a:gd name="T15" fmla="*/ 509 h 509"/>
                <a:gd name="T16" fmla="*/ 0 w 414"/>
                <a:gd name="T17" fmla="*/ 426 h 509"/>
                <a:gd name="T18" fmla="*/ 11 w 414"/>
                <a:gd name="T19" fmla="*/ 352 h 509"/>
                <a:gd name="T20" fmla="*/ 75 w 414"/>
                <a:gd name="T21" fmla="*/ 295 h 509"/>
                <a:gd name="T22" fmla="*/ 67 w 414"/>
                <a:gd name="T23" fmla="*/ 290 h 509"/>
                <a:gd name="T24" fmla="*/ 58 w 414"/>
                <a:gd name="T25" fmla="*/ 284 h 509"/>
                <a:gd name="T26" fmla="*/ 49 w 414"/>
                <a:gd name="T27" fmla="*/ 278 h 509"/>
                <a:gd name="T28" fmla="*/ 38 w 414"/>
                <a:gd name="T29" fmla="*/ 272 h 509"/>
                <a:gd name="T30" fmla="*/ 30 w 414"/>
                <a:gd name="T31" fmla="*/ 265 h 509"/>
                <a:gd name="T32" fmla="*/ 20 w 414"/>
                <a:gd name="T33" fmla="*/ 257 h 509"/>
                <a:gd name="T34" fmla="*/ 24 w 414"/>
                <a:gd name="T35" fmla="*/ 207 h 509"/>
                <a:gd name="T36" fmla="*/ 30 w 414"/>
                <a:gd name="T37" fmla="*/ 162 h 509"/>
                <a:gd name="T38" fmla="*/ 78 w 414"/>
                <a:gd name="T39" fmla="*/ 108 h 509"/>
                <a:gd name="T40" fmla="*/ 78 w 414"/>
                <a:gd name="T41" fmla="*/ 39 h 509"/>
                <a:gd name="T42" fmla="*/ 78 w 414"/>
                <a:gd name="T43" fmla="*/ 39 h 5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4" h="509">
                  <a:moveTo>
                    <a:pt x="78" y="39"/>
                  </a:moveTo>
                  <a:lnTo>
                    <a:pt x="215" y="0"/>
                  </a:lnTo>
                  <a:lnTo>
                    <a:pt x="414" y="45"/>
                  </a:lnTo>
                  <a:lnTo>
                    <a:pt x="400" y="261"/>
                  </a:lnTo>
                  <a:lnTo>
                    <a:pt x="333" y="291"/>
                  </a:lnTo>
                  <a:lnTo>
                    <a:pt x="403" y="330"/>
                  </a:lnTo>
                  <a:lnTo>
                    <a:pt x="392" y="418"/>
                  </a:lnTo>
                  <a:lnTo>
                    <a:pt x="236" y="509"/>
                  </a:lnTo>
                  <a:lnTo>
                    <a:pt x="0" y="426"/>
                  </a:lnTo>
                  <a:lnTo>
                    <a:pt x="11" y="352"/>
                  </a:lnTo>
                  <a:lnTo>
                    <a:pt x="75" y="295"/>
                  </a:lnTo>
                  <a:lnTo>
                    <a:pt x="67" y="290"/>
                  </a:lnTo>
                  <a:lnTo>
                    <a:pt x="58" y="284"/>
                  </a:lnTo>
                  <a:lnTo>
                    <a:pt x="49" y="278"/>
                  </a:lnTo>
                  <a:lnTo>
                    <a:pt x="38" y="272"/>
                  </a:lnTo>
                  <a:lnTo>
                    <a:pt x="30" y="265"/>
                  </a:lnTo>
                  <a:lnTo>
                    <a:pt x="20" y="257"/>
                  </a:lnTo>
                  <a:lnTo>
                    <a:pt x="24" y="207"/>
                  </a:lnTo>
                  <a:lnTo>
                    <a:pt x="30" y="162"/>
                  </a:lnTo>
                  <a:lnTo>
                    <a:pt x="78" y="108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5" name="Freeform 71"/>
            <p:cNvSpPr>
              <a:spLocks/>
            </p:cNvSpPr>
            <p:nvPr/>
          </p:nvSpPr>
          <p:spPr bwMode="auto">
            <a:xfrm>
              <a:off x="4571" y="3392"/>
              <a:ext cx="144" cy="252"/>
            </a:xfrm>
            <a:custGeom>
              <a:avLst/>
              <a:gdLst>
                <a:gd name="T0" fmla="*/ 11 w 144"/>
                <a:gd name="T1" fmla="*/ 75 h 252"/>
                <a:gd name="T2" fmla="*/ 144 w 144"/>
                <a:gd name="T3" fmla="*/ 0 h 252"/>
                <a:gd name="T4" fmla="*/ 129 w 144"/>
                <a:gd name="T5" fmla="*/ 188 h 252"/>
                <a:gd name="T6" fmla="*/ 0 w 144"/>
                <a:gd name="T7" fmla="*/ 252 h 252"/>
                <a:gd name="T8" fmla="*/ 11 w 144"/>
                <a:gd name="T9" fmla="*/ 75 h 252"/>
                <a:gd name="T10" fmla="*/ 11 w 144"/>
                <a:gd name="T11" fmla="*/ 75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252">
                  <a:moveTo>
                    <a:pt x="11" y="75"/>
                  </a:moveTo>
                  <a:lnTo>
                    <a:pt x="144" y="0"/>
                  </a:lnTo>
                  <a:lnTo>
                    <a:pt x="129" y="188"/>
                  </a:lnTo>
                  <a:lnTo>
                    <a:pt x="0" y="252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Freeform 72"/>
            <p:cNvSpPr>
              <a:spLocks/>
            </p:cNvSpPr>
            <p:nvPr/>
          </p:nvSpPr>
          <p:spPr bwMode="auto">
            <a:xfrm>
              <a:off x="4310" y="3453"/>
              <a:ext cx="272" cy="404"/>
            </a:xfrm>
            <a:custGeom>
              <a:avLst/>
              <a:gdLst>
                <a:gd name="T0" fmla="*/ 166 w 272"/>
                <a:gd name="T1" fmla="*/ 0 h 404"/>
                <a:gd name="T2" fmla="*/ 272 w 272"/>
                <a:gd name="T3" fmla="*/ 14 h 404"/>
                <a:gd name="T4" fmla="*/ 219 w 272"/>
                <a:gd name="T5" fmla="*/ 227 h 404"/>
                <a:gd name="T6" fmla="*/ 243 w 272"/>
                <a:gd name="T7" fmla="*/ 233 h 404"/>
                <a:gd name="T8" fmla="*/ 153 w 272"/>
                <a:gd name="T9" fmla="*/ 277 h 404"/>
                <a:gd name="T10" fmla="*/ 227 w 272"/>
                <a:gd name="T11" fmla="*/ 299 h 404"/>
                <a:gd name="T12" fmla="*/ 219 w 272"/>
                <a:gd name="T13" fmla="*/ 404 h 404"/>
                <a:gd name="T14" fmla="*/ 0 w 272"/>
                <a:gd name="T15" fmla="*/ 357 h 404"/>
                <a:gd name="T16" fmla="*/ 12 w 272"/>
                <a:gd name="T17" fmla="*/ 260 h 404"/>
                <a:gd name="T18" fmla="*/ 97 w 272"/>
                <a:gd name="T19" fmla="*/ 193 h 404"/>
                <a:gd name="T20" fmla="*/ 73 w 272"/>
                <a:gd name="T21" fmla="*/ 167 h 404"/>
                <a:gd name="T22" fmla="*/ 84 w 272"/>
                <a:gd name="T23" fmla="*/ 86 h 404"/>
                <a:gd name="T24" fmla="*/ 155 w 272"/>
                <a:gd name="T25" fmla="*/ 36 h 404"/>
                <a:gd name="T26" fmla="*/ 166 w 272"/>
                <a:gd name="T27" fmla="*/ 0 h 404"/>
                <a:gd name="T28" fmla="*/ 166 w 272"/>
                <a:gd name="T29" fmla="*/ 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404">
                  <a:moveTo>
                    <a:pt x="166" y="0"/>
                  </a:moveTo>
                  <a:lnTo>
                    <a:pt x="272" y="14"/>
                  </a:lnTo>
                  <a:lnTo>
                    <a:pt x="219" y="227"/>
                  </a:lnTo>
                  <a:lnTo>
                    <a:pt x="243" y="233"/>
                  </a:lnTo>
                  <a:lnTo>
                    <a:pt x="153" y="277"/>
                  </a:lnTo>
                  <a:lnTo>
                    <a:pt x="227" y="299"/>
                  </a:lnTo>
                  <a:lnTo>
                    <a:pt x="219" y="404"/>
                  </a:lnTo>
                  <a:lnTo>
                    <a:pt x="0" y="357"/>
                  </a:lnTo>
                  <a:lnTo>
                    <a:pt x="12" y="260"/>
                  </a:lnTo>
                  <a:lnTo>
                    <a:pt x="97" y="193"/>
                  </a:lnTo>
                  <a:lnTo>
                    <a:pt x="73" y="167"/>
                  </a:lnTo>
                  <a:lnTo>
                    <a:pt x="84" y="86"/>
                  </a:lnTo>
                  <a:lnTo>
                    <a:pt x="155" y="3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Freeform 73"/>
            <p:cNvSpPr>
              <a:spLocks/>
            </p:cNvSpPr>
            <p:nvPr/>
          </p:nvSpPr>
          <p:spPr bwMode="auto">
            <a:xfrm>
              <a:off x="5153" y="3425"/>
              <a:ext cx="282" cy="427"/>
            </a:xfrm>
            <a:custGeom>
              <a:avLst/>
              <a:gdLst>
                <a:gd name="T0" fmla="*/ 14 w 282"/>
                <a:gd name="T1" fmla="*/ 136 h 427"/>
                <a:gd name="T2" fmla="*/ 96 w 282"/>
                <a:gd name="T3" fmla="*/ 83 h 427"/>
                <a:gd name="T4" fmla="*/ 165 w 282"/>
                <a:gd name="T5" fmla="*/ 200 h 427"/>
                <a:gd name="T6" fmla="*/ 180 w 282"/>
                <a:gd name="T7" fmla="*/ 56 h 427"/>
                <a:gd name="T8" fmla="*/ 282 w 282"/>
                <a:gd name="T9" fmla="*/ 0 h 427"/>
                <a:gd name="T10" fmla="*/ 255 w 282"/>
                <a:gd name="T11" fmla="*/ 180 h 427"/>
                <a:gd name="T12" fmla="*/ 193 w 282"/>
                <a:gd name="T13" fmla="*/ 221 h 427"/>
                <a:gd name="T14" fmla="*/ 263 w 282"/>
                <a:gd name="T15" fmla="*/ 261 h 427"/>
                <a:gd name="T16" fmla="*/ 246 w 282"/>
                <a:gd name="T17" fmla="*/ 336 h 427"/>
                <a:gd name="T18" fmla="*/ 88 w 282"/>
                <a:gd name="T19" fmla="*/ 427 h 427"/>
                <a:gd name="T20" fmla="*/ 89 w 282"/>
                <a:gd name="T21" fmla="*/ 339 h 427"/>
                <a:gd name="T22" fmla="*/ 155 w 282"/>
                <a:gd name="T23" fmla="*/ 294 h 427"/>
                <a:gd name="T24" fmla="*/ 111 w 282"/>
                <a:gd name="T25" fmla="*/ 278 h 427"/>
                <a:gd name="T26" fmla="*/ 60 w 282"/>
                <a:gd name="T27" fmla="*/ 288 h 427"/>
                <a:gd name="T28" fmla="*/ 28 w 282"/>
                <a:gd name="T29" fmla="*/ 252 h 427"/>
                <a:gd name="T30" fmla="*/ 0 w 282"/>
                <a:gd name="T31" fmla="*/ 238 h 427"/>
                <a:gd name="T32" fmla="*/ 14 w 282"/>
                <a:gd name="T33" fmla="*/ 136 h 427"/>
                <a:gd name="T34" fmla="*/ 14 w 282"/>
                <a:gd name="T35" fmla="*/ 136 h 4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2" h="427">
                  <a:moveTo>
                    <a:pt x="14" y="136"/>
                  </a:moveTo>
                  <a:lnTo>
                    <a:pt x="96" y="83"/>
                  </a:lnTo>
                  <a:lnTo>
                    <a:pt x="165" y="200"/>
                  </a:lnTo>
                  <a:lnTo>
                    <a:pt x="180" y="56"/>
                  </a:lnTo>
                  <a:lnTo>
                    <a:pt x="282" y="0"/>
                  </a:lnTo>
                  <a:lnTo>
                    <a:pt x="255" y="180"/>
                  </a:lnTo>
                  <a:lnTo>
                    <a:pt x="193" y="221"/>
                  </a:lnTo>
                  <a:lnTo>
                    <a:pt x="263" y="261"/>
                  </a:lnTo>
                  <a:lnTo>
                    <a:pt x="246" y="336"/>
                  </a:lnTo>
                  <a:lnTo>
                    <a:pt x="88" y="427"/>
                  </a:lnTo>
                  <a:lnTo>
                    <a:pt x="89" y="339"/>
                  </a:lnTo>
                  <a:lnTo>
                    <a:pt x="155" y="294"/>
                  </a:lnTo>
                  <a:lnTo>
                    <a:pt x="111" y="278"/>
                  </a:lnTo>
                  <a:lnTo>
                    <a:pt x="60" y="288"/>
                  </a:lnTo>
                  <a:lnTo>
                    <a:pt x="28" y="252"/>
                  </a:lnTo>
                  <a:lnTo>
                    <a:pt x="0" y="238"/>
                  </a:lnTo>
                  <a:lnTo>
                    <a:pt x="14" y="136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74"/>
            <p:cNvSpPr>
              <a:spLocks/>
            </p:cNvSpPr>
            <p:nvPr/>
          </p:nvSpPr>
          <p:spPr bwMode="auto">
            <a:xfrm>
              <a:off x="5051" y="3325"/>
              <a:ext cx="401" cy="366"/>
            </a:xfrm>
            <a:custGeom>
              <a:avLst/>
              <a:gdLst>
                <a:gd name="T0" fmla="*/ 0 w 401"/>
                <a:gd name="T1" fmla="*/ 67 h 366"/>
                <a:gd name="T2" fmla="*/ 153 w 401"/>
                <a:gd name="T3" fmla="*/ 0 h 366"/>
                <a:gd name="T4" fmla="*/ 401 w 401"/>
                <a:gd name="T5" fmla="*/ 59 h 366"/>
                <a:gd name="T6" fmla="*/ 365 w 401"/>
                <a:gd name="T7" fmla="*/ 294 h 366"/>
                <a:gd name="T8" fmla="*/ 247 w 401"/>
                <a:gd name="T9" fmla="*/ 366 h 366"/>
                <a:gd name="T10" fmla="*/ 190 w 401"/>
                <a:gd name="T11" fmla="*/ 355 h 366"/>
                <a:gd name="T12" fmla="*/ 192 w 401"/>
                <a:gd name="T13" fmla="*/ 299 h 366"/>
                <a:gd name="T14" fmla="*/ 248 w 401"/>
                <a:gd name="T15" fmla="*/ 315 h 366"/>
                <a:gd name="T16" fmla="*/ 338 w 401"/>
                <a:gd name="T17" fmla="*/ 270 h 366"/>
                <a:gd name="T18" fmla="*/ 346 w 401"/>
                <a:gd name="T19" fmla="*/ 87 h 366"/>
                <a:gd name="T20" fmla="*/ 155 w 401"/>
                <a:gd name="T21" fmla="*/ 48 h 366"/>
                <a:gd name="T22" fmla="*/ 63 w 401"/>
                <a:gd name="T23" fmla="*/ 73 h 366"/>
                <a:gd name="T24" fmla="*/ 57 w 401"/>
                <a:gd name="T25" fmla="*/ 136 h 366"/>
                <a:gd name="T26" fmla="*/ 13 w 401"/>
                <a:gd name="T27" fmla="*/ 144 h 366"/>
                <a:gd name="T28" fmla="*/ 0 w 401"/>
                <a:gd name="T29" fmla="*/ 67 h 366"/>
                <a:gd name="T30" fmla="*/ 0 w 401"/>
                <a:gd name="T31" fmla="*/ 67 h 3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1" h="366">
                  <a:moveTo>
                    <a:pt x="0" y="67"/>
                  </a:moveTo>
                  <a:lnTo>
                    <a:pt x="153" y="0"/>
                  </a:lnTo>
                  <a:lnTo>
                    <a:pt x="401" y="59"/>
                  </a:lnTo>
                  <a:lnTo>
                    <a:pt x="365" y="294"/>
                  </a:lnTo>
                  <a:lnTo>
                    <a:pt x="247" y="366"/>
                  </a:lnTo>
                  <a:lnTo>
                    <a:pt x="190" y="355"/>
                  </a:lnTo>
                  <a:lnTo>
                    <a:pt x="192" y="299"/>
                  </a:lnTo>
                  <a:lnTo>
                    <a:pt x="248" y="315"/>
                  </a:lnTo>
                  <a:lnTo>
                    <a:pt x="338" y="270"/>
                  </a:lnTo>
                  <a:lnTo>
                    <a:pt x="346" y="87"/>
                  </a:lnTo>
                  <a:lnTo>
                    <a:pt x="155" y="48"/>
                  </a:lnTo>
                  <a:lnTo>
                    <a:pt x="63" y="73"/>
                  </a:lnTo>
                  <a:lnTo>
                    <a:pt x="57" y="136"/>
                  </a:lnTo>
                  <a:lnTo>
                    <a:pt x="13" y="14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75"/>
            <p:cNvSpPr>
              <a:spLocks/>
            </p:cNvSpPr>
            <p:nvPr/>
          </p:nvSpPr>
          <p:spPr bwMode="auto">
            <a:xfrm>
              <a:off x="4999" y="3444"/>
              <a:ext cx="272" cy="242"/>
            </a:xfrm>
            <a:custGeom>
              <a:avLst/>
              <a:gdLst>
                <a:gd name="T0" fmla="*/ 71 w 272"/>
                <a:gd name="T1" fmla="*/ 4 h 242"/>
                <a:gd name="T2" fmla="*/ 94 w 272"/>
                <a:gd name="T3" fmla="*/ 0 h 242"/>
                <a:gd name="T4" fmla="*/ 257 w 272"/>
                <a:gd name="T5" fmla="*/ 57 h 242"/>
                <a:gd name="T6" fmla="*/ 272 w 272"/>
                <a:gd name="T7" fmla="*/ 211 h 242"/>
                <a:gd name="T8" fmla="*/ 232 w 272"/>
                <a:gd name="T9" fmla="*/ 240 h 242"/>
                <a:gd name="T10" fmla="*/ 211 w 272"/>
                <a:gd name="T11" fmla="*/ 82 h 242"/>
                <a:gd name="T12" fmla="*/ 105 w 272"/>
                <a:gd name="T13" fmla="*/ 44 h 242"/>
                <a:gd name="T14" fmla="*/ 48 w 272"/>
                <a:gd name="T15" fmla="*/ 71 h 242"/>
                <a:gd name="T16" fmla="*/ 44 w 272"/>
                <a:gd name="T17" fmla="*/ 157 h 242"/>
                <a:gd name="T18" fmla="*/ 153 w 272"/>
                <a:gd name="T19" fmla="*/ 201 h 242"/>
                <a:gd name="T20" fmla="*/ 157 w 272"/>
                <a:gd name="T21" fmla="*/ 242 h 242"/>
                <a:gd name="T22" fmla="*/ 7 w 272"/>
                <a:gd name="T23" fmla="*/ 180 h 242"/>
                <a:gd name="T24" fmla="*/ 0 w 272"/>
                <a:gd name="T25" fmla="*/ 57 h 242"/>
                <a:gd name="T26" fmla="*/ 71 w 272"/>
                <a:gd name="T27" fmla="*/ 4 h 242"/>
                <a:gd name="T28" fmla="*/ 71 w 272"/>
                <a:gd name="T29" fmla="*/ 4 h 2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42">
                  <a:moveTo>
                    <a:pt x="71" y="4"/>
                  </a:moveTo>
                  <a:lnTo>
                    <a:pt x="94" y="0"/>
                  </a:lnTo>
                  <a:lnTo>
                    <a:pt x="257" y="57"/>
                  </a:lnTo>
                  <a:lnTo>
                    <a:pt x="272" y="211"/>
                  </a:lnTo>
                  <a:lnTo>
                    <a:pt x="232" y="240"/>
                  </a:lnTo>
                  <a:lnTo>
                    <a:pt x="211" y="82"/>
                  </a:lnTo>
                  <a:lnTo>
                    <a:pt x="105" y="44"/>
                  </a:lnTo>
                  <a:lnTo>
                    <a:pt x="48" y="71"/>
                  </a:lnTo>
                  <a:lnTo>
                    <a:pt x="44" y="157"/>
                  </a:lnTo>
                  <a:lnTo>
                    <a:pt x="153" y="201"/>
                  </a:lnTo>
                  <a:lnTo>
                    <a:pt x="157" y="242"/>
                  </a:lnTo>
                  <a:lnTo>
                    <a:pt x="7" y="180"/>
                  </a:lnTo>
                  <a:lnTo>
                    <a:pt x="0" y="57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Freeform 76"/>
            <p:cNvSpPr>
              <a:spLocks/>
            </p:cNvSpPr>
            <p:nvPr/>
          </p:nvSpPr>
          <p:spPr bwMode="auto">
            <a:xfrm>
              <a:off x="5027" y="3494"/>
              <a:ext cx="238" cy="203"/>
            </a:xfrm>
            <a:custGeom>
              <a:avLst/>
              <a:gdLst>
                <a:gd name="T0" fmla="*/ 16 w 238"/>
                <a:gd name="T1" fmla="*/ 0 h 203"/>
                <a:gd name="T2" fmla="*/ 123 w 238"/>
                <a:gd name="T3" fmla="*/ 42 h 203"/>
                <a:gd name="T4" fmla="*/ 181 w 238"/>
                <a:gd name="T5" fmla="*/ 15 h 203"/>
                <a:gd name="T6" fmla="*/ 210 w 238"/>
                <a:gd name="T7" fmla="*/ 61 h 203"/>
                <a:gd name="T8" fmla="*/ 146 w 238"/>
                <a:gd name="T9" fmla="*/ 84 h 203"/>
                <a:gd name="T10" fmla="*/ 152 w 238"/>
                <a:gd name="T11" fmla="*/ 167 h 203"/>
                <a:gd name="T12" fmla="*/ 218 w 238"/>
                <a:gd name="T13" fmla="*/ 146 h 203"/>
                <a:gd name="T14" fmla="*/ 238 w 238"/>
                <a:gd name="T15" fmla="*/ 183 h 203"/>
                <a:gd name="T16" fmla="*/ 147 w 238"/>
                <a:gd name="T17" fmla="*/ 203 h 203"/>
                <a:gd name="T18" fmla="*/ 110 w 238"/>
                <a:gd name="T19" fmla="*/ 178 h 203"/>
                <a:gd name="T20" fmla="*/ 112 w 238"/>
                <a:gd name="T21" fmla="*/ 78 h 203"/>
                <a:gd name="T22" fmla="*/ 0 w 238"/>
                <a:gd name="T23" fmla="*/ 26 h 203"/>
                <a:gd name="T24" fmla="*/ 16 w 238"/>
                <a:gd name="T25" fmla="*/ 0 h 203"/>
                <a:gd name="T26" fmla="*/ 16 w 238"/>
                <a:gd name="T27" fmla="*/ 0 h 2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03">
                  <a:moveTo>
                    <a:pt x="16" y="0"/>
                  </a:moveTo>
                  <a:lnTo>
                    <a:pt x="123" y="42"/>
                  </a:lnTo>
                  <a:lnTo>
                    <a:pt x="181" y="15"/>
                  </a:lnTo>
                  <a:lnTo>
                    <a:pt x="210" y="61"/>
                  </a:lnTo>
                  <a:lnTo>
                    <a:pt x="146" y="84"/>
                  </a:lnTo>
                  <a:lnTo>
                    <a:pt x="152" y="167"/>
                  </a:lnTo>
                  <a:lnTo>
                    <a:pt x="218" y="146"/>
                  </a:lnTo>
                  <a:lnTo>
                    <a:pt x="238" y="183"/>
                  </a:lnTo>
                  <a:lnTo>
                    <a:pt x="147" y="203"/>
                  </a:lnTo>
                  <a:lnTo>
                    <a:pt x="110" y="178"/>
                  </a:lnTo>
                  <a:lnTo>
                    <a:pt x="112" y="78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Freeform 77"/>
            <p:cNvSpPr>
              <a:spLocks/>
            </p:cNvSpPr>
            <p:nvPr/>
          </p:nvSpPr>
          <p:spPr bwMode="auto">
            <a:xfrm>
              <a:off x="5083" y="3398"/>
              <a:ext cx="344" cy="261"/>
            </a:xfrm>
            <a:custGeom>
              <a:avLst/>
              <a:gdLst>
                <a:gd name="T0" fmla="*/ 31 w 344"/>
                <a:gd name="T1" fmla="*/ 0 h 261"/>
                <a:gd name="T2" fmla="*/ 231 w 344"/>
                <a:gd name="T3" fmla="*/ 55 h 261"/>
                <a:gd name="T4" fmla="*/ 331 w 344"/>
                <a:gd name="T5" fmla="*/ 0 h 261"/>
                <a:gd name="T6" fmla="*/ 344 w 344"/>
                <a:gd name="T7" fmla="*/ 34 h 261"/>
                <a:gd name="T8" fmla="*/ 265 w 344"/>
                <a:gd name="T9" fmla="*/ 92 h 261"/>
                <a:gd name="T10" fmla="*/ 246 w 344"/>
                <a:gd name="T11" fmla="*/ 236 h 261"/>
                <a:gd name="T12" fmla="*/ 221 w 344"/>
                <a:gd name="T13" fmla="*/ 261 h 261"/>
                <a:gd name="T14" fmla="*/ 215 w 344"/>
                <a:gd name="T15" fmla="*/ 103 h 261"/>
                <a:gd name="T16" fmla="*/ 0 w 344"/>
                <a:gd name="T17" fmla="*/ 11 h 261"/>
                <a:gd name="T18" fmla="*/ 31 w 344"/>
                <a:gd name="T19" fmla="*/ 0 h 261"/>
                <a:gd name="T20" fmla="*/ 31 w 344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4" h="261">
                  <a:moveTo>
                    <a:pt x="31" y="0"/>
                  </a:moveTo>
                  <a:lnTo>
                    <a:pt x="231" y="55"/>
                  </a:lnTo>
                  <a:lnTo>
                    <a:pt x="331" y="0"/>
                  </a:lnTo>
                  <a:lnTo>
                    <a:pt x="344" y="34"/>
                  </a:lnTo>
                  <a:lnTo>
                    <a:pt x="265" y="92"/>
                  </a:lnTo>
                  <a:lnTo>
                    <a:pt x="246" y="236"/>
                  </a:lnTo>
                  <a:lnTo>
                    <a:pt x="221" y="261"/>
                  </a:lnTo>
                  <a:lnTo>
                    <a:pt x="215" y="103"/>
                  </a:lnTo>
                  <a:lnTo>
                    <a:pt x="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Freeform 78"/>
            <p:cNvSpPr>
              <a:spLocks/>
            </p:cNvSpPr>
            <p:nvPr/>
          </p:nvSpPr>
          <p:spPr bwMode="auto">
            <a:xfrm>
              <a:off x="4989" y="3632"/>
              <a:ext cx="440" cy="253"/>
            </a:xfrm>
            <a:custGeom>
              <a:avLst/>
              <a:gdLst>
                <a:gd name="T0" fmla="*/ 88 w 440"/>
                <a:gd name="T1" fmla="*/ 0 h 253"/>
                <a:gd name="T2" fmla="*/ 6 w 440"/>
                <a:gd name="T3" fmla="*/ 46 h 253"/>
                <a:gd name="T4" fmla="*/ 0 w 440"/>
                <a:gd name="T5" fmla="*/ 157 h 253"/>
                <a:gd name="T6" fmla="*/ 246 w 440"/>
                <a:gd name="T7" fmla="*/ 253 h 253"/>
                <a:gd name="T8" fmla="*/ 423 w 440"/>
                <a:gd name="T9" fmla="*/ 142 h 253"/>
                <a:gd name="T10" fmla="*/ 440 w 440"/>
                <a:gd name="T11" fmla="*/ 38 h 253"/>
                <a:gd name="T12" fmla="*/ 371 w 440"/>
                <a:gd name="T13" fmla="*/ 10 h 253"/>
                <a:gd name="T14" fmla="*/ 315 w 440"/>
                <a:gd name="T15" fmla="*/ 27 h 253"/>
                <a:gd name="T16" fmla="*/ 400 w 440"/>
                <a:gd name="T17" fmla="*/ 50 h 253"/>
                <a:gd name="T18" fmla="*/ 388 w 440"/>
                <a:gd name="T19" fmla="*/ 136 h 253"/>
                <a:gd name="T20" fmla="*/ 248 w 440"/>
                <a:gd name="T21" fmla="*/ 209 h 253"/>
                <a:gd name="T22" fmla="*/ 48 w 440"/>
                <a:gd name="T23" fmla="*/ 136 h 253"/>
                <a:gd name="T24" fmla="*/ 54 w 440"/>
                <a:gd name="T25" fmla="*/ 59 h 253"/>
                <a:gd name="T26" fmla="*/ 112 w 440"/>
                <a:gd name="T27" fmla="*/ 23 h 253"/>
                <a:gd name="T28" fmla="*/ 88 w 440"/>
                <a:gd name="T29" fmla="*/ 0 h 253"/>
                <a:gd name="T30" fmla="*/ 88 w 440"/>
                <a:gd name="T31" fmla="*/ 0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0" h="253">
                  <a:moveTo>
                    <a:pt x="88" y="0"/>
                  </a:moveTo>
                  <a:lnTo>
                    <a:pt x="6" y="46"/>
                  </a:lnTo>
                  <a:lnTo>
                    <a:pt x="0" y="157"/>
                  </a:lnTo>
                  <a:lnTo>
                    <a:pt x="246" y="253"/>
                  </a:lnTo>
                  <a:lnTo>
                    <a:pt x="423" y="142"/>
                  </a:lnTo>
                  <a:lnTo>
                    <a:pt x="440" y="38"/>
                  </a:lnTo>
                  <a:lnTo>
                    <a:pt x="371" y="10"/>
                  </a:lnTo>
                  <a:lnTo>
                    <a:pt x="315" y="27"/>
                  </a:lnTo>
                  <a:lnTo>
                    <a:pt x="400" y="50"/>
                  </a:lnTo>
                  <a:lnTo>
                    <a:pt x="388" y="136"/>
                  </a:lnTo>
                  <a:lnTo>
                    <a:pt x="248" y="209"/>
                  </a:lnTo>
                  <a:lnTo>
                    <a:pt x="48" y="136"/>
                  </a:lnTo>
                  <a:lnTo>
                    <a:pt x="54" y="59"/>
                  </a:lnTo>
                  <a:lnTo>
                    <a:pt x="112" y="2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3" name="Freeform 79"/>
            <p:cNvSpPr>
              <a:spLocks/>
            </p:cNvSpPr>
            <p:nvPr/>
          </p:nvSpPr>
          <p:spPr bwMode="auto">
            <a:xfrm>
              <a:off x="5025" y="3670"/>
              <a:ext cx="385" cy="182"/>
            </a:xfrm>
            <a:custGeom>
              <a:avLst/>
              <a:gdLst>
                <a:gd name="T0" fmla="*/ 18 w 385"/>
                <a:gd name="T1" fmla="*/ 21 h 182"/>
                <a:gd name="T2" fmla="*/ 206 w 385"/>
                <a:gd name="T3" fmla="*/ 71 h 182"/>
                <a:gd name="T4" fmla="*/ 358 w 385"/>
                <a:gd name="T5" fmla="*/ 0 h 182"/>
                <a:gd name="T6" fmla="*/ 385 w 385"/>
                <a:gd name="T7" fmla="*/ 18 h 182"/>
                <a:gd name="T8" fmla="*/ 256 w 385"/>
                <a:gd name="T9" fmla="*/ 85 h 182"/>
                <a:gd name="T10" fmla="*/ 237 w 385"/>
                <a:gd name="T11" fmla="*/ 177 h 182"/>
                <a:gd name="T12" fmla="*/ 195 w 385"/>
                <a:gd name="T13" fmla="*/ 182 h 182"/>
                <a:gd name="T14" fmla="*/ 181 w 385"/>
                <a:gd name="T15" fmla="*/ 108 h 182"/>
                <a:gd name="T16" fmla="*/ 0 w 385"/>
                <a:gd name="T17" fmla="*/ 37 h 182"/>
                <a:gd name="T18" fmla="*/ 18 w 385"/>
                <a:gd name="T19" fmla="*/ 21 h 182"/>
                <a:gd name="T20" fmla="*/ 18 w 385"/>
                <a:gd name="T21" fmla="*/ 21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5" h="182">
                  <a:moveTo>
                    <a:pt x="18" y="21"/>
                  </a:moveTo>
                  <a:lnTo>
                    <a:pt x="206" y="71"/>
                  </a:lnTo>
                  <a:lnTo>
                    <a:pt x="358" y="0"/>
                  </a:lnTo>
                  <a:lnTo>
                    <a:pt x="385" y="18"/>
                  </a:lnTo>
                  <a:lnTo>
                    <a:pt x="256" y="85"/>
                  </a:lnTo>
                  <a:lnTo>
                    <a:pt x="237" y="177"/>
                  </a:lnTo>
                  <a:lnTo>
                    <a:pt x="195" y="182"/>
                  </a:lnTo>
                  <a:lnTo>
                    <a:pt x="181" y="108"/>
                  </a:lnTo>
                  <a:lnTo>
                    <a:pt x="0" y="37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4" name="Freeform 80"/>
            <p:cNvSpPr>
              <a:spLocks/>
            </p:cNvSpPr>
            <p:nvPr/>
          </p:nvSpPr>
          <p:spPr bwMode="auto">
            <a:xfrm>
              <a:off x="4441" y="3342"/>
              <a:ext cx="306" cy="356"/>
            </a:xfrm>
            <a:custGeom>
              <a:avLst/>
              <a:gdLst>
                <a:gd name="T0" fmla="*/ 139 w 306"/>
                <a:gd name="T1" fmla="*/ 0 h 356"/>
                <a:gd name="T2" fmla="*/ 306 w 306"/>
                <a:gd name="T3" fmla="*/ 35 h 356"/>
                <a:gd name="T4" fmla="*/ 277 w 306"/>
                <a:gd name="T5" fmla="*/ 249 h 356"/>
                <a:gd name="T6" fmla="*/ 105 w 306"/>
                <a:gd name="T7" fmla="*/ 356 h 356"/>
                <a:gd name="T8" fmla="*/ 0 w 306"/>
                <a:gd name="T9" fmla="*/ 330 h 356"/>
                <a:gd name="T10" fmla="*/ 2 w 306"/>
                <a:gd name="T11" fmla="*/ 102 h 356"/>
                <a:gd name="T12" fmla="*/ 54 w 306"/>
                <a:gd name="T13" fmla="*/ 96 h 356"/>
                <a:gd name="T14" fmla="*/ 44 w 306"/>
                <a:gd name="T15" fmla="*/ 299 h 356"/>
                <a:gd name="T16" fmla="*/ 93 w 306"/>
                <a:gd name="T17" fmla="*/ 321 h 356"/>
                <a:gd name="T18" fmla="*/ 112 w 306"/>
                <a:gd name="T19" fmla="*/ 108 h 356"/>
                <a:gd name="T20" fmla="*/ 157 w 306"/>
                <a:gd name="T21" fmla="*/ 112 h 356"/>
                <a:gd name="T22" fmla="*/ 139 w 306"/>
                <a:gd name="T23" fmla="*/ 288 h 356"/>
                <a:gd name="T24" fmla="*/ 243 w 306"/>
                <a:gd name="T25" fmla="*/ 231 h 356"/>
                <a:gd name="T26" fmla="*/ 253 w 306"/>
                <a:gd name="T27" fmla="*/ 62 h 356"/>
                <a:gd name="T28" fmla="*/ 130 w 306"/>
                <a:gd name="T29" fmla="*/ 34 h 356"/>
                <a:gd name="T30" fmla="*/ 139 w 306"/>
                <a:gd name="T31" fmla="*/ 0 h 356"/>
                <a:gd name="T32" fmla="*/ 139 w 306"/>
                <a:gd name="T33" fmla="*/ 0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6" h="356">
                  <a:moveTo>
                    <a:pt x="139" y="0"/>
                  </a:moveTo>
                  <a:lnTo>
                    <a:pt x="306" y="35"/>
                  </a:lnTo>
                  <a:lnTo>
                    <a:pt x="277" y="249"/>
                  </a:lnTo>
                  <a:lnTo>
                    <a:pt x="105" y="356"/>
                  </a:lnTo>
                  <a:lnTo>
                    <a:pt x="0" y="330"/>
                  </a:lnTo>
                  <a:lnTo>
                    <a:pt x="2" y="102"/>
                  </a:lnTo>
                  <a:lnTo>
                    <a:pt x="54" y="96"/>
                  </a:lnTo>
                  <a:lnTo>
                    <a:pt x="44" y="299"/>
                  </a:lnTo>
                  <a:lnTo>
                    <a:pt x="93" y="321"/>
                  </a:lnTo>
                  <a:lnTo>
                    <a:pt x="112" y="108"/>
                  </a:lnTo>
                  <a:lnTo>
                    <a:pt x="157" y="112"/>
                  </a:lnTo>
                  <a:lnTo>
                    <a:pt x="139" y="288"/>
                  </a:lnTo>
                  <a:lnTo>
                    <a:pt x="243" y="231"/>
                  </a:lnTo>
                  <a:lnTo>
                    <a:pt x="253" y="62"/>
                  </a:lnTo>
                  <a:lnTo>
                    <a:pt x="130" y="3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5" name="Freeform 81"/>
            <p:cNvSpPr>
              <a:spLocks/>
            </p:cNvSpPr>
            <p:nvPr/>
          </p:nvSpPr>
          <p:spPr bwMode="auto">
            <a:xfrm>
              <a:off x="4331" y="3342"/>
              <a:ext cx="395" cy="330"/>
            </a:xfrm>
            <a:custGeom>
              <a:avLst/>
              <a:gdLst>
                <a:gd name="T0" fmla="*/ 249 w 395"/>
                <a:gd name="T1" fmla="*/ 0 h 330"/>
                <a:gd name="T2" fmla="*/ 110 w 395"/>
                <a:gd name="T3" fmla="*/ 69 h 330"/>
                <a:gd name="T4" fmla="*/ 97 w 395"/>
                <a:gd name="T5" fmla="*/ 106 h 330"/>
                <a:gd name="T6" fmla="*/ 6 w 395"/>
                <a:gd name="T7" fmla="*/ 156 h 330"/>
                <a:gd name="T8" fmla="*/ 0 w 395"/>
                <a:gd name="T9" fmla="*/ 280 h 330"/>
                <a:gd name="T10" fmla="*/ 110 w 395"/>
                <a:gd name="T11" fmla="*/ 330 h 330"/>
                <a:gd name="T12" fmla="*/ 131 w 395"/>
                <a:gd name="T13" fmla="*/ 295 h 330"/>
                <a:gd name="T14" fmla="*/ 54 w 395"/>
                <a:gd name="T15" fmla="*/ 263 h 330"/>
                <a:gd name="T16" fmla="*/ 50 w 395"/>
                <a:gd name="T17" fmla="*/ 181 h 330"/>
                <a:gd name="T18" fmla="*/ 127 w 395"/>
                <a:gd name="T19" fmla="*/ 145 h 330"/>
                <a:gd name="T20" fmla="*/ 140 w 395"/>
                <a:gd name="T21" fmla="*/ 117 h 330"/>
                <a:gd name="T22" fmla="*/ 240 w 395"/>
                <a:gd name="T23" fmla="*/ 148 h 330"/>
                <a:gd name="T24" fmla="*/ 395 w 395"/>
                <a:gd name="T25" fmla="*/ 89 h 330"/>
                <a:gd name="T26" fmla="*/ 389 w 395"/>
                <a:gd name="T27" fmla="*/ 42 h 330"/>
                <a:gd name="T28" fmla="*/ 243 w 395"/>
                <a:gd name="T29" fmla="*/ 108 h 330"/>
                <a:gd name="T30" fmla="*/ 156 w 395"/>
                <a:gd name="T31" fmla="*/ 84 h 330"/>
                <a:gd name="T32" fmla="*/ 269 w 395"/>
                <a:gd name="T33" fmla="*/ 30 h 330"/>
                <a:gd name="T34" fmla="*/ 249 w 395"/>
                <a:gd name="T35" fmla="*/ 0 h 330"/>
                <a:gd name="T36" fmla="*/ 249 w 395"/>
                <a:gd name="T37" fmla="*/ 0 h 3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5" h="330">
                  <a:moveTo>
                    <a:pt x="249" y="0"/>
                  </a:moveTo>
                  <a:lnTo>
                    <a:pt x="110" y="69"/>
                  </a:lnTo>
                  <a:lnTo>
                    <a:pt x="97" y="106"/>
                  </a:lnTo>
                  <a:lnTo>
                    <a:pt x="6" y="156"/>
                  </a:lnTo>
                  <a:lnTo>
                    <a:pt x="0" y="280"/>
                  </a:lnTo>
                  <a:lnTo>
                    <a:pt x="110" y="330"/>
                  </a:lnTo>
                  <a:lnTo>
                    <a:pt x="131" y="295"/>
                  </a:lnTo>
                  <a:lnTo>
                    <a:pt x="54" y="263"/>
                  </a:lnTo>
                  <a:lnTo>
                    <a:pt x="50" y="181"/>
                  </a:lnTo>
                  <a:lnTo>
                    <a:pt x="127" y="145"/>
                  </a:lnTo>
                  <a:lnTo>
                    <a:pt x="140" y="117"/>
                  </a:lnTo>
                  <a:lnTo>
                    <a:pt x="240" y="148"/>
                  </a:lnTo>
                  <a:lnTo>
                    <a:pt x="395" y="89"/>
                  </a:lnTo>
                  <a:lnTo>
                    <a:pt x="389" y="42"/>
                  </a:lnTo>
                  <a:lnTo>
                    <a:pt x="243" y="108"/>
                  </a:lnTo>
                  <a:lnTo>
                    <a:pt x="156" y="84"/>
                  </a:lnTo>
                  <a:lnTo>
                    <a:pt x="269" y="3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6" name="Freeform 82"/>
            <p:cNvSpPr>
              <a:spLocks/>
            </p:cNvSpPr>
            <p:nvPr/>
          </p:nvSpPr>
          <p:spPr bwMode="auto">
            <a:xfrm>
              <a:off x="4294" y="3622"/>
              <a:ext cx="422" cy="263"/>
            </a:xfrm>
            <a:custGeom>
              <a:avLst/>
              <a:gdLst>
                <a:gd name="T0" fmla="*/ 97 w 422"/>
                <a:gd name="T1" fmla="*/ 15 h 263"/>
                <a:gd name="T2" fmla="*/ 0 w 422"/>
                <a:gd name="T3" fmla="*/ 75 h 263"/>
                <a:gd name="T4" fmla="*/ 0 w 422"/>
                <a:gd name="T5" fmla="*/ 203 h 263"/>
                <a:gd name="T6" fmla="*/ 246 w 422"/>
                <a:gd name="T7" fmla="*/ 263 h 263"/>
                <a:gd name="T8" fmla="*/ 410 w 422"/>
                <a:gd name="T9" fmla="*/ 114 h 263"/>
                <a:gd name="T10" fmla="*/ 422 w 422"/>
                <a:gd name="T11" fmla="*/ 25 h 263"/>
                <a:gd name="T12" fmla="*/ 362 w 422"/>
                <a:gd name="T13" fmla="*/ 0 h 263"/>
                <a:gd name="T14" fmla="*/ 319 w 422"/>
                <a:gd name="T15" fmla="*/ 13 h 263"/>
                <a:gd name="T16" fmla="*/ 377 w 422"/>
                <a:gd name="T17" fmla="*/ 33 h 263"/>
                <a:gd name="T18" fmla="*/ 373 w 422"/>
                <a:gd name="T19" fmla="*/ 112 h 263"/>
                <a:gd name="T20" fmla="*/ 252 w 422"/>
                <a:gd name="T21" fmla="*/ 211 h 263"/>
                <a:gd name="T22" fmla="*/ 33 w 422"/>
                <a:gd name="T23" fmla="*/ 176 h 263"/>
                <a:gd name="T24" fmla="*/ 43 w 422"/>
                <a:gd name="T25" fmla="*/ 95 h 263"/>
                <a:gd name="T26" fmla="*/ 137 w 422"/>
                <a:gd name="T27" fmla="*/ 29 h 263"/>
                <a:gd name="T28" fmla="*/ 97 w 422"/>
                <a:gd name="T29" fmla="*/ 15 h 263"/>
                <a:gd name="T30" fmla="*/ 97 w 422"/>
                <a:gd name="T31" fmla="*/ 15 h 2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2" h="263">
                  <a:moveTo>
                    <a:pt x="97" y="15"/>
                  </a:moveTo>
                  <a:lnTo>
                    <a:pt x="0" y="75"/>
                  </a:lnTo>
                  <a:lnTo>
                    <a:pt x="0" y="203"/>
                  </a:lnTo>
                  <a:lnTo>
                    <a:pt x="246" y="263"/>
                  </a:lnTo>
                  <a:lnTo>
                    <a:pt x="410" y="114"/>
                  </a:lnTo>
                  <a:lnTo>
                    <a:pt x="422" y="25"/>
                  </a:lnTo>
                  <a:lnTo>
                    <a:pt x="362" y="0"/>
                  </a:lnTo>
                  <a:lnTo>
                    <a:pt x="319" y="13"/>
                  </a:lnTo>
                  <a:lnTo>
                    <a:pt x="377" y="33"/>
                  </a:lnTo>
                  <a:lnTo>
                    <a:pt x="373" y="112"/>
                  </a:lnTo>
                  <a:lnTo>
                    <a:pt x="252" y="211"/>
                  </a:lnTo>
                  <a:lnTo>
                    <a:pt x="33" y="176"/>
                  </a:lnTo>
                  <a:lnTo>
                    <a:pt x="43" y="95"/>
                  </a:lnTo>
                  <a:lnTo>
                    <a:pt x="137" y="29"/>
                  </a:lnTo>
                  <a:lnTo>
                    <a:pt x="9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17" name="Freeform 83"/>
            <p:cNvSpPr>
              <a:spLocks/>
            </p:cNvSpPr>
            <p:nvPr/>
          </p:nvSpPr>
          <p:spPr bwMode="auto">
            <a:xfrm>
              <a:off x="4326" y="3654"/>
              <a:ext cx="370" cy="198"/>
            </a:xfrm>
            <a:custGeom>
              <a:avLst/>
              <a:gdLst>
                <a:gd name="T0" fmla="*/ 20 w 370"/>
                <a:gd name="T1" fmla="*/ 34 h 198"/>
                <a:gd name="T2" fmla="*/ 212 w 370"/>
                <a:gd name="T3" fmla="*/ 74 h 198"/>
                <a:gd name="T4" fmla="*/ 351 w 370"/>
                <a:gd name="T5" fmla="*/ 0 h 198"/>
                <a:gd name="T6" fmla="*/ 370 w 370"/>
                <a:gd name="T7" fmla="*/ 12 h 198"/>
                <a:gd name="T8" fmla="*/ 235 w 370"/>
                <a:gd name="T9" fmla="*/ 110 h 198"/>
                <a:gd name="T10" fmla="*/ 229 w 370"/>
                <a:gd name="T11" fmla="*/ 198 h 198"/>
                <a:gd name="T12" fmla="*/ 192 w 370"/>
                <a:gd name="T13" fmla="*/ 196 h 198"/>
                <a:gd name="T14" fmla="*/ 185 w 370"/>
                <a:gd name="T15" fmla="*/ 121 h 198"/>
                <a:gd name="T16" fmla="*/ 0 w 370"/>
                <a:gd name="T17" fmla="*/ 71 h 198"/>
                <a:gd name="T18" fmla="*/ 20 w 370"/>
                <a:gd name="T19" fmla="*/ 34 h 198"/>
                <a:gd name="T20" fmla="*/ 20 w 370"/>
                <a:gd name="T21" fmla="*/ 34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0" h="198">
                  <a:moveTo>
                    <a:pt x="20" y="34"/>
                  </a:moveTo>
                  <a:lnTo>
                    <a:pt x="212" y="74"/>
                  </a:lnTo>
                  <a:lnTo>
                    <a:pt x="351" y="0"/>
                  </a:lnTo>
                  <a:lnTo>
                    <a:pt x="370" y="12"/>
                  </a:lnTo>
                  <a:lnTo>
                    <a:pt x="235" y="110"/>
                  </a:lnTo>
                  <a:lnTo>
                    <a:pt x="229" y="198"/>
                  </a:lnTo>
                  <a:lnTo>
                    <a:pt x="192" y="196"/>
                  </a:lnTo>
                  <a:lnTo>
                    <a:pt x="185" y="121"/>
                  </a:lnTo>
                  <a:lnTo>
                    <a:pt x="0" y="7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89" name="Rectangle 84"/>
          <p:cNvSpPr>
            <a:spLocks noChangeArrowheads="1"/>
          </p:cNvSpPr>
          <p:nvPr/>
        </p:nvSpPr>
        <p:spPr bwMode="auto">
          <a:xfrm>
            <a:off x="5003800" y="4797425"/>
            <a:ext cx="11906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Интеграционные</a:t>
            </a:r>
            <a:endParaRPr lang="en-US" altLang="ru-RU" sz="2400"/>
          </a:p>
        </p:txBody>
      </p:sp>
      <p:sp>
        <p:nvSpPr>
          <p:cNvPr id="14390" name="Text Box 85"/>
          <p:cNvSpPr txBox="1">
            <a:spLocks noChangeArrowheads="1"/>
          </p:cNvSpPr>
          <p:nvPr/>
        </p:nvSpPr>
        <p:spPr bwMode="auto">
          <a:xfrm>
            <a:off x="5651500" y="53736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/>
          </a:p>
        </p:txBody>
      </p:sp>
      <p:sp>
        <p:nvSpPr>
          <p:cNvPr id="14391" name="Text Box 86"/>
          <p:cNvSpPr txBox="1">
            <a:spLocks noChangeArrowheads="1"/>
          </p:cNvSpPr>
          <p:nvPr/>
        </p:nvSpPr>
        <p:spPr bwMode="auto">
          <a:xfrm>
            <a:off x="5364163" y="5300663"/>
            <a:ext cx="1439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Возможности</a:t>
            </a:r>
            <a:r>
              <a:rPr lang="ru-RU" altLang="ru-RU" sz="1200"/>
              <a:t> 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для инноваций в бизнесе и технологиях</a:t>
            </a:r>
          </a:p>
        </p:txBody>
      </p:sp>
      <p:sp>
        <p:nvSpPr>
          <p:cNvPr id="14392" name="Text Box 87"/>
          <p:cNvSpPr txBox="1">
            <a:spLocks noChangeArrowheads="1"/>
          </p:cNvSpPr>
          <p:nvPr/>
        </p:nvSpPr>
        <p:spPr bwMode="auto">
          <a:xfrm>
            <a:off x="7092950" y="3500438"/>
            <a:ext cx="143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Возможности</a:t>
            </a:r>
            <a:r>
              <a:rPr lang="ru-RU" altLang="ru-RU" sz="1200"/>
              <a:t> 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для инноваций в бизнесе и технологиях</a:t>
            </a:r>
          </a:p>
        </p:txBody>
      </p:sp>
      <p:pic>
        <p:nvPicPr>
          <p:cNvPr id="14393" name="Picture 88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15605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1" name="Рисунок 90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642" y="175383"/>
            <a:ext cx="5995598" cy="812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Бор</a:t>
            </a:r>
            <a:r>
              <a:rPr lang="uk-UA" sz="2800" dirty="0" err="1" smtClean="0">
                <a:solidFill>
                  <a:schemeClr val="tx1"/>
                </a:solidFill>
              </a:rPr>
              <a:t>отьба</a:t>
            </a:r>
            <a:r>
              <a:rPr lang="ru-RU" sz="2800" dirty="0" smtClean="0">
                <a:solidFill>
                  <a:schemeClr val="tx1"/>
                </a:solidFill>
              </a:rPr>
              <a:t> за </a:t>
            </a:r>
            <a:r>
              <a:rPr lang="ru-RU" sz="2800" dirty="0" err="1" smtClean="0">
                <a:solidFill>
                  <a:schemeClr val="tx1"/>
                </a:solidFill>
              </a:rPr>
              <a:t>вплив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Архітектурі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підприємства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Бізнес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</a:rPr>
              <a:t>архітектури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vs</a:t>
            </a:r>
            <a:r>
              <a:rPr lang="ru-RU" sz="2800" dirty="0" smtClean="0">
                <a:solidFill>
                  <a:schemeClr val="tx1"/>
                </a:solidFill>
              </a:rPr>
              <a:t> ІТ-</a:t>
            </a:r>
            <a:r>
              <a:rPr lang="ru-RU" sz="2800" dirty="0" err="1" smtClean="0">
                <a:solidFill>
                  <a:schemeClr val="tx1"/>
                </a:solidFill>
              </a:rPr>
              <a:t>архітектури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92713" y="2550017"/>
            <a:ext cx="7272466" cy="2738695"/>
            <a:chOff x="892713" y="2550017"/>
            <a:chExt cx="7272466" cy="2738695"/>
          </a:xfrm>
        </p:grpSpPr>
        <p:pic>
          <p:nvPicPr>
            <p:cNvPr id="3074" name="Picture 2" descr="http://www.wacom.ru/UserFiles/image/lessons/Photoshop_Raketa/2_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823">
              <a:off x="892713" y="3307031"/>
              <a:ext cx="1303251" cy="134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2344733" y="2550017"/>
              <a:ext cx="5820446" cy="2738695"/>
              <a:chOff x="760965" y="2044210"/>
              <a:chExt cx="9129205" cy="3849809"/>
            </a:xfrm>
          </p:grpSpPr>
          <p:sp>
            <p:nvSpPr>
              <p:cNvPr id="4" name="Стрелка вправо 3"/>
              <p:cNvSpPr/>
              <p:nvPr/>
            </p:nvSpPr>
            <p:spPr>
              <a:xfrm>
                <a:off x="760965" y="2059306"/>
                <a:ext cx="4506098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трелка вправо 4"/>
              <p:cNvSpPr/>
              <p:nvPr/>
            </p:nvSpPr>
            <p:spPr>
              <a:xfrm>
                <a:off x="913365" y="2211706"/>
                <a:ext cx="4506098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1065765" y="2364106"/>
                <a:ext cx="4506098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трелка вправо 6"/>
              <p:cNvSpPr/>
              <p:nvPr/>
            </p:nvSpPr>
            <p:spPr>
              <a:xfrm>
                <a:off x="1218165" y="2516506"/>
                <a:ext cx="4506098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право 7"/>
              <p:cNvSpPr/>
              <p:nvPr/>
            </p:nvSpPr>
            <p:spPr>
              <a:xfrm>
                <a:off x="1397724" y="2668906"/>
                <a:ext cx="4506098" cy="3225113"/>
              </a:xfrm>
              <a:prstGeom prst="rightArrow">
                <a:avLst/>
              </a:prstGeom>
              <a:solidFill>
                <a:srgbClr val="F0CA2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/>
                  <a:t>БІЗНЕС</a:t>
                </a:r>
                <a:endParaRPr lang="ru-RU" b="1" dirty="0"/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rot="10800000">
                <a:off x="6763910" y="2044210"/>
                <a:ext cx="3126260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право 9"/>
              <p:cNvSpPr/>
              <p:nvPr/>
            </p:nvSpPr>
            <p:spPr>
              <a:xfrm rot="10800000">
                <a:off x="6617537" y="2196610"/>
                <a:ext cx="3126260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 rot="10800000">
                <a:off x="6480228" y="2338252"/>
                <a:ext cx="3126260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 rot="10800000">
                <a:off x="6324817" y="2490652"/>
                <a:ext cx="3126260" cy="3225113"/>
              </a:xfrm>
              <a:prstGeom prst="rightArrow">
                <a:avLst/>
              </a:prstGeom>
              <a:solidFill>
                <a:srgbClr val="8FD8D2"/>
              </a:solidFill>
              <a:ln>
                <a:solidFill>
                  <a:srgbClr val="3494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 rot="10800000">
                <a:off x="6169393" y="2653810"/>
                <a:ext cx="3126260" cy="3225113"/>
              </a:xfrm>
              <a:prstGeom prst="rightArrow">
                <a:avLst/>
              </a:prstGeom>
              <a:solidFill>
                <a:srgbClr val="DF744A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71668" y="3971716"/>
                <a:ext cx="2096531" cy="82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ІТ 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6200000">
            <a:off x="0" y="2465388"/>
            <a:ext cx="6124575" cy="1325562"/>
          </a:xfrm>
        </p:spPr>
        <p:txBody>
          <a:bodyPr/>
          <a:lstStyle/>
          <a:p>
            <a:r>
              <a:rPr lang="ru-RU" dirty="0" smtClean="0"/>
              <a:t>Эволюция архитектуры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4" y="273479"/>
            <a:ext cx="8333388" cy="62857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enefits Chart - EA Current State 0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3792" y="533399"/>
            <a:ext cx="8590208" cy="524472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8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F9726210-7D02-4E1C-9C8F-5CC8938A8E52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graphicFrame>
        <p:nvGraphicFramePr>
          <p:cNvPr id="16387" name="Object 16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968875" y="3860800"/>
          <a:ext cx="41751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Слайд" r:id="rId3" imgW="4670965" imgH="3497436" progId="PowerPoint.Slide.8">
                  <p:embed/>
                </p:oleObj>
              </mc:Choice>
              <mc:Fallback>
                <p:oleObj name="Слайд" r:id="rId3" imgW="4670965" imgH="349743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860800"/>
                        <a:ext cx="417512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-100013"/>
            <a:ext cx="9036050" cy="442913"/>
          </a:xfrm>
        </p:spPr>
        <p:txBody>
          <a:bodyPr/>
          <a:lstStyle/>
          <a:p>
            <a:pPr algn="ctr"/>
            <a:r>
              <a:rPr lang="ru-RU" altLang="ru-RU" sz="2400" b="1" dirty="0" err="1" smtClean="0">
                <a:solidFill>
                  <a:srgbClr val="000066"/>
                </a:solidFill>
              </a:rPr>
              <a:t>Різноманіття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2400" b="1" dirty="0" err="1">
                <a:solidFill>
                  <a:srgbClr val="000066"/>
                </a:solidFill>
              </a:rPr>
              <a:t>узагальнених</a:t>
            </a:r>
            <a:r>
              <a:rPr lang="ru-RU" altLang="ru-RU" sz="2400" b="1" dirty="0">
                <a:solidFill>
                  <a:srgbClr val="000066"/>
                </a:solidFill>
              </a:rPr>
              <a:t> схем</a:t>
            </a:r>
            <a:endParaRPr lang="en-US" altLang="ru-RU" sz="2400" b="1" dirty="0" smtClean="0">
              <a:solidFill>
                <a:srgbClr val="000066"/>
              </a:solidFill>
            </a:endParaRPr>
          </a:p>
        </p:txBody>
      </p:sp>
      <p:pic>
        <p:nvPicPr>
          <p:cNvPr id="16388" name="Picture 168" descr="http://cimosa.cnt.pl/Docs/Primer/primer3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492375"/>
            <a:ext cx="24177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65"/>
          <p:cNvGrpSpPr>
            <a:grpSpLocks/>
          </p:cNvGrpSpPr>
          <p:nvPr/>
        </p:nvGrpSpPr>
        <p:grpSpPr bwMode="auto">
          <a:xfrm>
            <a:off x="2987675" y="260350"/>
            <a:ext cx="3024188" cy="2089150"/>
            <a:chOff x="1519" y="300"/>
            <a:chExt cx="1996" cy="1361"/>
          </a:xfrm>
        </p:grpSpPr>
        <p:sp>
          <p:nvSpPr>
            <p:cNvPr id="16521" name="Rectangle 164"/>
            <p:cNvSpPr>
              <a:spLocks noChangeArrowheads="1"/>
            </p:cNvSpPr>
            <p:nvPr/>
          </p:nvSpPr>
          <p:spPr bwMode="auto">
            <a:xfrm>
              <a:off x="1519" y="300"/>
              <a:ext cx="1996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pic>
          <p:nvPicPr>
            <p:cNvPr id="16522" name="Picture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46"/>
              <a:ext cx="174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1" name="Group 163"/>
          <p:cNvGrpSpPr>
            <a:grpSpLocks/>
          </p:cNvGrpSpPr>
          <p:nvPr/>
        </p:nvGrpSpPr>
        <p:grpSpPr bwMode="auto">
          <a:xfrm>
            <a:off x="395288" y="4608513"/>
            <a:ext cx="2736850" cy="2133600"/>
            <a:chOff x="1383" y="2976"/>
            <a:chExt cx="1724" cy="1344"/>
          </a:xfrm>
        </p:grpSpPr>
        <p:sp>
          <p:nvSpPr>
            <p:cNvPr id="16519" name="Rectangle 162"/>
            <p:cNvSpPr>
              <a:spLocks noChangeArrowheads="1"/>
            </p:cNvSpPr>
            <p:nvPr/>
          </p:nvSpPr>
          <p:spPr bwMode="auto">
            <a:xfrm>
              <a:off x="1383" y="2976"/>
              <a:ext cx="172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aphicFrame>
          <p:nvGraphicFramePr>
            <p:cNvPr id="16520" name="Object 156"/>
            <p:cNvGraphicFramePr>
              <a:graphicFrameLocks noChangeAspect="1"/>
            </p:cNvGraphicFramePr>
            <p:nvPr/>
          </p:nvGraphicFramePr>
          <p:xfrm>
            <a:off x="1434" y="3022"/>
            <a:ext cx="1582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Visio" r:id="rId8" imgW="7232599" imgH="5706161" progId="Visio.Drawing.11">
                    <p:embed/>
                  </p:oleObj>
                </mc:Choice>
                <mc:Fallback>
                  <p:oleObj name="Visio" r:id="rId8" imgW="7232599" imgH="570616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3022"/>
                          <a:ext cx="1582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2" name="Group 29"/>
          <p:cNvGrpSpPr>
            <a:grpSpLocks/>
          </p:cNvGrpSpPr>
          <p:nvPr/>
        </p:nvGrpSpPr>
        <p:grpSpPr bwMode="auto">
          <a:xfrm>
            <a:off x="171450" y="260350"/>
            <a:ext cx="2384425" cy="1971675"/>
            <a:chOff x="0" y="696"/>
            <a:chExt cx="4054" cy="3776"/>
          </a:xfrm>
        </p:grpSpPr>
        <p:sp>
          <p:nvSpPr>
            <p:cNvPr id="16501" name="AutoShape 30"/>
            <p:cNvSpPr>
              <a:spLocks noChangeArrowheads="1"/>
            </p:cNvSpPr>
            <p:nvPr/>
          </p:nvSpPr>
          <p:spPr bwMode="auto">
            <a:xfrm>
              <a:off x="1248" y="696"/>
              <a:ext cx="480" cy="528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502" name="AutoShape 31"/>
            <p:cNvSpPr>
              <a:spLocks noChangeArrowheads="1"/>
            </p:cNvSpPr>
            <p:nvPr/>
          </p:nvSpPr>
          <p:spPr bwMode="auto">
            <a:xfrm flipV="1">
              <a:off x="1008" y="1536"/>
              <a:ext cx="912" cy="384"/>
            </a:xfrm>
            <a:custGeom>
              <a:avLst/>
              <a:gdLst>
                <a:gd name="T0" fmla="*/ 35 w 21600"/>
                <a:gd name="T1" fmla="*/ 3 h 21600"/>
                <a:gd name="T2" fmla="*/ 19 w 21600"/>
                <a:gd name="T3" fmla="*/ 7 h 21600"/>
                <a:gd name="T4" fmla="*/ 3 w 21600"/>
                <a:gd name="T5" fmla="*/ 3 h 21600"/>
                <a:gd name="T6" fmla="*/ 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24 w 21600"/>
                <a:gd name="T13" fmla="*/ 3600 h 21600"/>
                <a:gd name="T14" fmla="*/ 17976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47" y="21600"/>
                  </a:lnTo>
                  <a:lnTo>
                    <a:pt x="179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3" name="AutoShape 32"/>
            <p:cNvSpPr>
              <a:spLocks noChangeArrowheads="1"/>
            </p:cNvSpPr>
            <p:nvPr/>
          </p:nvSpPr>
          <p:spPr bwMode="auto">
            <a:xfrm flipV="1">
              <a:off x="672" y="2256"/>
              <a:ext cx="1584" cy="384"/>
            </a:xfrm>
            <a:custGeom>
              <a:avLst/>
              <a:gdLst>
                <a:gd name="T0" fmla="*/ 108 w 21600"/>
                <a:gd name="T1" fmla="*/ 3 h 21600"/>
                <a:gd name="T2" fmla="*/ 58 w 21600"/>
                <a:gd name="T3" fmla="*/ 7 h 21600"/>
                <a:gd name="T4" fmla="*/ 8 w 21600"/>
                <a:gd name="T5" fmla="*/ 3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73 w 21600"/>
                <a:gd name="T13" fmla="*/ 3263 h 21600"/>
                <a:gd name="T14" fmla="*/ 18327 w 21600"/>
                <a:gd name="T15" fmla="*/ 18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31" y="21600"/>
                  </a:lnTo>
                  <a:lnTo>
                    <a:pt x="1866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4" name="AutoShape 33"/>
            <p:cNvSpPr>
              <a:spLocks noChangeArrowheads="1"/>
            </p:cNvSpPr>
            <p:nvPr/>
          </p:nvSpPr>
          <p:spPr bwMode="auto">
            <a:xfrm flipV="1">
              <a:off x="384" y="3024"/>
              <a:ext cx="2304" cy="384"/>
            </a:xfrm>
            <a:custGeom>
              <a:avLst/>
              <a:gdLst>
                <a:gd name="T0" fmla="*/ 232 w 21600"/>
                <a:gd name="T1" fmla="*/ 3 h 21600"/>
                <a:gd name="T2" fmla="*/ 123 w 21600"/>
                <a:gd name="T3" fmla="*/ 7 h 21600"/>
                <a:gd name="T4" fmla="*/ 14 w 21600"/>
                <a:gd name="T5" fmla="*/ 3 h 21600"/>
                <a:gd name="T6" fmla="*/ 1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1 w 21600"/>
                <a:gd name="T13" fmla="*/ 2981 h 21600"/>
                <a:gd name="T14" fmla="*/ 18609 w 21600"/>
                <a:gd name="T15" fmla="*/ 186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75" y="21600"/>
                  </a:lnTo>
                  <a:lnTo>
                    <a:pt x="192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5" name="AutoShape 34"/>
            <p:cNvSpPr>
              <a:spLocks noChangeArrowheads="1"/>
            </p:cNvSpPr>
            <p:nvPr/>
          </p:nvSpPr>
          <p:spPr bwMode="auto">
            <a:xfrm flipV="1">
              <a:off x="0" y="3744"/>
              <a:ext cx="3120" cy="384"/>
            </a:xfrm>
            <a:custGeom>
              <a:avLst/>
              <a:gdLst>
                <a:gd name="T0" fmla="*/ 433 w 21600"/>
                <a:gd name="T1" fmla="*/ 3 h 21600"/>
                <a:gd name="T2" fmla="*/ 225 w 21600"/>
                <a:gd name="T3" fmla="*/ 7 h 21600"/>
                <a:gd name="T4" fmla="*/ 18 w 21600"/>
                <a:gd name="T5" fmla="*/ 3 h 21600"/>
                <a:gd name="T6" fmla="*/ 22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5 w 21600"/>
                <a:gd name="T13" fmla="*/ 2644 h 21600"/>
                <a:gd name="T14" fmla="*/ 18935 w 21600"/>
                <a:gd name="T15" fmla="*/ 189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6" name="Line 35"/>
            <p:cNvSpPr>
              <a:spLocks noChangeShapeType="1"/>
            </p:cNvSpPr>
            <p:nvPr/>
          </p:nvSpPr>
          <p:spPr bwMode="auto">
            <a:xfrm>
              <a:off x="1248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7" name="Line 36"/>
            <p:cNvSpPr>
              <a:spLocks noChangeShapeType="1"/>
            </p:cNvSpPr>
            <p:nvPr/>
          </p:nvSpPr>
          <p:spPr bwMode="auto">
            <a:xfrm>
              <a:off x="1056" y="19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8" name="Line 37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09" name="Line 38"/>
            <p:cNvSpPr>
              <a:spLocks noChangeShapeType="1"/>
            </p:cNvSpPr>
            <p:nvPr/>
          </p:nvSpPr>
          <p:spPr bwMode="auto">
            <a:xfrm>
              <a:off x="480" y="34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10" name="Text Box 39"/>
            <p:cNvSpPr txBox="1">
              <a:spLocks noChangeArrowheads="1"/>
            </p:cNvSpPr>
            <p:nvPr/>
          </p:nvSpPr>
          <p:spPr bwMode="auto">
            <a:xfrm>
              <a:off x="1298" y="1341"/>
              <a:ext cx="1304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Управляет</a:t>
              </a:r>
            </a:p>
          </p:txBody>
        </p:sp>
        <p:sp>
          <p:nvSpPr>
            <p:cNvPr id="16511" name="Text Box 40"/>
            <p:cNvSpPr txBox="1">
              <a:spLocks noChangeArrowheads="1"/>
            </p:cNvSpPr>
            <p:nvPr/>
          </p:nvSpPr>
          <p:spPr bwMode="auto">
            <a:xfrm>
              <a:off x="1055" y="2110"/>
              <a:ext cx="1658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Предписывает</a:t>
              </a:r>
            </a:p>
          </p:txBody>
        </p:sp>
        <p:sp>
          <p:nvSpPr>
            <p:cNvPr id="16512" name="Text Box 41"/>
            <p:cNvSpPr txBox="1">
              <a:spLocks noChangeArrowheads="1"/>
            </p:cNvSpPr>
            <p:nvPr/>
          </p:nvSpPr>
          <p:spPr bwMode="auto">
            <a:xfrm>
              <a:off x="815" y="2830"/>
              <a:ext cx="193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Идентифицирует</a:t>
              </a:r>
            </a:p>
          </p:txBody>
        </p:sp>
        <p:sp>
          <p:nvSpPr>
            <p:cNvPr id="16513" name="Text Box 42"/>
            <p:cNvSpPr txBox="1">
              <a:spLocks noChangeArrowheads="1"/>
            </p:cNvSpPr>
            <p:nvPr/>
          </p:nvSpPr>
          <p:spPr bwMode="auto">
            <a:xfrm>
              <a:off x="526" y="3569"/>
              <a:ext cx="3102" cy="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Поддерживается посредством</a:t>
              </a:r>
            </a:p>
          </p:txBody>
        </p:sp>
        <p:sp>
          <p:nvSpPr>
            <p:cNvPr id="16514" name="Text Box 43"/>
            <p:cNvSpPr txBox="1">
              <a:spLocks noChangeArrowheads="1"/>
            </p:cNvSpPr>
            <p:nvPr/>
          </p:nvSpPr>
          <p:spPr bwMode="auto">
            <a:xfrm>
              <a:off x="947" y="1055"/>
              <a:ext cx="2041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Бизнес-архитектура</a:t>
              </a:r>
            </a:p>
          </p:txBody>
        </p:sp>
        <p:sp>
          <p:nvSpPr>
            <p:cNvPr id="16515" name="Text Box 44"/>
            <p:cNvSpPr txBox="1">
              <a:spLocks noChangeArrowheads="1"/>
            </p:cNvSpPr>
            <p:nvPr/>
          </p:nvSpPr>
          <p:spPr bwMode="auto">
            <a:xfrm>
              <a:off x="912" y="1727"/>
              <a:ext cx="2956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Информационная архитектура</a:t>
              </a:r>
            </a:p>
          </p:txBody>
        </p:sp>
        <p:sp>
          <p:nvSpPr>
            <p:cNvPr id="16516" name="Text Box 45"/>
            <p:cNvSpPr txBox="1">
              <a:spLocks noChangeArrowheads="1"/>
            </p:cNvSpPr>
            <p:nvPr/>
          </p:nvSpPr>
          <p:spPr bwMode="auto">
            <a:xfrm>
              <a:off x="337" y="2444"/>
              <a:ext cx="371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 Архитектура информационных систем</a:t>
              </a:r>
            </a:p>
          </p:txBody>
        </p:sp>
        <p:sp>
          <p:nvSpPr>
            <p:cNvPr id="16517" name="Text Box 46"/>
            <p:cNvSpPr txBox="1">
              <a:spLocks noChangeArrowheads="1"/>
            </p:cNvSpPr>
            <p:nvPr/>
          </p:nvSpPr>
          <p:spPr bwMode="auto">
            <a:xfrm>
              <a:off x="432" y="3216"/>
              <a:ext cx="2156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 Архитектура данных</a:t>
              </a:r>
            </a:p>
          </p:txBody>
        </p:sp>
        <p:sp>
          <p:nvSpPr>
            <p:cNvPr id="16518" name="Text Box 47"/>
            <p:cNvSpPr txBox="1">
              <a:spLocks noChangeArrowheads="1"/>
            </p:cNvSpPr>
            <p:nvPr/>
          </p:nvSpPr>
          <p:spPr bwMode="auto">
            <a:xfrm>
              <a:off x="162" y="3827"/>
              <a:ext cx="2939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 Архитектура систем доставки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HW,  SW,  </a:t>
              </a:r>
              <a:r>
                <a:rPr lang="ru-RU" altLang="ru-RU" sz="800" b="1">
                  <a:solidFill>
                    <a:srgbClr val="660033"/>
                  </a:solidFill>
                  <a:latin typeface="Arial" panose="020B0604020202020204" pitchFamily="34" charset="0"/>
                </a:rPr>
                <a:t>коммуникации</a:t>
              </a:r>
            </a:p>
          </p:txBody>
        </p:sp>
      </p:grpSp>
      <p:grpSp>
        <p:nvGrpSpPr>
          <p:cNvPr id="16393" name="Group 52"/>
          <p:cNvGrpSpPr>
            <a:grpSpLocks/>
          </p:cNvGrpSpPr>
          <p:nvPr/>
        </p:nvGrpSpPr>
        <p:grpSpPr bwMode="auto">
          <a:xfrm>
            <a:off x="6581775" y="188913"/>
            <a:ext cx="2454275" cy="2162175"/>
            <a:chOff x="-72" y="768"/>
            <a:chExt cx="4021" cy="3170"/>
          </a:xfrm>
        </p:grpSpPr>
        <p:sp>
          <p:nvSpPr>
            <p:cNvPr id="16452" name="Line 53"/>
            <p:cNvSpPr>
              <a:spLocks noChangeShapeType="1"/>
            </p:cNvSpPr>
            <p:nvPr/>
          </p:nvSpPr>
          <p:spPr bwMode="auto">
            <a:xfrm>
              <a:off x="409" y="1801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3" name="Line 54"/>
            <p:cNvSpPr>
              <a:spLocks noChangeShapeType="1"/>
            </p:cNvSpPr>
            <p:nvPr/>
          </p:nvSpPr>
          <p:spPr bwMode="auto">
            <a:xfrm>
              <a:off x="825" y="1408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4" name="Line 55"/>
            <p:cNvSpPr>
              <a:spLocks noChangeShapeType="1"/>
            </p:cNvSpPr>
            <p:nvPr/>
          </p:nvSpPr>
          <p:spPr bwMode="auto">
            <a:xfrm>
              <a:off x="617" y="1605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5" name="AutoShape 56"/>
            <p:cNvSpPr>
              <a:spLocks noChangeArrowheads="1"/>
            </p:cNvSpPr>
            <p:nvPr/>
          </p:nvSpPr>
          <p:spPr bwMode="auto">
            <a:xfrm rot="5400000" flipH="1">
              <a:off x="1634" y="2754"/>
              <a:ext cx="2112" cy="205"/>
            </a:xfrm>
            <a:prstGeom prst="parallelogram">
              <a:avLst>
                <a:gd name="adj" fmla="val 7898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56" name="AutoShape 57"/>
            <p:cNvSpPr>
              <a:spLocks noChangeArrowheads="1"/>
            </p:cNvSpPr>
            <p:nvPr/>
          </p:nvSpPr>
          <p:spPr bwMode="auto">
            <a:xfrm rot="5400000" flipH="1">
              <a:off x="1842" y="2558"/>
              <a:ext cx="2112" cy="205"/>
            </a:xfrm>
            <a:prstGeom prst="parallelogram">
              <a:avLst>
                <a:gd name="adj" fmla="val 78985"/>
              </a:avLst>
            </a:prstGeom>
            <a:gradFill rotWithShape="0">
              <a:gsLst>
                <a:gs pos="0">
                  <a:srgbClr val="00CC66"/>
                </a:gs>
                <a:gs pos="100000">
                  <a:srgbClr val="CCFF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57" name="AutoShape 58"/>
            <p:cNvSpPr>
              <a:spLocks noChangeArrowheads="1"/>
            </p:cNvSpPr>
            <p:nvPr/>
          </p:nvSpPr>
          <p:spPr bwMode="auto">
            <a:xfrm rot="5400000" flipH="1">
              <a:off x="2049" y="2361"/>
              <a:ext cx="2112" cy="206"/>
            </a:xfrm>
            <a:prstGeom prst="parallelogram">
              <a:avLst>
                <a:gd name="adj" fmla="val 78602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58" name="AutoShape 59"/>
            <p:cNvSpPr>
              <a:spLocks noChangeArrowheads="1"/>
            </p:cNvSpPr>
            <p:nvPr/>
          </p:nvSpPr>
          <p:spPr bwMode="auto">
            <a:xfrm rot="5400000" flipH="1">
              <a:off x="2257" y="2164"/>
              <a:ext cx="2112" cy="206"/>
            </a:xfrm>
            <a:prstGeom prst="parallelogram">
              <a:avLst>
                <a:gd name="adj" fmla="val 78602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59" name="Line 60"/>
            <p:cNvSpPr>
              <a:spLocks noChangeShapeType="1"/>
            </p:cNvSpPr>
            <p:nvPr/>
          </p:nvSpPr>
          <p:spPr bwMode="auto">
            <a:xfrm>
              <a:off x="2792" y="1807"/>
              <a:ext cx="0" cy="1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0" name="AutoShape 61"/>
            <p:cNvSpPr>
              <a:spLocks noChangeArrowheads="1"/>
            </p:cNvSpPr>
            <p:nvPr/>
          </p:nvSpPr>
          <p:spPr bwMode="auto">
            <a:xfrm>
              <a:off x="196" y="1801"/>
              <a:ext cx="2596" cy="197"/>
            </a:xfrm>
            <a:prstGeom prst="parallelogram">
              <a:avLst>
                <a:gd name="adj" fmla="val 101883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61" name="Rectangle 62"/>
            <p:cNvSpPr>
              <a:spLocks noChangeArrowheads="1"/>
            </p:cNvSpPr>
            <p:nvPr/>
          </p:nvSpPr>
          <p:spPr bwMode="auto">
            <a:xfrm>
              <a:off x="1306" y="1799"/>
              <a:ext cx="34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 </a:t>
              </a:r>
            </a:p>
          </p:txBody>
        </p:sp>
        <p:sp>
          <p:nvSpPr>
            <p:cNvPr id="16462" name="AutoShape 63"/>
            <p:cNvSpPr>
              <a:spLocks noChangeArrowheads="1"/>
            </p:cNvSpPr>
            <p:nvPr/>
          </p:nvSpPr>
          <p:spPr bwMode="auto">
            <a:xfrm>
              <a:off x="404" y="1605"/>
              <a:ext cx="2596" cy="196"/>
            </a:xfrm>
            <a:prstGeom prst="parallelogram">
              <a:avLst>
                <a:gd name="adj" fmla="val 102403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63" name="AutoShape 64"/>
            <p:cNvSpPr>
              <a:spLocks noChangeArrowheads="1"/>
            </p:cNvSpPr>
            <p:nvPr/>
          </p:nvSpPr>
          <p:spPr bwMode="auto">
            <a:xfrm>
              <a:off x="611" y="1408"/>
              <a:ext cx="2597" cy="197"/>
            </a:xfrm>
            <a:prstGeom prst="parallelogram">
              <a:avLst>
                <a:gd name="adj" fmla="val 101922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64" name="Rectangle 65"/>
            <p:cNvSpPr>
              <a:spLocks noChangeArrowheads="1"/>
            </p:cNvSpPr>
            <p:nvPr/>
          </p:nvSpPr>
          <p:spPr bwMode="auto">
            <a:xfrm>
              <a:off x="898" y="1408"/>
              <a:ext cx="158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FF0000"/>
                  </a:solidFill>
                </a:rPr>
                <a:t>Новые законы?! </a:t>
              </a:r>
            </a:p>
          </p:txBody>
        </p:sp>
        <p:sp>
          <p:nvSpPr>
            <p:cNvPr id="16465" name="AutoShape 66"/>
            <p:cNvSpPr>
              <a:spLocks noChangeArrowheads="1"/>
            </p:cNvSpPr>
            <p:nvPr/>
          </p:nvSpPr>
          <p:spPr bwMode="auto">
            <a:xfrm>
              <a:off x="841" y="1200"/>
              <a:ext cx="2602" cy="208"/>
            </a:xfrm>
            <a:prstGeom prst="parallelogram">
              <a:avLst>
                <a:gd name="adj" fmla="val 96718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66" name="Rectangle 67"/>
            <p:cNvSpPr>
              <a:spLocks noChangeArrowheads="1"/>
            </p:cNvSpPr>
            <p:nvPr/>
          </p:nvSpPr>
          <p:spPr bwMode="auto">
            <a:xfrm>
              <a:off x="1166" y="1213"/>
              <a:ext cx="152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Как надо завтра</a:t>
              </a:r>
            </a:p>
          </p:txBody>
        </p:sp>
        <p:sp>
          <p:nvSpPr>
            <p:cNvPr id="16467" name="Rectangle 68"/>
            <p:cNvSpPr>
              <a:spLocks noChangeArrowheads="1"/>
            </p:cNvSpPr>
            <p:nvPr/>
          </p:nvSpPr>
          <p:spPr bwMode="auto">
            <a:xfrm>
              <a:off x="1543" y="768"/>
              <a:ext cx="194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Как надо послезавтра</a:t>
              </a:r>
            </a:p>
          </p:txBody>
        </p:sp>
        <p:sp>
          <p:nvSpPr>
            <p:cNvPr id="16468" name="Rectangle 69"/>
            <p:cNvSpPr>
              <a:spLocks noChangeArrowheads="1"/>
            </p:cNvSpPr>
            <p:nvPr/>
          </p:nvSpPr>
          <p:spPr bwMode="auto">
            <a:xfrm>
              <a:off x="2018" y="2012"/>
              <a:ext cx="147" cy="19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69" name="Rectangle 70"/>
            <p:cNvSpPr>
              <a:spLocks noChangeArrowheads="1"/>
            </p:cNvSpPr>
            <p:nvPr/>
          </p:nvSpPr>
          <p:spPr bwMode="auto">
            <a:xfrm>
              <a:off x="2174" y="2012"/>
              <a:ext cx="99" cy="19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70" name="Rectangle 71"/>
            <p:cNvSpPr>
              <a:spLocks noChangeArrowheads="1"/>
            </p:cNvSpPr>
            <p:nvPr/>
          </p:nvSpPr>
          <p:spPr bwMode="auto">
            <a:xfrm>
              <a:off x="2277" y="2012"/>
              <a:ext cx="100" cy="1915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71" name="Rectangle 72"/>
            <p:cNvSpPr>
              <a:spLocks noChangeArrowheads="1"/>
            </p:cNvSpPr>
            <p:nvPr/>
          </p:nvSpPr>
          <p:spPr bwMode="auto">
            <a:xfrm>
              <a:off x="2381" y="2012"/>
              <a:ext cx="100" cy="191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72" name="Rectangle 73"/>
            <p:cNvSpPr>
              <a:spLocks noChangeArrowheads="1"/>
            </p:cNvSpPr>
            <p:nvPr/>
          </p:nvSpPr>
          <p:spPr bwMode="auto">
            <a:xfrm>
              <a:off x="2485" y="2012"/>
              <a:ext cx="100" cy="1915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73" name="Rectangle 74"/>
            <p:cNvSpPr>
              <a:spLocks noChangeArrowheads="1"/>
            </p:cNvSpPr>
            <p:nvPr/>
          </p:nvSpPr>
          <p:spPr bwMode="auto">
            <a:xfrm>
              <a:off x="196" y="2012"/>
              <a:ext cx="1761" cy="19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74" name="Rectangle 75"/>
            <p:cNvSpPr>
              <a:spLocks noChangeArrowheads="1"/>
            </p:cNvSpPr>
            <p:nvPr/>
          </p:nvSpPr>
          <p:spPr bwMode="auto">
            <a:xfrm>
              <a:off x="144" y="1988"/>
              <a:ext cx="1870" cy="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Главные потребности,  цели, планы,  ограничения</a:t>
              </a:r>
            </a:p>
          </p:txBody>
        </p:sp>
        <p:sp>
          <p:nvSpPr>
            <p:cNvPr id="16475" name="Rectangle 76"/>
            <p:cNvSpPr>
              <a:spLocks noChangeArrowheads="1"/>
            </p:cNvSpPr>
            <p:nvPr/>
          </p:nvSpPr>
          <p:spPr bwMode="auto">
            <a:xfrm>
              <a:off x="196" y="2346"/>
              <a:ext cx="176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Бизнес-модель</a:t>
              </a:r>
            </a:p>
          </p:txBody>
        </p:sp>
        <p:sp>
          <p:nvSpPr>
            <p:cNvPr id="16476" name="Rectangle 77"/>
            <p:cNvSpPr>
              <a:spLocks noChangeArrowheads="1"/>
            </p:cNvSpPr>
            <p:nvPr/>
          </p:nvSpPr>
          <p:spPr bwMode="auto">
            <a:xfrm>
              <a:off x="248" y="2984"/>
              <a:ext cx="1662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Техническая архитектура</a:t>
              </a:r>
            </a:p>
          </p:txBody>
        </p:sp>
        <p:sp>
          <p:nvSpPr>
            <p:cNvPr id="16477" name="Rectangle 78"/>
            <p:cNvSpPr>
              <a:spLocks noChangeArrowheads="1"/>
            </p:cNvSpPr>
            <p:nvPr/>
          </p:nvSpPr>
          <p:spPr bwMode="auto">
            <a:xfrm>
              <a:off x="-72" y="3624"/>
              <a:ext cx="2242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Практика использования</a:t>
              </a:r>
            </a:p>
          </p:txBody>
        </p:sp>
        <p:sp>
          <p:nvSpPr>
            <p:cNvPr id="16478" name="Rectangle 79"/>
            <p:cNvSpPr>
              <a:spLocks noChangeArrowheads="1"/>
            </p:cNvSpPr>
            <p:nvPr/>
          </p:nvSpPr>
          <p:spPr bwMode="auto">
            <a:xfrm>
              <a:off x="-64" y="3328"/>
              <a:ext cx="206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Детальная реализация </a:t>
              </a:r>
            </a:p>
          </p:txBody>
        </p:sp>
        <p:sp>
          <p:nvSpPr>
            <p:cNvPr id="16479" name="Rectangle 80"/>
            <p:cNvSpPr>
              <a:spLocks noChangeArrowheads="1"/>
            </p:cNvSpPr>
            <p:nvPr/>
          </p:nvSpPr>
          <p:spPr bwMode="auto">
            <a:xfrm>
              <a:off x="154" y="2639"/>
              <a:ext cx="1769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Логическая модель</a:t>
              </a:r>
            </a:p>
          </p:txBody>
        </p:sp>
        <p:sp>
          <p:nvSpPr>
            <p:cNvPr id="16480" name="Rectangle 81"/>
            <p:cNvSpPr>
              <a:spLocks noChangeArrowheads="1"/>
            </p:cNvSpPr>
            <p:nvPr/>
          </p:nvSpPr>
          <p:spPr bwMode="auto">
            <a:xfrm>
              <a:off x="1966" y="2012"/>
              <a:ext cx="95" cy="1911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81" name="Rectangle 82"/>
            <p:cNvSpPr>
              <a:spLocks noChangeArrowheads="1"/>
            </p:cNvSpPr>
            <p:nvPr/>
          </p:nvSpPr>
          <p:spPr bwMode="auto">
            <a:xfrm>
              <a:off x="781" y="1604"/>
              <a:ext cx="1605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/>
                <a:t>Как надо сегодня</a:t>
              </a:r>
            </a:p>
          </p:txBody>
        </p:sp>
        <p:sp>
          <p:nvSpPr>
            <p:cNvPr id="16482" name="Line 83"/>
            <p:cNvSpPr>
              <a:spLocks noChangeShapeType="1"/>
            </p:cNvSpPr>
            <p:nvPr/>
          </p:nvSpPr>
          <p:spPr bwMode="auto">
            <a:xfrm>
              <a:off x="201" y="2294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3" name="Line 84"/>
            <p:cNvSpPr>
              <a:spLocks noChangeShapeType="1"/>
            </p:cNvSpPr>
            <p:nvPr/>
          </p:nvSpPr>
          <p:spPr bwMode="auto">
            <a:xfrm>
              <a:off x="201" y="2638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4" name="Line 85"/>
            <p:cNvSpPr>
              <a:spLocks noChangeShapeType="1"/>
            </p:cNvSpPr>
            <p:nvPr/>
          </p:nvSpPr>
          <p:spPr bwMode="auto">
            <a:xfrm>
              <a:off x="201" y="2933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5" name="Line 86"/>
            <p:cNvSpPr>
              <a:spLocks noChangeShapeType="1"/>
            </p:cNvSpPr>
            <p:nvPr/>
          </p:nvSpPr>
          <p:spPr bwMode="auto">
            <a:xfrm>
              <a:off x="201" y="3278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6" name="Line 87"/>
            <p:cNvSpPr>
              <a:spLocks noChangeShapeType="1"/>
            </p:cNvSpPr>
            <p:nvPr/>
          </p:nvSpPr>
          <p:spPr bwMode="auto">
            <a:xfrm>
              <a:off x="201" y="3573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7" name="Line 88"/>
            <p:cNvSpPr>
              <a:spLocks noChangeShapeType="1"/>
            </p:cNvSpPr>
            <p:nvPr/>
          </p:nvSpPr>
          <p:spPr bwMode="auto">
            <a:xfrm>
              <a:off x="201" y="3936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8" name="AutoShape 89"/>
            <p:cNvSpPr>
              <a:spLocks noChangeArrowheads="1"/>
            </p:cNvSpPr>
            <p:nvPr/>
          </p:nvSpPr>
          <p:spPr bwMode="auto">
            <a:xfrm>
              <a:off x="1037" y="1005"/>
              <a:ext cx="2624" cy="195"/>
            </a:xfrm>
            <a:prstGeom prst="parallelogram">
              <a:avLst>
                <a:gd name="adj" fmla="val 142538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89" name="Rectangle 90"/>
            <p:cNvSpPr>
              <a:spLocks noChangeArrowheads="1"/>
            </p:cNvSpPr>
            <p:nvPr/>
          </p:nvSpPr>
          <p:spPr bwMode="auto">
            <a:xfrm>
              <a:off x="1424" y="975"/>
              <a:ext cx="166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FF0000"/>
                  </a:solidFill>
                </a:rPr>
                <a:t>Новая культура?!</a:t>
              </a:r>
            </a:p>
          </p:txBody>
        </p:sp>
        <p:sp>
          <p:nvSpPr>
            <p:cNvPr id="16490" name="AutoShape 91"/>
            <p:cNvSpPr>
              <a:spLocks noChangeArrowheads="1"/>
            </p:cNvSpPr>
            <p:nvPr/>
          </p:nvSpPr>
          <p:spPr bwMode="auto">
            <a:xfrm rot="5400000" flipH="1">
              <a:off x="2448" y="1990"/>
              <a:ext cx="2143" cy="199"/>
            </a:xfrm>
            <a:prstGeom prst="parallelogram">
              <a:avLst>
                <a:gd name="adj" fmla="val 86101"/>
              </a:avLst>
            </a:prstGeom>
            <a:solidFill>
              <a:srgbClr val="E9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91" name="Line 92"/>
            <p:cNvSpPr>
              <a:spLocks noChangeShapeType="1"/>
            </p:cNvSpPr>
            <p:nvPr/>
          </p:nvSpPr>
          <p:spPr bwMode="auto">
            <a:xfrm flipV="1">
              <a:off x="2588" y="1408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2" name="Line 93"/>
            <p:cNvSpPr>
              <a:spLocks noChangeShapeType="1"/>
            </p:cNvSpPr>
            <p:nvPr/>
          </p:nvSpPr>
          <p:spPr bwMode="auto">
            <a:xfrm flipV="1">
              <a:off x="2588" y="1703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3" name="Line 94"/>
            <p:cNvSpPr>
              <a:spLocks noChangeShapeType="1"/>
            </p:cNvSpPr>
            <p:nvPr/>
          </p:nvSpPr>
          <p:spPr bwMode="auto">
            <a:xfrm flipV="1">
              <a:off x="2588" y="1998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4" name="Line 95"/>
            <p:cNvSpPr>
              <a:spLocks noChangeShapeType="1"/>
            </p:cNvSpPr>
            <p:nvPr/>
          </p:nvSpPr>
          <p:spPr bwMode="auto">
            <a:xfrm flipV="1">
              <a:off x="2588" y="2392"/>
              <a:ext cx="1035" cy="8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5" name="Line 96"/>
            <p:cNvSpPr>
              <a:spLocks noChangeShapeType="1"/>
            </p:cNvSpPr>
            <p:nvPr/>
          </p:nvSpPr>
          <p:spPr bwMode="auto">
            <a:xfrm flipV="1">
              <a:off x="2588" y="2687"/>
              <a:ext cx="1035" cy="8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6" name="Line 97"/>
            <p:cNvSpPr>
              <a:spLocks noChangeShapeType="1"/>
            </p:cNvSpPr>
            <p:nvPr/>
          </p:nvSpPr>
          <p:spPr bwMode="auto">
            <a:xfrm flipV="1">
              <a:off x="2599" y="2674"/>
              <a:ext cx="1350" cy="1257"/>
            </a:xfrm>
            <a:prstGeom prst="line">
              <a:avLst/>
            </a:prstGeom>
            <a:noFill/>
            <a:ln w="50800">
              <a:solidFill>
                <a:srgbClr val="3366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7" name="Line 98"/>
            <p:cNvSpPr>
              <a:spLocks noChangeShapeType="1"/>
            </p:cNvSpPr>
            <p:nvPr/>
          </p:nvSpPr>
          <p:spPr bwMode="auto">
            <a:xfrm flipV="1">
              <a:off x="2585" y="817"/>
              <a:ext cx="1246" cy="1181"/>
            </a:xfrm>
            <a:prstGeom prst="line">
              <a:avLst/>
            </a:prstGeom>
            <a:noFill/>
            <a:ln w="50800">
              <a:solidFill>
                <a:srgbClr val="3366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8" name="Line 99"/>
            <p:cNvSpPr>
              <a:spLocks noChangeShapeType="1"/>
            </p:cNvSpPr>
            <p:nvPr/>
          </p:nvSpPr>
          <p:spPr bwMode="auto">
            <a:xfrm flipV="1">
              <a:off x="168" y="768"/>
              <a:ext cx="1402" cy="1230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9" name="Text Box 100"/>
            <p:cNvSpPr txBox="1">
              <a:spLocks noChangeArrowheads="1"/>
            </p:cNvSpPr>
            <p:nvPr/>
          </p:nvSpPr>
          <p:spPr bwMode="auto">
            <a:xfrm rot="-2455864">
              <a:off x="287" y="1222"/>
              <a:ext cx="149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Courier New" panose="02070309020205020404" pitchFamily="49" charset="0"/>
                </a:rPr>
                <a:t>П Р </a:t>
              </a:r>
              <a:r>
                <a:rPr lang="ru-RU" altLang="ru-RU" sz="800" b="1">
                  <a:latin typeface="Arial" panose="020B0604020202020204" pitchFamily="34" charset="0"/>
                </a:rPr>
                <a:t>О Е К Т Ы</a:t>
              </a:r>
              <a:endParaRPr lang="ru-RU" altLang="ru-RU" sz="800"/>
            </a:p>
          </p:txBody>
        </p:sp>
        <p:sp>
          <p:nvSpPr>
            <p:cNvPr id="16500" name="Rectangle 101"/>
            <p:cNvSpPr>
              <a:spLocks noChangeArrowheads="1"/>
            </p:cNvSpPr>
            <p:nvPr/>
          </p:nvSpPr>
          <p:spPr bwMode="auto">
            <a:xfrm>
              <a:off x="482" y="1783"/>
              <a:ext cx="208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CC0000"/>
                  </a:solidFill>
                </a:rPr>
                <a:t>Текущие потребности?</a:t>
              </a:r>
              <a:r>
                <a:rPr lang="ru-RU" altLang="ru-RU" sz="800" b="1">
                  <a:solidFill>
                    <a:srgbClr val="660033"/>
                  </a:solidFill>
                </a:rPr>
                <a:t> </a:t>
              </a:r>
            </a:p>
          </p:txBody>
        </p:sp>
      </p:grpSp>
      <p:grpSp>
        <p:nvGrpSpPr>
          <p:cNvPr id="16394" name="Group 159"/>
          <p:cNvGrpSpPr>
            <a:grpSpLocks/>
          </p:cNvGrpSpPr>
          <p:nvPr/>
        </p:nvGrpSpPr>
        <p:grpSpPr bwMode="auto">
          <a:xfrm>
            <a:off x="323850" y="2416175"/>
            <a:ext cx="1673225" cy="1804988"/>
            <a:chOff x="4195" y="2341"/>
            <a:chExt cx="1270" cy="1361"/>
          </a:xfrm>
        </p:grpSpPr>
        <p:sp>
          <p:nvSpPr>
            <p:cNvPr id="16450" name="Rectangle 158"/>
            <p:cNvSpPr>
              <a:spLocks noChangeArrowheads="1"/>
            </p:cNvSpPr>
            <p:nvPr/>
          </p:nvSpPr>
          <p:spPr bwMode="auto">
            <a:xfrm>
              <a:off x="4195" y="2341"/>
              <a:ext cx="1270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aphicFrame>
          <p:nvGraphicFramePr>
            <p:cNvPr id="16451" name="Object 50"/>
            <p:cNvGraphicFramePr>
              <a:graphicFrameLocks noChangeAspect="1"/>
            </p:cNvGraphicFramePr>
            <p:nvPr/>
          </p:nvGraphicFramePr>
          <p:xfrm>
            <a:off x="4263" y="2409"/>
            <a:ext cx="1157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Visio" r:id="rId10" imgW="5820461" imgH="6277661" progId="Visio.Drawing.6">
                    <p:embed/>
                  </p:oleObj>
                </mc:Choice>
                <mc:Fallback>
                  <p:oleObj name="Visio" r:id="rId10" imgW="5820461" imgH="6277661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3" y="2409"/>
                          <a:ext cx="1157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5" name="Group 102"/>
          <p:cNvGrpSpPr>
            <a:grpSpLocks/>
          </p:cNvGrpSpPr>
          <p:nvPr/>
        </p:nvGrpSpPr>
        <p:grpSpPr bwMode="auto">
          <a:xfrm>
            <a:off x="2484438" y="1989138"/>
            <a:ext cx="3455987" cy="2665412"/>
            <a:chOff x="1156" y="2568"/>
            <a:chExt cx="1723" cy="1365"/>
          </a:xfrm>
        </p:grpSpPr>
        <p:sp>
          <p:nvSpPr>
            <p:cNvPr id="16397" name="Rectangle 103"/>
            <p:cNvSpPr>
              <a:spLocks noChangeArrowheads="1"/>
            </p:cNvSpPr>
            <p:nvPr/>
          </p:nvSpPr>
          <p:spPr bwMode="auto">
            <a:xfrm>
              <a:off x="1156" y="2568"/>
              <a:ext cx="1723" cy="1365"/>
            </a:xfrm>
            <a:prstGeom prst="rect">
              <a:avLst/>
            </a:prstGeom>
            <a:solidFill>
              <a:srgbClr val="91DFFD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6398" name="Group 104"/>
            <p:cNvGrpSpPr>
              <a:grpSpLocks/>
            </p:cNvGrpSpPr>
            <p:nvPr/>
          </p:nvGrpSpPr>
          <p:grpSpPr bwMode="auto">
            <a:xfrm>
              <a:off x="1669" y="2685"/>
              <a:ext cx="796" cy="306"/>
              <a:chOff x="2362" y="1441"/>
              <a:chExt cx="1335" cy="611"/>
            </a:xfrm>
          </p:grpSpPr>
          <p:sp>
            <p:nvSpPr>
              <p:cNvPr id="16446" name="Rectangle 105"/>
              <p:cNvSpPr>
                <a:spLocks noChangeArrowheads="1"/>
              </p:cNvSpPr>
              <p:nvPr/>
            </p:nvSpPr>
            <p:spPr bwMode="auto">
              <a:xfrm>
                <a:off x="2362" y="1441"/>
                <a:ext cx="1335" cy="611"/>
              </a:xfrm>
              <a:prstGeom prst="rect">
                <a:avLst/>
              </a:prstGeom>
              <a:solidFill>
                <a:srgbClr val="FEDE7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grpSp>
            <p:nvGrpSpPr>
              <p:cNvPr id="16447" name="Group 106"/>
              <p:cNvGrpSpPr>
                <a:grpSpLocks/>
              </p:cNvGrpSpPr>
              <p:nvPr/>
            </p:nvGrpSpPr>
            <p:grpSpPr bwMode="auto">
              <a:xfrm>
                <a:off x="2747" y="1638"/>
                <a:ext cx="532" cy="229"/>
                <a:chOff x="2651" y="1654"/>
                <a:chExt cx="532" cy="229"/>
              </a:xfrm>
            </p:grpSpPr>
            <p:sp>
              <p:nvSpPr>
                <p:cNvPr id="16448" name="Rectangle 107"/>
                <p:cNvSpPr>
                  <a:spLocks noChangeArrowheads="1"/>
                </p:cNvSpPr>
                <p:nvPr/>
              </p:nvSpPr>
              <p:spPr bwMode="auto">
                <a:xfrm>
                  <a:off x="2713" y="1654"/>
                  <a:ext cx="303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8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Бизнес</a:t>
                  </a:r>
                  <a:endParaRPr lang="en-US" altLang="ru-RU" sz="800"/>
                </a:p>
              </p:txBody>
            </p:sp>
            <p:sp>
              <p:nvSpPr>
                <p:cNvPr id="16449" name="Rectangle 108"/>
                <p:cNvSpPr>
                  <a:spLocks noChangeArrowheads="1"/>
                </p:cNvSpPr>
                <p:nvPr/>
              </p:nvSpPr>
              <p:spPr bwMode="auto">
                <a:xfrm>
                  <a:off x="2651" y="1758"/>
                  <a:ext cx="532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8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Архитектура</a:t>
                  </a:r>
                  <a:endParaRPr lang="en-US" altLang="ru-RU" sz="800"/>
                </a:p>
              </p:txBody>
            </p:sp>
          </p:grpSp>
        </p:grpSp>
        <p:sp>
          <p:nvSpPr>
            <p:cNvPr id="16399" name="Rectangle 109"/>
            <p:cNvSpPr>
              <a:spLocks noChangeArrowheads="1"/>
            </p:cNvSpPr>
            <p:nvPr/>
          </p:nvSpPr>
          <p:spPr bwMode="auto">
            <a:xfrm>
              <a:off x="1664" y="2614"/>
              <a:ext cx="6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Архитектура предприятия</a:t>
              </a:r>
              <a:endParaRPr lang="en-US" altLang="ru-RU" sz="800"/>
            </a:p>
          </p:txBody>
        </p:sp>
        <p:sp>
          <p:nvSpPr>
            <p:cNvPr id="16400" name="Rectangle 110"/>
            <p:cNvSpPr>
              <a:spLocks noChangeArrowheads="1"/>
            </p:cNvSpPr>
            <p:nvPr/>
          </p:nvSpPr>
          <p:spPr bwMode="auto">
            <a:xfrm>
              <a:off x="1875" y="3658"/>
              <a:ext cx="380" cy="204"/>
            </a:xfrm>
            <a:prstGeom prst="rect">
              <a:avLst/>
            </a:prstGeom>
            <a:solidFill>
              <a:srgbClr val="FEDE7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01" name="Rectangle 111"/>
            <p:cNvSpPr>
              <a:spLocks noChangeArrowheads="1"/>
            </p:cNvSpPr>
            <p:nvPr/>
          </p:nvSpPr>
          <p:spPr bwMode="auto">
            <a:xfrm>
              <a:off x="1965" y="3659"/>
              <a:ext cx="2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Техноло-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гическая</a:t>
              </a:r>
              <a:endParaRPr lang="en-US" altLang="ru-RU" sz="800"/>
            </a:p>
          </p:txBody>
        </p:sp>
        <p:sp>
          <p:nvSpPr>
            <p:cNvPr id="16402" name="Rectangle 112"/>
            <p:cNvSpPr>
              <a:spLocks noChangeArrowheads="1"/>
            </p:cNvSpPr>
            <p:nvPr/>
          </p:nvSpPr>
          <p:spPr bwMode="auto">
            <a:xfrm>
              <a:off x="1919" y="3772"/>
              <a:ext cx="309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архитектура</a:t>
              </a:r>
              <a:endParaRPr lang="en-US" altLang="ru-RU" sz="800"/>
            </a:p>
          </p:txBody>
        </p:sp>
        <p:sp>
          <p:nvSpPr>
            <p:cNvPr id="16403" name="Freeform 113"/>
            <p:cNvSpPr>
              <a:spLocks/>
            </p:cNvSpPr>
            <p:nvPr/>
          </p:nvSpPr>
          <p:spPr bwMode="auto">
            <a:xfrm>
              <a:off x="2269" y="3744"/>
              <a:ext cx="35" cy="33"/>
            </a:xfrm>
            <a:custGeom>
              <a:avLst/>
              <a:gdLst>
                <a:gd name="T0" fmla="*/ 16 w 75"/>
                <a:gd name="T1" fmla="*/ 15 h 75"/>
                <a:gd name="T2" fmla="*/ 0 w 75"/>
                <a:gd name="T3" fmla="*/ 7 h 75"/>
                <a:gd name="T4" fmla="*/ 16 w 75"/>
                <a:gd name="T5" fmla="*/ 0 h 75"/>
                <a:gd name="T6" fmla="*/ 16 w 75"/>
                <a:gd name="T7" fmla="*/ 15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75"/>
                  </a:moveTo>
                  <a:lnTo>
                    <a:pt x="0" y="38"/>
                  </a:lnTo>
                  <a:lnTo>
                    <a:pt x="75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Rectangle 114"/>
            <p:cNvSpPr>
              <a:spLocks noChangeArrowheads="1"/>
            </p:cNvSpPr>
            <p:nvPr/>
          </p:nvSpPr>
          <p:spPr bwMode="auto">
            <a:xfrm>
              <a:off x="1896" y="3199"/>
              <a:ext cx="349" cy="226"/>
            </a:xfrm>
            <a:prstGeom prst="rect">
              <a:avLst/>
            </a:prstGeom>
            <a:solidFill>
              <a:srgbClr val="FEDE7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6405" name="Group 115"/>
            <p:cNvGrpSpPr>
              <a:grpSpLocks/>
            </p:cNvGrpSpPr>
            <p:nvPr/>
          </p:nvGrpSpPr>
          <p:grpSpPr bwMode="auto">
            <a:xfrm>
              <a:off x="1927" y="3258"/>
              <a:ext cx="328" cy="114"/>
              <a:chOff x="2651" y="2589"/>
              <a:chExt cx="645" cy="228"/>
            </a:xfrm>
          </p:grpSpPr>
          <p:sp>
            <p:nvSpPr>
              <p:cNvPr id="16444" name="Rectangle 116"/>
              <p:cNvSpPr>
                <a:spLocks noChangeArrowheads="1"/>
              </p:cNvSpPr>
              <p:nvPr/>
            </p:nvSpPr>
            <p:spPr bwMode="auto">
              <a:xfrm>
                <a:off x="2671" y="2589"/>
                <a:ext cx="62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Архитектура</a:t>
                </a:r>
                <a:endParaRPr lang="en-US" altLang="ru-RU" sz="800"/>
              </a:p>
            </p:txBody>
          </p:sp>
          <p:sp>
            <p:nvSpPr>
              <p:cNvPr id="16445" name="Rectangle 117"/>
              <p:cNvSpPr>
                <a:spLocks noChangeArrowheads="1"/>
              </p:cNvSpPr>
              <p:nvPr/>
            </p:nvSpPr>
            <p:spPr bwMode="auto">
              <a:xfrm>
                <a:off x="2651" y="2692"/>
                <a:ext cx="61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приложений</a:t>
                </a:r>
                <a:endParaRPr lang="en-US" altLang="ru-RU" sz="800"/>
              </a:p>
            </p:txBody>
          </p:sp>
        </p:grpSp>
        <p:sp>
          <p:nvSpPr>
            <p:cNvPr id="16406" name="Freeform 118"/>
            <p:cNvSpPr>
              <a:spLocks/>
            </p:cNvSpPr>
            <p:nvPr/>
          </p:nvSpPr>
          <p:spPr bwMode="auto">
            <a:xfrm>
              <a:off x="1715" y="2911"/>
              <a:ext cx="35" cy="34"/>
            </a:xfrm>
            <a:custGeom>
              <a:avLst/>
              <a:gdLst>
                <a:gd name="T0" fmla="*/ 0 w 75"/>
                <a:gd name="T1" fmla="*/ 0 h 75"/>
                <a:gd name="T2" fmla="*/ 16 w 75"/>
                <a:gd name="T3" fmla="*/ 8 h 75"/>
                <a:gd name="T4" fmla="*/ 0 w 75"/>
                <a:gd name="T5" fmla="*/ 15 h 75"/>
                <a:gd name="T6" fmla="*/ 0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lnTo>
                    <a:pt x="75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Rectangle 119"/>
            <p:cNvSpPr>
              <a:spLocks noChangeArrowheads="1"/>
            </p:cNvSpPr>
            <p:nvPr/>
          </p:nvSpPr>
          <p:spPr bwMode="auto">
            <a:xfrm>
              <a:off x="1424" y="2874"/>
              <a:ext cx="187" cy="107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08" name="Rectangle 120"/>
            <p:cNvSpPr>
              <a:spLocks noChangeArrowheads="1"/>
            </p:cNvSpPr>
            <p:nvPr/>
          </p:nvSpPr>
          <p:spPr bwMode="auto">
            <a:xfrm>
              <a:off x="1428" y="2877"/>
              <a:ext cx="16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Бизнес</a:t>
              </a:r>
              <a:endParaRPr lang="en-US" altLang="ru-RU" sz="800"/>
            </a:p>
          </p:txBody>
        </p:sp>
        <p:sp>
          <p:nvSpPr>
            <p:cNvPr id="16409" name="Rectangle 121"/>
            <p:cNvSpPr>
              <a:spLocks noChangeArrowheads="1"/>
            </p:cNvSpPr>
            <p:nvPr/>
          </p:nvSpPr>
          <p:spPr bwMode="auto">
            <a:xfrm>
              <a:off x="1410" y="2932"/>
              <a:ext cx="19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видение</a:t>
              </a:r>
              <a:endParaRPr lang="en-US" altLang="ru-RU" sz="800"/>
            </a:p>
          </p:txBody>
        </p:sp>
        <p:sp>
          <p:nvSpPr>
            <p:cNvPr id="16410" name="Rectangle 122"/>
            <p:cNvSpPr>
              <a:spLocks noChangeArrowheads="1"/>
            </p:cNvSpPr>
            <p:nvPr/>
          </p:nvSpPr>
          <p:spPr bwMode="auto">
            <a:xfrm>
              <a:off x="1382" y="2746"/>
              <a:ext cx="271" cy="106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11" name="Rectangle 123"/>
            <p:cNvSpPr>
              <a:spLocks noChangeArrowheads="1"/>
            </p:cNvSpPr>
            <p:nvPr/>
          </p:nvSpPr>
          <p:spPr bwMode="auto">
            <a:xfrm>
              <a:off x="1341" y="2750"/>
              <a:ext cx="31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Возможности</a:t>
              </a:r>
              <a:endParaRPr lang="en-US" altLang="ru-RU" sz="800"/>
            </a:p>
          </p:txBody>
        </p:sp>
        <p:sp>
          <p:nvSpPr>
            <p:cNvPr id="16412" name="Rectangle 124"/>
            <p:cNvSpPr>
              <a:spLocks noChangeArrowheads="1"/>
            </p:cNvSpPr>
            <p:nvPr/>
          </p:nvSpPr>
          <p:spPr bwMode="auto">
            <a:xfrm>
              <a:off x="1386" y="2800"/>
              <a:ext cx="25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инновации</a:t>
              </a:r>
              <a:endParaRPr lang="en-US" altLang="ru-RU" sz="800"/>
            </a:p>
          </p:txBody>
        </p:sp>
        <p:sp>
          <p:nvSpPr>
            <p:cNvPr id="16413" name="Line 125"/>
            <p:cNvSpPr>
              <a:spLocks noChangeShapeType="1"/>
            </p:cNvSpPr>
            <p:nvPr/>
          </p:nvSpPr>
          <p:spPr bwMode="auto">
            <a:xfrm>
              <a:off x="2071" y="2992"/>
              <a:ext cx="1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126"/>
            <p:cNvSpPr>
              <a:spLocks/>
            </p:cNvSpPr>
            <p:nvPr/>
          </p:nvSpPr>
          <p:spPr bwMode="auto">
            <a:xfrm>
              <a:off x="2053" y="3151"/>
              <a:ext cx="35" cy="33"/>
            </a:xfrm>
            <a:custGeom>
              <a:avLst/>
              <a:gdLst>
                <a:gd name="T0" fmla="*/ 16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6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8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127"/>
            <p:cNvSpPr>
              <a:spLocks noChangeShapeType="1"/>
            </p:cNvSpPr>
            <p:nvPr/>
          </p:nvSpPr>
          <p:spPr bwMode="auto">
            <a:xfrm>
              <a:off x="2071" y="3440"/>
              <a:ext cx="1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128"/>
            <p:cNvSpPr>
              <a:spLocks/>
            </p:cNvSpPr>
            <p:nvPr/>
          </p:nvSpPr>
          <p:spPr bwMode="auto">
            <a:xfrm>
              <a:off x="2053" y="3599"/>
              <a:ext cx="35" cy="34"/>
            </a:xfrm>
            <a:custGeom>
              <a:avLst/>
              <a:gdLst>
                <a:gd name="T0" fmla="*/ 16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6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8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Rectangle 129"/>
            <p:cNvSpPr>
              <a:spLocks noChangeArrowheads="1"/>
            </p:cNvSpPr>
            <p:nvPr/>
          </p:nvSpPr>
          <p:spPr bwMode="auto">
            <a:xfrm>
              <a:off x="1301" y="3200"/>
              <a:ext cx="346" cy="224"/>
            </a:xfrm>
            <a:prstGeom prst="rect">
              <a:avLst/>
            </a:prstGeom>
            <a:solidFill>
              <a:srgbClr val="FEDE7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6418" name="Group 130"/>
            <p:cNvGrpSpPr>
              <a:grpSpLocks/>
            </p:cNvGrpSpPr>
            <p:nvPr/>
          </p:nvGrpSpPr>
          <p:grpSpPr bwMode="auto">
            <a:xfrm>
              <a:off x="1330" y="3258"/>
              <a:ext cx="327" cy="114"/>
              <a:chOff x="1481" y="2589"/>
              <a:chExt cx="640" cy="228"/>
            </a:xfrm>
          </p:grpSpPr>
          <p:sp>
            <p:nvSpPr>
              <p:cNvPr id="16442" name="Rectangle 131"/>
              <p:cNvSpPr>
                <a:spLocks noChangeArrowheads="1"/>
              </p:cNvSpPr>
              <p:nvPr/>
            </p:nvSpPr>
            <p:spPr bwMode="auto">
              <a:xfrm>
                <a:off x="1500" y="2589"/>
                <a:ext cx="62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Архитектура</a:t>
                </a:r>
                <a:endParaRPr lang="en-US" altLang="ru-RU" sz="800"/>
              </a:p>
            </p:txBody>
          </p:sp>
          <p:sp>
            <p:nvSpPr>
              <p:cNvPr id="16443" name="Rectangle 132"/>
              <p:cNvSpPr>
                <a:spLocks noChangeArrowheads="1"/>
              </p:cNvSpPr>
              <p:nvPr/>
            </p:nvSpPr>
            <p:spPr bwMode="auto">
              <a:xfrm>
                <a:off x="1481" y="2692"/>
                <a:ext cx="63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информации</a:t>
                </a:r>
                <a:endParaRPr lang="en-US" altLang="ru-RU" sz="800"/>
              </a:p>
            </p:txBody>
          </p:sp>
        </p:grpSp>
        <p:sp>
          <p:nvSpPr>
            <p:cNvPr id="16419" name="Freeform 133"/>
            <p:cNvSpPr>
              <a:spLocks/>
            </p:cNvSpPr>
            <p:nvPr/>
          </p:nvSpPr>
          <p:spPr bwMode="auto">
            <a:xfrm>
              <a:off x="1474" y="2992"/>
              <a:ext cx="597" cy="163"/>
            </a:xfrm>
            <a:custGeom>
              <a:avLst/>
              <a:gdLst>
                <a:gd name="T0" fmla="*/ 275 w 1298"/>
                <a:gd name="T1" fmla="*/ 0 h 366"/>
                <a:gd name="T2" fmla="*/ 275 w 1298"/>
                <a:gd name="T3" fmla="*/ 43 h 366"/>
                <a:gd name="T4" fmla="*/ 0 w 1298"/>
                <a:gd name="T5" fmla="*/ 43 h 366"/>
                <a:gd name="T6" fmla="*/ 0 w 1298"/>
                <a:gd name="T7" fmla="*/ 73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8" h="366">
                  <a:moveTo>
                    <a:pt x="1298" y="0"/>
                  </a:moveTo>
                  <a:lnTo>
                    <a:pt x="1298" y="216"/>
                  </a:lnTo>
                  <a:lnTo>
                    <a:pt x="0" y="216"/>
                  </a:lnTo>
                  <a:lnTo>
                    <a:pt x="0" y="3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Freeform 134"/>
            <p:cNvSpPr>
              <a:spLocks/>
            </p:cNvSpPr>
            <p:nvPr/>
          </p:nvSpPr>
          <p:spPr bwMode="auto">
            <a:xfrm>
              <a:off x="1457" y="3151"/>
              <a:ext cx="35" cy="33"/>
            </a:xfrm>
            <a:custGeom>
              <a:avLst/>
              <a:gdLst>
                <a:gd name="T0" fmla="*/ 16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6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7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Rectangle 135"/>
            <p:cNvSpPr>
              <a:spLocks noChangeArrowheads="1"/>
            </p:cNvSpPr>
            <p:nvPr/>
          </p:nvSpPr>
          <p:spPr bwMode="auto">
            <a:xfrm>
              <a:off x="1609" y="3034"/>
              <a:ext cx="327" cy="106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22" name="Rectangle 136"/>
            <p:cNvSpPr>
              <a:spLocks noChangeArrowheads="1"/>
            </p:cNvSpPr>
            <p:nvPr/>
          </p:nvSpPr>
          <p:spPr bwMode="auto">
            <a:xfrm>
              <a:off x="1686" y="3037"/>
              <a:ext cx="16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Бизнес</a:t>
              </a:r>
              <a:endParaRPr lang="en-US" altLang="ru-RU" sz="800"/>
            </a:p>
          </p:txBody>
        </p:sp>
        <p:sp>
          <p:nvSpPr>
            <p:cNvPr id="16423" name="Rectangle 137"/>
            <p:cNvSpPr>
              <a:spLocks noChangeArrowheads="1"/>
            </p:cNvSpPr>
            <p:nvPr/>
          </p:nvSpPr>
          <p:spPr bwMode="auto">
            <a:xfrm>
              <a:off x="1635" y="3088"/>
              <a:ext cx="28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Требования</a:t>
              </a:r>
              <a:endParaRPr lang="en-US" altLang="ru-RU" sz="800"/>
            </a:p>
          </p:txBody>
        </p:sp>
        <p:sp>
          <p:nvSpPr>
            <p:cNvPr id="16424" name="Rectangle 138"/>
            <p:cNvSpPr>
              <a:spLocks noChangeArrowheads="1"/>
            </p:cNvSpPr>
            <p:nvPr/>
          </p:nvSpPr>
          <p:spPr bwMode="auto">
            <a:xfrm>
              <a:off x="2493" y="3199"/>
              <a:ext cx="348" cy="226"/>
            </a:xfrm>
            <a:prstGeom prst="rect">
              <a:avLst/>
            </a:prstGeom>
            <a:solidFill>
              <a:srgbClr val="FEDE7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25" name="Rectangle 139"/>
            <p:cNvSpPr>
              <a:spLocks noChangeArrowheads="1"/>
            </p:cNvSpPr>
            <p:nvPr/>
          </p:nvSpPr>
          <p:spPr bwMode="auto">
            <a:xfrm>
              <a:off x="2492" y="3255"/>
              <a:ext cx="3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Архитектура</a:t>
              </a:r>
              <a:r>
                <a:rPr lang="en-US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br>
                <a:rPr lang="en-US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ru-RU" altLang="ru-RU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безопасности</a:t>
              </a:r>
              <a:endParaRPr lang="en-US" altLang="ru-RU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26" name="Freeform 140"/>
            <p:cNvSpPr>
              <a:spLocks/>
            </p:cNvSpPr>
            <p:nvPr/>
          </p:nvSpPr>
          <p:spPr bwMode="auto">
            <a:xfrm>
              <a:off x="2071" y="2992"/>
              <a:ext cx="596" cy="163"/>
            </a:xfrm>
            <a:custGeom>
              <a:avLst/>
              <a:gdLst>
                <a:gd name="T0" fmla="*/ 0 w 1296"/>
                <a:gd name="T1" fmla="*/ 0 h 366"/>
                <a:gd name="T2" fmla="*/ 0 w 1296"/>
                <a:gd name="T3" fmla="*/ 43 h 366"/>
                <a:gd name="T4" fmla="*/ 274 w 1296"/>
                <a:gd name="T5" fmla="*/ 43 h 366"/>
                <a:gd name="T6" fmla="*/ 274 w 1296"/>
                <a:gd name="T7" fmla="*/ 73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366">
                  <a:moveTo>
                    <a:pt x="0" y="0"/>
                  </a:moveTo>
                  <a:lnTo>
                    <a:pt x="0" y="216"/>
                  </a:lnTo>
                  <a:lnTo>
                    <a:pt x="1296" y="216"/>
                  </a:lnTo>
                  <a:lnTo>
                    <a:pt x="1296" y="3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7" name="Freeform 141"/>
            <p:cNvSpPr>
              <a:spLocks/>
            </p:cNvSpPr>
            <p:nvPr/>
          </p:nvSpPr>
          <p:spPr bwMode="auto">
            <a:xfrm>
              <a:off x="2650" y="3151"/>
              <a:ext cx="34" cy="33"/>
            </a:xfrm>
            <a:custGeom>
              <a:avLst/>
              <a:gdLst>
                <a:gd name="T0" fmla="*/ 15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5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7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8" name="Rectangle 142"/>
            <p:cNvSpPr>
              <a:spLocks noChangeArrowheads="1"/>
            </p:cNvSpPr>
            <p:nvPr/>
          </p:nvSpPr>
          <p:spPr bwMode="auto">
            <a:xfrm>
              <a:off x="2205" y="3034"/>
              <a:ext cx="327" cy="106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29" name="Rectangle 143"/>
            <p:cNvSpPr>
              <a:spLocks noChangeArrowheads="1"/>
            </p:cNvSpPr>
            <p:nvPr/>
          </p:nvSpPr>
          <p:spPr bwMode="auto">
            <a:xfrm>
              <a:off x="2282" y="3037"/>
              <a:ext cx="16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Бизнес</a:t>
              </a:r>
              <a:endParaRPr lang="en-US" altLang="ru-RU" sz="800"/>
            </a:p>
          </p:txBody>
        </p:sp>
        <p:sp>
          <p:nvSpPr>
            <p:cNvPr id="16430" name="Rectangle 144"/>
            <p:cNvSpPr>
              <a:spLocks noChangeArrowheads="1"/>
            </p:cNvSpPr>
            <p:nvPr/>
          </p:nvSpPr>
          <p:spPr bwMode="auto">
            <a:xfrm>
              <a:off x="2231" y="3088"/>
              <a:ext cx="28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Требования</a:t>
              </a:r>
              <a:endParaRPr lang="en-US" altLang="ru-RU" sz="800"/>
            </a:p>
          </p:txBody>
        </p:sp>
        <p:sp>
          <p:nvSpPr>
            <p:cNvPr id="16431" name="Freeform 145"/>
            <p:cNvSpPr>
              <a:spLocks/>
            </p:cNvSpPr>
            <p:nvPr/>
          </p:nvSpPr>
          <p:spPr bwMode="auto">
            <a:xfrm>
              <a:off x="1474" y="3440"/>
              <a:ext cx="597" cy="163"/>
            </a:xfrm>
            <a:custGeom>
              <a:avLst/>
              <a:gdLst>
                <a:gd name="T0" fmla="*/ 0 w 1298"/>
                <a:gd name="T1" fmla="*/ 0 h 366"/>
                <a:gd name="T2" fmla="*/ 0 w 1298"/>
                <a:gd name="T3" fmla="*/ 43 h 366"/>
                <a:gd name="T4" fmla="*/ 275 w 1298"/>
                <a:gd name="T5" fmla="*/ 43 h 366"/>
                <a:gd name="T6" fmla="*/ 275 w 1298"/>
                <a:gd name="T7" fmla="*/ 73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8" h="366">
                  <a:moveTo>
                    <a:pt x="0" y="0"/>
                  </a:moveTo>
                  <a:lnTo>
                    <a:pt x="0" y="216"/>
                  </a:lnTo>
                  <a:lnTo>
                    <a:pt x="1298" y="216"/>
                  </a:lnTo>
                  <a:lnTo>
                    <a:pt x="1298" y="3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Freeform 146"/>
            <p:cNvSpPr>
              <a:spLocks/>
            </p:cNvSpPr>
            <p:nvPr/>
          </p:nvSpPr>
          <p:spPr bwMode="auto">
            <a:xfrm>
              <a:off x="2053" y="3599"/>
              <a:ext cx="35" cy="34"/>
            </a:xfrm>
            <a:custGeom>
              <a:avLst/>
              <a:gdLst>
                <a:gd name="T0" fmla="*/ 16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6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8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Rectangle 147"/>
            <p:cNvSpPr>
              <a:spLocks noChangeArrowheads="1"/>
            </p:cNvSpPr>
            <p:nvPr/>
          </p:nvSpPr>
          <p:spPr bwMode="auto">
            <a:xfrm>
              <a:off x="1631" y="3482"/>
              <a:ext cx="283" cy="107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34" name="Rectangle 148"/>
            <p:cNvSpPr>
              <a:spLocks noChangeArrowheads="1"/>
            </p:cNvSpPr>
            <p:nvPr/>
          </p:nvSpPr>
          <p:spPr bwMode="auto">
            <a:xfrm>
              <a:off x="1572" y="3477"/>
              <a:ext cx="39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Интеграционные</a:t>
              </a:r>
              <a:endParaRPr lang="en-US" altLang="ru-RU" sz="800"/>
            </a:p>
          </p:txBody>
        </p:sp>
        <p:sp>
          <p:nvSpPr>
            <p:cNvPr id="16435" name="Rectangle 149"/>
            <p:cNvSpPr>
              <a:spLocks noChangeArrowheads="1"/>
            </p:cNvSpPr>
            <p:nvPr/>
          </p:nvSpPr>
          <p:spPr bwMode="auto">
            <a:xfrm>
              <a:off x="1635" y="3536"/>
              <a:ext cx="27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требования</a:t>
              </a:r>
              <a:endParaRPr lang="en-US" altLang="ru-RU" sz="800"/>
            </a:p>
          </p:txBody>
        </p:sp>
        <p:sp>
          <p:nvSpPr>
            <p:cNvPr id="16436" name="Freeform 150"/>
            <p:cNvSpPr>
              <a:spLocks/>
            </p:cNvSpPr>
            <p:nvPr/>
          </p:nvSpPr>
          <p:spPr bwMode="auto">
            <a:xfrm>
              <a:off x="2071" y="3440"/>
              <a:ext cx="596" cy="163"/>
            </a:xfrm>
            <a:custGeom>
              <a:avLst/>
              <a:gdLst>
                <a:gd name="T0" fmla="*/ 274 w 1296"/>
                <a:gd name="T1" fmla="*/ 0 h 366"/>
                <a:gd name="T2" fmla="*/ 274 w 1296"/>
                <a:gd name="T3" fmla="*/ 43 h 366"/>
                <a:gd name="T4" fmla="*/ 0 w 1296"/>
                <a:gd name="T5" fmla="*/ 43 h 366"/>
                <a:gd name="T6" fmla="*/ 0 w 1296"/>
                <a:gd name="T7" fmla="*/ 73 h 3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366">
                  <a:moveTo>
                    <a:pt x="1296" y="0"/>
                  </a:moveTo>
                  <a:lnTo>
                    <a:pt x="1296" y="216"/>
                  </a:lnTo>
                  <a:lnTo>
                    <a:pt x="0" y="216"/>
                  </a:lnTo>
                  <a:lnTo>
                    <a:pt x="0" y="3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Freeform 151"/>
            <p:cNvSpPr>
              <a:spLocks/>
            </p:cNvSpPr>
            <p:nvPr/>
          </p:nvSpPr>
          <p:spPr bwMode="auto">
            <a:xfrm>
              <a:off x="2053" y="3599"/>
              <a:ext cx="35" cy="34"/>
            </a:xfrm>
            <a:custGeom>
              <a:avLst/>
              <a:gdLst>
                <a:gd name="T0" fmla="*/ 16 w 75"/>
                <a:gd name="T1" fmla="*/ 0 h 75"/>
                <a:gd name="T2" fmla="*/ 8 w 75"/>
                <a:gd name="T3" fmla="*/ 15 h 75"/>
                <a:gd name="T4" fmla="*/ 0 w 75"/>
                <a:gd name="T5" fmla="*/ 0 h 75"/>
                <a:gd name="T6" fmla="*/ 16 w 75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5">
                  <a:moveTo>
                    <a:pt x="75" y="0"/>
                  </a:moveTo>
                  <a:lnTo>
                    <a:pt x="38" y="75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Rectangle 152"/>
            <p:cNvSpPr>
              <a:spLocks noChangeArrowheads="1"/>
            </p:cNvSpPr>
            <p:nvPr/>
          </p:nvSpPr>
          <p:spPr bwMode="auto">
            <a:xfrm>
              <a:off x="2227" y="3482"/>
              <a:ext cx="283" cy="107"/>
            </a:xfrm>
            <a:prstGeom prst="rect">
              <a:avLst/>
            </a:prstGeom>
            <a:solidFill>
              <a:srgbClr val="91D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439" name="Rectangle 153"/>
            <p:cNvSpPr>
              <a:spLocks noChangeArrowheads="1"/>
            </p:cNvSpPr>
            <p:nvPr/>
          </p:nvSpPr>
          <p:spPr bwMode="auto">
            <a:xfrm>
              <a:off x="2231" y="3536"/>
              <a:ext cx="27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требования</a:t>
              </a:r>
              <a:endParaRPr lang="en-US" altLang="ru-RU" sz="800"/>
            </a:p>
          </p:txBody>
        </p:sp>
        <p:sp>
          <p:nvSpPr>
            <p:cNvPr id="16440" name="Rectangle 154"/>
            <p:cNvSpPr>
              <a:spLocks noChangeArrowheads="1"/>
            </p:cNvSpPr>
            <p:nvPr/>
          </p:nvSpPr>
          <p:spPr bwMode="auto">
            <a:xfrm>
              <a:off x="2196" y="3477"/>
              <a:ext cx="39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800">
                  <a:solidFill>
                    <a:srgbClr val="000000"/>
                  </a:solidFill>
                  <a:latin typeface="Arial" panose="020B0604020202020204" pitchFamily="34" charset="0"/>
                </a:rPr>
                <a:t>Интеграционные</a:t>
              </a:r>
              <a:endParaRPr lang="en-US" altLang="ru-RU" sz="800"/>
            </a:p>
          </p:txBody>
        </p:sp>
        <p:sp>
          <p:nvSpPr>
            <p:cNvPr id="16441" name="Text Box 155"/>
            <p:cNvSpPr txBox="1">
              <a:spLocks noChangeArrowheads="1"/>
            </p:cNvSpPr>
            <p:nvPr/>
          </p:nvSpPr>
          <p:spPr bwMode="auto">
            <a:xfrm>
              <a:off x="2404" y="3659"/>
              <a:ext cx="25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ru-RU" sz="800"/>
            </a:p>
          </p:txBody>
        </p:sp>
      </p:grpSp>
      <p:graphicFrame>
        <p:nvGraphicFramePr>
          <p:cNvPr id="16396" name="Object 167"/>
          <p:cNvGraphicFramePr>
            <a:graphicFrameLocks noChangeAspect="1"/>
          </p:cNvGraphicFramePr>
          <p:nvPr/>
        </p:nvGraphicFramePr>
        <p:xfrm>
          <a:off x="3276600" y="4508500"/>
          <a:ext cx="295116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12" imgW="4465707" imgH="3604572" progId="Paint.Picture">
                  <p:embed/>
                </p:oleObj>
              </mc:Choice>
              <mc:Fallback>
                <p:oleObj name="Bitmap Image" r:id="rId12" imgW="4465707" imgH="36045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08500"/>
                        <a:ext cx="2951163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5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AAD3253F-DCE9-44F7-9730-F2A9BD89CCE5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pic>
        <p:nvPicPr>
          <p:cNvPr id="17415" name="Picture 5" descr="apc0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971" y="4551179"/>
            <a:ext cx="3209925" cy="220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13" descr="E2A_Validation_process-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736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34925" y="646113"/>
            <a:ext cx="6562725" cy="1990725"/>
            <a:chOff x="885" y="3421"/>
            <a:chExt cx="10335" cy="3135"/>
          </a:xfrm>
        </p:grpSpPr>
        <p:sp>
          <p:nvSpPr>
            <p:cNvPr id="17499" name="Text Box 20"/>
            <p:cNvSpPr txBox="1">
              <a:spLocks noChangeArrowheads="1"/>
            </p:cNvSpPr>
            <p:nvPr/>
          </p:nvSpPr>
          <p:spPr bwMode="auto">
            <a:xfrm>
              <a:off x="5835" y="3421"/>
              <a:ext cx="3855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Уровень 1 Запуск планирования</a:t>
              </a:r>
              <a:endParaRPr lang="en-US" altLang="ru-RU" sz="2400"/>
            </a:p>
          </p:txBody>
        </p:sp>
        <p:grpSp>
          <p:nvGrpSpPr>
            <p:cNvPr id="17500" name="Group 21"/>
            <p:cNvGrpSpPr>
              <a:grpSpLocks/>
            </p:cNvGrpSpPr>
            <p:nvPr/>
          </p:nvGrpSpPr>
          <p:grpSpPr bwMode="auto">
            <a:xfrm>
              <a:off x="885" y="3436"/>
              <a:ext cx="6450" cy="3060"/>
              <a:chOff x="720" y="3660"/>
              <a:chExt cx="7185" cy="3060"/>
            </a:xfrm>
          </p:grpSpPr>
          <p:sp>
            <p:nvSpPr>
              <p:cNvPr id="17504" name="Text Box 22"/>
              <p:cNvSpPr txBox="1">
                <a:spLocks noChangeArrowheads="1"/>
              </p:cNvSpPr>
              <p:nvPr/>
            </p:nvSpPr>
            <p:spPr bwMode="auto">
              <a:xfrm>
                <a:off x="3285" y="366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Инициация планирования</a:t>
                </a:r>
                <a:endParaRPr lang="en-US" altLang="ru-RU" sz="2400"/>
              </a:p>
            </p:txBody>
          </p:sp>
          <p:sp>
            <p:nvSpPr>
              <p:cNvPr id="17505" name="Text Box 23"/>
              <p:cNvSpPr txBox="1">
                <a:spLocks noChangeArrowheads="1"/>
              </p:cNvSpPr>
              <p:nvPr/>
            </p:nvSpPr>
            <p:spPr bwMode="auto">
              <a:xfrm>
                <a:off x="4080" y="4425"/>
                <a:ext cx="2685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Текущая системная  технология</a:t>
                </a:r>
                <a:r>
                  <a:rPr lang="ru-RU" altLang="ru-RU" sz="1200" b="1">
                    <a:solidFill>
                      <a:srgbClr val="000000"/>
                    </a:solidFill>
                  </a:rPr>
                  <a:t> </a:t>
                </a:r>
                <a:endParaRPr lang="en-US" altLang="ru-RU" sz="2400"/>
              </a:p>
            </p:txBody>
          </p:sp>
          <p:sp>
            <p:nvSpPr>
              <p:cNvPr id="17506" name="Text Box 24"/>
              <p:cNvSpPr txBox="1">
                <a:spLocks noChangeArrowheads="1"/>
              </p:cNvSpPr>
              <p:nvPr/>
            </p:nvSpPr>
            <p:spPr bwMode="auto">
              <a:xfrm>
                <a:off x="1950" y="4425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Бизнес моделирование </a:t>
                </a:r>
                <a:endParaRPr lang="en-US" altLang="ru-RU" sz="2400"/>
              </a:p>
            </p:txBody>
          </p:sp>
          <p:sp>
            <p:nvSpPr>
              <p:cNvPr id="17507" name="Text Box 25"/>
              <p:cNvSpPr txBox="1">
                <a:spLocks noChangeArrowheads="1"/>
              </p:cNvSpPr>
              <p:nvPr/>
            </p:nvSpPr>
            <p:spPr bwMode="auto">
              <a:xfrm>
                <a:off x="5325" y="519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Технологичес-кая архитектура</a:t>
                </a:r>
                <a:r>
                  <a:rPr lang="ru-RU" altLang="ru-RU" sz="1200" b="1">
                    <a:solidFill>
                      <a:srgbClr val="000000"/>
                    </a:solidFill>
                  </a:rPr>
                  <a:t> </a:t>
                </a:r>
                <a:endParaRPr lang="en-US" altLang="ru-RU" sz="2400"/>
              </a:p>
            </p:txBody>
          </p:sp>
          <p:sp>
            <p:nvSpPr>
              <p:cNvPr id="17508" name="Text Box 26"/>
              <p:cNvSpPr txBox="1">
                <a:spLocks noChangeArrowheads="1"/>
              </p:cNvSpPr>
              <p:nvPr/>
            </p:nvSpPr>
            <p:spPr bwMode="auto">
              <a:xfrm>
                <a:off x="3195" y="519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Прикладная архитектура </a:t>
                </a:r>
                <a:endParaRPr lang="en-US" altLang="ru-RU" sz="2400"/>
              </a:p>
            </p:txBody>
          </p:sp>
          <p:sp>
            <p:nvSpPr>
              <p:cNvPr id="17509" name="Text Box 27"/>
              <p:cNvSpPr txBox="1">
                <a:spLocks noChangeArrowheads="1"/>
              </p:cNvSpPr>
              <p:nvPr/>
            </p:nvSpPr>
            <p:spPr bwMode="auto">
              <a:xfrm>
                <a:off x="1065" y="519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Архитектура данных</a:t>
                </a:r>
                <a:r>
                  <a:rPr lang="ru-RU" altLang="ru-RU" sz="1200" b="1">
                    <a:solidFill>
                      <a:srgbClr val="000000"/>
                    </a:solidFill>
                  </a:rPr>
                  <a:t> </a:t>
                </a:r>
                <a:endParaRPr lang="en-US" altLang="ru-RU" sz="2400"/>
              </a:p>
            </p:txBody>
          </p:sp>
          <p:sp>
            <p:nvSpPr>
              <p:cNvPr id="17510" name="Text Box 28"/>
              <p:cNvSpPr txBox="1">
                <a:spLocks noChangeArrowheads="1"/>
              </p:cNvSpPr>
              <p:nvPr/>
            </p:nvSpPr>
            <p:spPr bwMode="auto">
              <a:xfrm>
                <a:off x="720" y="5955"/>
                <a:ext cx="7185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000" b="1">
                    <a:solidFill>
                      <a:srgbClr val="000000"/>
                    </a:solidFill>
                  </a:rPr>
                  <a:t>Реализация / План перехода</a:t>
                </a:r>
                <a:r>
                  <a:rPr lang="ru-RU" altLang="ru-RU" sz="1200" b="1">
                    <a:solidFill>
                      <a:srgbClr val="000000"/>
                    </a:solidFill>
                  </a:rPr>
                  <a:t> </a:t>
                </a:r>
                <a:endParaRPr lang="en-US" altLang="ru-RU" sz="2400"/>
              </a:p>
            </p:txBody>
          </p:sp>
        </p:grpSp>
        <p:sp>
          <p:nvSpPr>
            <p:cNvPr id="17501" name="Text Box 29"/>
            <p:cNvSpPr txBox="1">
              <a:spLocks noChangeArrowheads="1"/>
            </p:cNvSpPr>
            <p:nvPr/>
          </p:nvSpPr>
          <p:spPr bwMode="auto">
            <a:xfrm>
              <a:off x="6525" y="4216"/>
              <a:ext cx="36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Уровень 2 «Где мы сейчас находимся»</a:t>
              </a:r>
              <a:endParaRPr lang="en-US" altLang="ru-RU" sz="2400"/>
            </a:p>
          </p:txBody>
        </p:sp>
        <p:sp>
          <p:nvSpPr>
            <p:cNvPr id="17502" name="Text Box 30"/>
            <p:cNvSpPr txBox="1">
              <a:spLocks noChangeArrowheads="1"/>
            </p:cNvSpPr>
            <p:nvPr/>
          </p:nvSpPr>
          <p:spPr bwMode="auto">
            <a:xfrm>
              <a:off x="6945" y="4861"/>
              <a:ext cx="4275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Уровень 3 « Видение состояния, </a:t>
              </a:r>
            </a:p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которого мы хотим достичь»</a:t>
              </a:r>
              <a:endParaRPr lang="en-US" altLang="ru-RU" sz="2400"/>
            </a:p>
          </p:txBody>
        </p:sp>
        <p:sp>
          <p:nvSpPr>
            <p:cNvPr id="17503" name="Text Box 31"/>
            <p:cNvSpPr txBox="1">
              <a:spLocks noChangeArrowheads="1"/>
            </p:cNvSpPr>
            <p:nvPr/>
          </p:nvSpPr>
          <p:spPr bwMode="auto">
            <a:xfrm>
              <a:off x="7515" y="5776"/>
              <a:ext cx="35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Уровень 4 «Как мы планируем </a:t>
              </a:r>
            </a:p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900" b="1" i="1">
                  <a:solidFill>
                    <a:srgbClr val="000000"/>
                  </a:solidFill>
                </a:rPr>
                <a:t>это осуществить»</a:t>
              </a:r>
              <a:endParaRPr lang="en-US" altLang="ru-RU" sz="2400"/>
            </a:p>
          </p:txBody>
        </p:sp>
      </p:grpSp>
      <p:grpSp>
        <p:nvGrpSpPr>
          <p:cNvPr id="17414" name="Group 32"/>
          <p:cNvGrpSpPr>
            <a:grpSpLocks/>
          </p:cNvGrpSpPr>
          <p:nvPr/>
        </p:nvGrpSpPr>
        <p:grpSpPr bwMode="auto">
          <a:xfrm>
            <a:off x="353938" y="5397632"/>
            <a:ext cx="2735263" cy="1439862"/>
            <a:chOff x="1701" y="1933"/>
            <a:chExt cx="1723" cy="907"/>
          </a:xfrm>
        </p:grpSpPr>
        <p:sp>
          <p:nvSpPr>
            <p:cNvPr id="17495" name="Rectangle 33"/>
            <p:cNvSpPr>
              <a:spLocks noChangeArrowheads="1"/>
            </p:cNvSpPr>
            <p:nvPr/>
          </p:nvSpPr>
          <p:spPr bwMode="auto">
            <a:xfrm>
              <a:off x="1701" y="1933"/>
              <a:ext cx="172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7496" name="Group 34"/>
            <p:cNvGrpSpPr>
              <a:grpSpLocks/>
            </p:cNvGrpSpPr>
            <p:nvPr/>
          </p:nvGrpSpPr>
          <p:grpSpPr bwMode="auto">
            <a:xfrm>
              <a:off x="1750" y="2005"/>
              <a:ext cx="1674" cy="746"/>
              <a:chOff x="1750" y="2005"/>
              <a:chExt cx="2536" cy="1194"/>
            </a:xfrm>
          </p:grpSpPr>
          <p:sp>
            <p:nvSpPr>
              <p:cNvPr id="17497" name="Text Box 35"/>
              <p:cNvSpPr txBox="1">
                <a:spLocks noChangeArrowheads="1"/>
              </p:cNvSpPr>
              <p:nvPr/>
            </p:nvSpPr>
            <p:spPr bwMode="auto">
              <a:xfrm>
                <a:off x="1778" y="2613"/>
                <a:ext cx="250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6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Enterprise Architecture Program Maturity Model</a:t>
                </a:r>
              </a:p>
            </p:txBody>
          </p:sp>
          <p:pic>
            <p:nvPicPr>
              <p:cNvPr id="17498" name="Picture 3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0" y="2005"/>
                <a:ext cx="2400" cy="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416" name="Text Box 41"/>
          <p:cNvSpPr txBox="1">
            <a:spLocks noChangeArrowheads="1"/>
          </p:cNvSpPr>
          <p:nvPr/>
        </p:nvSpPr>
        <p:spPr bwMode="auto">
          <a:xfrm>
            <a:off x="3851275" y="620713"/>
            <a:ext cx="2665413" cy="86042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/>
              <a:t>IEEE Std 1471:</a:t>
            </a:r>
            <a:r>
              <a:rPr lang="ru-RU" altLang="ru-RU" sz="2400"/>
              <a:t> </a:t>
            </a:r>
            <a:r>
              <a:rPr lang="en-US" altLang="ru-RU" sz="2400"/>
              <a:t>2000 (and</a:t>
            </a:r>
            <a:r>
              <a:rPr lang="ru-RU" altLang="ru-RU" sz="2400"/>
              <a:t> </a:t>
            </a:r>
            <a:r>
              <a:rPr lang="en-US" altLang="ru-RU" sz="2400"/>
              <a:t>Beyond)</a:t>
            </a:r>
          </a:p>
        </p:txBody>
      </p:sp>
      <p:sp>
        <p:nvSpPr>
          <p:cNvPr id="17417" name="Text Box 198"/>
          <p:cNvSpPr txBox="1">
            <a:spLocks noChangeArrowheads="1"/>
          </p:cNvSpPr>
          <p:nvPr/>
        </p:nvSpPr>
        <p:spPr bwMode="auto">
          <a:xfrm>
            <a:off x="6500812" y="1017588"/>
            <a:ext cx="2663825" cy="707886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ГОСТ 34.601-90;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РД 50-34.698-90.</a:t>
            </a:r>
            <a:r>
              <a:rPr lang="en-US" altLang="ru-RU" sz="2000" dirty="0"/>
              <a:t> </a:t>
            </a:r>
          </a:p>
        </p:txBody>
      </p:sp>
      <p:grpSp>
        <p:nvGrpSpPr>
          <p:cNvPr id="17418" name="Group 199"/>
          <p:cNvGrpSpPr>
            <a:grpSpLocks/>
          </p:cNvGrpSpPr>
          <p:nvPr/>
        </p:nvGrpSpPr>
        <p:grpSpPr bwMode="auto">
          <a:xfrm>
            <a:off x="3727090" y="1444903"/>
            <a:ext cx="2540000" cy="3030537"/>
            <a:chOff x="1507" y="1117"/>
            <a:chExt cx="1600" cy="1909"/>
          </a:xfrm>
        </p:grpSpPr>
        <p:pic>
          <p:nvPicPr>
            <p:cNvPr id="17493" name="Picture 2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53" y="1117"/>
              <a:ext cx="1454" cy="1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94" name="Text Box 201"/>
            <p:cNvSpPr txBox="1">
              <a:spLocks noChangeArrowheads="1"/>
            </p:cNvSpPr>
            <p:nvPr/>
          </p:nvSpPr>
          <p:spPr bwMode="auto">
            <a:xfrm>
              <a:off x="1507" y="2506"/>
              <a:ext cx="119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cs typeface="Times New Roman" panose="02020603050405020304" pitchFamily="18" charset="0"/>
                </a:rPr>
                <a:t>TOGAF: The Architecture Development Cycle</a:t>
              </a:r>
              <a:endParaRPr lang="en-US" altLang="ru-RU" sz="16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7419" name="Text Box 196"/>
          <p:cNvSpPr txBox="1">
            <a:spLocks noChangeArrowheads="1"/>
          </p:cNvSpPr>
          <p:nvPr/>
        </p:nvSpPr>
        <p:spPr bwMode="auto">
          <a:xfrm>
            <a:off x="6416564" y="2061438"/>
            <a:ext cx="2808287" cy="40011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 smtClean="0"/>
              <a:t>ISO /IEC 12207</a:t>
            </a:r>
            <a:r>
              <a:rPr lang="en-US" altLang="ru-RU" sz="2000" b="1" dirty="0"/>
              <a:t>: </a:t>
            </a:r>
            <a:r>
              <a:rPr lang="ru-RU" altLang="ru-RU" sz="2000" b="1" dirty="0"/>
              <a:t>2000</a:t>
            </a:r>
            <a:endParaRPr lang="en-US" altLang="ru-RU" sz="2000" b="1" dirty="0"/>
          </a:p>
        </p:txBody>
      </p:sp>
      <p:sp>
        <p:nvSpPr>
          <p:cNvPr id="17420" name="Text Box 197"/>
          <p:cNvSpPr txBox="1">
            <a:spLocks noChangeArrowheads="1"/>
          </p:cNvSpPr>
          <p:nvPr/>
        </p:nvSpPr>
        <p:spPr bwMode="auto">
          <a:xfrm>
            <a:off x="6643687" y="3143251"/>
            <a:ext cx="2519363" cy="400110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/>
              <a:t>ISO/IEC 15288: 2002</a:t>
            </a:r>
          </a:p>
        </p:txBody>
      </p:sp>
      <p:grpSp>
        <p:nvGrpSpPr>
          <p:cNvPr id="17421" name="Group 124"/>
          <p:cNvGrpSpPr>
            <a:grpSpLocks/>
          </p:cNvGrpSpPr>
          <p:nvPr/>
        </p:nvGrpSpPr>
        <p:grpSpPr bwMode="auto">
          <a:xfrm>
            <a:off x="179388" y="2563813"/>
            <a:ext cx="3240087" cy="2809875"/>
            <a:chOff x="2608" y="164"/>
            <a:chExt cx="2948" cy="2587"/>
          </a:xfrm>
        </p:grpSpPr>
        <p:sp>
          <p:nvSpPr>
            <p:cNvPr id="17422" name="AutoShape 125"/>
            <p:cNvSpPr>
              <a:spLocks noChangeArrowheads="1"/>
            </p:cNvSpPr>
            <p:nvPr/>
          </p:nvSpPr>
          <p:spPr bwMode="auto">
            <a:xfrm>
              <a:off x="5129" y="681"/>
              <a:ext cx="427" cy="69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800"/>
            </a:p>
          </p:txBody>
        </p:sp>
        <p:sp>
          <p:nvSpPr>
            <p:cNvPr id="17423" name="AutoShape 126"/>
            <p:cNvSpPr>
              <a:spLocks noChangeArrowheads="1"/>
            </p:cNvSpPr>
            <p:nvPr/>
          </p:nvSpPr>
          <p:spPr bwMode="auto">
            <a:xfrm>
              <a:off x="5042" y="750"/>
              <a:ext cx="427" cy="69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800"/>
            </a:p>
          </p:txBody>
        </p:sp>
        <p:sp>
          <p:nvSpPr>
            <p:cNvPr id="17424" name="AutoShape 127"/>
            <p:cNvSpPr>
              <a:spLocks noChangeArrowheads="1"/>
            </p:cNvSpPr>
            <p:nvPr/>
          </p:nvSpPr>
          <p:spPr bwMode="auto">
            <a:xfrm>
              <a:off x="5015" y="1478"/>
              <a:ext cx="135" cy="194"/>
            </a:xfrm>
            <a:prstGeom prst="downArrow">
              <a:avLst>
                <a:gd name="adj1" fmla="val 50000"/>
                <a:gd name="adj2" fmla="val 3592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25" name="AutoShape 128"/>
            <p:cNvSpPr>
              <a:spLocks noChangeArrowheads="1"/>
            </p:cNvSpPr>
            <p:nvPr/>
          </p:nvSpPr>
          <p:spPr bwMode="auto">
            <a:xfrm>
              <a:off x="4961" y="819"/>
              <a:ext cx="427" cy="69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800"/>
            </a:p>
          </p:txBody>
        </p:sp>
        <p:sp>
          <p:nvSpPr>
            <p:cNvPr id="17426" name="Line 129"/>
            <p:cNvSpPr>
              <a:spLocks noChangeShapeType="1"/>
            </p:cNvSpPr>
            <p:nvPr/>
          </p:nvSpPr>
          <p:spPr bwMode="auto">
            <a:xfrm flipV="1">
              <a:off x="3987" y="1022"/>
              <a:ext cx="114" cy="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30"/>
            <p:cNvSpPr>
              <a:spLocks noChangeShapeType="1"/>
            </p:cNvSpPr>
            <p:nvPr/>
          </p:nvSpPr>
          <p:spPr bwMode="auto">
            <a:xfrm flipV="1">
              <a:off x="4393" y="956"/>
              <a:ext cx="95" cy="1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31"/>
            <p:cNvSpPr>
              <a:spLocks noChangeShapeType="1"/>
            </p:cNvSpPr>
            <p:nvPr/>
          </p:nvSpPr>
          <p:spPr bwMode="auto">
            <a:xfrm>
              <a:off x="3635" y="965"/>
              <a:ext cx="108" cy="35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Oval 132"/>
            <p:cNvSpPr>
              <a:spLocks noChangeArrowheads="1"/>
            </p:cNvSpPr>
            <p:nvPr/>
          </p:nvSpPr>
          <p:spPr bwMode="auto">
            <a:xfrm>
              <a:off x="3202" y="164"/>
              <a:ext cx="1705" cy="862"/>
            </a:xfrm>
            <a:prstGeom prst="ellips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30" name="Rectangle 133"/>
            <p:cNvSpPr>
              <a:spLocks noChangeArrowheads="1"/>
            </p:cNvSpPr>
            <p:nvPr/>
          </p:nvSpPr>
          <p:spPr bwMode="auto">
            <a:xfrm>
              <a:off x="3338" y="887"/>
              <a:ext cx="324" cy="440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>
                <a:cs typeface="Arial" panose="020B0604020202020204" pitchFamily="34" charset="0"/>
              </a:endParaRPr>
            </a:p>
          </p:txBody>
        </p:sp>
        <p:sp>
          <p:nvSpPr>
            <p:cNvPr id="17431" name="Rectangle 134"/>
            <p:cNvSpPr>
              <a:spLocks noChangeArrowheads="1"/>
            </p:cNvSpPr>
            <p:nvPr/>
          </p:nvSpPr>
          <p:spPr bwMode="auto">
            <a:xfrm>
              <a:off x="3743" y="858"/>
              <a:ext cx="271" cy="512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>
                <a:cs typeface="Arial" panose="020B0604020202020204" pitchFamily="34" charset="0"/>
              </a:endParaRPr>
            </a:p>
          </p:txBody>
        </p:sp>
        <p:sp>
          <p:nvSpPr>
            <p:cNvPr id="17432" name="Rectangle 135"/>
            <p:cNvSpPr>
              <a:spLocks noChangeArrowheads="1"/>
            </p:cNvSpPr>
            <p:nvPr/>
          </p:nvSpPr>
          <p:spPr bwMode="auto">
            <a:xfrm>
              <a:off x="4834" y="1686"/>
              <a:ext cx="533" cy="328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/>
            </a:p>
          </p:txBody>
        </p:sp>
        <p:sp>
          <p:nvSpPr>
            <p:cNvPr id="17433" name="Rectangle 136"/>
            <p:cNvSpPr>
              <a:spLocks noChangeArrowheads="1"/>
            </p:cNvSpPr>
            <p:nvPr/>
          </p:nvSpPr>
          <p:spPr bwMode="auto">
            <a:xfrm>
              <a:off x="3879" y="2427"/>
              <a:ext cx="649" cy="255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/>
            </a:p>
          </p:txBody>
        </p:sp>
        <p:sp>
          <p:nvSpPr>
            <p:cNvPr id="17434" name="Rectangle 137"/>
            <p:cNvSpPr>
              <a:spLocks noChangeArrowheads="1"/>
            </p:cNvSpPr>
            <p:nvPr/>
          </p:nvSpPr>
          <p:spPr bwMode="auto">
            <a:xfrm>
              <a:off x="4850" y="2171"/>
              <a:ext cx="408" cy="51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/>
            </a:p>
          </p:txBody>
        </p:sp>
        <p:sp>
          <p:nvSpPr>
            <p:cNvPr id="17435" name="Rectangle 138"/>
            <p:cNvSpPr>
              <a:spLocks noChangeArrowheads="1"/>
            </p:cNvSpPr>
            <p:nvPr/>
          </p:nvSpPr>
          <p:spPr bwMode="auto">
            <a:xfrm>
              <a:off x="4474" y="854"/>
              <a:ext cx="297" cy="516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>
                <a:cs typeface="Arial" panose="020B0604020202020204" pitchFamily="34" charset="0"/>
              </a:endParaRPr>
            </a:p>
          </p:txBody>
        </p:sp>
        <p:sp>
          <p:nvSpPr>
            <p:cNvPr id="17436" name="AutoShape 139"/>
            <p:cNvSpPr>
              <a:spLocks noChangeArrowheads="1"/>
            </p:cNvSpPr>
            <p:nvPr/>
          </p:nvSpPr>
          <p:spPr bwMode="auto">
            <a:xfrm>
              <a:off x="3257" y="1060"/>
              <a:ext cx="104" cy="2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37" name="AutoShape 140"/>
            <p:cNvSpPr>
              <a:spLocks noChangeArrowheads="1"/>
            </p:cNvSpPr>
            <p:nvPr/>
          </p:nvSpPr>
          <p:spPr bwMode="auto">
            <a:xfrm>
              <a:off x="4777" y="991"/>
              <a:ext cx="184" cy="2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38" name="AutoShape 141"/>
            <p:cNvSpPr>
              <a:spLocks noChangeArrowheads="1"/>
            </p:cNvSpPr>
            <p:nvPr/>
          </p:nvSpPr>
          <p:spPr bwMode="auto">
            <a:xfrm>
              <a:off x="4636" y="1819"/>
              <a:ext cx="217" cy="122"/>
            </a:xfrm>
            <a:prstGeom prst="rightArrow">
              <a:avLst>
                <a:gd name="adj1" fmla="val 50000"/>
                <a:gd name="adj2" fmla="val 444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39" name="AutoShape 142"/>
            <p:cNvSpPr>
              <a:spLocks noChangeArrowheads="1"/>
            </p:cNvSpPr>
            <p:nvPr/>
          </p:nvSpPr>
          <p:spPr bwMode="auto">
            <a:xfrm>
              <a:off x="4501" y="2475"/>
              <a:ext cx="340" cy="109"/>
            </a:xfrm>
            <a:prstGeom prst="leftArrow">
              <a:avLst>
                <a:gd name="adj1" fmla="val 50000"/>
                <a:gd name="adj2" fmla="val 779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40" name="AutoShape 143"/>
            <p:cNvSpPr>
              <a:spLocks noChangeArrowheads="1"/>
            </p:cNvSpPr>
            <p:nvPr/>
          </p:nvSpPr>
          <p:spPr bwMode="auto">
            <a:xfrm>
              <a:off x="4978" y="1991"/>
              <a:ext cx="91" cy="181"/>
            </a:xfrm>
            <a:prstGeom prst="downArrow">
              <a:avLst>
                <a:gd name="adj1" fmla="val 50000"/>
                <a:gd name="adj2" fmla="val 49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41" name="Rectangle 144"/>
            <p:cNvSpPr>
              <a:spLocks noChangeArrowheads="1"/>
            </p:cNvSpPr>
            <p:nvPr/>
          </p:nvSpPr>
          <p:spPr bwMode="auto">
            <a:xfrm>
              <a:off x="4088" y="861"/>
              <a:ext cx="299" cy="496"/>
            </a:xfrm>
            <a:prstGeom prst="rect">
              <a:avLst/>
            </a:prstGeom>
            <a:solidFill>
              <a:srgbClr val="CCFF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ru-RU" sz="800" b="1">
                <a:cs typeface="Arial" panose="020B0604020202020204" pitchFamily="34" charset="0"/>
              </a:endParaRPr>
            </a:p>
          </p:txBody>
        </p:sp>
        <p:sp>
          <p:nvSpPr>
            <p:cNvPr id="17442" name="Line 145"/>
            <p:cNvSpPr>
              <a:spLocks noChangeShapeType="1"/>
            </p:cNvSpPr>
            <p:nvPr/>
          </p:nvSpPr>
          <p:spPr bwMode="auto">
            <a:xfrm flipH="1">
              <a:off x="4041" y="164"/>
              <a:ext cx="8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146"/>
            <p:cNvSpPr>
              <a:spLocks noChangeShapeType="1"/>
            </p:cNvSpPr>
            <p:nvPr/>
          </p:nvSpPr>
          <p:spPr bwMode="auto">
            <a:xfrm flipH="1">
              <a:off x="3257" y="363"/>
              <a:ext cx="81" cy="7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147"/>
            <p:cNvSpPr>
              <a:spLocks noChangeShapeType="1"/>
            </p:cNvSpPr>
            <p:nvPr/>
          </p:nvSpPr>
          <p:spPr bwMode="auto">
            <a:xfrm flipV="1">
              <a:off x="4826" y="715"/>
              <a:ext cx="53" cy="6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AutoShape 148"/>
            <p:cNvSpPr>
              <a:spLocks noChangeArrowheads="1"/>
            </p:cNvSpPr>
            <p:nvPr/>
          </p:nvSpPr>
          <p:spPr bwMode="auto">
            <a:xfrm rot="-1808483">
              <a:off x="3576" y="1288"/>
              <a:ext cx="82" cy="485"/>
            </a:xfrm>
            <a:prstGeom prst="upArrow">
              <a:avLst>
                <a:gd name="adj1" fmla="val 50000"/>
                <a:gd name="adj2" fmla="val 1478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46" name="Line 149"/>
            <p:cNvSpPr>
              <a:spLocks noChangeShapeType="1"/>
            </p:cNvSpPr>
            <p:nvPr/>
          </p:nvSpPr>
          <p:spPr bwMode="auto">
            <a:xfrm flipH="1" flipV="1">
              <a:off x="3879" y="1371"/>
              <a:ext cx="0" cy="2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150"/>
            <p:cNvSpPr>
              <a:spLocks noChangeShapeType="1"/>
            </p:cNvSpPr>
            <p:nvPr/>
          </p:nvSpPr>
          <p:spPr bwMode="auto">
            <a:xfrm flipH="1" flipV="1">
              <a:off x="4231" y="1336"/>
              <a:ext cx="0" cy="31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151"/>
            <p:cNvSpPr>
              <a:spLocks noChangeShapeType="1"/>
            </p:cNvSpPr>
            <p:nvPr/>
          </p:nvSpPr>
          <p:spPr bwMode="auto">
            <a:xfrm flipH="1" flipV="1">
              <a:off x="4554" y="1371"/>
              <a:ext cx="0" cy="2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Rectangle 152"/>
            <p:cNvSpPr>
              <a:spLocks noChangeArrowheads="1"/>
            </p:cNvSpPr>
            <p:nvPr/>
          </p:nvSpPr>
          <p:spPr bwMode="auto">
            <a:xfrm>
              <a:off x="2635" y="826"/>
              <a:ext cx="648" cy="61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en-US" altLang="ru-RU" sz="800"/>
            </a:p>
          </p:txBody>
        </p:sp>
        <p:grpSp>
          <p:nvGrpSpPr>
            <p:cNvPr id="17450" name="Group 153"/>
            <p:cNvGrpSpPr>
              <a:grpSpLocks/>
            </p:cNvGrpSpPr>
            <p:nvPr/>
          </p:nvGrpSpPr>
          <p:grpSpPr bwMode="auto">
            <a:xfrm>
              <a:off x="3599" y="613"/>
              <a:ext cx="260" cy="198"/>
              <a:chOff x="3594" y="431"/>
              <a:chExt cx="530" cy="411"/>
            </a:xfrm>
          </p:grpSpPr>
          <p:sp>
            <p:nvSpPr>
              <p:cNvPr id="17491" name="AutoShape 154"/>
              <p:cNvSpPr>
                <a:spLocks noChangeArrowheads="1"/>
              </p:cNvSpPr>
              <p:nvPr/>
            </p:nvSpPr>
            <p:spPr bwMode="auto">
              <a:xfrm>
                <a:off x="3612" y="431"/>
                <a:ext cx="498" cy="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7492" name="Text Box 155"/>
              <p:cNvSpPr txBox="1">
                <a:spLocks noChangeArrowheads="1"/>
              </p:cNvSpPr>
              <p:nvPr/>
            </p:nvSpPr>
            <p:spPr bwMode="auto">
              <a:xfrm>
                <a:off x="3594" y="431"/>
                <a:ext cx="530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451" name="Group 156"/>
            <p:cNvGrpSpPr>
              <a:grpSpLocks/>
            </p:cNvGrpSpPr>
            <p:nvPr/>
          </p:nvGrpSpPr>
          <p:grpSpPr bwMode="auto">
            <a:xfrm>
              <a:off x="3906" y="613"/>
              <a:ext cx="298" cy="197"/>
              <a:chOff x="3612" y="431"/>
              <a:chExt cx="498" cy="414"/>
            </a:xfrm>
          </p:grpSpPr>
          <p:sp>
            <p:nvSpPr>
              <p:cNvPr id="17489" name="AutoShape 157"/>
              <p:cNvSpPr>
                <a:spLocks noChangeArrowheads="1"/>
              </p:cNvSpPr>
              <p:nvPr/>
            </p:nvSpPr>
            <p:spPr bwMode="auto">
              <a:xfrm>
                <a:off x="3612" y="431"/>
                <a:ext cx="498" cy="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7490" name="Text Box 158"/>
              <p:cNvSpPr txBox="1">
                <a:spLocks noChangeArrowheads="1"/>
              </p:cNvSpPr>
              <p:nvPr/>
            </p:nvSpPr>
            <p:spPr bwMode="auto">
              <a:xfrm>
                <a:off x="3612" y="431"/>
                <a:ext cx="498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452" name="Group 159"/>
            <p:cNvGrpSpPr>
              <a:grpSpLocks/>
            </p:cNvGrpSpPr>
            <p:nvPr/>
          </p:nvGrpSpPr>
          <p:grpSpPr bwMode="auto">
            <a:xfrm>
              <a:off x="4258" y="613"/>
              <a:ext cx="296" cy="197"/>
              <a:chOff x="3612" y="431"/>
              <a:chExt cx="498" cy="373"/>
            </a:xfrm>
          </p:grpSpPr>
          <p:sp>
            <p:nvSpPr>
              <p:cNvPr id="17487" name="AutoShape 160"/>
              <p:cNvSpPr>
                <a:spLocks noChangeArrowheads="1"/>
              </p:cNvSpPr>
              <p:nvPr/>
            </p:nvSpPr>
            <p:spPr bwMode="auto">
              <a:xfrm>
                <a:off x="3612" y="431"/>
                <a:ext cx="498" cy="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7488" name="Text Box 161"/>
              <p:cNvSpPr txBox="1">
                <a:spLocks noChangeArrowheads="1"/>
              </p:cNvSpPr>
              <p:nvPr/>
            </p:nvSpPr>
            <p:spPr bwMode="auto">
              <a:xfrm>
                <a:off x="3612" y="431"/>
                <a:ext cx="498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8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453" name="Group 162"/>
            <p:cNvGrpSpPr>
              <a:grpSpLocks/>
            </p:cNvGrpSpPr>
            <p:nvPr/>
          </p:nvGrpSpPr>
          <p:grpSpPr bwMode="auto">
            <a:xfrm>
              <a:off x="3605" y="1646"/>
              <a:ext cx="1032" cy="380"/>
              <a:chOff x="2284" y="2749"/>
              <a:chExt cx="1730" cy="499"/>
            </a:xfrm>
          </p:grpSpPr>
          <p:sp>
            <p:nvSpPr>
              <p:cNvPr id="17481" name="Rectangle 163"/>
              <p:cNvSpPr>
                <a:spLocks noChangeArrowheads="1"/>
              </p:cNvSpPr>
              <p:nvPr/>
            </p:nvSpPr>
            <p:spPr bwMode="auto">
              <a:xfrm>
                <a:off x="2284" y="2749"/>
                <a:ext cx="1729" cy="499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Tx/>
                  <a:buNone/>
                </a:pPr>
                <a:endParaRPr lang="en-US" altLang="ru-RU" sz="800" b="1"/>
              </a:p>
            </p:txBody>
          </p:sp>
          <p:grpSp>
            <p:nvGrpSpPr>
              <p:cNvPr id="17482" name="Group 164"/>
              <p:cNvGrpSpPr>
                <a:grpSpLocks/>
              </p:cNvGrpSpPr>
              <p:nvPr/>
            </p:nvGrpSpPr>
            <p:grpSpPr bwMode="auto">
              <a:xfrm>
                <a:off x="3742" y="2886"/>
                <a:ext cx="272" cy="318"/>
                <a:chOff x="1824" y="633"/>
                <a:chExt cx="2834" cy="2849"/>
              </a:xfrm>
            </p:grpSpPr>
            <p:sp>
              <p:nvSpPr>
                <p:cNvPr id="17483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28 w 21600"/>
                    <a:gd name="T1" fmla="*/ 78 h 21600"/>
                    <a:gd name="T2" fmla="*/ 55 w 21600"/>
                    <a:gd name="T3" fmla="*/ 104 h 21600"/>
                    <a:gd name="T4" fmla="*/ 35 w 21600"/>
                    <a:gd name="T5" fmla="*/ 68 h 21600"/>
                    <a:gd name="T6" fmla="*/ 55 w 21600"/>
                    <a:gd name="T7" fmla="*/ 34 h 21600"/>
                    <a:gd name="T8" fmla="*/ 28 w 21600"/>
                    <a:gd name="T9" fmla="*/ 0 h 21600"/>
                    <a:gd name="T10" fmla="*/ 2 w 21600"/>
                    <a:gd name="T11" fmla="*/ 33 h 21600"/>
                    <a:gd name="T12" fmla="*/ 21 w 21600"/>
                    <a:gd name="T13" fmla="*/ 66 h 21600"/>
                    <a:gd name="T14" fmla="*/ 2 w 21600"/>
                    <a:gd name="T15" fmla="*/ 104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69 w 21600"/>
                    <a:gd name="T25" fmla="*/ 7718 h 21600"/>
                    <a:gd name="T26" fmla="*/ 19157 w 21600"/>
                    <a:gd name="T27" fmla="*/ 202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4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0 w 21600"/>
                    <a:gd name="T1" fmla="*/ 55 h 21600"/>
                    <a:gd name="T2" fmla="*/ 28 w 21600"/>
                    <a:gd name="T3" fmla="*/ 86 h 21600"/>
                    <a:gd name="T4" fmla="*/ 70 w 21600"/>
                    <a:gd name="T5" fmla="*/ 57 h 21600"/>
                    <a:gd name="T6" fmla="*/ 114 w 21600"/>
                    <a:gd name="T7" fmla="*/ 86 h 21600"/>
                    <a:gd name="T8" fmla="*/ 146 w 21600"/>
                    <a:gd name="T9" fmla="*/ 61 h 21600"/>
                    <a:gd name="T10" fmla="*/ 114 w 21600"/>
                    <a:gd name="T11" fmla="*/ 23 h 21600"/>
                    <a:gd name="T12" fmla="*/ 73 w 21600"/>
                    <a:gd name="T13" fmla="*/ 0 h 21600"/>
                    <a:gd name="T14" fmla="*/ 28 w 21600"/>
                    <a:gd name="T15" fmla="*/ 24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4 w 21600"/>
                    <a:gd name="T25" fmla="*/ 6735 h 21600"/>
                    <a:gd name="T26" fmla="*/ 16182 w 21600"/>
                    <a:gd name="T27" fmla="*/ 2044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5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20 w 21600"/>
                    <a:gd name="T1" fmla="*/ 77 h 21600"/>
                    <a:gd name="T2" fmla="*/ 1 w 21600"/>
                    <a:gd name="T3" fmla="*/ 113 h 21600"/>
                    <a:gd name="T4" fmla="*/ 28 w 21600"/>
                    <a:gd name="T5" fmla="*/ 144 h 21600"/>
                    <a:gd name="T6" fmla="*/ 52 w 21600"/>
                    <a:gd name="T7" fmla="*/ 112 h 21600"/>
                    <a:gd name="T8" fmla="*/ 34 w 21600"/>
                    <a:gd name="T9" fmla="*/ 73 h 21600"/>
                    <a:gd name="T10" fmla="*/ 52 w 21600"/>
                    <a:gd name="T11" fmla="*/ 31 h 21600"/>
                    <a:gd name="T12" fmla="*/ 27 w 21600"/>
                    <a:gd name="T13" fmla="*/ 0 h 21600"/>
                    <a:gd name="T14" fmla="*/ 1 w 21600"/>
                    <a:gd name="T15" fmla="*/ 31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5 w 21600"/>
                    <a:gd name="T25" fmla="*/ 5660 h 21600"/>
                    <a:gd name="T26" fmla="*/ 20210 w 21600"/>
                    <a:gd name="T27" fmla="*/ 1597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86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16 w 21600"/>
                    <a:gd name="T1" fmla="*/ 50 h 21600"/>
                    <a:gd name="T2" fmla="*/ 118 w 21600"/>
                    <a:gd name="T3" fmla="*/ 1 h 21600"/>
                    <a:gd name="T4" fmla="*/ 33 w 21600"/>
                    <a:gd name="T5" fmla="*/ 2 h 21600"/>
                    <a:gd name="T6" fmla="*/ 35 w 21600"/>
                    <a:gd name="T7" fmla="*/ 50 h 21600"/>
                    <a:gd name="T8" fmla="*/ 75 w 21600"/>
                    <a:gd name="T9" fmla="*/ 31 h 21600"/>
                    <a:gd name="T10" fmla="*/ 75 w 21600"/>
                    <a:gd name="T11" fmla="*/ 21 h 21600"/>
                    <a:gd name="T12" fmla="*/ 150 w 21600"/>
                    <a:gd name="T13" fmla="*/ 24 h 21600"/>
                    <a:gd name="T14" fmla="*/ 0 w 21600"/>
                    <a:gd name="T15" fmla="*/ 24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84 w 21600"/>
                    <a:gd name="T25" fmla="*/ 2569 h 21600"/>
                    <a:gd name="T26" fmla="*/ 16128 w 21600"/>
                    <a:gd name="T27" fmla="*/ 195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54" name="Oval 169"/>
            <p:cNvSpPr>
              <a:spLocks noChangeArrowheads="1"/>
            </p:cNvSpPr>
            <p:nvPr/>
          </p:nvSpPr>
          <p:spPr bwMode="auto">
            <a:xfrm>
              <a:off x="3338" y="544"/>
              <a:ext cx="108" cy="1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455" name="Oval 170"/>
            <p:cNvSpPr>
              <a:spLocks noChangeArrowheads="1"/>
            </p:cNvSpPr>
            <p:nvPr/>
          </p:nvSpPr>
          <p:spPr bwMode="auto">
            <a:xfrm>
              <a:off x="2608" y="1336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7456" name="Oval 171"/>
            <p:cNvSpPr>
              <a:spLocks noChangeArrowheads="1"/>
            </p:cNvSpPr>
            <p:nvPr/>
          </p:nvSpPr>
          <p:spPr bwMode="auto">
            <a:xfrm>
              <a:off x="3582" y="1232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57" name="Oval 172"/>
            <p:cNvSpPr>
              <a:spLocks noChangeArrowheads="1"/>
            </p:cNvSpPr>
            <p:nvPr/>
          </p:nvSpPr>
          <p:spPr bwMode="auto">
            <a:xfrm>
              <a:off x="3933" y="1267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58" name="Oval 173"/>
            <p:cNvSpPr>
              <a:spLocks noChangeArrowheads="1"/>
            </p:cNvSpPr>
            <p:nvPr/>
          </p:nvSpPr>
          <p:spPr bwMode="auto">
            <a:xfrm>
              <a:off x="4312" y="1267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59" name="Oval 174"/>
            <p:cNvSpPr>
              <a:spLocks noChangeArrowheads="1"/>
            </p:cNvSpPr>
            <p:nvPr/>
          </p:nvSpPr>
          <p:spPr bwMode="auto">
            <a:xfrm>
              <a:off x="4691" y="1267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60" name="Oval 175"/>
            <p:cNvSpPr>
              <a:spLocks noChangeArrowheads="1"/>
            </p:cNvSpPr>
            <p:nvPr/>
          </p:nvSpPr>
          <p:spPr bwMode="auto">
            <a:xfrm>
              <a:off x="5204" y="1405"/>
              <a:ext cx="108" cy="139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61" name="Oval 176"/>
            <p:cNvSpPr>
              <a:spLocks noChangeArrowheads="1"/>
            </p:cNvSpPr>
            <p:nvPr/>
          </p:nvSpPr>
          <p:spPr bwMode="auto">
            <a:xfrm>
              <a:off x="3527" y="1577"/>
              <a:ext cx="108" cy="13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7462" name="Oval 177"/>
            <p:cNvSpPr>
              <a:spLocks noChangeArrowheads="1"/>
            </p:cNvSpPr>
            <p:nvPr/>
          </p:nvSpPr>
          <p:spPr bwMode="auto">
            <a:xfrm>
              <a:off x="3527" y="1957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7463" name="Oval 178"/>
            <p:cNvSpPr>
              <a:spLocks noChangeArrowheads="1"/>
            </p:cNvSpPr>
            <p:nvPr/>
          </p:nvSpPr>
          <p:spPr bwMode="auto">
            <a:xfrm>
              <a:off x="4177" y="1957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7464" name="AutoShape 179"/>
            <p:cNvSpPr>
              <a:spLocks noChangeArrowheads="1"/>
            </p:cNvSpPr>
            <p:nvPr/>
          </p:nvSpPr>
          <p:spPr bwMode="auto">
            <a:xfrm>
              <a:off x="4257" y="1991"/>
              <a:ext cx="81" cy="441"/>
            </a:xfrm>
            <a:prstGeom prst="upArrow">
              <a:avLst>
                <a:gd name="adj1" fmla="val 50000"/>
                <a:gd name="adj2" fmla="val 13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65" name="Oval 180"/>
            <p:cNvSpPr>
              <a:spLocks noChangeArrowheads="1"/>
            </p:cNvSpPr>
            <p:nvPr/>
          </p:nvSpPr>
          <p:spPr bwMode="auto">
            <a:xfrm>
              <a:off x="5286" y="1924"/>
              <a:ext cx="108" cy="1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7466" name="Oval 181"/>
            <p:cNvSpPr>
              <a:spLocks noChangeArrowheads="1"/>
            </p:cNvSpPr>
            <p:nvPr/>
          </p:nvSpPr>
          <p:spPr bwMode="auto">
            <a:xfrm>
              <a:off x="5178" y="2612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7467" name="Oval 182"/>
            <p:cNvSpPr>
              <a:spLocks noChangeArrowheads="1"/>
            </p:cNvSpPr>
            <p:nvPr/>
          </p:nvSpPr>
          <p:spPr bwMode="auto">
            <a:xfrm>
              <a:off x="4393" y="2612"/>
              <a:ext cx="108" cy="13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7468" name="AutoShape 183"/>
            <p:cNvSpPr>
              <a:spLocks noChangeArrowheads="1"/>
            </p:cNvSpPr>
            <p:nvPr/>
          </p:nvSpPr>
          <p:spPr bwMode="auto">
            <a:xfrm rot="10800000">
              <a:off x="3257" y="1612"/>
              <a:ext cx="270" cy="75"/>
            </a:xfrm>
            <a:prstGeom prst="leftArrow">
              <a:avLst>
                <a:gd name="adj1" fmla="val 50000"/>
                <a:gd name="adj2" fmla="val 600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69" name="AutoShape 184"/>
            <p:cNvSpPr>
              <a:spLocks noChangeArrowheads="1"/>
            </p:cNvSpPr>
            <p:nvPr/>
          </p:nvSpPr>
          <p:spPr bwMode="auto">
            <a:xfrm rot="10800000">
              <a:off x="3257" y="1991"/>
              <a:ext cx="270" cy="76"/>
            </a:xfrm>
            <a:prstGeom prst="leftArrow">
              <a:avLst>
                <a:gd name="adj1" fmla="val 50000"/>
                <a:gd name="adj2" fmla="val 59211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17470" name="Group 185"/>
            <p:cNvGrpSpPr>
              <a:grpSpLocks/>
            </p:cNvGrpSpPr>
            <p:nvPr/>
          </p:nvGrpSpPr>
          <p:grpSpPr bwMode="auto">
            <a:xfrm>
              <a:off x="2905" y="1577"/>
              <a:ext cx="380" cy="1174"/>
              <a:chOff x="1111" y="2659"/>
              <a:chExt cx="635" cy="1543"/>
            </a:xfrm>
          </p:grpSpPr>
          <p:sp>
            <p:nvSpPr>
              <p:cNvPr id="17473" name="AutoShape 186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635" cy="15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grpSp>
            <p:nvGrpSpPr>
              <p:cNvPr id="17474" name="Group 187"/>
              <p:cNvGrpSpPr>
                <a:grpSpLocks/>
              </p:cNvGrpSpPr>
              <p:nvPr/>
            </p:nvGrpSpPr>
            <p:grpSpPr bwMode="auto">
              <a:xfrm>
                <a:off x="1173" y="2705"/>
                <a:ext cx="528" cy="1433"/>
                <a:chOff x="362" y="2336"/>
                <a:chExt cx="528" cy="1433"/>
              </a:xfrm>
            </p:grpSpPr>
            <p:pic>
              <p:nvPicPr>
                <p:cNvPr id="17478" name="Picture 188" descr="j023531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" y="2744"/>
                  <a:ext cx="426" cy="5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79" name="Picture 189" descr="j0300840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" y="3288"/>
                  <a:ext cx="435" cy="4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80" name="Picture 190" descr="j020546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" y="2336"/>
                  <a:ext cx="528" cy="3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75" name="Oval 191"/>
              <p:cNvSpPr>
                <a:spLocks noChangeArrowheads="1"/>
              </p:cNvSpPr>
              <p:nvPr/>
            </p:nvSpPr>
            <p:spPr bwMode="auto">
              <a:xfrm>
                <a:off x="1111" y="2659"/>
                <a:ext cx="181" cy="181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latin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17476" name="Oval 192"/>
              <p:cNvSpPr>
                <a:spLocks noChangeArrowheads="1"/>
              </p:cNvSpPr>
              <p:nvPr/>
            </p:nvSpPr>
            <p:spPr bwMode="auto">
              <a:xfrm>
                <a:off x="1111" y="3113"/>
                <a:ext cx="181" cy="181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latin typeface="Arial" panose="020B0604020202020204" pitchFamily="34" charset="0"/>
                  </a:rPr>
                  <a:t>Б</a:t>
                </a:r>
              </a:p>
            </p:txBody>
          </p:sp>
          <p:sp>
            <p:nvSpPr>
              <p:cNvPr id="17477" name="Oval 193"/>
              <p:cNvSpPr>
                <a:spLocks noChangeArrowheads="1"/>
              </p:cNvSpPr>
              <p:nvPr/>
            </p:nvSpPr>
            <p:spPr bwMode="auto">
              <a:xfrm>
                <a:off x="1111" y="3612"/>
                <a:ext cx="181" cy="181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800" b="1">
                    <a:latin typeface="Arial" panose="020B0604020202020204" pitchFamily="34" charset="0"/>
                  </a:rPr>
                  <a:t>В</a:t>
                </a:r>
              </a:p>
            </p:txBody>
          </p:sp>
        </p:grpSp>
        <p:sp>
          <p:nvSpPr>
            <p:cNvPr id="17471" name="AutoShape 194"/>
            <p:cNvSpPr>
              <a:spLocks noChangeArrowheads="1"/>
            </p:cNvSpPr>
            <p:nvPr/>
          </p:nvSpPr>
          <p:spPr bwMode="auto">
            <a:xfrm>
              <a:off x="3257" y="2475"/>
              <a:ext cx="622" cy="74"/>
            </a:xfrm>
            <a:prstGeom prst="leftArrow">
              <a:avLst>
                <a:gd name="adj1" fmla="val 50000"/>
                <a:gd name="adj2" fmla="val 14009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7472" name="Oval 195"/>
            <p:cNvSpPr>
              <a:spLocks noChangeArrowheads="1"/>
            </p:cNvSpPr>
            <p:nvPr/>
          </p:nvSpPr>
          <p:spPr bwMode="auto">
            <a:xfrm>
              <a:off x="3419" y="1303"/>
              <a:ext cx="108" cy="1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800" b="1"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521804" y="130623"/>
            <a:ext cx="837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CC"/>
                </a:solidFill>
              </a:rPr>
              <a:t>Різноманіття</a:t>
            </a:r>
            <a:r>
              <a:rPr lang="ru-RU" sz="3200" b="1" dirty="0" smtClean="0">
                <a:solidFill>
                  <a:srgbClr val="0000CC"/>
                </a:solidFill>
              </a:rPr>
              <a:t> схем </a:t>
            </a:r>
            <a:r>
              <a:rPr lang="ru-RU" sz="3200" b="1" dirty="0" err="1" smtClean="0">
                <a:solidFill>
                  <a:srgbClr val="0000CC"/>
                </a:solidFill>
              </a:rPr>
              <a:t>архітектурних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процесів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804" y="130623"/>
            <a:ext cx="837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err="1" smtClean="0">
                <a:solidFill>
                  <a:schemeClr val="tx1"/>
                </a:solidFill>
              </a:rPr>
              <a:t>Арх</a:t>
            </a:r>
            <a:r>
              <a:rPr lang="uk-UA" altLang="ru-RU" sz="3200" b="1" dirty="0" smtClean="0"/>
              <a:t>і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тектура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в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динаміці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148" y="942412"/>
            <a:ext cx="82841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Постійна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трансформація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і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підсистем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динамічно і </a:t>
            </a:r>
            <a:r>
              <a:rPr lang="ru-RU" sz="2000" dirty="0" err="1" smtClean="0"/>
              <a:t>схильне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постійних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фактори</a:t>
            </a:r>
            <a:r>
              <a:rPr lang="ru-RU" sz="2000" dirty="0" smtClean="0"/>
              <a:t>, як </a:t>
            </a:r>
            <a:r>
              <a:rPr lang="ru-RU" sz="2000" b="1" dirty="0" err="1" smtClean="0"/>
              <a:t>зміна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ринкових</a:t>
            </a:r>
            <a:r>
              <a:rPr lang="ru-RU" sz="2000" b="1" dirty="0" smtClean="0"/>
              <a:t> умов,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знання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суттєва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поглядах</a:t>
            </a:r>
            <a:r>
              <a:rPr lang="ru-RU" sz="2000" dirty="0" smtClean="0"/>
              <a:t> на те, як 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діє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Натомість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- </a:t>
            </a:r>
            <a:r>
              <a:rPr lang="ru-RU" sz="2000" dirty="0" err="1" smtClean="0"/>
              <a:t>ієрархія</a:t>
            </a:r>
            <a:r>
              <a:rPr lang="ru-RU" sz="2000" dirty="0" smtClean="0"/>
              <a:t> і в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і в </a:t>
            </a:r>
            <a:r>
              <a:rPr lang="ru-RU" sz="2000" dirty="0" err="1" smtClean="0"/>
              <a:t>управлінні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розвинулося</a:t>
            </a:r>
            <a:r>
              <a:rPr lang="ru-RU" sz="2000" dirty="0" smtClean="0"/>
              <a:t> "</a:t>
            </a:r>
            <a:r>
              <a:rPr lang="ru-RU" sz="2000" dirty="0" err="1" smtClean="0"/>
              <a:t>розподілене</a:t>
            </a:r>
            <a:r>
              <a:rPr lang="ru-RU" sz="2000" dirty="0" smtClean="0"/>
              <a:t>"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комунікації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кооперації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підрозділів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 проблем і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дій</a:t>
            </a:r>
            <a:r>
              <a:rPr lang="ru-RU" sz="2000" dirty="0" smtClean="0"/>
              <a:t> »</a:t>
            </a:r>
          </a:p>
          <a:p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C00000"/>
                </a:solidFill>
              </a:rPr>
              <a:t>ISO 14258. </a:t>
            </a:r>
            <a:r>
              <a:rPr lang="ru-RU" sz="2000" dirty="0" err="1" smtClean="0">
                <a:solidFill>
                  <a:srgbClr val="C00000"/>
                </a:solidFill>
              </a:rPr>
              <a:t>Concepts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and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rules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for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enterprise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models</a:t>
            </a:r>
            <a:r>
              <a:rPr lang="ru-RU" sz="2000" dirty="0" smtClean="0">
                <a:solidFill>
                  <a:srgbClr val="C00000"/>
                </a:solidFill>
              </a:rPr>
              <a:t>. 1998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6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089D8B70-939B-4834-8F00-E81C8C66800E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81990"/>
              </p:ext>
            </p:extLst>
          </p:nvPr>
        </p:nvGraphicFramePr>
        <p:xfrm>
          <a:off x="73025" y="789782"/>
          <a:ext cx="8820150" cy="61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Слайд" r:id="rId3" imgW="4381561" imgH="3284281" progId="PowerPoint.Slide.8">
                  <p:embed/>
                </p:oleObj>
              </mc:Choice>
              <mc:Fallback>
                <p:oleObj name="Слайд" r:id="rId3" imgW="4381561" imgH="328428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789782"/>
                        <a:ext cx="8820150" cy="61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762750" y="2997200"/>
            <a:ext cx="2130425" cy="278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КОНКРЕТИЗАЦИИ: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перехода от общих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частных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(референсные)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конкретным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(итоги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моделирования)</a:t>
            </a:r>
            <a:endParaRPr lang="en-US" altLang="ru-RU" sz="16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11188" y="703263"/>
            <a:ext cx="20621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u="sng"/>
              <a:t>Типы представлений: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Model Contents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Purpose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Implementation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/>
              <a:t>Physical Manifestation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673350" y="940495"/>
            <a:ext cx="41354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</a:t>
            </a: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 </a:t>
            </a:r>
            <a:r>
              <a:rPr lang="ru-RU" alt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визуализацией</a:t>
            </a:r>
            <a:endParaRPr lang="ru-RU" alt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представлений</a:t>
            </a:r>
            <a:endParaRPr lang="ru-RU" alt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</a:t>
            </a:r>
            <a:r>
              <a:rPr lang="ru-RU" alt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Сущности</a:t>
            </a:r>
            <a:endParaRPr lang="ru-RU" alt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31788" y="2852738"/>
            <a:ext cx="18637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ЖЦ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(Страт. ВРЕМЯ):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ЖЦ</a:t>
            </a:r>
            <a:endParaRPr lang="en-US" altLang="ru-RU" sz="1600" b="1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513" y="13137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CC"/>
                </a:solidFill>
              </a:rPr>
              <a:t>Облік</a:t>
            </a:r>
            <a:r>
              <a:rPr lang="ru-RU" sz="2800" b="1" dirty="0" smtClean="0">
                <a:solidFill>
                  <a:srgbClr val="0000CC"/>
                </a:solidFill>
              </a:rPr>
              <a:t> часу в GERAM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924" y="105350"/>
            <a:ext cx="8074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660033"/>
                </a:solidFill>
              </a:rPr>
              <a:t>Схема арх. </a:t>
            </a:r>
            <a:r>
              <a:rPr lang="ru-RU" altLang="ru-RU" sz="3200" b="1" dirty="0" err="1" smtClean="0">
                <a:solidFill>
                  <a:srgbClr val="660033"/>
                </a:solidFill>
              </a:rPr>
              <a:t>підприємства</a:t>
            </a:r>
            <a:r>
              <a:rPr lang="ru-RU" altLang="ru-RU" sz="3200" b="1" dirty="0" smtClean="0">
                <a:solidFill>
                  <a:srgbClr val="660033"/>
                </a:solidFill>
              </a:rPr>
              <a:t> по </a:t>
            </a:r>
            <a:r>
              <a:rPr lang="ru-RU" altLang="ru-RU" sz="3200" b="1" dirty="0" err="1" smtClean="0">
                <a:solidFill>
                  <a:srgbClr val="660033"/>
                </a:solidFill>
              </a:rPr>
              <a:t>Дж.Захману</a:t>
            </a:r>
            <a:endParaRPr lang="ru-RU" sz="32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3838" y="809625"/>
            <a:ext cx="8524875" cy="5715000"/>
            <a:chOff x="263" y="432"/>
            <a:chExt cx="4949" cy="36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606" y="915"/>
              <a:ext cx="1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4" y="432"/>
              <a:ext cx="624" cy="52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2400" b="1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588" y="432"/>
              <a:ext cx="624" cy="52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292" y="432"/>
              <a:ext cx="672" cy="528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292" y="528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ДАННЫЕ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63" y="981"/>
              <a:ext cx="11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Потребности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 цели</a:t>
              </a:r>
              <a:r>
                <a:rPr lang="ru-RU" altLang="ru-RU" sz="1400" b="1"/>
                <a:t> 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49" y="1572"/>
              <a:ext cx="513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Бизнес-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модель</a:t>
              </a:r>
              <a:endParaRPr lang="ru-RU" altLang="ru-RU" sz="1400" b="1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400" b="1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63" y="2067"/>
              <a:ext cx="116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Логическая (системная)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 модель АС</a:t>
              </a:r>
              <a:endParaRPr lang="ru-RU" altLang="ru-RU" sz="1400" b="1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42" y="2658"/>
              <a:ext cx="10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Техническая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архитектура ИС</a:t>
              </a:r>
              <a:r>
                <a:rPr lang="ru-RU" altLang="ru-RU" sz="1400" b="1"/>
                <a:t> 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33" y="3564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Практика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использования</a:t>
              </a:r>
              <a:endParaRPr lang="ru-RU" altLang="ru-RU" sz="1400" b="1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355" y="432"/>
              <a:ext cx="689" cy="54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254" y="576"/>
              <a:ext cx="9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МОТИВЫ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044" y="432"/>
              <a:ext cx="672" cy="5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114" y="576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ЛЮДИ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68" y="3097"/>
              <a:ext cx="8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Детальная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реализация</a:t>
              </a:r>
              <a:endParaRPr lang="ru-RU" altLang="ru-RU" sz="1400" b="1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354" y="1525"/>
              <a:ext cx="6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Бизнес-план</a:t>
              </a: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381" y="982"/>
              <a:ext cx="65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Конку-   ренты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Товары</a:t>
              </a: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88" y="1584"/>
              <a:ext cx="463" cy="327"/>
              <a:chOff x="2557" y="1369"/>
              <a:chExt cx="1031" cy="335"/>
            </a:xfrm>
          </p:grpSpPr>
          <p:sp>
            <p:nvSpPr>
              <p:cNvPr id="371" name="Rectangle 27"/>
              <p:cNvSpPr>
                <a:spLocks noChangeArrowheads="1"/>
              </p:cNvSpPr>
              <p:nvPr/>
            </p:nvSpPr>
            <p:spPr bwMode="auto">
              <a:xfrm>
                <a:off x="2950" y="1369"/>
                <a:ext cx="195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72" name="Rectangle 28"/>
              <p:cNvSpPr>
                <a:spLocks noChangeArrowheads="1"/>
              </p:cNvSpPr>
              <p:nvPr/>
            </p:nvSpPr>
            <p:spPr bwMode="auto">
              <a:xfrm>
                <a:off x="2557" y="1592"/>
                <a:ext cx="195" cy="112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73" name="Rectangle 29"/>
              <p:cNvSpPr>
                <a:spLocks noChangeArrowheads="1"/>
              </p:cNvSpPr>
              <p:nvPr/>
            </p:nvSpPr>
            <p:spPr bwMode="auto">
              <a:xfrm>
                <a:off x="2803" y="1592"/>
                <a:ext cx="195" cy="112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74" name="Rectangle 30"/>
              <p:cNvSpPr>
                <a:spLocks noChangeArrowheads="1"/>
              </p:cNvSpPr>
              <p:nvPr/>
            </p:nvSpPr>
            <p:spPr bwMode="auto">
              <a:xfrm>
                <a:off x="3147" y="1592"/>
                <a:ext cx="195" cy="112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75" name="Rectangle 31"/>
              <p:cNvSpPr>
                <a:spLocks noChangeArrowheads="1"/>
              </p:cNvSpPr>
              <p:nvPr/>
            </p:nvSpPr>
            <p:spPr bwMode="auto">
              <a:xfrm>
                <a:off x="3393" y="1592"/>
                <a:ext cx="195" cy="112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76" name="Line 32"/>
              <p:cNvSpPr>
                <a:spLocks noChangeShapeType="1"/>
              </p:cNvSpPr>
              <p:nvPr/>
            </p:nvSpPr>
            <p:spPr bwMode="auto">
              <a:xfrm flipH="1">
                <a:off x="3004" y="1649"/>
                <a:ext cx="1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7" name="Line 33"/>
              <p:cNvSpPr>
                <a:spLocks noChangeShapeType="1"/>
              </p:cNvSpPr>
              <p:nvPr/>
            </p:nvSpPr>
            <p:spPr bwMode="auto">
              <a:xfrm>
                <a:off x="2659" y="1537"/>
                <a:ext cx="8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" name="Line 34"/>
              <p:cNvSpPr>
                <a:spLocks noChangeShapeType="1"/>
              </p:cNvSpPr>
              <p:nvPr/>
            </p:nvSpPr>
            <p:spPr bwMode="auto">
              <a:xfrm>
                <a:off x="2654" y="1542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" name="Line 35"/>
              <p:cNvSpPr>
                <a:spLocks noChangeShapeType="1"/>
              </p:cNvSpPr>
              <p:nvPr/>
            </p:nvSpPr>
            <p:spPr bwMode="auto">
              <a:xfrm>
                <a:off x="2900" y="1542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Line 36"/>
              <p:cNvSpPr>
                <a:spLocks noChangeShapeType="1"/>
              </p:cNvSpPr>
              <p:nvPr/>
            </p:nvSpPr>
            <p:spPr bwMode="auto">
              <a:xfrm>
                <a:off x="3244" y="1542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1" name="Line 37"/>
              <p:cNvSpPr>
                <a:spLocks noChangeShapeType="1"/>
              </p:cNvSpPr>
              <p:nvPr/>
            </p:nvSpPr>
            <p:spPr bwMode="auto">
              <a:xfrm>
                <a:off x="3490" y="1542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2" name="Line 38"/>
              <p:cNvSpPr>
                <a:spLocks noChangeShapeType="1"/>
              </p:cNvSpPr>
              <p:nvPr/>
            </p:nvSpPr>
            <p:spPr bwMode="auto">
              <a:xfrm>
                <a:off x="3048" y="148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3" name="Line 39"/>
              <p:cNvSpPr>
                <a:spLocks noChangeShapeType="1"/>
              </p:cNvSpPr>
              <p:nvPr/>
            </p:nvSpPr>
            <p:spPr bwMode="auto">
              <a:xfrm flipV="1">
                <a:off x="3294" y="1429"/>
                <a:ext cx="0" cy="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4" name="Line 40"/>
              <p:cNvSpPr>
                <a:spLocks noChangeShapeType="1"/>
              </p:cNvSpPr>
              <p:nvPr/>
            </p:nvSpPr>
            <p:spPr bwMode="auto">
              <a:xfrm flipH="1">
                <a:off x="3151" y="1425"/>
                <a:ext cx="1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1453" y="2067"/>
              <a:ext cx="6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Бизнес-правила</a:t>
              </a: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1403" y="2664"/>
              <a:ext cx="68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Условия\ действия</a:t>
              </a: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2140" y="3120"/>
              <a:ext cx="52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read string 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1339" y="3083"/>
              <a:ext cx="7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TRIGGER ALARM </a:t>
              </a:r>
            </a:p>
          </p:txBody>
        </p:sp>
        <p:sp>
          <p:nvSpPr>
            <p:cNvPr id="27" name="Line 45"/>
            <p:cNvSpPr>
              <a:spLocks noChangeShapeType="1"/>
            </p:cNvSpPr>
            <p:nvPr/>
          </p:nvSpPr>
          <p:spPr bwMode="auto">
            <a:xfrm flipV="1">
              <a:off x="1432" y="3610"/>
              <a:ext cx="0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 flipV="1">
              <a:off x="1359" y="3936"/>
              <a:ext cx="541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V="1">
              <a:off x="263" y="1488"/>
              <a:ext cx="4949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>
              <a:off x="263" y="2009"/>
              <a:ext cx="4949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V="1">
              <a:off x="272" y="3072"/>
              <a:ext cx="494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V="1">
              <a:off x="263" y="3552"/>
              <a:ext cx="494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2716" y="432"/>
              <a:ext cx="576" cy="545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2097" y="3611"/>
              <a:ext cx="5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800000"/>
                  </a:solidFill>
                </a:rPr>
                <a:t>Умения</a:t>
              </a:r>
              <a:endParaRPr lang="ru-RU" altLang="ru-RU" sz="1600" b="1">
                <a:solidFill>
                  <a:srgbClr val="CC3300"/>
                </a:solidFill>
              </a:endParaRPr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>
              <a:off x="1354" y="769"/>
              <a:ext cx="13" cy="3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>
              <a:off x="2044" y="747"/>
              <a:ext cx="0" cy="3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auto">
            <a:xfrm>
              <a:off x="1596" y="3561"/>
              <a:ext cx="197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38" name="Rectangle 56"/>
            <p:cNvSpPr>
              <a:spLocks noChangeArrowheads="1"/>
            </p:cNvSpPr>
            <p:nvPr/>
          </p:nvSpPr>
          <p:spPr bwMode="auto">
            <a:xfrm>
              <a:off x="1612" y="3504"/>
              <a:ext cx="1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39" name="Line 57"/>
            <p:cNvSpPr>
              <a:spLocks noChangeShapeType="1"/>
            </p:cNvSpPr>
            <p:nvPr/>
          </p:nvSpPr>
          <p:spPr bwMode="auto">
            <a:xfrm>
              <a:off x="3962" y="4016"/>
              <a:ext cx="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2716" y="432"/>
              <a:ext cx="576" cy="35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41" name="Line 59"/>
            <p:cNvSpPr>
              <a:spLocks noChangeShapeType="1"/>
            </p:cNvSpPr>
            <p:nvPr/>
          </p:nvSpPr>
          <p:spPr bwMode="auto">
            <a:xfrm flipH="1">
              <a:off x="263" y="960"/>
              <a:ext cx="4949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2764" y="480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ГРА-ФИКИ</a:t>
              </a: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2140" y="1008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Партнеры</a:t>
              </a:r>
            </a:p>
          </p:txBody>
        </p:sp>
        <p:grpSp>
          <p:nvGrpSpPr>
            <p:cNvPr id="44" name="Group 62"/>
            <p:cNvGrpSpPr>
              <a:grpSpLocks/>
            </p:cNvGrpSpPr>
            <p:nvPr/>
          </p:nvGrpSpPr>
          <p:grpSpPr bwMode="auto">
            <a:xfrm>
              <a:off x="2158" y="2064"/>
              <a:ext cx="462" cy="322"/>
              <a:chOff x="2654" y="1871"/>
              <a:chExt cx="1082" cy="330"/>
            </a:xfrm>
          </p:grpSpPr>
          <p:sp>
            <p:nvSpPr>
              <p:cNvPr id="360" name="Rectangle 63"/>
              <p:cNvSpPr>
                <a:spLocks noChangeArrowheads="1"/>
              </p:cNvSpPr>
              <p:nvPr/>
            </p:nvSpPr>
            <p:spPr bwMode="auto">
              <a:xfrm>
                <a:off x="2950" y="1871"/>
                <a:ext cx="195" cy="112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61" name="Rectangle 64"/>
              <p:cNvSpPr>
                <a:spLocks noChangeArrowheads="1"/>
              </p:cNvSpPr>
              <p:nvPr/>
            </p:nvSpPr>
            <p:spPr bwMode="auto">
              <a:xfrm>
                <a:off x="2658" y="2095"/>
                <a:ext cx="94" cy="10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62" name="Rectangle 65"/>
              <p:cNvSpPr>
                <a:spLocks noChangeArrowheads="1"/>
              </p:cNvSpPr>
              <p:nvPr/>
            </p:nvSpPr>
            <p:spPr bwMode="auto">
              <a:xfrm>
                <a:off x="2904" y="2095"/>
                <a:ext cx="94" cy="10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63" name="Rectangle 66"/>
              <p:cNvSpPr>
                <a:spLocks noChangeArrowheads="1"/>
              </p:cNvSpPr>
              <p:nvPr/>
            </p:nvSpPr>
            <p:spPr bwMode="auto">
              <a:xfrm>
                <a:off x="3147" y="2095"/>
                <a:ext cx="93" cy="10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64" name="Rectangle 67"/>
              <p:cNvSpPr>
                <a:spLocks noChangeArrowheads="1"/>
              </p:cNvSpPr>
              <p:nvPr/>
            </p:nvSpPr>
            <p:spPr bwMode="auto">
              <a:xfrm>
                <a:off x="3393" y="2095"/>
                <a:ext cx="93" cy="10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65" name="Line 68"/>
              <p:cNvSpPr>
                <a:spLocks noChangeShapeType="1"/>
              </p:cNvSpPr>
              <p:nvPr/>
            </p:nvSpPr>
            <p:spPr bwMode="auto">
              <a:xfrm flipH="1">
                <a:off x="2654" y="2150"/>
                <a:ext cx="24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Line 69"/>
              <p:cNvSpPr>
                <a:spLocks noChangeShapeType="1"/>
              </p:cNvSpPr>
              <p:nvPr/>
            </p:nvSpPr>
            <p:spPr bwMode="auto">
              <a:xfrm flipH="1" flipV="1">
                <a:off x="2900" y="2150"/>
                <a:ext cx="247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7" name="Line 70"/>
              <p:cNvSpPr>
                <a:spLocks noChangeShapeType="1"/>
              </p:cNvSpPr>
              <p:nvPr/>
            </p:nvSpPr>
            <p:spPr bwMode="auto">
              <a:xfrm flipH="1" flipV="1">
                <a:off x="3244" y="2150"/>
                <a:ext cx="196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" name="Line 71"/>
              <p:cNvSpPr>
                <a:spLocks noChangeShapeType="1"/>
              </p:cNvSpPr>
              <p:nvPr/>
            </p:nvSpPr>
            <p:spPr bwMode="auto">
              <a:xfrm flipH="1">
                <a:off x="3490" y="1982"/>
                <a:ext cx="24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" name="Line 72"/>
              <p:cNvSpPr>
                <a:spLocks noChangeShapeType="1"/>
              </p:cNvSpPr>
              <p:nvPr/>
            </p:nvSpPr>
            <p:spPr bwMode="auto">
              <a:xfrm>
                <a:off x="3097" y="1926"/>
                <a:ext cx="539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" name="Line 73"/>
              <p:cNvSpPr>
                <a:spLocks noChangeShapeType="1"/>
              </p:cNvSpPr>
              <p:nvPr/>
            </p:nvSpPr>
            <p:spPr bwMode="auto">
              <a:xfrm flipH="1">
                <a:off x="2703" y="1925"/>
                <a:ext cx="294" cy="1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45" name="Object 74"/>
            <p:cNvGraphicFramePr>
              <a:graphicFrameLocks/>
            </p:cNvGraphicFramePr>
            <p:nvPr/>
          </p:nvGraphicFramePr>
          <p:xfrm>
            <a:off x="2716" y="2067"/>
            <a:ext cx="50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CorelDRAW" r:id="rId3" imgW="758825" imgH="711200" progId="CorelDraw.Graphic.7">
                    <p:embed/>
                  </p:oleObj>
                </mc:Choice>
                <mc:Fallback>
                  <p:oleObj name="CorelDRAW" r:id="rId3" imgW="758825" imgH="711200" progId="CorelDraw.Graphic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" y="2067"/>
                          <a:ext cx="503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64" y="1056"/>
              <a:ext cx="4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События</a:t>
              </a:r>
            </a:p>
          </p:txBody>
        </p:sp>
        <p:grpSp>
          <p:nvGrpSpPr>
            <p:cNvPr id="47" name="Group 76"/>
            <p:cNvGrpSpPr>
              <a:grpSpLocks/>
            </p:cNvGrpSpPr>
            <p:nvPr/>
          </p:nvGrpSpPr>
          <p:grpSpPr bwMode="auto">
            <a:xfrm>
              <a:off x="2812" y="1579"/>
              <a:ext cx="335" cy="326"/>
              <a:chOff x="3933" y="1370"/>
              <a:chExt cx="886" cy="334"/>
            </a:xfrm>
          </p:grpSpPr>
          <p:sp>
            <p:nvSpPr>
              <p:cNvPr id="355" name="Line 77"/>
              <p:cNvSpPr>
                <a:spLocks noChangeShapeType="1"/>
              </p:cNvSpPr>
              <p:nvPr/>
            </p:nvSpPr>
            <p:spPr bwMode="auto">
              <a:xfrm>
                <a:off x="3933" y="1370"/>
                <a:ext cx="197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Line 78"/>
              <p:cNvSpPr>
                <a:spLocks noChangeShapeType="1"/>
              </p:cNvSpPr>
              <p:nvPr/>
            </p:nvSpPr>
            <p:spPr bwMode="auto">
              <a:xfrm>
                <a:off x="4130" y="1583"/>
                <a:ext cx="393" cy="1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7" name="Line 79"/>
              <p:cNvSpPr>
                <a:spLocks noChangeShapeType="1"/>
              </p:cNvSpPr>
              <p:nvPr/>
            </p:nvSpPr>
            <p:spPr bwMode="auto">
              <a:xfrm>
                <a:off x="4523" y="1704"/>
                <a:ext cx="296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Line 80"/>
              <p:cNvSpPr>
                <a:spLocks noChangeShapeType="1"/>
              </p:cNvSpPr>
              <p:nvPr/>
            </p:nvSpPr>
            <p:spPr bwMode="auto">
              <a:xfrm>
                <a:off x="4130" y="1370"/>
                <a:ext cx="0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" name="Line 81"/>
              <p:cNvSpPr>
                <a:spLocks noChangeShapeType="1"/>
              </p:cNvSpPr>
              <p:nvPr/>
            </p:nvSpPr>
            <p:spPr bwMode="auto">
              <a:xfrm>
                <a:off x="4523" y="1583"/>
                <a:ext cx="0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" name="Group 82"/>
            <p:cNvGrpSpPr>
              <a:grpSpLocks/>
            </p:cNvGrpSpPr>
            <p:nvPr/>
          </p:nvGrpSpPr>
          <p:grpSpPr bwMode="auto">
            <a:xfrm>
              <a:off x="2860" y="2760"/>
              <a:ext cx="189" cy="323"/>
              <a:chOff x="4090" y="2873"/>
              <a:chExt cx="189" cy="323"/>
            </a:xfrm>
          </p:grpSpPr>
          <p:sp>
            <p:nvSpPr>
              <p:cNvPr id="353" name="Rectangle 83"/>
              <p:cNvSpPr>
                <a:spLocks noChangeArrowheads="1"/>
              </p:cNvSpPr>
              <p:nvPr/>
            </p:nvSpPr>
            <p:spPr bwMode="auto">
              <a:xfrm>
                <a:off x="4090" y="2873"/>
                <a:ext cx="189" cy="102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354" name="Line 84"/>
              <p:cNvSpPr>
                <a:spLocks noChangeShapeType="1"/>
              </p:cNvSpPr>
              <p:nvPr/>
            </p:nvSpPr>
            <p:spPr bwMode="auto">
              <a:xfrm>
                <a:off x="4184" y="2979"/>
                <a:ext cx="0" cy="2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" name="Rectangle 85"/>
            <p:cNvSpPr>
              <a:spLocks noChangeArrowheads="1"/>
            </p:cNvSpPr>
            <p:nvPr/>
          </p:nvSpPr>
          <p:spPr bwMode="auto">
            <a:xfrm>
              <a:off x="2716" y="254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t &gt; t</a:t>
              </a:r>
              <a:r>
                <a:rPr lang="ru-RU" altLang="ru-RU" sz="1200" b="1"/>
                <a:t>1</a:t>
              </a:r>
            </a:p>
          </p:txBody>
        </p:sp>
        <p:grpSp>
          <p:nvGrpSpPr>
            <p:cNvPr id="50" name="Group 86"/>
            <p:cNvGrpSpPr>
              <a:grpSpLocks/>
            </p:cNvGrpSpPr>
            <p:nvPr/>
          </p:nvGrpSpPr>
          <p:grpSpPr bwMode="auto">
            <a:xfrm>
              <a:off x="2816" y="3600"/>
              <a:ext cx="428" cy="326"/>
              <a:chOff x="3982" y="2987"/>
              <a:chExt cx="886" cy="335"/>
            </a:xfrm>
          </p:grpSpPr>
          <p:sp>
            <p:nvSpPr>
              <p:cNvPr id="348" name="Line 87"/>
              <p:cNvSpPr>
                <a:spLocks noChangeShapeType="1"/>
              </p:cNvSpPr>
              <p:nvPr/>
            </p:nvSpPr>
            <p:spPr bwMode="auto">
              <a:xfrm>
                <a:off x="3982" y="2987"/>
                <a:ext cx="197" cy="0"/>
              </a:xfrm>
              <a:prstGeom prst="line">
                <a:avLst/>
              </a:prstGeom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" name="Line 88"/>
              <p:cNvSpPr>
                <a:spLocks noChangeShapeType="1"/>
              </p:cNvSpPr>
              <p:nvPr/>
            </p:nvSpPr>
            <p:spPr bwMode="auto">
              <a:xfrm>
                <a:off x="4179" y="3201"/>
                <a:ext cx="394" cy="9"/>
              </a:xfrm>
              <a:prstGeom prst="line">
                <a:avLst/>
              </a:prstGeom>
              <a:noFill/>
              <a:ln w="50800">
                <a:solidFill>
                  <a:srgbClr val="99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Line 89"/>
              <p:cNvSpPr>
                <a:spLocks noChangeShapeType="1"/>
              </p:cNvSpPr>
              <p:nvPr/>
            </p:nvSpPr>
            <p:spPr bwMode="auto">
              <a:xfrm>
                <a:off x="4573" y="3322"/>
                <a:ext cx="295" cy="0"/>
              </a:xfrm>
              <a:prstGeom prst="line">
                <a:avLst/>
              </a:prstGeom>
              <a:noFill/>
              <a:ln w="50800">
                <a:solidFill>
                  <a:srgbClr val="CC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1" name="Line 90"/>
              <p:cNvSpPr>
                <a:spLocks noChangeShapeType="1"/>
              </p:cNvSpPr>
              <p:nvPr/>
            </p:nvSpPr>
            <p:spPr bwMode="auto">
              <a:xfrm>
                <a:off x="4179" y="2987"/>
                <a:ext cx="0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2" name="Line 91"/>
              <p:cNvSpPr>
                <a:spLocks noChangeShapeType="1"/>
              </p:cNvSpPr>
              <p:nvPr/>
            </p:nvSpPr>
            <p:spPr bwMode="auto">
              <a:xfrm>
                <a:off x="4573" y="3201"/>
                <a:ext cx="0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" name="Rectangle 92"/>
            <p:cNvSpPr>
              <a:spLocks noChangeArrowheads="1"/>
            </p:cNvSpPr>
            <p:nvPr/>
          </p:nvSpPr>
          <p:spPr bwMode="auto">
            <a:xfrm>
              <a:off x="2716" y="3168"/>
              <a:ext cx="5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on event t &gt; t1 . .</a:t>
              </a:r>
            </a:p>
          </p:txBody>
        </p:sp>
        <p:grpSp>
          <p:nvGrpSpPr>
            <p:cNvPr id="52" name="Group 93"/>
            <p:cNvGrpSpPr>
              <a:grpSpLocks/>
            </p:cNvGrpSpPr>
            <p:nvPr/>
          </p:nvGrpSpPr>
          <p:grpSpPr bwMode="auto">
            <a:xfrm>
              <a:off x="1409" y="3751"/>
              <a:ext cx="587" cy="185"/>
              <a:chOff x="1233" y="3098"/>
              <a:chExt cx="1175" cy="168"/>
            </a:xfrm>
          </p:grpSpPr>
          <p:sp>
            <p:nvSpPr>
              <p:cNvPr id="344" name="Line 94"/>
              <p:cNvSpPr>
                <a:spLocks noChangeShapeType="1"/>
              </p:cNvSpPr>
              <p:nvPr/>
            </p:nvSpPr>
            <p:spPr bwMode="auto">
              <a:xfrm>
                <a:off x="1823" y="3104"/>
                <a:ext cx="142" cy="1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5" name="Line 95"/>
              <p:cNvSpPr>
                <a:spLocks noChangeShapeType="1"/>
              </p:cNvSpPr>
              <p:nvPr/>
            </p:nvSpPr>
            <p:spPr bwMode="auto">
              <a:xfrm flipH="1">
                <a:off x="1233" y="3098"/>
                <a:ext cx="11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6" name="Line 96"/>
              <p:cNvSpPr>
                <a:spLocks noChangeShapeType="1"/>
              </p:cNvSpPr>
              <p:nvPr/>
            </p:nvSpPr>
            <p:spPr bwMode="auto">
              <a:xfrm flipH="1">
                <a:off x="1233" y="3215"/>
                <a:ext cx="388" cy="5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7" name="Line 97"/>
              <p:cNvSpPr>
                <a:spLocks noChangeShapeType="1"/>
              </p:cNvSpPr>
              <p:nvPr/>
            </p:nvSpPr>
            <p:spPr bwMode="auto">
              <a:xfrm flipV="1">
                <a:off x="1624" y="3102"/>
                <a:ext cx="192" cy="1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" name="Line 98"/>
            <p:cNvSpPr>
              <a:spLocks noChangeShapeType="1"/>
            </p:cNvSpPr>
            <p:nvPr/>
          </p:nvSpPr>
          <p:spPr bwMode="auto">
            <a:xfrm flipH="1" flipV="1">
              <a:off x="285" y="4019"/>
              <a:ext cx="4927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Line 99"/>
            <p:cNvSpPr>
              <a:spLocks noChangeShapeType="1"/>
            </p:cNvSpPr>
            <p:nvPr/>
          </p:nvSpPr>
          <p:spPr bwMode="auto">
            <a:xfrm>
              <a:off x="263" y="43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Line 100"/>
            <p:cNvSpPr>
              <a:spLocks noChangeShapeType="1"/>
            </p:cNvSpPr>
            <p:nvPr/>
          </p:nvSpPr>
          <p:spPr bwMode="auto">
            <a:xfrm>
              <a:off x="272" y="432"/>
              <a:ext cx="0" cy="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6" name="Group 101"/>
            <p:cNvGrpSpPr>
              <a:grpSpLocks/>
            </p:cNvGrpSpPr>
            <p:nvPr/>
          </p:nvGrpSpPr>
          <p:grpSpPr bwMode="auto">
            <a:xfrm>
              <a:off x="2140" y="2611"/>
              <a:ext cx="438" cy="365"/>
              <a:chOff x="2918" y="2429"/>
              <a:chExt cx="622" cy="444"/>
            </a:xfrm>
          </p:grpSpPr>
          <p:sp>
            <p:nvSpPr>
              <p:cNvPr id="290" name="Freeform 102"/>
              <p:cNvSpPr>
                <a:spLocks/>
              </p:cNvSpPr>
              <p:nvPr/>
            </p:nvSpPr>
            <p:spPr bwMode="auto">
              <a:xfrm>
                <a:off x="3030" y="2667"/>
                <a:ext cx="392" cy="40"/>
              </a:xfrm>
              <a:custGeom>
                <a:avLst/>
                <a:gdLst>
                  <a:gd name="T0" fmla="*/ 391 w 392"/>
                  <a:gd name="T1" fmla="*/ 39 h 40"/>
                  <a:gd name="T2" fmla="*/ 0 w 392"/>
                  <a:gd name="T3" fmla="*/ 39 h 40"/>
                  <a:gd name="T4" fmla="*/ 58 w 392"/>
                  <a:gd name="T5" fmla="*/ 0 h 40"/>
                  <a:gd name="T6" fmla="*/ 331 w 392"/>
                  <a:gd name="T7" fmla="*/ 0 h 40"/>
                  <a:gd name="T8" fmla="*/ 391 w 392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2" h="40">
                    <a:moveTo>
                      <a:pt x="391" y="39"/>
                    </a:moveTo>
                    <a:lnTo>
                      <a:pt x="0" y="39"/>
                    </a:lnTo>
                    <a:lnTo>
                      <a:pt x="58" y="0"/>
                    </a:lnTo>
                    <a:lnTo>
                      <a:pt x="331" y="0"/>
                    </a:lnTo>
                    <a:lnTo>
                      <a:pt x="391" y="39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103"/>
              <p:cNvSpPr>
                <a:spLocks/>
              </p:cNvSpPr>
              <p:nvPr/>
            </p:nvSpPr>
            <p:spPr bwMode="auto">
              <a:xfrm>
                <a:off x="3030" y="2667"/>
                <a:ext cx="396" cy="40"/>
              </a:xfrm>
              <a:custGeom>
                <a:avLst/>
                <a:gdLst>
                  <a:gd name="T0" fmla="*/ 395 w 396"/>
                  <a:gd name="T1" fmla="*/ 39 h 40"/>
                  <a:gd name="T2" fmla="*/ 0 w 396"/>
                  <a:gd name="T3" fmla="*/ 39 h 40"/>
                  <a:gd name="T4" fmla="*/ 59 w 396"/>
                  <a:gd name="T5" fmla="*/ 0 h 40"/>
                  <a:gd name="T6" fmla="*/ 335 w 396"/>
                  <a:gd name="T7" fmla="*/ 0 h 40"/>
                  <a:gd name="T8" fmla="*/ 395 w 396"/>
                  <a:gd name="T9" fmla="*/ 39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6" h="40">
                    <a:moveTo>
                      <a:pt x="395" y="39"/>
                    </a:moveTo>
                    <a:lnTo>
                      <a:pt x="0" y="39"/>
                    </a:lnTo>
                    <a:lnTo>
                      <a:pt x="59" y="0"/>
                    </a:lnTo>
                    <a:lnTo>
                      <a:pt x="335" y="0"/>
                    </a:lnTo>
                    <a:lnTo>
                      <a:pt x="395" y="3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104"/>
              <p:cNvSpPr>
                <a:spLocks/>
              </p:cNvSpPr>
              <p:nvPr/>
            </p:nvSpPr>
            <p:spPr bwMode="auto">
              <a:xfrm>
                <a:off x="3030" y="2701"/>
                <a:ext cx="392" cy="82"/>
              </a:xfrm>
              <a:custGeom>
                <a:avLst/>
                <a:gdLst>
                  <a:gd name="T0" fmla="*/ 0 w 392"/>
                  <a:gd name="T1" fmla="*/ 0 h 82"/>
                  <a:gd name="T2" fmla="*/ 0 w 392"/>
                  <a:gd name="T3" fmla="*/ 81 h 82"/>
                  <a:gd name="T4" fmla="*/ 391 w 392"/>
                  <a:gd name="T5" fmla="*/ 81 h 82"/>
                  <a:gd name="T6" fmla="*/ 391 w 392"/>
                  <a:gd name="T7" fmla="*/ 0 h 82"/>
                  <a:gd name="T8" fmla="*/ 0 w 39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2" h="82">
                    <a:moveTo>
                      <a:pt x="0" y="0"/>
                    </a:moveTo>
                    <a:lnTo>
                      <a:pt x="0" y="81"/>
                    </a:lnTo>
                    <a:lnTo>
                      <a:pt x="391" y="81"/>
                    </a:lnTo>
                    <a:lnTo>
                      <a:pt x="39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105"/>
              <p:cNvSpPr>
                <a:spLocks/>
              </p:cNvSpPr>
              <p:nvPr/>
            </p:nvSpPr>
            <p:spPr bwMode="auto">
              <a:xfrm>
                <a:off x="3030" y="2701"/>
                <a:ext cx="396" cy="87"/>
              </a:xfrm>
              <a:custGeom>
                <a:avLst/>
                <a:gdLst>
                  <a:gd name="T0" fmla="*/ 0 w 396"/>
                  <a:gd name="T1" fmla="*/ 0 h 87"/>
                  <a:gd name="T2" fmla="*/ 0 w 396"/>
                  <a:gd name="T3" fmla="*/ 86 h 87"/>
                  <a:gd name="T4" fmla="*/ 395 w 396"/>
                  <a:gd name="T5" fmla="*/ 86 h 87"/>
                  <a:gd name="T6" fmla="*/ 395 w 396"/>
                  <a:gd name="T7" fmla="*/ 0 h 87"/>
                  <a:gd name="T8" fmla="*/ 0 w 396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6" h="87">
                    <a:moveTo>
                      <a:pt x="0" y="0"/>
                    </a:moveTo>
                    <a:lnTo>
                      <a:pt x="0" y="86"/>
                    </a:lnTo>
                    <a:lnTo>
                      <a:pt x="395" y="86"/>
                    </a:lnTo>
                    <a:lnTo>
                      <a:pt x="39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106"/>
              <p:cNvSpPr>
                <a:spLocks/>
              </p:cNvSpPr>
              <p:nvPr/>
            </p:nvSpPr>
            <p:spPr bwMode="auto">
              <a:xfrm>
                <a:off x="3182" y="2750"/>
                <a:ext cx="134" cy="40"/>
              </a:xfrm>
              <a:custGeom>
                <a:avLst/>
                <a:gdLst>
                  <a:gd name="T0" fmla="*/ 0 w 134"/>
                  <a:gd name="T1" fmla="*/ 0 h 40"/>
                  <a:gd name="T2" fmla="*/ 0 w 134"/>
                  <a:gd name="T3" fmla="*/ 39 h 40"/>
                  <a:gd name="T4" fmla="*/ 133 w 134"/>
                  <a:gd name="T5" fmla="*/ 39 h 40"/>
                  <a:gd name="T6" fmla="*/ 133 w 134"/>
                  <a:gd name="T7" fmla="*/ 0 h 40"/>
                  <a:gd name="T8" fmla="*/ 0 w 13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40">
                    <a:moveTo>
                      <a:pt x="0" y="0"/>
                    </a:moveTo>
                    <a:lnTo>
                      <a:pt x="0" y="39"/>
                    </a:lnTo>
                    <a:lnTo>
                      <a:pt x="133" y="39"/>
                    </a:lnTo>
                    <a:lnTo>
                      <a:pt x="1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107"/>
              <p:cNvSpPr>
                <a:spLocks/>
              </p:cNvSpPr>
              <p:nvPr/>
            </p:nvSpPr>
            <p:spPr bwMode="auto">
              <a:xfrm>
                <a:off x="3182" y="2750"/>
                <a:ext cx="141" cy="40"/>
              </a:xfrm>
              <a:custGeom>
                <a:avLst/>
                <a:gdLst>
                  <a:gd name="T0" fmla="*/ 0 w 141"/>
                  <a:gd name="T1" fmla="*/ 0 h 40"/>
                  <a:gd name="T2" fmla="*/ 0 w 141"/>
                  <a:gd name="T3" fmla="*/ 39 h 40"/>
                  <a:gd name="T4" fmla="*/ 140 w 141"/>
                  <a:gd name="T5" fmla="*/ 39 h 40"/>
                  <a:gd name="T6" fmla="*/ 140 w 141"/>
                  <a:gd name="T7" fmla="*/ 0 h 40"/>
                  <a:gd name="T8" fmla="*/ 0 w 1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40">
                    <a:moveTo>
                      <a:pt x="0" y="0"/>
                    </a:moveTo>
                    <a:lnTo>
                      <a:pt x="0" y="39"/>
                    </a:lnTo>
                    <a:lnTo>
                      <a:pt x="140" y="39"/>
                    </a:lnTo>
                    <a:lnTo>
                      <a:pt x="1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08"/>
              <p:cNvSpPr>
                <a:spLocks/>
              </p:cNvSpPr>
              <p:nvPr/>
            </p:nvSpPr>
            <p:spPr bwMode="auto">
              <a:xfrm>
                <a:off x="3182" y="2771"/>
                <a:ext cx="134" cy="38"/>
              </a:xfrm>
              <a:custGeom>
                <a:avLst/>
                <a:gdLst>
                  <a:gd name="T0" fmla="*/ 0 w 134"/>
                  <a:gd name="T1" fmla="*/ 0 h 38"/>
                  <a:gd name="T2" fmla="*/ 0 w 134"/>
                  <a:gd name="T3" fmla="*/ 37 h 38"/>
                  <a:gd name="T4" fmla="*/ 133 w 134"/>
                  <a:gd name="T5" fmla="*/ 37 h 38"/>
                  <a:gd name="T6" fmla="*/ 133 w 134"/>
                  <a:gd name="T7" fmla="*/ 0 h 38"/>
                  <a:gd name="T8" fmla="*/ 0 w 13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38">
                    <a:moveTo>
                      <a:pt x="0" y="0"/>
                    </a:moveTo>
                    <a:lnTo>
                      <a:pt x="0" y="37"/>
                    </a:lnTo>
                    <a:lnTo>
                      <a:pt x="133" y="37"/>
                    </a:lnTo>
                    <a:lnTo>
                      <a:pt x="1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E5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09"/>
              <p:cNvSpPr>
                <a:spLocks/>
              </p:cNvSpPr>
              <p:nvPr/>
            </p:nvSpPr>
            <p:spPr bwMode="auto">
              <a:xfrm>
                <a:off x="3182" y="2771"/>
                <a:ext cx="141" cy="39"/>
              </a:xfrm>
              <a:custGeom>
                <a:avLst/>
                <a:gdLst>
                  <a:gd name="T0" fmla="*/ 0 w 141"/>
                  <a:gd name="T1" fmla="*/ 0 h 39"/>
                  <a:gd name="T2" fmla="*/ 0 w 141"/>
                  <a:gd name="T3" fmla="*/ 38 h 39"/>
                  <a:gd name="T4" fmla="*/ 140 w 141"/>
                  <a:gd name="T5" fmla="*/ 38 h 39"/>
                  <a:gd name="T6" fmla="*/ 140 w 141"/>
                  <a:gd name="T7" fmla="*/ 0 h 39"/>
                  <a:gd name="T8" fmla="*/ 0 w 14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39">
                    <a:moveTo>
                      <a:pt x="0" y="0"/>
                    </a:moveTo>
                    <a:lnTo>
                      <a:pt x="0" y="38"/>
                    </a:lnTo>
                    <a:lnTo>
                      <a:pt x="140" y="38"/>
                    </a:lnTo>
                    <a:lnTo>
                      <a:pt x="1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110"/>
              <p:cNvSpPr>
                <a:spLocks/>
              </p:cNvSpPr>
              <p:nvPr/>
            </p:nvSpPr>
            <p:spPr bwMode="auto">
              <a:xfrm>
                <a:off x="3182" y="2724"/>
                <a:ext cx="134" cy="38"/>
              </a:xfrm>
              <a:custGeom>
                <a:avLst/>
                <a:gdLst>
                  <a:gd name="T0" fmla="*/ 0 w 134"/>
                  <a:gd name="T1" fmla="*/ 0 h 38"/>
                  <a:gd name="T2" fmla="*/ 0 w 134"/>
                  <a:gd name="T3" fmla="*/ 37 h 38"/>
                  <a:gd name="T4" fmla="*/ 133 w 134"/>
                  <a:gd name="T5" fmla="*/ 37 h 38"/>
                  <a:gd name="T6" fmla="*/ 133 w 134"/>
                  <a:gd name="T7" fmla="*/ 0 h 38"/>
                  <a:gd name="T8" fmla="*/ 0 w 13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38">
                    <a:moveTo>
                      <a:pt x="0" y="0"/>
                    </a:moveTo>
                    <a:lnTo>
                      <a:pt x="0" y="37"/>
                    </a:lnTo>
                    <a:lnTo>
                      <a:pt x="133" y="37"/>
                    </a:lnTo>
                    <a:lnTo>
                      <a:pt x="1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111"/>
              <p:cNvSpPr>
                <a:spLocks/>
              </p:cNvSpPr>
              <p:nvPr/>
            </p:nvSpPr>
            <p:spPr bwMode="auto">
              <a:xfrm>
                <a:off x="3182" y="2724"/>
                <a:ext cx="141" cy="38"/>
              </a:xfrm>
              <a:custGeom>
                <a:avLst/>
                <a:gdLst>
                  <a:gd name="T0" fmla="*/ 0 w 141"/>
                  <a:gd name="T1" fmla="*/ 0 h 38"/>
                  <a:gd name="T2" fmla="*/ 0 w 141"/>
                  <a:gd name="T3" fmla="*/ 37 h 38"/>
                  <a:gd name="T4" fmla="*/ 140 w 141"/>
                  <a:gd name="T5" fmla="*/ 37 h 38"/>
                  <a:gd name="T6" fmla="*/ 140 w 141"/>
                  <a:gd name="T7" fmla="*/ 0 h 38"/>
                  <a:gd name="T8" fmla="*/ 0 w 14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38">
                    <a:moveTo>
                      <a:pt x="0" y="0"/>
                    </a:moveTo>
                    <a:lnTo>
                      <a:pt x="0" y="37"/>
                    </a:lnTo>
                    <a:lnTo>
                      <a:pt x="140" y="37"/>
                    </a:lnTo>
                    <a:lnTo>
                      <a:pt x="1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112"/>
              <p:cNvSpPr>
                <a:spLocks/>
              </p:cNvSpPr>
              <p:nvPr/>
            </p:nvSpPr>
            <p:spPr bwMode="auto">
              <a:xfrm>
                <a:off x="3276" y="2732"/>
                <a:ext cx="39" cy="38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37 h 38"/>
                  <a:gd name="T4" fmla="*/ 38 w 39"/>
                  <a:gd name="T5" fmla="*/ 37 h 38"/>
                  <a:gd name="T6" fmla="*/ 38 w 39"/>
                  <a:gd name="T7" fmla="*/ 0 h 38"/>
                  <a:gd name="T8" fmla="*/ 0 w 3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0" y="37"/>
                    </a:lnTo>
                    <a:lnTo>
                      <a:pt x="38" y="37"/>
                    </a:ln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113"/>
              <p:cNvSpPr>
                <a:spLocks/>
              </p:cNvSpPr>
              <p:nvPr/>
            </p:nvSpPr>
            <p:spPr bwMode="auto">
              <a:xfrm>
                <a:off x="3276" y="2732"/>
                <a:ext cx="40" cy="38"/>
              </a:xfrm>
              <a:custGeom>
                <a:avLst/>
                <a:gdLst>
                  <a:gd name="T0" fmla="*/ 0 w 40"/>
                  <a:gd name="T1" fmla="*/ 0 h 38"/>
                  <a:gd name="T2" fmla="*/ 0 w 40"/>
                  <a:gd name="T3" fmla="*/ 37 h 38"/>
                  <a:gd name="T4" fmla="*/ 39 w 40"/>
                  <a:gd name="T5" fmla="*/ 37 h 38"/>
                  <a:gd name="T6" fmla="*/ 39 w 40"/>
                  <a:gd name="T7" fmla="*/ 0 h 38"/>
                  <a:gd name="T8" fmla="*/ 0 w 4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0" y="0"/>
                    </a:moveTo>
                    <a:lnTo>
                      <a:pt x="0" y="37"/>
                    </a:lnTo>
                    <a:lnTo>
                      <a:pt x="39" y="37"/>
                    </a:ln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114"/>
              <p:cNvSpPr>
                <a:spLocks/>
              </p:cNvSpPr>
              <p:nvPr/>
            </p:nvSpPr>
            <p:spPr bwMode="auto">
              <a:xfrm>
                <a:off x="3191" y="2732"/>
                <a:ext cx="42" cy="38"/>
              </a:xfrm>
              <a:custGeom>
                <a:avLst/>
                <a:gdLst>
                  <a:gd name="T0" fmla="*/ 0 w 42"/>
                  <a:gd name="T1" fmla="*/ 0 h 38"/>
                  <a:gd name="T2" fmla="*/ 0 w 42"/>
                  <a:gd name="T3" fmla="*/ 37 h 38"/>
                  <a:gd name="T4" fmla="*/ 41 w 42"/>
                  <a:gd name="T5" fmla="*/ 37 h 38"/>
                  <a:gd name="T6" fmla="*/ 41 w 42"/>
                  <a:gd name="T7" fmla="*/ 0 h 38"/>
                  <a:gd name="T8" fmla="*/ 0 w 4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0"/>
                    </a:moveTo>
                    <a:lnTo>
                      <a:pt x="0" y="37"/>
                    </a:lnTo>
                    <a:lnTo>
                      <a:pt x="41" y="37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115"/>
              <p:cNvSpPr>
                <a:spLocks/>
              </p:cNvSpPr>
              <p:nvPr/>
            </p:nvSpPr>
            <p:spPr bwMode="auto">
              <a:xfrm>
                <a:off x="3191" y="2732"/>
                <a:ext cx="43" cy="38"/>
              </a:xfrm>
              <a:custGeom>
                <a:avLst/>
                <a:gdLst>
                  <a:gd name="T0" fmla="*/ 0 w 43"/>
                  <a:gd name="T1" fmla="*/ 0 h 38"/>
                  <a:gd name="T2" fmla="*/ 0 w 43"/>
                  <a:gd name="T3" fmla="*/ 37 h 38"/>
                  <a:gd name="T4" fmla="*/ 42 w 43"/>
                  <a:gd name="T5" fmla="*/ 37 h 38"/>
                  <a:gd name="T6" fmla="*/ 42 w 43"/>
                  <a:gd name="T7" fmla="*/ 0 h 38"/>
                  <a:gd name="T8" fmla="*/ 0 w 4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0" y="0"/>
                    </a:moveTo>
                    <a:lnTo>
                      <a:pt x="0" y="37"/>
                    </a:lnTo>
                    <a:lnTo>
                      <a:pt x="42" y="37"/>
                    </a:ln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116"/>
              <p:cNvSpPr>
                <a:spLocks/>
              </p:cNvSpPr>
              <p:nvPr/>
            </p:nvSpPr>
            <p:spPr bwMode="auto">
              <a:xfrm>
                <a:off x="3044" y="2750"/>
                <a:ext cx="63" cy="40"/>
              </a:xfrm>
              <a:custGeom>
                <a:avLst/>
                <a:gdLst>
                  <a:gd name="T0" fmla="*/ 0 w 63"/>
                  <a:gd name="T1" fmla="*/ 0 h 40"/>
                  <a:gd name="T2" fmla="*/ 0 w 63"/>
                  <a:gd name="T3" fmla="*/ 39 h 40"/>
                  <a:gd name="T4" fmla="*/ 62 w 63"/>
                  <a:gd name="T5" fmla="*/ 39 h 40"/>
                  <a:gd name="T6" fmla="*/ 62 w 63"/>
                  <a:gd name="T7" fmla="*/ 0 h 40"/>
                  <a:gd name="T8" fmla="*/ 0 w 6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40">
                    <a:moveTo>
                      <a:pt x="0" y="0"/>
                    </a:moveTo>
                    <a:lnTo>
                      <a:pt x="0" y="39"/>
                    </a:lnTo>
                    <a:lnTo>
                      <a:pt x="62" y="39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17"/>
              <p:cNvSpPr>
                <a:spLocks/>
              </p:cNvSpPr>
              <p:nvPr/>
            </p:nvSpPr>
            <p:spPr bwMode="auto">
              <a:xfrm>
                <a:off x="3044" y="2750"/>
                <a:ext cx="71" cy="40"/>
              </a:xfrm>
              <a:custGeom>
                <a:avLst/>
                <a:gdLst>
                  <a:gd name="T0" fmla="*/ 0 w 71"/>
                  <a:gd name="T1" fmla="*/ 0 h 40"/>
                  <a:gd name="T2" fmla="*/ 0 w 71"/>
                  <a:gd name="T3" fmla="*/ 39 h 40"/>
                  <a:gd name="T4" fmla="*/ 70 w 71"/>
                  <a:gd name="T5" fmla="*/ 39 h 40"/>
                  <a:gd name="T6" fmla="*/ 70 w 71"/>
                  <a:gd name="T7" fmla="*/ 0 h 40"/>
                  <a:gd name="T8" fmla="*/ 0 w 7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40">
                    <a:moveTo>
                      <a:pt x="0" y="0"/>
                    </a:moveTo>
                    <a:lnTo>
                      <a:pt x="0" y="39"/>
                    </a:lnTo>
                    <a:lnTo>
                      <a:pt x="70" y="39"/>
                    </a:lnTo>
                    <a:lnTo>
                      <a:pt x="7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18"/>
              <p:cNvSpPr>
                <a:spLocks/>
              </p:cNvSpPr>
              <p:nvPr/>
            </p:nvSpPr>
            <p:spPr bwMode="auto">
              <a:xfrm>
                <a:off x="3286" y="2732"/>
                <a:ext cx="41" cy="38"/>
              </a:xfrm>
              <a:custGeom>
                <a:avLst/>
                <a:gdLst>
                  <a:gd name="T0" fmla="*/ 0 w 41"/>
                  <a:gd name="T1" fmla="*/ 0 h 38"/>
                  <a:gd name="T2" fmla="*/ 0 w 41"/>
                  <a:gd name="T3" fmla="*/ 37 h 38"/>
                  <a:gd name="T4" fmla="*/ 40 w 41"/>
                  <a:gd name="T5" fmla="*/ 37 h 38"/>
                  <a:gd name="T6" fmla="*/ 40 w 41"/>
                  <a:gd name="T7" fmla="*/ 0 h 38"/>
                  <a:gd name="T8" fmla="*/ 0 w 4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0" y="0"/>
                    </a:moveTo>
                    <a:lnTo>
                      <a:pt x="0" y="37"/>
                    </a:lnTo>
                    <a:lnTo>
                      <a:pt x="40" y="37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119"/>
              <p:cNvSpPr>
                <a:spLocks/>
              </p:cNvSpPr>
              <p:nvPr/>
            </p:nvSpPr>
            <p:spPr bwMode="auto">
              <a:xfrm>
                <a:off x="3286" y="2732"/>
                <a:ext cx="41" cy="38"/>
              </a:xfrm>
              <a:custGeom>
                <a:avLst/>
                <a:gdLst>
                  <a:gd name="T0" fmla="*/ 0 w 41"/>
                  <a:gd name="T1" fmla="*/ 0 h 38"/>
                  <a:gd name="T2" fmla="*/ 0 w 41"/>
                  <a:gd name="T3" fmla="*/ 37 h 38"/>
                  <a:gd name="T4" fmla="*/ 40 w 41"/>
                  <a:gd name="T5" fmla="*/ 37 h 38"/>
                  <a:gd name="T6" fmla="*/ 40 w 41"/>
                  <a:gd name="T7" fmla="*/ 0 h 38"/>
                  <a:gd name="T8" fmla="*/ 0 w 4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0" y="0"/>
                    </a:moveTo>
                    <a:lnTo>
                      <a:pt x="0" y="37"/>
                    </a:lnTo>
                    <a:lnTo>
                      <a:pt x="40" y="37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120"/>
              <p:cNvSpPr>
                <a:spLocks/>
              </p:cNvSpPr>
              <p:nvPr/>
            </p:nvSpPr>
            <p:spPr bwMode="auto">
              <a:xfrm>
                <a:off x="3343" y="2750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0 w 55"/>
                  <a:gd name="T3" fmla="*/ 38 h 39"/>
                  <a:gd name="T4" fmla="*/ 54 w 55"/>
                  <a:gd name="T5" fmla="*/ 38 h 39"/>
                  <a:gd name="T6" fmla="*/ 54 w 55"/>
                  <a:gd name="T7" fmla="*/ 0 h 39"/>
                  <a:gd name="T8" fmla="*/ 0 w 55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0" y="38"/>
                    </a:lnTo>
                    <a:lnTo>
                      <a:pt x="54" y="38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21"/>
              <p:cNvSpPr>
                <a:spLocks/>
              </p:cNvSpPr>
              <p:nvPr/>
            </p:nvSpPr>
            <p:spPr bwMode="auto">
              <a:xfrm>
                <a:off x="3343" y="2750"/>
                <a:ext cx="59" cy="40"/>
              </a:xfrm>
              <a:custGeom>
                <a:avLst/>
                <a:gdLst>
                  <a:gd name="T0" fmla="*/ 0 w 59"/>
                  <a:gd name="T1" fmla="*/ 0 h 40"/>
                  <a:gd name="T2" fmla="*/ 0 w 59"/>
                  <a:gd name="T3" fmla="*/ 39 h 40"/>
                  <a:gd name="T4" fmla="*/ 58 w 59"/>
                  <a:gd name="T5" fmla="*/ 39 h 40"/>
                  <a:gd name="T6" fmla="*/ 58 w 59"/>
                  <a:gd name="T7" fmla="*/ 0 h 40"/>
                  <a:gd name="T8" fmla="*/ 0 w 5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0">
                    <a:moveTo>
                      <a:pt x="0" y="0"/>
                    </a:moveTo>
                    <a:lnTo>
                      <a:pt x="0" y="39"/>
                    </a:lnTo>
                    <a:lnTo>
                      <a:pt x="58" y="39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Line 122"/>
              <p:cNvSpPr>
                <a:spLocks noChangeShapeType="1"/>
              </p:cNvSpPr>
              <p:nvPr/>
            </p:nvSpPr>
            <p:spPr bwMode="auto">
              <a:xfrm>
                <a:off x="3032" y="2724"/>
                <a:ext cx="39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" name="Freeform 123"/>
              <p:cNvSpPr>
                <a:spLocks/>
              </p:cNvSpPr>
              <p:nvPr/>
            </p:nvSpPr>
            <p:spPr bwMode="auto">
              <a:xfrm>
                <a:off x="3109" y="2679"/>
                <a:ext cx="244" cy="38"/>
              </a:xfrm>
              <a:custGeom>
                <a:avLst/>
                <a:gdLst>
                  <a:gd name="T0" fmla="*/ 0 w 244"/>
                  <a:gd name="T1" fmla="*/ 0 h 38"/>
                  <a:gd name="T2" fmla="*/ 0 w 244"/>
                  <a:gd name="T3" fmla="*/ 37 h 38"/>
                  <a:gd name="T4" fmla="*/ 243 w 244"/>
                  <a:gd name="T5" fmla="*/ 37 h 38"/>
                  <a:gd name="T6" fmla="*/ 243 w 244"/>
                  <a:gd name="T7" fmla="*/ 0 h 38"/>
                  <a:gd name="T8" fmla="*/ 0 w 24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38">
                    <a:moveTo>
                      <a:pt x="0" y="0"/>
                    </a:moveTo>
                    <a:lnTo>
                      <a:pt x="0" y="37"/>
                    </a:lnTo>
                    <a:lnTo>
                      <a:pt x="243" y="37"/>
                    </a:lnTo>
                    <a:lnTo>
                      <a:pt x="24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24"/>
              <p:cNvSpPr>
                <a:spLocks/>
              </p:cNvSpPr>
              <p:nvPr/>
            </p:nvSpPr>
            <p:spPr bwMode="auto">
              <a:xfrm>
                <a:off x="3109" y="2679"/>
                <a:ext cx="249" cy="38"/>
              </a:xfrm>
              <a:custGeom>
                <a:avLst/>
                <a:gdLst>
                  <a:gd name="T0" fmla="*/ 0 w 249"/>
                  <a:gd name="T1" fmla="*/ 0 h 38"/>
                  <a:gd name="T2" fmla="*/ 0 w 249"/>
                  <a:gd name="T3" fmla="*/ 37 h 38"/>
                  <a:gd name="T4" fmla="*/ 248 w 249"/>
                  <a:gd name="T5" fmla="*/ 37 h 38"/>
                  <a:gd name="T6" fmla="*/ 248 w 249"/>
                  <a:gd name="T7" fmla="*/ 0 h 38"/>
                  <a:gd name="T8" fmla="*/ 0 w 24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9" h="38">
                    <a:moveTo>
                      <a:pt x="0" y="0"/>
                    </a:moveTo>
                    <a:lnTo>
                      <a:pt x="0" y="37"/>
                    </a:lnTo>
                    <a:lnTo>
                      <a:pt x="248" y="37"/>
                    </a:lnTo>
                    <a:lnTo>
                      <a:pt x="24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25"/>
              <p:cNvSpPr>
                <a:spLocks/>
              </p:cNvSpPr>
              <p:nvPr/>
            </p:nvSpPr>
            <p:spPr bwMode="auto">
              <a:xfrm>
                <a:off x="3036" y="2429"/>
                <a:ext cx="392" cy="225"/>
              </a:xfrm>
              <a:custGeom>
                <a:avLst/>
                <a:gdLst>
                  <a:gd name="T0" fmla="*/ 0 w 392"/>
                  <a:gd name="T1" fmla="*/ 0 h 225"/>
                  <a:gd name="T2" fmla="*/ 0 w 392"/>
                  <a:gd name="T3" fmla="*/ 224 h 225"/>
                  <a:gd name="T4" fmla="*/ 391 w 392"/>
                  <a:gd name="T5" fmla="*/ 224 h 225"/>
                  <a:gd name="T6" fmla="*/ 391 w 392"/>
                  <a:gd name="T7" fmla="*/ 0 h 225"/>
                  <a:gd name="T8" fmla="*/ 0 w 392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2" h="225">
                    <a:moveTo>
                      <a:pt x="0" y="0"/>
                    </a:moveTo>
                    <a:lnTo>
                      <a:pt x="0" y="224"/>
                    </a:lnTo>
                    <a:lnTo>
                      <a:pt x="391" y="224"/>
                    </a:lnTo>
                    <a:lnTo>
                      <a:pt x="39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26"/>
              <p:cNvSpPr>
                <a:spLocks/>
              </p:cNvSpPr>
              <p:nvPr/>
            </p:nvSpPr>
            <p:spPr bwMode="auto">
              <a:xfrm>
                <a:off x="3036" y="2429"/>
                <a:ext cx="396" cy="231"/>
              </a:xfrm>
              <a:custGeom>
                <a:avLst/>
                <a:gdLst>
                  <a:gd name="T0" fmla="*/ 0 w 396"/>
                  <a:gd name="T1" fmla="*/ 0 h 231"/>
                  <a:gd name="T2" fmla="*/ 0 w 396"/>
                  <a:gd name="T3" fmla="*/ 230 h 231"/>
                  <a:gd name="T4" fmla="*/ 395 w 396"/>
                  <a:gd name="T5" fmla="*/ 230 h 231"/>
                  <a:gd name="T6" fmla="*/ 395 w 396"/>
                  <a:gd name="T7" fmla="*/ 0 h 231"/>
                  <a:gd name="T8" fmla="*/ 0 w 396"/>
                  <a:gd name="T9" fmla="*/ 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6" h="231">
                    <a:moveTo>
                      <a:pt x="0" y="0"/>
                    </a:moveTo>
                    <a:lnTo>
                      <a:pt x="0" y="230"/>
                    </a:lnTo>
                    <a:lnTo>
                      <a:pt x="395" y="230"/>
                    </a:lnTo>
                    <a:lnTo>
                      <a:pt x="39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127"/>
              <p:cNvSpPr>
                <a:spLocks/>
              </p:cNvSpPr>
              <p:nvPr/>
            </p:nvSpPr>
            <p:spPr bwMode="auto">
              <a:xfrm>
                <a:off x="3082" y="2448"/>
                <a:ext cx="306" cy="174"/>
              </a:xfrm>
              <a:custGeom>
                <a:avLst/>
                <a:gdLst>
                  <a:gd name="T0" fmla="*/ 0 w 306"/>
                  <a:gd name="T1" fmla="*/ 0 h 174"/>
                  <a:gd name="T2" fmla="*/ 0 w 306"/>
                  <a:gd name="T3" fmla="*/ 173 h 174"/>
                  <a:gd name="T4" fmla="*/ 305 w 306"/>
                  <a:gd name="T5" fmla="*/ 173 h 174"/>
                  <a:gd name="T6" fmla="*/ 305 w 306"/>
                  <a:gd name="T7" fmla="*/ 0 h 174"/>
                  <a:gd name="T8" fmla="*/ 0 w 306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174">
                    <a:moveTo>
                      <a:pt x="0" y="0"/>
                    </a:moveTo>
                    <a:lnTo>
                      <a:pt x="0" y="173"/>
                    </a:lnTo>
                    <a:lnTo>
                      <a:pt x="305" y="173"/>
                    </a:lnTo>
                    <a:lnTo>
                      <a:pt x="30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128"/>
              <p:cNvSpPr>
                <a:spLocks/>
              </p:cNvSpPr>
              <p:nvPr/>
            </p:nvSpPr>
            <p:spPr bwMode="auto">
              <a:xfrm>
                <a:off x="3082" y="2448"/>
                <a:ext cx="312" cy="175"/>
              </a:xfrm>
              <a:custGeom>
                <a:avLst/>
                <a:gdLst>
                  <a:gd name="T0" fmla="*/ 0 w 312"/>
                  <a:gd name="T1" fmla="*/ 0 h 175"/>
                  <a:gd name="T2" fmla="*/ 0 w 312"/>
                  <a:gd name="T3" fmla="*/ 174 h 175"/>
                  <a:gd name="T4" fmla="*/ 311 w 312"/>
                  <a:gd name="T5" fmla="*/ 174 h 175"/>
                  <a:gd name="T6" fmla="*/ 311 w 312"/>
                  <a:gd name="T7" fmla="*/ 0 h 175"/>
                  <a:gd name="T8" fmla="*/ 0 w 312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2" h="175">
                    <a:moveTo>
                      <a:pt x="0" y="0"/>
                    </a:moveTo>
                    <a:lnTo>
                      <a:pt x="0" y="174"/>
                    </a:lnTo>
                    <a:lnTo>
                      <a:pt x="311" y="174"/>
                    </a:lnTo>
                    <a:lnTo>
                      <a:pt x="3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129"/>
              <p:cNvSpPr>
                <a:spLocks/>
              </p:cNvSpPr>
              <p:nvPr/>
            </p:nvSpPr>
            <p:spPr bwMode="auto">
              <a:xfrm>
                <a:off x="3096" y="2459"/>
                <a:ext cx="277" cy="156"/>
              </a:xfrm>
              <a:custGeom>
                <a:avLst/>
                <a:gdLst>
                  <a:gd name="T0" fmla="*/ 0 w 277"/>
                  <a:gd name="T1" fmla="*/ 0 h 156"/>
                  <a:gd name="T2" fmla="*/ 0 w 277"/>
                  <a:gd name="T3" fmla="*/ 155 h 156"/>
                  <a:gd name="T4" fmla="*/ 276 w 277"/>
                  <a:gd name="T5" fmla="*/ 155 h 156"/>
                  <a:gd name="T6" fmla="*/ 276 w 277"/>
                  <a:gd name="T7" fmla="*/ 0 h 156"/>
                  <a:gd name="T8" fmla="*/ 0 w 277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" h="156">
                    <a:moveTo>
                      <a:pt x="0" y="0"/>
                    </a:moveTo>
                    <a:lnTo>
                      <a:pt x="0" y="155"/>
                    </a:lnTo>
                    <a:lnTo>
                      <a:pt x="276" y="155"/>
                    </a:lnTo>
                    <a:lnTo>
                      <a:pt x="276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70707"/>
                  </a:gs>
                  <a:gs pos="100000">
                    <a:srgbClr val="050505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30"/>
              <p:cNvSpPr>
                <a:spLocks/>
              </p:cNvSpPr>
              <p:nvPr/>
            </p:nvSpPr>
            <p:spPr bwMode="auto">
              <a:xfrm>
                <a:off x="3096" y="2459"/>
                <a:ext cx="280" cy="158"/>
              </a:xfrm>
              <a:custGeom>
                <a:avLst/>
                <a:gdLst>
                  <a:gd name="T0" fmla="*/ 0 w 280"/>
                  <a:gd name="T1" fmla="*/ 0 h 158"/>
                  <a:gd name="T2" fmla="*/ 0 w 280"/>
                  <a:gd name="T3" fmla="*/ 157 h 158"/>
                  <a:gd name="T4" fmla="*/ 279 w 280"/>
                  <a:gd name="T5" fmla="*/ 157 h 158"/>
                  <a:gd name="T6" fmla="*/ 279 w 280"/>
                  <a:gd name="T7" fmla="*/ 0 h 158"/>
                  <a:gd name="T8" fmla="*/ 0 w 280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0" h="158">
                    <a:moveTo>
                      <a:pt x="0" y="0"/>
                    </a:moveTo>
                    <a:lnTo>
                      <a:pt x="0" y="157"/>
                    </a:lnTo>
                    <a:lnTo>
                      <a:pt x="279" y="157"/>
                    </a:lnTo>
                    <a:lnTo>
                      <a:pt x="27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31"/>
              <p:cNvSpPr>
                <a:spLocks/>
              </p:cNvSpPr>
              <p:nvPr/>
            </p:nvSpPr>
            <p:spPr bwMode="auto">
              <a:xfrm>
                <a:off x="3155" y="2667"/>
                <a:ext cx="157" cy="38"/>
              </a:xfrm>
              <a:custGeom>
                <a:avLst/>
                <a:gdLst>
                  <a:gd name="T0" fmla="*/ 0 w 157"/>
                  <a:gd name="T1" fmla="*/ 0 h 38"/>
                  <a:gd name="T2" fmla="*/ 0 w 157"/>
                  <a:gd name="T3" fmla="*/ 37 h 38"/>
                  <a:gd name="T4" fmla="*/ 156 w 157"/>
                  <a:gd name="T5" fmla="*/ 37 h 38"/>
                  <a:gd name="T6" fmla="*/ 156 w 157"/>
                  <a:gd name="T7" fmla="*/ 0 h 38"/>
                  <a:gd name="T8" fmla="*/ 0 w 15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8">
                    <a:moveTo>
                      <a:pt x="0" y="0"/>
                    </a:moveTo>
                    <a:lnTo>
                      <a:pt x="0" y="37"/>
                    </a:lnTo>
                    <a:lnTo>
                      <a:pt x="156" y="37"/>
                    </a:lnTo>
                    <a:lnTo>
                      <a:pt x="1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32"/>
              <p:cNvSpPr>
                <a:spLocks/>
              </p:cNvSpPr>
              <p:nvPr/>
            </p:nvSpPr>
            <p:spPr bwMode="auto">
              <a:xfrm>
                <a:off x="3155" y="2667"/>
                <a:ext cx="159" cy="38"/>
              </a:xfrm>
              <a:custGeom>
                <a:avLst/>
                <a:gdLst>
                  <a:gd name="T0" fmla="*/ 0 w 159"/>
                  <a:gd name="T1" fmla="*/ 0 h 38"/>
                  <a:gd name="T2" fmla="*/ 0 w 159"/>
                  <a:gd name="T3" fmla="*/ 37 h 38"/>
                  <a:gd name="T4" fmla="*/ 158 w 159"/>
                  <a:gd name="T5" fmla="*/ 37 h 38"/>
                  <a:gd name="T6" fmla="*/ 158 w 159"/>
                  <a:gd name="T7" fmla="*/ 0 h 38"/>
                  <a:gd name="T8" fmla="*/ 0 w 15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" h="38">
                    <a:moveTo>
                      <a:pt x="0" y="0"/>
                    </a:moveTo>
                    <a:lnTo>
                      <a:pt x="0" y="37"/>
                    </a:lnTo>
                    <a:lnTo>
                      <a:pt x="158" y="37"/>
                    </a:lnTo>
                    <a:lnTo>
                      <a:pt x="15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33"/>
              <p:cNvSpPr>
                <a:spLocks/>
              </p:cNvSpPr>
              <p:nvPr/>
            </p:nvSpPr>
            <p:spPr bwMode="auto">
              <a:xfrm>
                <a:off x="3129" y="2654"/>
                <a:ext cx="207" cy="41"/>
              </a:xfrm>
              <a:custGeom>
                <a:avLst/>
                <a:gdLst>
                  <a:gd name="T0" fmla="*/ 27 w 207"/>
                  <a:gd name="T1" fmla="*/ 40 h 41"/>
                  <a:gd name="T2" fmla="*/ 184 w 207"/>
                  <a:gd name="T3" fmla="*/ 40 h 41"/>
                  <a:gd name="T4" fmla="*/ 206 w 207"/>
                  <a:gd name="T5" fmla="*/ 0 h 41"/>
                  <a:gd name="T6" fmla="*/ 0 w 207"/>
                  <a:gd name="T7" fmla="*/ 0 h 41"/>
                  <a:gd name="T8" fmla="*/ 27 w 207"/>
                  <a:gd name="T9" fmla="*/ 4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41">
                    <a:moveTo>
                      <a:pt x="27" y="40"/>
                    </a:moveTo>
                    <a:lnTo>
                      <a:pt x="184" y="40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27" y="40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34"/>
              <p:cNvSpPr>
                <a:spLocks/>
              </p:cNvSpPr>
              <p:nvPr/>
            </p:nvSpPr>
            <p:spPr bwMode="auto">
              <a:xfrm>
                <a:off x="3129" y="2654"/>
                <a:ext cx="213" cy="41"/>
              </a:xfrm>
              <a:custGeom>
                <a:avLst/>
                <a:gdLst>
                  <a:gd name="T0" fmla="*/ 28 w 213"/>
                  <a:gd name="T1" fmla="*/ 40 h 41"/>
                  <a:gd name="T2" fmla="*/ 190 w 213"/>
                  <a:gd name="T3" fmla="*/ 40 h 41"/>
                  <a:gd name="T4" fmla="*/ 212 w 213"/>
                  <a:gd name="T5" fmla="*/ 0 h 41"/>
                  <a:gd name="T6" fmla="*/ 0 w 213"/>
                  <a:gd name="T7" fmla="*/ 0 h 41"/>
                  <a:gd name="T8" fmla="*/ 28 w 213"/>
                  <a:gd name="T9" fmla="*/ 4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41">
                    <a:moveTo>
                      <a:pt x="28" y="40"/>
                    </a:moveTo>
                    <a:lnTo>
                      <a:pt x="190" y="40"/>
                    </a:lnTo>
                    <a:lnTo>
                      <a:pt x="212" y="0"/>
                    </a:lnTo>
                    <a:lnTo>
                      <a:pt x="0" y="0"/>
                    </a:lnTo>
                    <a:lnTo>
                      <a:pt x="28" y="4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35"/>
              <p:cNvSpPr>
                <a:spLocks/>
              </p:cNvSpPr>
              <p:nvPr/>
            </p:nvSpPr>
            <p:spPr bwMode="auto">
              <a:xfrm>
                <a:off x="3079" y="2631"/>
                <a:ext cx="56" cy="38"/>
              </a:xfrm>
              <a:custGeom>
                <a:avLst/>
                <a:gdLst>
                  <a:gd name="T0" fmla="*/ 0 w 56"/>
                  <a:gd name="T1" fmla="*/ 0 h 38"/>
                  <a:gd name="T2" fmla="*/ 0 w 56"/>
                  <a:gd name="T3" fmla="*/ 37 h 38"/>
                  <a:gd name="T4" fmla="*/ 55 w 56"/>
                  <a:gd name="T5" fmla="*/ 37 h 38"/>
                  <a:gd name="T6" fmla="*/ 55 w 56"/>
                  <a:gd name="T7" fmla="*/ 0 h 38"/>
                  <a:gd name="T8" fmla="*/ 0 w 5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37"/>
                    </a:lnTo>
                    <a:lnTo>
                      <a:pt x="55" y="37"/>
                    </a:lnTo>
                    <a:lnTo>
                      <a:pt x="5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36"/>
              <p:cNvSpPr>
                <a:spLocks/>
              </p:cNvSpPr>
              <p:nvPr/>
            </p:nvSpPr>
            <p:spPr bwMode="auto">
              <a:xfrm>
                <a:off x="3079" y="2631"/>
                <a:ext cx="65" cy="38"/>
              </a:xfrm>
              <a:custGeom>
                <a:avLst/>
                <a:gdLst>
                  <a:gd name="T0" fmla="*/ 0 w 65"/>
                  <a:gd name="T1" fmla="*/ 0 h 38"/>
                  <a:gd name="T2" fmla="*/ 0 w 65"/>
                  <a:gd name="T3" fmla="*/ 37 h 38"/>
                  <a:gd name="T4" fmla="*/ 64 w 65"/>
                  <a:gd name="T5" fmla="*/ 37 h 38"/>
                  <a:gd name="T6" fmla="*/ 64 w 65"/>
                  <a:gd name="T7" fmla="*/ 0 h 38"/>
                  <a:gd name="T8" fmla="*/ 0 w 6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38">
                    <a:moveTo>
                      <a:pt x="0" y="0"/>
                    </a:moveTo>
                    <a:lnTo>
                      <a:pt x="0" y="37"/>
                    </a:lnTo>
                    <a:lnTo>
                      <a:pt x="64" y="37"/>
                    </a:lnTo>
                    <a:lnTo>
                      <a:pt x="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37"/>
              <p:cNvSpPr>
                <a:spLocks/>
              </p:cNvSpPr>
              <p:nvPr/>
            </p:nvSpPr>
            <p:spPr bwMode="auto">
              <a:xfrm>
                <a:off x="3082" y="2640"/>
                <a:ext cx="51" cy="37"/>
              </a:xfrm>
              <a:custGeom>
                <a:avLst/>
                <a:gdLst>
                  <a:gd name="T0" fmla="*/ 0 w 51"/>
                  <a:gd name="T1" fmla="*/ 0 h 37"/>
                  <a:gd name="T2" fmla="*/ 0 w 51"/>
                  <a:gd name="T3" fmla="*/ 36 h 37"/>
                  <a:gd name="T4" fmla="*/ 50 w 51"/>
                  <a:gd name="T5" fmla="*/ 36 h 37"/>
                  <a:gd name="T6" fmla="*/ 50 w 51"/>
                  <a:gd name="T7" fmla="*/ 0 h 37"/>
                  <a:gd name="T8" fmla="*/ 0 w 51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37">
                    <a:moveTo>
                      <a:pt x="0" y="0"/>
                    </a:moveTo>
                    <a:lnTo>
                      <a:pt x="0" y="36"/>
                    </a:lnTo>
                    <a:lnTo>
                      <a:pt x="50" y="36"/>
                    </a:ln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38"/>
              <p:cNvSpPr>
                <a:spLocks/>
              </p:cNvSpPr>
              <p:nvPr/>
            </p:nvSpPr>
            <p:spPr bwMode="auto">
              <a:xfrm>
                <a:off x="3082" y="2640"/>
                <a:ext cx="53" cy="37"/>
              </a:xfrm>
              <a:custGeom>
                <a:avLst/>
                <a:gdLst>
                  <a:gd name="T0" fmla="*/ 0 w 53"/>
                  <a:gd name="T1" fmla="*/ 0 h 37"/>
                  <a:gd name="T2" fmla="*/ 0 w 53"/>
                  <a:gd name="T3" fmla="*/ 36 h 37"/>
                  <a:gd name="T4" fmla="*/ 52 w 53"/>
                  <a:gd name="T5" fmla="*/ 36 h 37"/>
                  <a:gd name="T6" fmla="*/ 52 w 53"/>
                  <a:gd name="T7" fmla="*/ 0 h 37"/>
                  <a:gd name="T8" fmla="*/ 0 w 5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37">
                    <a:moveTo>
                      <a:pt x="0" y="0"/>
                    </a:moveTo>
                    <a:lnTo>
                      <a:pt x="0" y="36"/>
                    </a:lnTo>
                    <a:lnTo>
                      <a:pt x="52" y="36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39"/>
              <p:cNvSpPr>
                <a:spLocks/>
              </p:cNvSpPr>
              <p:nvPr/>
            </p:nvSpPr>
            <p:spPr bwMode="auto">
              <a:xfrm>
                <a:off x="3336" y="2640"/>
                <a:ext cx="52" cy="37"/>
              </a:xfrm>
              <a:custGeom>
                <a:avLst/>
                <a:gdLst>
                  <a:gd name="T0" fmla="*/ 0 w 52"/>
                  <a:gd name="T1" fmla="*/ 0 h 37"/>
                  <a:gd name="T2" fmla="*/ 0 w 52"/>
                  <a:gd name="T3" fmla="*/ 36 h 37"/>
                  <a:gd name="T4" fmla="*/ 51 w 52"/>
                  <a:gd name="T5" fmla="*/ 36 h 37"/>
                  <a:gd name="T6" fmla="*/ 51 w 52"/>
                  <a:gd name="T7" fmla="*/ 0 h 37"/>
                  <a:gd name="T8" fmla="*/ 0 w 5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7">
                    <a:moveTo>
                      <a:pt x="0" y="0"/>
                    </a:moveTo>
                    <a:lnTo>
                      <a:pt x="0" y="36"/>
                    </a:lnTo>
                    <a:lnTo>
                      <a:pt x="51" y="36"/>
                    </a:lnTo>
                    <a:lnTo>
                      <a:pt x="5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40"/>
              <p:cNvSpPr>
                <a:spLocks/>
              </p:cNvSpPr>
              <p:nvPr/>
            </p:nvSpPr>
            <p:spPr bwMode="auto">
              <a:xfrm>
                <a:off x="3336" y="2640"/>
                <a:ext cx="56" cy="38"/>
              </a:xfrm>
              <a:custGeom>
                <a:avLst/>
                <a:gdLst>
                  <a:gd name="T0" fmla="*/ 0 w 56"/>
                  <a:gd name="T1" fmla="*/ 0 h 38"/>
                  <a:gd name="T2" fmla="*/ 0 w 56"/>
                  <a:gd name="T3" fmla="*/ 37 h 38"/>
                  <a:gd name="T4" fmla="*/ 55 w 56"/>
                  <a:gd name="T5" fmla="*/ 37 h 38"/>
                  <a:gd name="T6" fmla="*/ 55 w 56"/>
                  <a:gd name="T7" fmla="*/ 0 h 38"/>
                  <a:gd name="T8" fmla="*/ 0 w 5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0" y="0"/>
                    </a:moveTo>
                    <a:lnTo>
                      <a:pt x="0" y="37"/>
                    </a:lnTo>
                    <a:lnTo>
                      <a:pt x="55" y="37"/>
                    </a:lnTo>
                    <a:lnTo>
                      <a:pt x="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41"/>
              <p:cNvSpPr>
                <a:spLocks/>
              </p:cNvSpPr>
              <p:nvPr/>
            </p:nvSpPr>
            <p:spPr bwMode="auto">
              <a:xfrm>
                <a:off x="2918" y="2836"/>
                <a:ext cx="617" cy="37"/>
              </a:xfrm>
              <a:custGeom>
                <a:avLst/>
                <a:gdLst>
                  <a:gd name="T0" fmla="*/ 0 w 617"/>
                  <a:gd name="T1" fmla="*/ 0 h 37"/>
                  <a:gd name="T2" fmla="*/ 616 w 617"/>
                  <a:gd name="T3" fmla="*/ 0 h 37"/>
                  <a:gd name="T4" fmla="*/ 613 w 617"/>
                  <a:gd name="T5" fmla="*/ 36 h 37"/>
                  <a:gd name="T6" fmla="*/ 2 w 617"/>
                  <a:gd name="T7" fmla="*/ 36 h 37"/>
                  <a:gd name="T8" fmla="*/ 0 w 6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7" h="37">
                    <a:moveTo>
                      <a:pt x="0" y="0"/>
                    </a:moveTo>
                    <a:lnTo>
                      <a:pt x="616" y="0"/>
                    </a:lnTo>
                    <a:lnTo>
                      <a:pt x="613" y="36"/>
                    </a:lnTo>
                    <a:lnTo>
                      <a:pt x="2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42"/>
              <p:cNvSpPr>
                <a:spLocks/>
              </p:cNvSpPr>
              <p:nvPr/>
            </p:nvSpPr>
            <p:spPr bwMode="auto">
              <a:xfrm>
                <a:off x="2918" y="2836"/>
                <a:ext cx="622" cy="37"/>
              </a:xfrm>
              <a:custGeom>
                <a:avLst/>
                <a:gdLst>
                  <a:gd name="T0" fmla="*/ 0 w 622"/>
                  <a:gd name="T1" fmla="*/ 0 h 37"/>
                  <a:gd name="T2" fmla="*/ 621 w 622"/>
                  <a:gd name="T3" fmla="*/ 0 h 37"/>
                  <a:gd name="T4" fmla="*/ 618 w 622"/>
                  <a:gd name="T5" fmla="*/ 36 h 37"/>
                  <a:gd name="T6" fmla="*/ 2 w 622"/>
                  <a:gd name="T7" fmla="*/ 36 h 37"/>
                  <a:gd name="T8" fmla="*/ 0 w 62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2" h="37">
                    <a:moveTo>
                      <a:pt x="0" y="0"/>
                    </a:moveTo>
                    <a:lnTo>
                      <a:pt x="621" y="0"/>
                    </a:lnTo>
                    <a:lnTo>
                      <a:pt x="618" y="36"/>
                    </a:lnTo>
                    <a:lnTo>
                      <a:pt x="2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43"/>
              <p:cNvSpPr>
                <a:spLocks/>
              </p:cNvSpPr>
              <p:nvPr/>
            </p:nvSpPr>
            <p:spPr bwMode="auto">
              <a:xfrm>
                <a:off x="2922" y="2780"/>
                <a:ext cx="610" cy="51"/>
              </a:xfrm>
              <a:custGeom>
                <a:avLst/>
                <a:gdLst>
                  <a:gd name="T0" fmla="*/ 29 w 610"/>
                  <a:gd name="T1" fmla="*/ 0 h 51"/>
                  <a:gd name="T2" fmla="*/ 572 w 610"/>
                  <a:gd name="T3" fmla="*/ 0 h 51"/>
                  <a:gd name="T4" fmla="*/ 609 w 610"/>
                  <a:gd name="T5" fmla="*/ 50 h 51"/>
                  <a:gd name="T6" fmla="*/ 0 w 610"/>
                  <a:gd name="T7" fmla="*/ 50 h 51"/>
                  <a:gd name="T8" fmla="*/ 29 w 61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51">
                    <a:moveTo>
                      <a:pt x="29" y="0"/>
                    </a:moveTo>
                    <a:lnTo>
                      <a:pt x="572" y="0"/>
                    </a:lnTo>
                    <a:lnTo>
                      <a:pt x="609" y="50"/>
                    </a:lnTo>
                    <a:lnTo>
                      <a:pt x="0" y="5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44"/>
              <p:cNvSpPr>
                <a:spLocks/>
              </p:cNvSpPr>
              <p:nvPr/>
            </p:nvSpPr>
            <p:spPr bwMode="auto">
              <a:xfrm>
                <a:off x="2922" y="2780"/>
                <a:ext cx="615" cy="56"/>
              </a:xfrm>
              <a:custGeom>
                <a:avLst/>
                <a:gdLst>
                  <a:gd name="T0" fmla="*/ 28 w 615"/>
                  <a:gd name="T1" fmla="*/ 0 h 56"/>
                  <a:gd name="T2" fmla="*/ 577 w 615"/>
                  <a:gd name="T3" fmla="*/ 0 h 56"/>
                  <a:gd name="T4" fmla="*/ 614 w 615"/>
                  <a:gd name="T5" fmla="*/ 55 h 56"/>
                  <a:gd name="T6" fmla="*/ 0 w 615"/>
                  <a:gd name="T7" fmla="*/ 55 h 56"/>
                  <a:gd name="T8" fmla="*/ 28 w 61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5" h="56">
                    <a:moveTo>
                      <a:pt x="28" y="0"/>
                    </a:moveTo>
                    <a:lnTo>
                      <a:pt x="577" y="0"/>
                    </a:lnTo>
                    <a:lnTo>
                      <a:pt x="614" y="55"/>
                    </a:ln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45"/>
              <p:cNvSpPr>
                <a:spLocks/>
              </p:cNvSpPr>
              <p:nvPr/>
            </p:nvSpPr>
            <p:spPr bwMode="auto">
              <a:xfrm>
                <a:off x="2965" y="2788"/>
                <a:ext cx="519" cy="40"/>
              </a:xfrm>
              <a:custGeom>
                <a:avLst/>
                <a:gdLst>
                  <a:gd name="T0" fmla="*/ 17 w 519"/>
                  <a:gd name="T1" fmla="*/ 0 h 40"/>
                  <a:gd name="T2" fmla="*/ 496 w 519"/>
                  <a:gd name="T3" fmla="*/ 0 h 40"/>
                  <a:gd name="T4" fmla="*/ 518 w 519"/>
                  <a:gd name="T5" fmla="*/ 39 h 40"/>
                  <a:gd name="T6" fmla="*/ 0 w 519"/>
                  <a:gd name="T7" fmla="*/ 39 h 40"/>
                  <a:gd name="T8" fmla="*/ 14 w 519"/>
                  <a:gd name="T9" fmla="*/ 0 h 40"/>
                  <a:gd name="T10" fmla="*/ 17 w 519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9" h="40">
                    <a:moveTo>
                      <a:pt x="17" y="0"/>
                    </a:moveTo>
                    <a:lnTo>
                      <a:pt x="496" y="0"/>
                    </a:lnTo>
                    <a:lnTo>
                      <a:pt x="518" y="39"/>
                    </a:lnTo>
                    <a:lnTo>
                      <a:pt x="0" y="39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DBCE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46"/>
              <p:cNvSpPr>
                <a:spLocks/>
              </p:cNvSpPr>
              <p:nvPr/>
            </p:nvSpPr>
            <p:spPr bwMode="auto">
              <a:xfrm>
                <a:off x="2965" y="2788"/>
                <a:ext cx="526" cy="43"/>
              </a:xfrm>
              <a:custGeom>
                <a:avLst/>
                <a:gdLst>
                  <a:gd name="T0" fmla="*/ 18 w 526"/>
                  <a:gd name="T1" fmla="*/ 0 h 43"/>
                  <a:gd name="T2" fmla="*/ 503 w 526"/>
                  <a:gd name="T3" fmla="*/ 0 h 43"/>
                  <a:gd name="T4" fmla="*/ 525 w 526"/>
                  <a:gd name="T5" fmla="*/ 42 h 43"/>
                  <a:gd name="T6" fmla="*/ 0 w 526"/>
                  <a:gd name="T7" fmla="*/ 42 h 43"/>
                  <a:gd name="T8" fmla="*/ 14 w 526"/>
                  <a:gd name="T9" fmla="*/ 0 h 43"/>
                  <a:gd name="T10" fmla="*/ 18 w 52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6" h="43">
                    <a:moveTo>
                      <a:pt x="18" y="0"/>
                    </a:moveTo>
                    <a:lnTo>
                      <a:pt x="503" y="0"/>
                    </a:lnTo>
                    <a:lnTo>
                      <a:pt x="525" y="42"/>
                    </a:lnTo>
                    <a:lnTo>
                      <a:pt x="0" y="42"/>
                    </a:lnTo>
                    <a:lnTo>
                      <a:pt x="14" y="0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47"/>
              <p:cNvSpPr>
                <a:spLocks/>
              </p:cNvSpPr>
              <p:nvPr/>
            </p:nvSpPr>
            <p:spPr bwMode="auto">
              <a:xfrm>
                <a:off x="2975" y="2794"/>
                <a:ext cx="331" cy="41"/>
              </a:xfrm>
              <a:custGeom>
                <a:avLst/>
                <a:gdLst>
                  <a:gd name="T0" fmla="*/ 10 w 331"/>
                  <a:gd name="T1" fmla="*/ 0 h 41"/>
                  <a:gd name="T2" fmla="*/ 330 w 331"/>
                  <a:gd name="T3" fmla="*/ 0 h 41"/>
                  <a:gd name="T4" fmla="*/ 330 w 331"/>
                  <a:gd name="T5" fmla="*/ 40 h 41"/>
                  <a:gd name="T6" fmla="*/ 0 w 331"/>
                  <a:gd name="T7" fmla="*/ 40 h 41"/>
                  <a:gd name="T8" fmla="*/ 10 w 33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1" h="41">
                    <a:moveTo>
                      <a:pt x="10" y="0"/>
                    </a:moveTo>
                    <a:lnTo>
                      <a:pt x="330" y="0"/>
                    </a:lnTo>
                    <a:lnTo>
                      <a:pt x="330" y="40"/>
                    </a:ln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48"/>
              <p:cNvSpPr>
                <a:spLocks/>
              </p:cNvSpPr>
              <p:nvPr/>
            </p:nvSpPr>
            <p:spPr bwMode="auto">
              <a:xfrm>
                <a:off x="2975" y="2794"/>
                <a:ext cx="337" cy="41"/>
              </a:xfrm>
              <a:custGeom>
                <a:avLst/>
                <a:gdLst>
                  <a:gd name="T0" fmla="*/ 11 w 337"/>
                  <a:gd name="T1" fmla="*/ 0 h 41"/>
                  <a:gd name="T2" fmla="*/ 336 w 337"/>
                  <a:gd name="T3" fmla="*/ 0 h 41"/>
                  <a:gd name="T4" fmla="*/ 336 w 337"/>
                  <a:gd name="T5" fmla="*/ 40 h 41"/>
                  <a:gd name="T6" fmla="*/ 0 w 337"/>
                  <a:gd name="T7" fmla="*/ 40 h 41"/>
                  <a:gd name="T8" fmla="*/ 11 w 33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7" h="41">
                    <a:moveTo>
                      <a:pt x="11" y="0"/>
                    </a:moveTo>
                    <a:lnTo>
                      <a:pt x="336" y="0"/>
                    </a:lnTo>
                    <a:lnTo>
                      <a:pt x="336" y="40"/>
                    </a:lnTo>
                    <a:lnTo>
                      <a:pt x="0" y="4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49"/>
              <p:cNvSpPr>
                <a:spLocks/>
              </p:cNvSpPr>
              <p:nvPr/>
            </p:nvSpPr>
            <p:spPr bwMode="auto">
              <a:xfrm>
                <a:off x="3017" y="2821"/>
                <a:ext cx="250" cy="41"/>
              </a:xfrm>
              <a:custGeom>
                <a:avLst/>
                <a:gdLst>
                  <a:gd name="T0" fmla="*/ 0 w 250"/>
                  <a:gd name="T1" fmla="*/ 0 h 41"/>
                  <a:gd name="T2" fmla="*/ 0 w 250"/>
                  <a:gd name="T3" fmla="*/ 40 h 41"/>
                  <a:gd name="T4" fmla="*/ 249 w 250"/>
                  <a:gd name="T5" fmla="*/ 40 h 41"/>
                  <a:gd name="T6" fmla="*/ 249 w 250"/>
                  <a:gd name="T7" fmla="*/ 0 h 41"/>
                  <a:gd name="T8" fmla="*/ 0 w 25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0" h="41">
                    <a:moveTo>
                      <a:pt x="0" y="0"/>
                    </a:moveTo>
                    <a:lnTo>
                      <a:pt x="0" y="40"/>
                    </a:lnTo>
                    <a:lnTo>
                      <a:pt x="249" y="40"/>
                    </a:lnTo>
                    <a:lnTo>
                      <a:pt x="24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50"/>
              <p:cNvSpPr>
                <a:spLocks/>
              </p:cNvSpPr>
              <p:nvPr/>
            </p:nvSpPr>
            <p:spPr bwMode="auto">
              <a:xfrm>
                <a:off x="3017" y="2821"/>
                <a:ext cx="254" cy="41"/>
              </a:xfrm>
              <a:custGeom>
                <a:avLst/>
                <a:gdLst>
                  <a:gd name="T0" fmla="*/ 0 w 254"/>
                  <a:gd name="T1" fmla="*/ 0 h 41"/>
                  <a:gd name="T2" fmla="*/ 0 w 254"/>
                  <a:gd name="T3" fmla="*/ 40 h 41"/>
                  <a:gd name="T4" fmla="*/ 253 w 254"/>
                  <a:gd name="T5" fmla="*/ 40 h 41"/>
                  <a:gd name="T6" fmla="*/ 253 w 254"/>
                  <a:gd name="T7" fmla="*/ 0 h 41"/>
                  <a:gd name="T8" fmla="*/ 0 w 25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4" h="41">
                    <a:moveTo>
                      <a:pt x="0" y="0"/>
                    </a:moveTo>
                    <a:lnTo>
                      <a:pt x="0" y="40"/>
                    </a:lnTo>
                    <a:lnTo>
                      <a:pt x="253" y="40"/>
                    </a:lnTo>
                    <a:lnTo>
                      <a:pt x="25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51"/>
              <p:cNvSpPr>
                <a:spLocks/>
              </p:cNvSpPr>
              <p:nvPr/>
            </p:nvSpPr>
            <p:spPr bwMode="auto">
              <a:xfrm>
                <a:off x="3329" y="2794"/>
                <a:ext cx="54" cy="40"/>
              </a:xfrm>
              <a:custGeom>
                <a:avLst/>
                <a:gdLst>
                  <a:gd name="T0" fmla="*/ 0 w 54"/>
                  <a:gd name="T1" fmla="*/ 0 h 40"/>
                  <a:gd name="T2" fmla="*/ 50 w 54"/>
                  <a:gd name="T3" fmla="*/ 0 h 40"/>
                  <a:gd name="T4" fmla="*/ 53 w 54"/>
                  <a:gd name="T5" fmla="*/ 39 h 40"/>
                  <a:gd name="T6" fmla="*/ 0 w 54"/>
                  <a:gd name="T7" fmla="*/ 39 h 40"/>
                  <a:gd name="T8" fmla="*/ 0 w 54"/>
                  <a:gd name="T9" fmla="*/ 7 h 40"/>
                  <a:gd name="T10" fmla="*/ 0 w 5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50" y="0"/>
                    </a:lnTo>
                    <a:lnTo>
                      <a:pt x="53" y="39"/>
                    </a:lnTo>
                    <a:lnTo>
                      <a:pt x="0" y="3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52"/>
              <p:cNvSpPr>
                <a:spLocks/>
              </p:cNvSpPr>
              <p:nvPr/>
            </p:nvSpPr>
            <p:spPr bwMode="auto">
              <a:xfrm>
                <a:off x="3329" y="2794"/>
                <a:ext cx="63" cy="40"/>
              </a:xfrm>
              <a:custGeom>
                <a:avLst/>
                <a:gdLst>
                  <a:gd name="T0" fmla="*/ 0 w 63"/>
                  <a:gd name="T1" fmla="*/ 0 h 40"/>
                  <a:gd name="T2" fmla="*/ 59 w 63"/>
                  <a:gd name="T3" fmla="*/ 0 h 40"/>
                  <a:gd name="T4" fmla="*/ 62 w 63"/>
                  <a:gd name="T5" fmla="*/ 39 h 40"/>
                  <a:gd name="T6" fmla="*/ 0 w 63"/>
                  <a:gd name="T7" fmla="*/ 39 h 40"/>
                  <a:gd name="T8" fmla="*/ 0 w 63"/>
                  <a:gd name="T9" fmla="*/ 4 h 40"/>
                  <a:gd name="T10" fmla="*/ 0 w 63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0">
                    <a:moveTo>
                      <a:pt x="0" y="0"/>
                    </a:moveTo>
                    <a:lnTo>
                      <a:pt x="59" y="0"/>
                    </a:lnTo>
                    <a:lnTo>
                      <a:pt x="62" y="39"/>
                    </a:lnTo>
                    <a:lnTo>
                      <a:pt x="0" y="3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53"/>
              <p:cNvSpPr>
                <a:spLocks/>
              </p:cNvSpPr>
              <p:nvPr/>
            </p:nvSpPr>
            <p:spPr bwMode="auto">
              <a:xfrm>
                <a:off x="3407" y="2794"/>
                <a:ext cx="73" cy="41"/>
              </a:xfrm>
              <a:custGeom>
                <a:avLst/>
                <a:gdLst>
                  <a:gd name="T0" fmla="*/ 0 w 73"/>
                  <a:gd name="T1" fmla="*/ 0 h 41"/>
                  <a:gd name="T2" fmla="*/ 57 w 73"/>
                  <a:gd name="T3" fmla="*/ 0 h 41"/>
                  <a:gd name="T4" fmla="*/ 72 w 73"/>
                  <a:gd name="T5" fmla="*/ 40 h 41"/>
                  <a:gd name="T6" fmla="*/ 10 w 73"/>
                  <a:gd name="T7" fmla="*/ 40 h 41"/>
                  <a:gd name="T8" fmla="*/ 0 w 73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41">
                    <a:moveTo>
                      <a:pt x="0" y="0"/>
                    </a:moveTo>
                    <a:lnTo>
                      <a:pt x="57" y="0"/>
                    </a:lnTo>
                    <a:lnTo>
                      <a:pt x="72" y="40"/>
                    </a:lnTo>
                    <a:lnTo>
                      <a:pt x="1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54"/>
              <p:cNvSpPr>
                <a:spLocks/>
              </p:cNvSpPr>
              <p:nvPr/>
            </p:nvSpPr>
            <p:spPr bwMode="auto">
              <a:xfrm>
                <a:off x="3407" y="2794"/>
                <a:ext cx="77" cy="42"/>
              </a:xfrm>
              <a:custGeom>
                <a:avLst/>
                <a:gdLst>
                  <a:gd name="T0" fmla="*/ 0 w 77"/>
                  <a:gd name="T1" fmla="*/ 0 h 42"/>
                  <a:gd name="T2" fmla="*/ 61 w 77"/>
                  <a:gd name="T3" fmla="*/ 0 h 42"/>
                  <a:gd name="T4" fmla="*/ 76 w 77"/>
                  <a:gd name="T5" fmla="*/ 41 h 42"/>
                  <a:gd name="T6" fmla="*/ 11 w 77"/>
                  <a:gd name="T7" fmla="*/ 41 h 42"/>
                  <a:gd name="T8" fmla="*/ 0 w 7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42">
                    <a:moveTo>
                      <a:pt x="0" y="0"/>
                    </a:moveTo>
                    <a:lnTo>
                      <a:pt x="61" y="0"/>
                    </a:lnTo>
                    <a:lnTo>
                      <a:pt x="76" y="41"/>
                    </a:lnTo>
                    <a:lnTo>
                      <a:pt x="11" y="4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43" name="Picture 155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" y="2455"/>
                <a:ext cx="298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7" name="Rectangle 156"/>
            <p:cNvSpPr>
              <a:spLocks noChangeArrowheads="1"/>
            </p:cNvSpPr>
            <p:nvPr/>
          </p:nvSpPr>
          <p:spPr bwMode="auto">
            <a:xfrm>
              <a:off x="3964" y="528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ФУН-КЦИИ</a:t>
              </a:r>
            </a:p>
          </p:txBody>
        </p:sp>
        <p:sp>
          <p:nvSpPr>
            <p:cNvPr id="58" name="Rectangle 157"/>
            <p:cNvSpPr>
              <a:spLocks noChangeArrowheads="1"/>
            </p:cNvSpPr>
            <p:nvPr/>
          </p:nvSpPr>
          <p:spPr bwMode="auto">
            <a:xfrm>
              <a:off x="4636" y="528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СЕТЬ</a:t>
              </a:r>
            </a:p>
          </p:txBody>
        </p:sp>
        <p:sp>
          <p:nvSpPr>
            <p:cNvPr id="59" name="Line 158"/>
            <p:cNvSpPr>
              <a:spLocks noChangeShapeType="1"/>
            </p:cNvSpPr>
            <p:nvPr/>
          </p:nvSpPr>
          <p:spPr bwMode="auto">
            <a:xfrm>
              <a:off x="3964" y="768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0" name="Group 159"/>
            <p:cNvGrpSpPr>
              <a:grpSpLocks/>
            </p:cNvGrpSpPr>
            <p:nvPr/>
          </p:nvGrpSpPr>
          <p:grpSpPr bwMode="auto">
            <a:xfrm>
              <a:off x="3388" y="1056"/>
              <a:ext cx="481" cy="342"/>
              <a:chOff x="-1248" y="1008"/>
              <a:chExt cx="876" cy="342"/>
            </a:xfrm>
          </p:grpSpPr>
          <p:sp>
            <p:nvSpPr>
              <p:cNvPr id="287" name="Freeform 160"/>
              <p:cNvSpPr>
                <a:spLocks/>
              </p:cNvSpPr>
              <p:nvPr/>
            </p:nvSpPr>
            <p:spPr bwMode="auto">
              <a:xfrm>
                <a:off x="-1248" y="1050"/>
                <a:ext cx="876" cy="300"/>
              </a:xfrm>
              <a:custGeom>
                <a:avLst/>
                <a:gdLst>
                  <a:gd name="T0" fmla="*/ 0 w 876"/>
                  <a:gd name="T1" fmla="*/ 284 h 292"/>
                  <a:gd name="T2" fmla="*/ 56 w 876"/>
                  <a:gd name="T3" fmla="*/ 293 h 292"/>
                  <a:gd name="T4" fmla="*/ 113 w 876"/>
                  <a:gd name="T5" fmla="*/ 300 h 292"/>
                  <a:gd name="T6" fmla="*/ 159 w 876"/>
                  <a:gd name="T7" fmla="*/ 304 h 292"/>
                  <a:gd name="T8" fmla="*/ 205 w 876"/>
                  <a:gd name="T9" fmla="*/ 307 h 292"/>
                  <a:gd name="T10" fmla="*/ 256 w 876"/>
                  <a:gd name="T11" fmla="*/ 307 h 292"/>
                  <a:gd name="T12" fmla="*/ 290 w 876"/>
                  <a:gd name="T13" fmla="*/ 307 h 292"/>
                  <a:gd name="T14" fmla="*/ 313 w 876"/>
                  <a:gd name="T15" fmla="*/ 304 h 292"/>
                  <a:gd name="T16" fmla="*/ 330 w 876"/>
                  <a:gd name="T17" fmla="*/ 304 h 292"/>
                  <a:gd name="T18" fmla="*/ 364 w 876"/>
                  <a:gd name="T19" fmla="*/ 300 h 292"/>
                  <a:gd name="T20" fmla="*/ 398 w 876"/>
                  <a:gd name="T21" fmla="*/ 296 h 292"/>
                  <a:gd name="T22" fmla="*/ 431 w 876"/>
                  <a:gd name="T23" fmla="*/ 293 h 292"/>
                  <a:gd name="T24" fmla="*/ 460 w 876"/>
                  <a:gd name="T25" fmla="*/ 284 h 292"/>
                  <a:gd name="T26" fmla="*/ 488 w 876"/>
                  <a:gd name="T27" fmla="*/ 280 h 292"/>
                  <a:gd name="T28" fmla="*/ 522 w 876"/>
                  <a:gd name="T29" fmla="*/ 272 h 292"/>
                  <a:gd name="T30" fmla="*/ 556 w 876"/>
                  <a:gd name="T31" fmla="*/ 269 h 292"/>
                  <a:gd name="T32" fmla="*/ 591 w 876"/>
                  <a:gd name="T33" fmla="*/ 265 h 292"/>
                  <a:gd name="T34" fmla="*/ 625 w 876"/>
                  <a:gd name="T35" fmla="*/ 262 h 292"/>
                  <a:gd name="T36" fmla="*/ 670 w 876"/>
                  <a:gd name="T37" fmla="*/ 254 h 292"/>
                  <a:gd name="T38" fmla="*/ 716 w 876"/>
                  <a:gd name="T39" fmla="*/ 250 h 292"/>
                  <a:gd name="T40" fmla="*/ 761 w 876"/>
                  <a:gd name="T41" fmla="*/ 246 h 292"/>
                  <a:gd name="T42" fmla="*/ 818 w 876"/>
                  <a:gd name="T43" fmla="*/ 246 h 292"/>
                  <a:gd name="T44" fmla="*/ 875 w 876"/>
                  <a:gd name="T45" fmla="*/ 246 h 292"/>
                  <a:gd name="T46" fmla="*/ 875 w 876"/>
                  <a:gd name="T47" fmla="*/ 0 h 292"/>
                  <a:gd name="T48" fmla="*/ 0 w 876"/>
                  <a:gd name="T49" fmla="*/ 0 h 292"/>
                  <a:gd name="T50" fmla="*/ 0 w 876"/>
                  <a:gd name="T51" fmla="*/ 284 h 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6" h="292">
                    <a:moveTo>
                      <a:pt x="0" y="269"/>
                    </a:moveTo>
                    <a:lnTo>
                      <a:pt x="56" y="277"/>
                    </a:lnTo>
                    <a:lnTo>
                      <a:pt x="113" y="284"/>
                    </a:lnTo>
                    <a:lnTo>
                      <a:pt x="159" y="288"/>
                    </a:lnTo>
                    <a:lnTo>
                      <a:pt x="205" y="291"/>
                    </a:lnTo>
                    <a:lnTo>
                      <a:pt x="256" y="291"/>
                    </a:lnTo>
                    <a:lnTo>
                      <a:pt x="290" y="291"/>
                    </a:lnTo>
                    <a:lnTo>
                      <a:pt x="313" y="288"/>
                    </a:lnTo>
                    <a:lnTo>
                      <a:pt x="330" y="288"/>
                    </a:lnTo>
                    <a:lnTo>
                      <a:pt x="364" y="284"/>
                    </a:lnTo>
                    <a:lnTo>
                      <a:pt x="398" y="280"/>
                    </a:lnTo>
                    <a:lnTo>
                      <a:pt x="431" y="277"/>
                    </a:lnTo>
                    <a:lnTo>
                      <a:pt x="460" y="269"/>
                    </a:lnTo>
                    <a:lnTo>
                      <a:pt x="488" y="266"/>
                    </a:lnTo>
                    <a:lnTo>
                      <a:pt x="522" y="258"/>
                    </a:lnTo>
                    <a:lnTo>
                      <a:pt x="556" y="255"/>
                    </a:lnTo>
                    <a:lnTo>
                      <a:pt x="591" y="251"/>
                    </a:lnTo>
                    <a:lnTo>
                      <a:pt x="625" y="248"/>
                    </a:lnTo>
                    <a:lnTo>
                      <a:pt x="670" y="240"/>
                    </a:lnTo>
                    <a:lnTo>
                      <a:pt x="716" y="237"/>
                    </a:lnTo>
                    <a:lnTo>
                      <a:pt x="761" y="233"/>
                    </a:lnTo>
                    <a:lnTo>
                      <a:pt x="818" y="233"/>
                    </a:lnTo>
                    <a:lnTo>
                      <a:pt x="875" y="233"/>
                    </a:lnTo>
                    <a:lnTo>
                      <a:pt x="875" y="0"/>
                    </a:lnTo>
                    <a:lnTo>
                      <a:pt x="0" y="0"/>
                    </a:lnTo>
                    <a:lnTo>
                      <a:pt x="0" y="269"/>
                    </a:lnTo>
                  </a:path>
                </a:pathLst>
              </a:custGeom>
              <a:solidFill>
                <a:srgbClr val="FFFF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Rectangle 161"/>
              <p:cNvSpPr>
                <a:spLocks noChangeArrowheads="1"/>
              </p:cNvSpPr>
              <p:nvPr/>
            </p:nvSpPr>
            <p:spPr bwMode="auto">
              <a:xfrm>
                <a:off x="-1201" y="1008"/>
                <a:ext cx="8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b="1"/>
                  <a:t>1. </a:t>
                </a:r>
                <a:r>
                  <a:rPr lang="ru-RU" altLang="ru-RU" sz="1400"/>
                  <a:t>-------</a:t>
                </a:r>
              </a:p>
            </p:txBody>
          </p:sp>
          <p:sp>
            <p:nvSpPr>
              <p:cNvPr id="289" name="Rectangle 162"/>
              <p:cNvSpPr>
                <a:spLocks noChangeArrowheads="1"/>
              </p:cNvSpPr>
              <p:nvPr/>
            </p:nvSpPr>
            <p:spPr bwMode="auto">
              <a:xfrm>
                <a:off x="-1208" y="1126"/>
                <a:ext cx="8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b="1"/>
                  <a:t>2. </a:t>
                </a:r>
                <a:r>
                  <a:rPr lang="ru-RU" altLang="ru-RU" sz="1400"/>
                  <a:t>-------</a:t>
                </a:r>
              </a:p>
            </p:txBody>
          </p:sp>
        </p:grpSp>
        <p:grpSp>
          <p:nvGrpSpPr>
            <p:cNvPr id="61" name="Group 163"/>
            <p:cNvGrpSpPr>
              <a:grpSpLocks/>
            </p:cNvGrpSpPr>
            <p:nvPr/>
          </p:nvGrpSpPr>
          <p:grpSpPr bwMode="auto">
            <a:xfrm>
              <a:off x="4027" y="1050"/>
              <a:ext cx="481" cy="342"/>
              <a:chOff x="-1248" y="1008"/>
              <a:chExt cx="876" cy="342"/>
            </a:xfrm>
          </p:grpSpPr>
          <p:sp>
            <p:nvSpPr>
              <p:cNvPr id="284" name="Freeform 164"/>
              <p:cNvSpPr>
                <a:spLocks/>
              </p:cNvSpPr>
              <p:nvPr/>
            </p:nvSpPr>
            <p:spPr bwMode="auto">
              <a:xfrm>
                <a:off x="-1248" y="1050"/>
                <a:ext cx="876" cy="300"/>
              </a:xfrm>
              <a:custGeom>
                <a:avLst/>
                <a:gdLst>
                  <a:gd name="T0" fmla="*/ 0 w 876"/>
                  <a:gd name="T1" fmla="*/ 284 h 292"/>
                  <a:gd name="T2" fmla="*/ 56 w 876"/>
                  <a:gd name="T3" fmla="*/ 293 h 292"/>
                  <a:gd name="T4" fmla="*/ 113 w 876"/>
                  <a:gd name="T5" fmla="*/ 300 h 292"/>
                  <a:gd name="T6" fmla="*/ 159 w 876"/>
                  <a:gd name="T7" fmla="*/ 304 h 292"/>
                  <a:gd name="T8" fmla="*/ 205 w 876"/>
                  <a:gd name="T9" fmla="*/ 307 h 292"/>
                  <a:gd name="T10" fmla="*/ 256 w 876"/>
                  <a:gd name="T11" fmla="*/ 307 h 292"/>
                  <a:gd name="T12" fmla="*/ 290 w 876"/>
                  <a:gd name="T13" fmla="*/ 307 h 292"/>
                  <a:gd name="T14" fmla="*/ 313 w 876"/>
                  <a:gd name="T15" fmla="*/ 304 h 292"/>
                  <a:gd name="T16" fmla="*/ 330 w 876"/>
                  <a:gd name="T17" fmla="*/ 304 h 292"/>
                  <a:gd name="T18" fmla="*/ 364 w 876"/>
                  <a:gd name="T19" fmla="*/ 300 h 292"/>
                  <a:gd name="T20" fmla="*/ 398 w 876"/>
                  <a:gd name="T21" fmla="*/ 296 h 292"/>
                  <a:gd name="T22" fmla="*/ 431 w 876"/>
                  <a:gd name="T23" fmla="*/ 293 h 292"/>
                  <a:gd name="T24" fmla="*/ 460 w 876"/>
                  <a:gd name="T25" fmla="*/ 284 h 292"/>
                  <a:gd name="T26" fmla="*/ 488 w 876"/>
                  <a:gd name="T27" fmla="*/ 280 h 292"/>
                  <a:gd name="T28" fmla="*/ 522 w 876"/>
                  <a:gd name="T29" fmla="*/ 272 h 292"/>
                  <a:gd name="T30" fmla="*/ 556 w 876"/>
                  <a:gd name="T31" fmla="*/ 269 h 292"/>
                  <a:gd name="T32" fmla="*/ 591 w 876"/>
                  <a:gd name="T33" fmla="*/ 265 h 292"/>
                  <a:gd name="T34" fmla="*/ 625 w 876"/>
                  <a:gd name="T35" fmla="*/ 262 h 292"/>
                  <a:gd name="T36" fmla="*/ 670 w 876"/>
                  <a:gd name="T37" fmla="*/ 254 h 292"/>
                  <a:gd name="T38" fmla="*/ 716 w 876"/>
                  <a:gd name="T39" fmla="*/ 250 h 292"/>
                  <a:gd name="T40" fmla="*/ 761 w 876"/>
                  <a:gd name="T41" fmla="*/ 246 h 292"/>
                  <a:gd name="T42" fmla="*/ 818 w 876"/>
                  <a:gd name="T43" fmla="*/ 246 h 292"/>
                  <a:gd name="T44" fmla="*/ 875 w 876"/>
                  <a:gd name="T45" fmla="*/ 246 h 292"/>
                  <a:gd name="T46" fmla="*/ 875 w 876"/>
                  <a:gd name="T47" fmla="*/ 0 h 292"/>
                  <a:gd name="T48" fmla="*/ 0 w 876"/>
                  <a:gd name="T49" fmla="*/ 0 h 292"/>
                  <a:gd name="T50" fmla="*/ 0 w 876"/>
                  <a:gd name="T51" fmla="*/ 284 h 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6" h="292">
                    <a:moveTo>
                      <a:pt x="0" y="269"/>
                    </a:moveTo>
                    <a:lnTo>
                      <a:pt x="56" y="277"/>
                    </a:lnTo>
                    <a:lnTo>
                      <a:pt x="113" y="284"/>
                    </a:lnTo>
                    <a:lnTo>
                      <a:pt x="159" y="288"/>
                    </a:lnTo>
                    <a:lnTo>
                      <a:pt x="205" y="291"/>
                    </a:lnTo>
                    <a:lnTo>
                      <a:pt x="256" y="291"/>
                    </a:lnTo>
                    <a:lnTo>
                      <a:pt x="290" y="291"/>
                    </a:lnTo>
                    <a:lnTo>
                      <a:pt x="313" y="288"/>
                    </a:lnTo>
                    <a:lnTo>
                      <a:pt x="330" y="288"/>
                    </a:lnTo>
                    <a:lnTo>
                      <a:pt x="364" y="284"/>
                    </a:lnTo>
                    <a:lnTo>
                      <a:pt x="398" y="280"/>
                    </a:lnTo>
                    <a:lnTo>
                      <a:pt x="431" y="277"/>
                    </a:lnTo>
                    <a:lnTo>
                      <a:pt x="460" y="269"/>
                    </a:lnTo>
                    <a:lnTo>
                      <a:pt x="488" y="266"/>
                    </a:lnTo>
                    <a:lnTo>
                      <a:pt x="522" y="258"/>
                    </a:lnTo>
                    <a:lnTo>
                      <a:pt x="556" y="255"/>
                    </a:lnTo>
                    <a:lnTo>
                      <a:pt x="591" y="251"/>
                    </a:lnTo>
                    <a:lnTo>
                      <a:pt x="625" y="248"/>
                    </a:lnTo>
                    <a:lnTo>
                      <a:pt x="670" y="240"/>
                    </a:lnTo>
                    <a:lnTo>
                      <a:pt x="716" y="237"/>
                    </a:lnTo>
                    <a:lnTo>
                      <a:pt x="761" y="233"/>
                    </a:lnTo>
                    <a:lnTo>
                      <a:pt x="818" y="233"/>
                    </a:lnTo>
                    <a:lnTo>
                      <a:pt x="875" y="233"/>
                    </a:lnTo>
                    <a:lnTo>
                      <a:pt x="875" y="0"/>
                    </a:lnTo>
                    <a:lnTo>
                      <a:pt x="0" y="0"/>
                    </a:lnTo>
                    <a:lnTo>
                      <a:pt x="0" y="269"/>
                    </a:lnTo>
                  </a:path>
                </a:pathLst>
              </a:custGeom>
              <a:solidFill>
                <a:srgbClr val="FFFF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Rectangle 165"/>
              <p:cNvSpPr>
                <a:spLocks noChangeArrowheads="1"/>
              </p:cNvSpPr>
              <p:nvPr/>
            </p:nvSpPr>
            <p:spPr bwMode="auto">
              <a:xfrm>
                <a:off x="-1201" y="1008"/>
                <a:ext cx="8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b="1"/>
                  <a:t>1. </a:t>
                </a:r>
                <a:r>
                  <a:rPr lang="ru-RU" altLang="ru-RU" sz="1400"/>
                  <a:t>-------</a:t>
                </a:r>
              </a:p>
            </p:txBody>
          </p:sp>
          <p:sp>
            <p:nvSpPr>
              <p:cNvPr id="286" name="Rectangle 166"/>
              <p:cNvSpPr>
                <a:spLocks noChangeArrowheads="1"/>
              </p:cNvSpPr>
              <p:nvPr/>
            </p:nvSpPr>
            <p:spPr bwMode="auto">
              <a:xfrm>
                <a:off x="-1208" y="1126"/>
                <a:ext cx="8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b="1"/>
                  <a:t>2. </a:t>
                </a:r>
                <a:r>
                  <a:rPr lang="ru-RU" altLang="ru-RU" sz="1400"/>
                  <a:t>-------</a:t>
                </a:r>
              </a:p>
            </p:txBody>
          </p:sp>
        </p:grpSp>
        <p:graphicFrame>
          <p:nvGraphicFramePr>
            <p:cNvPr id="62" name="Object 167"/>
            <p:cNvGraphicFramePr>
              <a:graphicFrameLocks/>
            </p:cNvGraphicFramePr>
            <p:nvPr/>
          </p:nvGraphicFramePr>
          <p:xfrm>
            <a:off x="4648" y="1008"/>
            <a:ext cx="56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CorelDRAW" r:id="rId6" imgW="1054100" imgH="695325" progId="CorelDraw.Graphic.7">
                    <p:embed/>
                  </p:oleObj>
                </mc:Choice>
                <mc:Fallback>
                  <p:oleObj name="CorelDRAW" r:id="rId6" imgW="1054100" imgH="695325" progId="CorelDraw.Graphic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" y="1008"/>
                          <a:ext cx="56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" name="Group 168"/>
            <p:cNvGrpSpPr>
              <a:grpSpLocks/>
            </p:cNvGrpSpPr>
            <p:nvPr/>
          </p:nvGrpSpPr>
          <p:grpSpPr bwMode="auto">
            <a:xfrm>
              <a:off x="4806" y="1175"/>
              <a:ext cx="70" cy="121"/>
              <a:chOff x="4524" y="952"/>
              <a:chExt cx="164" cy="117"/>
            </a:xfrm>
          </p:grpSpPr>
          <p:sp>
            <p:nvSpPr>
              <p:cNvPr id="281" name="Freeform 169"/>
              <p:cNvSpPr>
                <a:spLocks/>
              </p:cNvSpPr>
              <p:nvPr/>
            </p:nvSpPr>
            <p:spPr bwMode="auto">
              <a:xfrm>
                <a:off x="4524" y="952"/>
                <a:ext cx="164" cy="51"/>
              </a:xfrm>
              <a:custGeom>
                <a:avLst/>
                <a:gdLst>
                  <a:gd name="T0" fmla="*/ 163 w 164"/>
                  <a:gd name="T1" fmla="*/ 7 h 51"/>
                  <a:gd name="T2" fmla="*/ 145 w 164"/>
                  <a:gd name="T3" fmla="*/ 10 h 51"/>
                  <a:gd name="T4" fmla="*/ 127 w 164"/>
                  <a:gd name="T5" fmla="*/ 14 h 51"/>
                  <a:gd name="T6" fmla="*/ 81 w 164"/>
                  <a:gd name="T7" fmla="*/ 7 h 51"/>
                  <a:gd name="T8" fmla="*/ 45 w 164"/>
                  <a:gd name="T9" fmla="*/ 0 h 51"/>
                  <a:gd name="T10" fmla="*/ 18 w 164"/>
                  <a:gd name="T11" fmla="*/ 0 h 51"/>
                  <a:gd name="T12" fmla="*/ 0 w 164"/>
                  <a:gd name="T13" fmla="*/ 7 h 51"/>
                  <a:gd name="T14" fmla="*/ 0 w 164"/>
                  <a:gd name="T15" fmla="*/ 44 h 51"/>
                  <a:gd name="T16" fmla="*/ 18 w 164"/>
                  <a:gd name="T17" fmla="*/ 37 h 51"/>
                  <a:gd name="T18" fmla="*/ 45 w 164"/>
                  <a:gd name="T19" fmla="*/ 37 h 51"/>
                  <a:gd name="T20" fmla="*/ 81 w 164"/>
                  <a:gd name="T21" fmla="*/ 44 h 51"/>
                  <a:gd name="T22" fmla="*/ 127 w 164"/>
                  <a:gd name="T23" fmla="*/ 50 h 51"/>
                  <a:gd name="T24" fmla="*/ 145 w 164"/>
                  <a:gd name="T25" fmla="*/ 50 h 51"/>
                  <a:gd name="T26" fmla="*/ 163 w 164"/>
                  <a:gd name="T27" fmla="*/ 44 h 51"/>
                  <a:gd name="T28" fmla="*/ 163 w 164"/>
                  <a:gd name="T29" fmla="*/ 7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51">
                    <a:moveTo>
                      <a:pt x="163" y="7"/>
                    </a:moveTo>
                    <a:lnTo>
                      <a:pt x="145" y="10"/>
                    </a:lnTo>
                    <a:lnTo>
                      <a:pt x="127" y="14"/>
                    </a:lnTo>
                    <a:lnTo>
                      <a:pt x="81" y="7"/>
                    </a:lnTo>
                    <a:lnTo>
                      <a:pt x="45" y="0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0" y="44"/>
                    </a:lnTo>
                    <a:lnTo>
                      <a:pt x="18" y="37"/>
                    </a:lnTo>
                    <a:lnTo>
                      <a:pt x="45" y="37"/>
                    </a:lnTo>
                    <a:lnTo>
                      <a:pt x="81" y="44"/>
                    </a:lnTo>
                    <a:lnTo>
                      <a:pt x="127" y="50"/>
                    </a:lnTo>
                    <a:lnTo>
                      <a:pt x="145" y="50"/>
                    </a:lnTo>
                    <a:lnTo>
                      <a:pt x="163" y="44"/>
                    </a:lnTo>
                    <a:lnTo>
                      <a:pt x="163" y="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170"/>
              <p:cNvSpPr>
                <a:spLocks/>
              </p:cNvSpPr>
              <p:nvPr/>
            </p:nvSpPr>
            <p:spPr bwMode="auto">
              <a:xfrm>
                <a:off x="4524" y="985"/>
                <a:ext cx="164" cy="52"/>
              </a:xfrm>
              <a:custGeom>
                <a:avLst/>
                <a:gdLst>
                  <a:gd name="T0" fmla="*/ 163 w 164"/>
                  <a:gd name="T1" fmla="*/ 6 h 52"/>
                  <a:gd name="T2" fmla="*/ 145 w 164"/>
                  <a:gd name="T3" fmla="*/ 13 h 52"/>
                  <a:gd name="T4" fmla="*/ 127 w 164"/>
                  <a:gd name="T5" fmla="*/ 13 h 52"/>
                  <a:gd name="T6" fmla="*/ 81 w 164"/>
                  <a:gd name="T7" fmla="*/ 6 h 52"/>
                  <a:gd name="T8" fmla="*/ 45 w 164"/>
                  <a:gd name="T9" fmla="*/ 0 h 52"/>
                  <a:gd name="T10" fmla="*/ 18 w 164"/>
                  <a:gd name="T11" fmla="*/ 0 h 52"/>
                  <a:gd name="T12" fmla="*/ 0 w 164"/>
                  <a:gd name="T13" fmla="*/ 6 h 52"/>
                  <a:gd name="T14" fmla="*/ 0 w 164"/>
                  <a:gd name="T15" fmla="*/ 44 h 52"/>
                  <a:gd name="T16" fmla="*/ 18 w 164"/>
                  <a:gd name="T17" fmla="*/ 38 h 52"/>
                  <a:gd name="T18" fmla="*/ 45 w 164"/>
                  <a:gd name="T19" fmla="*/ 38 h 52"/>
                  <a:gd name="T20" fmla="*/ 81 w 164"/>
                  <a:gd name="T21" fmla="*/ 44 h 52"/>
                  <a:gd name="T22" fmla="*/ 127 w 164"/>
                  <a:gd name="T23" fmla="*/ 51 h 52"/>
                  <a:gd name="T24" fmla="*/ 145 w 164"/>
                  <a:gd name="T25" fmla="*/ 51 h 52"/>
                  <a:gd name="T26" fmla="*/ 163 w 164"/>
                  <a:gd name="T27" fmla="*/ 44 h 52"/>
                  <a:gd name="T28" fmla="*/ 163 w 164"/>
                  <a:gd name="T29" fmla="*/ 6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52">
                    <a:moveTo>
                      <a:pt x="163" y="6"/>
                    </a:moveTo>
                    <a:lnTo>
                      <a:pt x="145" y="13"/>
                    </a:lnTo>
                    <a:lnTo>
                      <a:pt x="127" y="13"/>
                    </a:lnTo>
                    <a:lnTo>
                      <a:pt x="81" y="6"/>
                    </a:lnTo>
                    <a:lnTo>
                      <a:pt x="45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44"/>
                    </a:lnTo>
                    <a:lnTo>
                      <a:pt x="18" y="38"/>
                    </a:lnTo>
                    <a:lnTo>
                      <a:pt x="45" y="38"/>
                    </a:lnTo>
                    <a:lnTo>
                      <a:pt x="81" y="44"/>
                    </a:lnTo>
                    <a:lnTo>
                      <a:pt x="127" y="51"/>
                    </a:lnTo>
                    <a:lnTo>
                      <a:pt x="145" y="51"/>
                    </a:lnTo>
                    <a:lnTo>
                      <a:pt x="163" y="44"/>
                    </a:lnTo>
                    <a:lnTo>
                      <a:pt x="163" y="6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171"/>
              <p:cNvSpPr>
                <a:spLocks/>
              </p:cNvSpPr>
              <p:nvPr/>
            </p:nvSpPr>
            <p:spPr bwMode="auto">
              <a:xfrm>
                <a:off x="4524" y="1018"/>
                <a:ext cx="164" cy="51"/>
              </a:xfrm>
              <a:custGeom>
                <a:avLst/>
                <a:gdLst>
                  <a:gd name="T0" fmla="*/ 163 w 164"/>
                  <a:gd name="T1" fmla="*/ 5 h 51"/>
                  <a:gd name="T2" fmla="*/ 145 w 164"/>
                  <a:gd name="T3" fmla="*/ 13 h 51"/>
                  <a:gd name="T4" fmla="*/ 127 w 164"/>
                  <a:gd name="T5" fmla="*/ 13 h 51"/>
                  <a:gd name="T6" fmla="*/ 81 w 164"/>
                  <a:gd name="T7" fmla="*/ 5 h 51"/>
                  <a:gd name="T8" fmla="*/ 45 w 164"/>
                  <a:gd name="T9" fmla="*/ 0 h 51"/>
                  <a:gd name="T10" fmla="*/ 18 w 164"/>
                  <a:gd name="T11" fmla="*/ 3 h 51"/>
                  <a:gd name="T12" fmla="*/ 0 w 164"/>
                  <a:gd name="T13" fmla="*/ 5 h 51"/>
                  <a:gd name="T14" fmla="*/ 0 w 164"/>
                  <a:gd name="T15" fmla="*/ 43 h 51"/>
                  <a:gd name="T16" fmla="*/ 18 w 164"/>
                  <a:gd name="T17" fmla="*/ 36 h 51"/>
                  <a:gd name="T18" fmla="*/ 45 w 164"/>
                  <a:gd name="T19" fmla="*/ 36 h 51"/>
                  <a:gd name="T20" fmla="*/ 81 w 164"/>
                  <a:gd name="T21" fmla="*/ 43 h 51"/>
                  <a:gd name="T22" fmla="*/ 127 w 164"/>
                  <a:gd name="T23" fmla="*/ 50 h 51"/>
                  <a:gd name="T24" fmla="*/ 145 w 164"/>
                  <a:gd name="T25" fmla="*/ 50 h 51"/>
                  <a:gd name="T26" fmla="*/ 163 w 164"/>
                  <a:gd name="T27" fmla="*/ 43 h 51"/>
                  <a:gd name="T28" fmla="*/ 163 w 164"/>
                  <a:gd name="T29" fmla="*/ 5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51">
                    <a:moveTo>
                      <a:pt x="163" y="5"/>
                    </a:moveTo>
                    <a:lnTo>
                      <a:pt x="145" y="13"/>
                    </a:lnTo>
                    <a:lnTo>
                      <a:pt x="127" y="13"/>
                    </a:lnTo>
                    <a:lnTo>
                      <a:pt x="81" y="5"/>
                    </a:lnTo>
                    <a:lnTo>
                      <a:pt x="45" y="0"/>
                    </a:lnTo>
                    <a:lnTo>
                      <a:pt x="18" y="3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18" y="36"/>
                    </a:lnTo>
                    <a:lnTo>
                      <a:pt x="45" y="36"/>
                    </a:lnTo>
                    <a:lnTo>
                      <a:pt x="81" y="43"/>
                    </a:lnTo>
                    <a:lnTo>
                      <a:pt x="127" y="50"/>
                    </a:lnTo>
                    <a:lnTo>
                      <a:pt x="145" y="50"/>
                    </a:lnTo>
                    <a:lnTo>
                      <a:pt x="163" y="43"/>
                    </a:lnTo>
                    <a:lnTo>
                      <a:pt x="163" y="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" name="AutoShape 172"/>
            <p:cNvSpPr>
              <a:spLocks noChangeArrowheads="1"/>
            </p:cNvSpPr>
            <p:nvPr/>
          </p:nvSpPr>
          <p:spPr bwMode="auto">
            <a:xfrm>
              <a:off x="4684" y="115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65" name="AutoShape 173"/>
            <p:cNvSpPr>
              <a:spLocks noChangeArrowheads="1"/>
            </p:cNvSpPr>
            <p:nvPr/>
          </p:nvSpPr>
          <p:spPr bwMode="auto">
            <a:xfrm>
              <a:off x="4732" y="1248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66" name="AutoShape 174"/>
            <p:cNvSpPr>
              <a:spLocks noChangeArrowheads="1"/>
            </p:cNvSpPr>
            <p:nvPr/>
          </p:nvSpPr>
          <p:spPr bwMode="auto">
            <a:xfrm>
              <a:off x="4924" y="1200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67" name="Line 175"/>
            <p:cNvSpPr>
              <a:spLocks noChangeShapeType="1"/>
            </p:cNvSpPr>
            <p:nvPr/>
          </p:nvSpPr>
          <p:spPr bwMode="auto">
            <a:xfrm>
              <a:off x="4588" y="768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Line 176"/>
            <p:cNvSpPr>
              <a:spLocks noChangeShapeType="1"/>
            </p:cNvSpPr>
            <p:nvPr/>
          </p:nvSpPr>
          <p:spPr bwMode="auto">
            <a:xfrm>
              <a:off x="5212" y="768"/>
              <a:ext cx="0" cy="3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177"/>
            <p:cNvGrpSpPr>
              <a:grpSpLocks/>
            </p:cNvGrpSpPr>
            <p:nvPr/>
          </p:nvGrpSpPr>
          <p:grpSpPr bwMode="auto">
            <a:xfrm>
              <a:off x="4614" y="1584"/>
              <a:ext cx="550" cy="336"/>
              <a:chOff x="4192" y="1263"/>
              <a:chExt cx="1091" cy="468"/>
            </a:xfrm>
          </p:grpSpPr>
          <p:sp>
            <p:nvSpPr>
              <p:cNvPr id="267" name="Oval 178"/>
              <p:cNvSpPr>
                <a:spLocks noChangeArrowheads="1"/>
              </p:cNvSpPr>
              <p:nvPr/>
            </p:nvSpPr>
            <p:spPr bwMode="auto">
              <a:xfrm>
                <a:off x="5175" y="1613"/>
                <a:ext cx="108" cy="118"/>
              </a:xfrm>
              <a:prstGeom prst="ellipse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8" name="Oval 179"/>
              <p:cNvSpPr>
                <a:spLocks noChangeArrowheads="1"/>
              </p:cNvSpPr>
              <p:nvPr/>
            </p:nvSpPr>
            <p:spPr bwMode="auto">
              <a:xfrm>
                <a:off x="5175" y="1439"/>
                <a:ext cx="108" cy="116"/>
              </a:xfrm>
              <a:prstGeom prst="ellipse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9" name="Line 180"/>
              <p:cNvSpPr>
                <a:spLocks noChangeShapeType="1"/>
              </p:cNvSpPr>
              <p:nvPr/>
            </p:nvSpPr>
            <p:spPr bwMode="auto">
              <a:xfrm flipV="1">
                <a:off x="4249" y="1559"/>
                <a:ext cx="104" cy="1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0" name="Oval 181"/>
              <p:cNvSpPr>
                <a:spLocks noChangeArrowheads="1"/>
              </p:cNvSpPr>
              <p:nvPr/>
            </p:nvSpPr>
            <p:spPr bwMode="auto">
              <a:xfrm>
                <a:off x="4192" y="1613"/>
                <a:ext cx="108" cy="118"/>
              </a:xfrm>
              <a:prstGeom prst="ellipse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71" name="Line 182"/>
              <p:cNvSpPr>
                <a:spLocks noChangeShapeType="1"/>
              </p:cNvSpPr>
              <p:nvPr/>
            </p:nvSpPr>
            <p:spPr bwMode="auto">
              <a:xfrm>
                <a:off x="4251" y="1445"/>
                <a:ext cx="104" cy="1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Oval 183"/>
              <p:cNvSpPr>
                <a:spLocks noChangeArrowheads="1"/>
              </p:cNvSpPr>
              <p:nvPr/>
            </p:nvSpPr>
            <p:spPr bwMode="auto">
              <a:xfrm>
                <a:off x="4192" y="1381"/>
                <a:ext cx="108" cy="116"/>
              </a:xfrm>
              <a:prstGeom prst="ellipse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73" name="Line 184"/>
              <p:cNvSpPr>
                <a:spLocks noChangeShapeType="1"/>
              </p:cNvSpPr>
              <p:nvPr/>
            </p:nvSpPr>
            <p:spPr bwMode="auto">
              <a:xfrm>
                <a:off x="4415" y="1555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Oval 185"/>
              <p:cNvSpPr>
                <a:spLocks noChangeArrowheads="1"/>
              </p:cNvSpPr>
              <p:nvPr/>
            </p:nvSpPr>
            <p:spPr bwMode="auto">
              <a:xfrm>
                <a:off x="4356" y="1497"/>
                <a:ext cx="108" cy="117"/>
              </a:xfrm>
              <a:prstGeom prst="ellipse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75" name="Line 186"/>
              <p:cNvSpPr>
                <a:spLocks noChangeShapeType="1"/>
              </p:cNvSpPr>
              <p:nvPr/>
            </p:nvSpPr>
            <p:spPr bwMode="auto">
              <a:xfrm flipV="1">
                <a:off x="4631" y="1384"/>
                <a:ext cx="159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" name="Line 187"/>
              <p:cNvSpPr>
                <a:spLocks noChangeShapeType="1"/>
              </p:cNvSpPr>
              <p:nvPr/>
            </p:nvSpPr>
            <p:spPr bwMode="auto">
              <a:xfrm flipV="1">
                <a:off x="4795" y="1443"/>
                <a:ext cx="104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Oval 188"/>
              <p:cNvSpPr>
                <a:spLocks noChangeArrowheads="1"/>
              </p:cNvSpPr>
              <p:nvPr/>
            </p:nvSpPr>
            <p:spPr bwMode="auto">
              <a:xfrm>
                <a:off x="4793" y="1263"/>
                <a:ext cx="217" cy="234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78" name="Line 189"/>
              <p:cNvSpPr>
                <a:spLocks noChangeShapeType="1"/>
              </p:cNvSpPr>
              <p:nvPr/>
            </p:nvSpPr>
            <p:spPr bwMode="auto">
              <a:xfrm flipV="1">
                <a:off x="4741" y="1501"/>
                <a:ext cx="431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9" name="Line 190"/>
              <p:cNvSpPr>
                <a:spLocks noChangeShapeType="1"/>
              </p:cNvSpPr>
              <p:nvPr/>
            </p:nvSpPr>
            <p:spPr bwMode="auto">
              <a:xfrm>
                <a:off x="4743" y="1672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Oval 191"/>
              <p:cNvSpPr>
                <a:spLocks noChangeArrowheads="1"/>
              </p:cNvSpPr>
              <p:nvPr/>
            </p:nvSpPr>
            <p:spPr bwMode="auto">
              <a:xfrm>
                <a:off x="4574" y="1497"/>
                <a:ext cx="217" cy="234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70" name="Group 192"/>
            <p:cNvGrpSpPr>
              <a:grpSpLocks/>
            </p:cNvGrpSpPr>
            <p:nvPr/>
          </p:nvGrpSpPr>
          <p:grpSpPr bwMode="auto">
            <a:xfrm>
              <a:off x="3340" y="1632"/>
              <a:ext cx="576" cy="240"/>
              <a:chOff x="3264" y="3552"/>
              <a:chExt cx="1005" cy="400"/>
            </a:xfrm>
          </p:grpSpPr>
          <p:sp>
            <p:nvSpPr>
              <p:cNvPr id="262" name="Line 193"/>
              <p:cNvSpPr>
                <a:spLocks noChangeShapeType="1"/>
              </p:cNvSpPr>
              <p:nvPr/>
            </p:nvSpPr>
            <p:spPr bwMode="auto">
              <a:xfrm>
                <a:off x="3504" y="3648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3" name="Line 194"/>
              <p:cNvSpPr>
                <a:spLocks noChangeShapeType="1"/>
              </p:cNvSpPr>
              <p:nvPr/>
            </p:nvSpPr>
            <p:spPr bwMode="auto">
              <a:xfrm>
                <a:off x="3792" y="3792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4" name="AutoShape 195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285" cy="1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5" name="AutoShape 196"/>
              <p:cNvSpPr>
                <a:spLocks noChangeArrowheads="1"/>
              </p:cNvSpPr>
              <p:nvPr/>
            </p:nvSpPr>
            <p:spPr bwMode="auto">
              <a:xfrm>
                <a:off x="3984" y="3840"/>
                <a:ext cx="285" cy="1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" name="AutoShape 197"/>
              <p:cNvSpPr>
                <a:spLocks noChangeArrowheads="1"/>
              </p:cNvSpPr>
              <p:nvPr/>
            </p:nvSpPr>
            <p:spPr bwMode="auto">
              <a:xfrm>
                <a:off x="3622" y="3718"/>
                <a:ext cx="240" cy="144"/>
              </a:xfrm>
              <a:prstGeom prst="flowChartDecision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71" name="Group 198"/>
            <p:cNvGrpSpPr>
              <a:grpSpLocks/>
            </p:cNvGrpSpPr>
            <p:nvPr/>
          </p:nvGrpSpPr>
          <p:grpSpPr bwMode="auto">
            <a:xfrm>
              <a:off x="3244" y="2577"/>
              <a:ext cx="720" cy="432"/>
              <a:chOff x="2064" y="2784"/>
              <a:chExt cx="732" cy="432"/>
            </a:xfrm>
          </p:grpSpPr>
          <p:sp>
            <p:nvSpPr>
              <p:cNvPr id="249" name="Rectangle 199"/>
              <p:cNvSpPr>
                <a:spLocks noChangeArrowheads="1"/>
              </p:cNvSpPr>
              <p:nvPr/>
            </p:nvSpPr>
            <p:spPr bwMode="auto">
              <a:xfrm>
                <a:off x="2410" y="2784"/>
                <a:ext cx="374" cy="4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50" name="Line 200"/>
              <p:cNvSpPr>
                <a:spLocks noChangeShapeType="1"/>
              </p:cNvSpPr>
              <p:nvPr/>
            </p:nvSpPr>
            <p:spPr bwMode="auto">
              <a:xfrm>
                <a:off x="2410" y="3072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1" name="Line 201"/>
              <p:cNvSpPr>
                <a:spLocks noChangeShapeType="1"/>
              </p:cNvSpPr>
              <p:nvPr/>
            </p:nvSpPr>
            <p:spPr bwMode="auto">
              <a:xfrm>
                <a:off x="2721" y="278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2" name="Line 202"/>
              <p:cNvSpPr>
                <a:spLocks noChangeShapeType="1"/>
              </p:cNvSpPr>
              <p:nvPr/>
            </p:nvSpPr>
            <p:spPr bwMode="auto">
              <a:xfrm>
                <a:off x="2513" y="278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3" name="Text Box 203"/>
              <p:cNvSpPr txBox="1">
                <a:spLocks noChangeArrowheads="1"/>
              </p:cNvSpPr>
              <p:nvPr/>
            </p:nvSpPr>
            <p:spPr bwMode="auto">
              <a:xfrm>
                <a:off x="2064" y="2820"/>
                <a:ext cx="4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ru-RU" sz="1200" b="1" u="sng"/>
                  <a:t>INDEX</a:t>
                </a:r>
                <a:endParaRPr lang="ru-RU" altLang="ru-RU" sz="1400" b="1"/>
              </a:p>
            </p:txBody>
          </p:sp>
          <p:sp>
            <p:nvSpPr>
              <p:cNvPr id="254" name="Line 204"/>
              <p:cNvSpPr>
                <a:spLocks noChangeShapeType="1"/>
              </p:cNvSpPr>
              <p:nvPr/>
            </p:nvSpPr>
            <p:spPr bwMode="auto">
              <a:xfrm>
                <a:off x="2098" y="2964"/>
                <a:ext cx="312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5" name="Line 205"/>
              <p:cNvSpPr>
                <a:spLocks noChangeShapeType="1"/>
              </p:cNvSpPr>
              <p:nvPr/>
            </p:nvSpPr>
            <p:spPr bwMode="auto">
              <a:xfrm>
                <a:off x="2422" y="3168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" name="Line 206"/>
              <p:cNvSpPr>
                <a:spLocks noChangeShapeType="1"/>
              </p:cNvSpPr>
              <p:nvPr/>
            </p:nvSpPr>
            <p:spPr bwMode="auto">
              <a:xfrm>
                <a:off x="2410" y="3120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" name="Line 207"/>
              <p:cNvSpPr>
                <a:spLocks noChangeShapeType="1"/>
              </p:cNvSpPr>
              <p:nvPr/>
            </p:nvSpPr>
            <p:spPr bwMode="auto">
              <a:xfrm>
                <a:off x="2411" y="3024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8" name="Line 208"/>
              <p:cNvSpPr>
                <a:spLocks noChangeShapeType="1"/>
              </p:cNvSpPr>
              <p:nvPr/>
            </p:nvSpPr>
            <p:spPr bwMode="auto">
              <a:xfrm>
                <a:off x="2411" y="2976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Line 209"/>
              <p:cNvSpPr>
                <a:spLocks noChangeShapeType="1"/>
              </p:cNvSpPr>
              <p:nvPr/>
            </p:nvSpPr>
            <p:spPr bwMode="auto">
              <a:xfrm>
                <a:off x="2411" y="2928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" name="Line 210"/>
              <p:cNvSpPr>
                <a:spLocks noChangeShapeType="1"/>
              </p:cNvSpPr>
              <p:nvPr/>
            </p:nvSpPr>
            <p:spPr bwMode="auto">
              <a:xfrm>
                <a:off x="2411" y="2832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1" name="Line 211"/>
              <p:cNvSpPr>
                <a:spLocks noChangeShapeType="1"/>
              </p:cNvSpPr>
              <p:nvPr/>
            </p:nvSpPr>
            <p:spPr bwMode="auto">
              <a:xfrm>
                <a:off x="2411" y="2880"/>
                <a:ext cx="3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" name="Rectangle 212"/>
            <p:cNvSpPr>
              <a:spLocks noChangeArrowheads="1"/>
            </p:cNvSpPr>
            <p:nvPr/>
          </p:nvSpPr>
          <p:spPr bwMode="auto">
            <a:xfrm>
              <a:off x="3340" y="3168"/>
              <a:ext cx="57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CREATE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  TABLE</a:t>
              </a:r>
            </a:p>
          </p:txBody>
        </p:sp>
        <p:graphicFrame>
          <p:nvGraphicFramePr>
            <p:cNvPr id="73" name="Object 213"/>
            <p:cNvGraphicFramePr>
              <a:graphicFrameLocks/>
            </p:cNvGraphicFramePr>
            <p:nvPr/>
          </p:nvGraphicFramePr>
          <p:xfrm>
            <a:off x="3340" y="3600"/>
            <a:ext cx="62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CorelDRAW" r:id="rId8" imgW="1968500" imgH="579438" progId="CorelDraw.Graphic.7">
                    <p:embed/>
                  </p:oleObj>
                </mc:Choice>
                <mc:Fallback>
                  <p:oleObj name="CorelDRAW" r:id="rId8" imgW="1968500" imgH="579438" progId="CorelDraw.Graphic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" y="3600"/>
                          <a:ext cx="62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14"/>
            <p:cNvGraphicFramePr>
              <a:graphicFrameLocks/>
            </p:cNvGraphicFramePr>
            <p:nvPr/>
          </p:nvGraphicFramePr>
          <p:xfrm>
            <a:off x="4622" y="2674"/>
            <a:ext cx="15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Clip" r:id="rId10" imgW="444500" imgH="661988" progId="MS_ClipArt_Gallery.2">
                    <p:embed/>
                  </p:oleObj>
                </mc:Choice>
                <mc:Fallback>
                  <p:oleObj name="Clip" r:id="rId10" imgW="444500" imgH="6619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" y="2674"/>
                          <a:ext cx="158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5" name="Group 215"/>
            <p:cNvGrpSpPr>
              <a:grpSpLocks/>
            </p:cNvGrpSpPr>
            <p:nvPr/>
          </p:nvGrpSpPr>
          <p:grpSpPr bwMode="auto">
            <a:xfrm>
              <a:off x="4955" y="2592"/>
              <a:ext cx="161" cy="144"/>
              <a:chOff x="4578" y="2413"/>
              <a:chExt cx="273" cy="237"/>
            </a:xfrm>
          </p:grpSpPr>
          <p:sp>
            <p:nvSpPr>
              <p:cNvPr id="195" name="Freeform 216"/>
              <p:cNvSpPr>
                <a:spLocks/>
              </p:cNvSpPr>
              <p:nvPr/>
            </p:nvSpPr>
            <p:spPr bwMode="auto">
              <a:xfrm>
                <a:off x="4627" y="2540"/>
                <a:ext cx="172" cy="20"/>
              </a:xfrm>
              <a:custGeom>
                <a:avLst/>
                <a:gdLst>
                  <a:gd name="T0" fmla="*/ 171 w 172"/>
                  <a:gd name="T1" fmla="*/ 19 h 20"/>
                  <a:gd name="T2" fmla="*/ 0 w 172"/>
                  <a:gd name="T3" fmla="*/ 19 h 20"/>
                  <a:gd name="T4" fmla="*/ 25 w 172"/>
                  <a:gd name="T5" fmla="*/ 0 h 20"/>
                  <a:gd name="T6" fmla="*/ 145 w 172"/>
                  <a:gd name="T7" fmla="*/ 0 h 20"/>
                  <a:gd name="T8" fmla="*/ 171 w 172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">
                    <a:moveTo>
                      <a:pt x="171" y="19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145" y="0"/>
                    </a:lnTo>
                    <a:lnTo>
                      <a:pt x="171" y="19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17"/>
              <p:cNvSpPr>
                <a:spLocks/>
              </p:cNvSpPr>
              <p:nvPr/>
            </p:nvSpPr>
            <p:spPr bwMode="auto">
              <a:xfrm>
                <a:off x="4627" y="2540"/>
                <a:ext cx="174" cy="21"/>
              </a:xfrm>
              <a:custGeom>
                <a:avLst/>
                <a:gdLst>
                  <a:gd name="T0" fmla="*/ 173 w 174"/>
                  <a:gd name="T1" fmla="*/ 20 h 21"/>
                  <a:gd name="T2" fmla="*/ 0 w 174"/>
                  <a:gd name="T3" fmla="*/ 20 h 21"/>
                  <a:gd name="T4" fmla="*/ 26 w 174"/>
                  <a:gd name="T5" fmla="*/ 0 h 21"/>
                  <a:gd name="T6" fmla="*/ 147 w 174"/>
                  <a:gd name="T7" fmla="*/ 0 h 21"/>
                  <a:gd name="T8" fmla="*/ 173 w 174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1">
                    <a:moveTo>
                      <a:pt x="173" y="20"/>
                    </a:moveTo>
                    <a:lnTo>
                      <a:pt x="0" y="20"/>
                    </a:lnTo>
                    <a:lnTo>
                      <a:pt x="26" y="0"/>
                    </a:lnTo>
                    <a:lnTo>
                      <a:pt x="147" y="0"/>
                    </a:lnTo>
                    <a:lnTo>
                      <a:pt x="173" y="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18"/>
              <p:cNvSpPr>
                <a:spLocks/>
              </p:cNvSpPr>
              <p:nvPr/>
            </p:nvSpPr>
            <p:spPr bwMode="auto">
              <a:xfrm>
                <a:off x="4627" y="2560"/>
                <a:ext cx="172" cy="44"/>
              </a:xfrm>
              <a:custGeom>
                <a:avLst/>
                <a:gdLst>
                  <a:gd name="T0" fmla="*/ 0 w 172"/>
                  <a:gd name="T1" fmla="*/ 0 h 44"/>
                  <a:gd name="T2" fmla="*/ 0 w 172"/>
                  <a:gd name="T3" fmla="*/ 43 h 44"/>
                  <a:gd name="T4" fmla="*/ 171 w 172"/>
                  <a:gd name="T5" fmla="*/ 43 h 44"/>
                  <a:gd name="T6" fmla="*/ 171 w 172"/>
                  <a:gd name="T7" fmla="*/ 0 h 44"/>
                  <a:gd name="T8" fmla="*/ 0 w 17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44">
                    <a:moveTo>
                      <a:pt x="0" y="0"/>
                    </a:moveTo>
                    <a:lnTo>
                      <a:pt x="0" y="43"/>
                    </a:lnTo>
                    <a:lnTo>
                      <a:pt x="171" y="43"/>
                    </a:lnTo>
                    <a:lnTo>
                      <a:pt x="17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19"/>
              <p:cNvSpPr>
                <a:spLocks/>
              </p:cNvSpPr>
              <p:nvPr/>
            </p:nvSpPr>
            <p:spPr bwMode="auto">
              <a:xfrm>
                <a:off x="4627" y="2560"/>
                <a:ext cx="174" cy="45"/>
              </a:xfrm>
              <a:custGeom>
                <a:avLst/>
                <a:gdLst>
                  <a:gd name="T0" fmla="*/ 0 w 174"/>
                  <a:gd name="T1" fmla="*/ 0 h 45"/>
                  <a:gd name="T2" fmla="*/ 0 w 174"/>
                  <a:gd name="T3" fmla="*/ 44 h 45"/>
                  <a:gd name="T4" fmla="*/ 173 w 174"/>
                  <a:gd name="T5" fmla="*/ 44 h 45"/>
                  <a:gd name="T6" fmla="*/ 173 w 174"/>
                  <a:gd name="T7" fmla="*/ 0 h 45"/>
                  <a:gd name="T8" fmla="*/ 0 w 17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45">
                    <a:moveTo>
                      <a:pt x="0" y="0"/>
                    </a:moveTo>
                    <a:lnTo>
                      <a:pt x="0" y="44"/>
                    </a:lnTo>
                    <a:lnTo>
                      <a:pt x="173" y="44"/>
                    </a:lnTo>
                    <a:lnTo>
                      <a:pt x="1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20"/>
              <p:cNvSpPr>
                <a:spLocks/>
              </p:cNvSpPr>
              <p:nvPr/>
            </p:nvSpPr>
            <p:spPr bwMode="auto">
              <a:xfrm>
                <a:off x="4694" y="2585"/>
                <a:ext cx="59" cy="19"/>
              </a:xfrm>
              <a:custGeom>
                <a:avLst/>
                <a:gdLst>
                  <a:gd name="T0" fmla="*/ 0 w 59"/>
                  <a:gd name="T1" fmla="*/ 0 h 19"/>
                  <a:gd name="T2" fmla="*/ 0 w 59"/>
                  <a:gd name="T3" fmla="*/ 18 h 19"/>
                  <a:gd name="T4" fmla="*/ 58 w 59"/>
                  <a:gd name="T5" fmla="*/ 18 h 19"/>
                  <a:gd name="T6" fmla="*/ 58 w 59"/>
                  <a:gd name="T7" fmla="*/ 0 h 19"/>
                  <a:gd name="T8" fmla="*/ 0 w 5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0" y="0"/>
                    </a:moveTo>
                    <a:lnTo>
                      <a:pt x="0" y="18"/>
                    </a:lnTo>
                    <a:lnTo>
                      <a:pt x="58" y="18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21"/>
              <p:cNvSpPr>
                <a:spLocks/>
              </p:cNvSpPr>
              <p:nvPr/>
            </p:nvSpPr>
            <p:spPr bwMode="auto">
              <a:xfrm>
                <a:off x="4694" y="2585"/>
                <a:ext cx="62" cy="19"/>
              </a:xfrm>
              <a:custGeom>
                <a:avLst/>
                <a:gdLst>
                  <a:gd name="T0" fmla="*/ 0 w 62"/>
                  <a:gd name="T1" fmla="*/ 0 h 19"/>
                  <a:gd name="T2" fmla="*/ 0 w 62"/>
                  <a:gd name="T3" fmla="*/ 18 h 19"/>
                  <a:gd name="T4" fmla="*/ 61 w 62"/>
                  <a:gd name="T5" fmla="*/ 18 h 19"/>
                  <a:gd name="T6" fmla="*/ 61 w 62"/>
                  <a:gd name="T7" fmla="*/ 0 h 19"/>
                  <a:gd name="T8" fmla="*/ 0 w 6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9">
                    <a:moveTo>
                      <a:pt x="0" y="0"/>
                    </a:moveTo>
                    <a:lnTo>
                      <a:pt x="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22"/>
              <p:cNvSpPr>
                <a:spLocks/>
              </p:cNvSpPr>
              <p:nvPr/>
            </p:nvSpPr>
            <p:spPr bwMode="auto">
              <a:xfrm>
                <a:off x="4694" y="2595"/>
                <a:ext cx="59" cy="20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19 h 20"/>
                  <a:gd name="T4" fmla="*/ 58 w 59"/>
                  <a:gd name="T5" fmla="*/ 19 h 20"/>
                  <a:gd name="T6" fmla="*/ 58 w 59"/>
                  <a:gd name="T7" fmla="*/ 0 h 20"/>
                  <a:gd name="T8" fmla="*/ 0 w 5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lnTo>
                      <a:pt x="0" y="19"/>
                    </a:lnTo>
                    <a:lnTo>
                      <a:pt x="58" y="19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E5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223"/>
              <p:cNvSpPr>
                <a:spLocks/>
              </p:cNvSpPr>
              <p:nvPr/>
            </p:nvSpPr>
            <p:spPr bwMode="auto">
              <a:xfrm>
                <a:off x="4694" y="2595"/>
                <a:ext cx="62" cy="21"/>
              </a:xfrm>
              <a:custGeom>
                <a:avLst/>
                <a:gdLst>
                  <a:gd name="T0" fmla="*/ 0 w 62"/>
                  <a:gd name="T1" fmla="*/ 0 h 21"/>
                  <a:gd name="T2" fmla="*/ 0 w 62"/>
                  <a:gd name="T3" fmla="*/ 20 h 21"/>
                  <a:gd name="T4" fmla="*/ 61 w 62"/>
                  <a:gd name="T5" fmla="*/ 20 h 21"/>
                  <a:gd name="T6" fmla="*/ 61 w 62"/>
                  <a:gd name="T7" fmla="*/ 0 h 21"/>
                  <a:gd name="T8" fmla="*/ 0 w 6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0"/>
                    </a:moveTo>
                    <a:lnTo>
                      <a:pt x="0" y="20"/>
                    </a:lnTo>
                    <a:lnTo>
                      <a:pt x="61" y="20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224"/>
              <p:cNvSpPr>
                <a:spLocks/>
              </p:cNvSpPr>
              <p:nvPr/>
            </p:nvSpPr>
            <p:spPr bwMode="auto">
              <a:xfrm>
                <a:off x="4694" y="2571"/>
                <a:ext cx="59" cy="20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19 h 20"/>
                  <a:gd name="T4" fmla="*/ 58 w 59"/>
                  <a:gd name="T5" fmla="*/ 19 h 20"/>
                  <a:gd name="T6" fmla="*/ 58 w 59"/>
                  <a:gd name="T7" fmla="*/ 0 h 20"/>
                  <a:gd name="T8" fmla="*/ 0 w 5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lnTo>
                      <a:pt x="0" y="19"/>
                    </a:lnTo>
                    <a:lnTo>
                      <a:pt x="58" y="19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225"/>
              <p:cNvSpPr>
                <a:spLocks/>
              </p:cNvSpPr>
              <p:nvPr/>
            </p:nvSpPr>
            <p:spPr bwMode="auto">
              <a:xfrm>
                <a:off x="4694" y="2571"/>
                <a:ext cx="62" cy="20"/>
              </a:xfrm>
              <a:custGeom>
                <a:avLst/>
                <a:gdLst>
                  <a:gd name="T0" fmla="*/ 0 w 62"/>
                  <a:gd name="T1" fmla="*/ 0 h 20"/>
                  <a:gd name="T2" fmla="*/ 0 w 62"/>
                  <a:gd name="T3" fmla="*/ 19 h 20"/>
                  <a:gd name="T4" fmla="*/ 61 w 62"/>
                  <a:gd name="T5" fmla="*/ 19 h 20"/>
                  <a:gd name="T6" fmla="*/ 61 w 62"/>
                  <a:gd name="T7" fmla="*/ 0 h 20"/>
                  <a:gd name="T8" fmla="*/ 0 w 6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0">
                    <a:moveTo>
                      <a:pt x="0" y="0"/>
                    </a:moveTo>
                    <a:lnTo>
                      <a:pt x="0" y="19"/>
                    </a:lnTo>
                    <a:lnTo>
                      <a:pt x="61" y="19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226"/>
              <p:cNvSpPr>
                <a:spLocks/>
              </p:cNvSpPr>
              <p:nvPr/>
            </p:nvSpPr>
            <p:spPr bwMode="auto">
              <a:xfrm>
                <a:off x="4735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227"/>
              <p:cNvSpPr>
                <a:spLocks/>
              </p:cNvSpPr>
              <p:nvPr/>
            </p:nvSpPr>
            <p:spPr bwMode="auto">
              <a:xfrm>
                <a:off x="4735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228"/>
              <p:cNvSpPr>
                <a:spLocks/>
              </p:cNvSpPr>
              <p:nvPr/>
            </p:nvSpPr>
            <p:spPr bwMode="auto">
              <a:xfrm>
                <a:off x="4698" y="2575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18 h 19"/>
                  <a:gd name="T4" fmla="*/ 18 w 19"/>
                  <a:gd name="T5" fmla="*/ 18 h 19"/>
                  <a:gd name="T6" fmla="*/ 18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229"/>
              <p:cNvSpPr>
                <a:spLocks/>
              </p:cNvSpPr>
              <p:nvPr/>
            </p:nvSpPr>
            <p:spPr bwMode="auto">
              <a:xfrm>
                <a:off x="4698" y="2575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18 h 19"/>
                  <a:gd name="T4" fmla="*/ 18 w 19"/>
                  <a:gd name="T5" fmla="*/ 18 h 19"/>
                  <a:gd name="T6" fmla="*/ 18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230"/>
              <p:cNvSpPr>
                <a:spLocks/>
              </p:cNvSpPr>
              <p:nvPr/>
            </p:nvSpPr>
            <p:spPr bwMode="auto">
              <a:xfrm>
                <a:off x="4633" y="2585"/>
                <a:ext cx="28" cy="19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8 h 19"/>
                  <a:gd name="T4" fmla="*/ 27 w 28"/>
                  <a:gd name="T5" fmla="*/ 18 h 19"/>
                  <a:gd name="T6" fmla="*/ 27 w 28"/>
                  <a:gd name="T7" fmla="*/ 0 h 19"/>
                  <a:gd name="T8" fmla="*/ 0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8"/>
                    </a:lnTo>
                    <a:lnTo>
                      <a:pt x="27" y="18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31"/>
              <p:cNvSpPr>
                <a:spLocks/>
              </p:cNvSpPr>
              <p:nvPr/>
            </p:nvSpPr>
            <p:spPr bwMode="auto">
              <a:xfrm>
                <a:off x="4633" y="2585"/>
                <a:ext cx="31" cy="19"/>
              </a:xfrm>
              <a:custGeom>
                <a:avLst/>
                <a:gdLst>
                  <a:gd name="T0" fmla="*/ 0 w 31"/>
                  <a:gd name="T1" fmla="*/ 0 h 19"/>
                  <a:gd name="T2" fmla="*/ 0 w 31"/>
                  <a:gd name="T3" fmla="*/ 18 h 19"/>
                  <a:gd name="T4" fmla="*/ 30 w 31"/>
                  <a:gd name="T5" fmla="*/ 18 h 19"/>
                  <a:gd name="T6" fmla="*/ 30 w 31"/>
                  <a:gd name="T7" fmla="*/ 0 h 19"/>
                  <a:gd name="T8" fmla="*/ 0 w 3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32"/>
              <p:cNvSpPr>
                <a:spLocks/>
              </p:cNvSpPr>
              <p:nvPr/>
            </p:nvSpPr>
            <p:spPr bwMode="auto">
              <a:xfrm>
                <a:off x="4740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33"/>
              <p:cNvSpPr>
                <a:spLocks/>
              </p:cNvSpPr>
              <p:nvPr/>
            </p:nvSpPr>
            <p:spPr bwMode="auto">
              <a:xfrm>
                <a:off x="4740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34"/>
              <p:cNvSpPr>
                <a:spLocks/>
              </p:cNvSpPr>
              <p:nvPr/>
            </p:nvSpPr>
            <p:spPr bwMode="auto">
              <a:xfrm>
                <a:off x="4765" y="2585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0 w 24"/>
                  <a:gd name="T3" fmla="*/ 17 h 18"/>
                  <a:gd name="T4" fmla="*/ 23 w 24"/>
                  <a:gd name="T5" fmla="*/ 17 h 18"/>
                  <a:gd name="T6" fmla="*/ 23 w 24"/>
                  <a:gd name="T7" fmla="*/ 0 h 18"/>
                  <a:gd name="T8" fmla="*/ 0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0" y="17"/>
                    </a:lnTo>
                    <a:lnTo>
                      <a:pt x="23" y="17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235"/>
              <p:cNvSpPr>
                <a:spLocks/>
              </p:cNvSpPr>
              <p:nvPr/>
            </p:nvSpPr>
            <p:spPr bwMode="auto">
              <a:xfrm>
                <a:off x="4765" y="2585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18 h 19"/>
                  <a:gd name="T4" fmla="*/ 25 w 26"/>
                  <a:gd name="T5" fmla="*/ 18 h 19"/>
                  <a:gd name="T6" fmla="*/ 25 w 26"/>
                  <a:gd name="T7" fmla="*/ 0 h 19"/>
                  <a:gd name="T8" fmla="*/ 0 w 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18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Line 236"/>
              <p:cNvSpPr>
                <a:spLocks noChangeShapeType="1"/>
              </p:cNvSpPr>
              <p:nvPr/>
            </p:nvSpPr>
            <p:spPr bwMode="auto">
              <a:xfrm>
                <a:off x="4628" y="2571"/>
                <a:ext cx="1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" name="Freeform 237"/>
              <p:cNvSpPr>
                <a:spLocks/>
              </p:cNvSpPr>
              <p:nvPr/>
            </p:nvSpPr>
            <p:spPr bwMode="auto">
              <a:xfrm>
                <a:off x="4662" y="2547"/>
                <a:ext cx="107" cy="17"/>
              </a:xfrm>
              <a:custGeom>
                <a:avLst/>
                <a:gdLst>
                  <a:gd name="T0" fmla="*/ 0 w 107"/>
                  <a:gd name="T1" fmla="*/ 0 h 17"/>
                  <a:gd name="T2" fmla="*/ 0 w 107"/>
                  <a:gd name="T3" fmla="*/ 16 h 17"/>
                  <a:gd name="T4" fmla="*/ 106 w 107"/>
                  <a:gd name="T5" fmla="*/ 16 h 17"/>
                  <a:gd name="T6" fmla="*/ 106 w 107"/>
                  <a:gd name="T7" fmla="*/ 0 h 17"/>
                  <a:gd name="T8" fmla="*/ 0 w 10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0" y="0"/>
                    </a:moveTo>
                    <a:lnTo>
                      <a:pt x="0" y="16"/>
                    </a:lnTo>
                    <a:lnTo>
                      <a:pt x="106" y="16"/>
                    </a:lnTo>
                    <a:lnTo>
                      <a:pt x="10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238"/>
              <p:cNvSpPr>
                <a:spLocks/>
              </p:cNvSpPr>
              <p:nvPr/>
            </p:nvSpPr>
            <p:spPr bwMode="auto">
              <a:xfrm>
                <a:off x="4662" y="2547"/>
                <a:ext cx="109" cy="17"/>
              </a:xfrm>
              <a:custGeom>
                <a:avLst/>
                <a:gdLst>
                  <a:gd name="T0" fmla="*/ 0 w 109"/>
                  <a:gd name="T1" fmla="*/ 0 h 17"/>
                  <a:gd name="T2" fmla="*/ 0 w 109"/>
                  <a:gd name="T3" fmla="*/ 16 h 17"/>
                  <a:gd name="T4" fmla="*/ 108 w 109"/>
                  <a:gd name="T5" fmla="*/ 16 h 17"/>
                  <a:gd name="T6" fmla="*/ 108 w 109"/>
                  <a:gd name="T7" fmla="*/ 0 h 17"/>
                  <a:gd name="T8" fmla="*/ 0 w 10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17">
                    <a:moveTo>
                      <a:pt x="0" y="0"/>
                    </a:moveTo>
                    <a:lnTo>
                      <a:pt x="0" y="16"/>
                    </a:lnTo>
                    <a:lnTo>
                      <a:pt x="108" y="16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239"/>
              <p:cNvSpPr>
                <a:spLocks/>
              </p:cNvSpPr>
              <p:nvPr/>
            </p:nvSpPr>
            <p:spPr bwMode="auto">
              <a:xfrm>
                <a:off x="4630" y="2413"/>
                <a:ext cx="172" cy="121"/>
              </a:xfrm>
              <a:custGeom>
                <a:avLst/>
                <a:gdLst>
                  <a:gd name="T0" fmla="*/ 0 w 172"/>
                  <a:gd name="T1" fmla="*/ 0 h 121"/>
                  <a:gd name="T2" fmla="*/ 0 w 172"/>
                  <a:gd name="T3" fmla="*/ 120 h 121"/>
                  <a:gd name="T4" fmla="*/ 171 w 172"/>
                  <a:gd name="T5" fmla="*/ 120 h 121"/>
                  <a:gd name="T6" fmla="*/ 171 w 172"/>
                  <a:gd name="T7" fmla="*/ 0 h 121"/>
                  <a:gd name="T8" fmla="*/ 0 w 172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21">
                    <a:moveTo>
                      <a:pt x="0" y="0"/>
                    </a:moveTo>
                    <a:lnTo>
                      <a:pt x="0" y="120"/>
                    </a:lnTo>
                    <a:lnTo>
                      <a:pt x="171" y="120"/>
                    </a:lnTo>
                    <a:lnTo>
                      <a:pt x="17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240"/>
              <p:cNvSpPr>
                <a:spLocks/>
              </p:cNvSpPr>
              <p:nvPr/>
            </p:nvSpPr>
            <p:spPr bwMode="auto">
              <a:xfrm>
                <a:off x="4630" y="2413"/>
                <a:ext cx="174" cy="123"/>
              </a:xfrm>
              <a:custGeom>
                <a:avLst/>
                <a:gdLst>
                  <a:gd name="T0" fmla="*/ 0 w 174"/>
                  <a:gd name="T1" fmla="*/ 0 h 123"/>
                  <a:gd name="T2" fmla="*/ 0 w 174"/>
                  <a:gd name="T3" fmla="*/ 122 h 123"/>
                  <a:gd name="T4" fmla="*/ 173 w 174"/>
                  <a:gd name="T5" fmla="*/ 122 h 123"/>
                  <a:gd name="T6" fmla="*/ 173 w 174"/>
                  <a:gd name="T7" fmla="*/ 0 h 123"/>
                  <a:gd name="T8" fmla="*/ 0 w 174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23">
                    <a:moveTo>
                      <a:pt x="0" y="0"/>
                    </a:moveTo>
                    <a:lnTo>
                      <a:pt x="0" y="122"/>
                    </a:lnTo>
                    <a:lnTo>
                      <a:pt x="173" y="122"/>
                    </a:lnTo>
                    <a:lnTo>
                      <a:pt x="1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241"/>
              <p:cNvSpPr>
                <a:spLocks/>
              </p:cNvSpPr>
              <p:nvPr/>
            </p:nvSpPr>
            <p:spPr bwMode="auto">
              <a:xfrm>
                <a:off x="4650" y="2424"/>
                <a:ext cx="134" cy="92"/>
              </a:xfrm>
              <a:custGeom>
                <a:avLst/>
                <a:gdLst>
                  <a:gd name="T0" fmla="*/ 0 w 134"/>
                  <a:gd name="T1" fmla="*/ 0 h 92"/>
                  <a:gd name="T2" fmla="*/ 0 w 134"/>
                  <a:gd name="T3" fmla="*/ 91 h 92"/>
                  <a:gd name="T4" fmla="*/ 133 w 134"/>
                  <a:gd name="T5" fmla="*/ 91 h 92"/>
                  <a:gd name="T6" fmla="*/ 133 w 134"/>
                  <a:gd name="T7" fmla="*/ 0 h 92"/>
                  <a:gd name="T8" fmla="*/ 0 w 134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92">
                    <a:moveTo>
                      <a:pt x="0" y="0"/>
                    </a:moveTo>
                    <a:lnTo>
                      <a:pt x="0" y="91"/>
                    </a:lnTo>
                    <a:lnTo>
                      <a:pt x="133" y="91"/>
                    </a:lnTo>
                    <a:lnTo>
                      <a:pt x="1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242"/>
              <p:cNvSpPr>
                <a:spLocks/>
              </p:cNvSpPr>
              <p:nvPr/>
            </p:nvSpPr>
            <p:spPr bwMode="auto">
              <a:xfrm>
                <a:off x="4650" y="2424"/>
                <a:ext cx="137" cy="93"/>
              </a:xfrm>
              <a:custGeom>
                <a:avLst/>
                <a:gdLst>
                  <a:gd name="T0" fmla="*/ 0 w 137"/>
                  <a:gd name="T1" fmla="*/ 0 h 93"/>
                  <a:gd name="T2" fmla="*/ 0 w 137"/>
                  <a:gd name="T3" fmla="*/ 92 h 93"/>
                  <a:gd name="T4" fmla="*/ 136 w 137"/>
                  <a:gd name="T5" fmla="*/ 92 h 93"/>
                  <a:gd name="T6" fmla="*/ 136 w 137"/>
                  <a:gd name="T7" fmla="*/ 0 h 93"/>
                  <a:gd name="T8" fmla="*/ 0 w 137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93">
                    <a:moveTo>
                      <a:pt x="0" y="0"/>
                    </a:moveTo>
                    <a:lnTo>
                      <a:pt x="0" y="92"/>
                    </a:lnTo>
                    <a:lnTo>
                      <a:pt x="136" y="92"/>
                    </a:lnTo>
                    <a:lnTo>
                      <a:pt x="13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243"/>
              <p:cNvSpPr>
                <a:spLocks/>
              </p:cNvSpPr>
              <p:nvPr/>
            </p:nvSpPr>
            <p:spPr bwMode="auto">
              <a:xfrm>
                <a:off x="4656" y="2429"/>
                <a:ext cx="122" cy="84"/>
              </a:xfrm>
              <a:custGeom>
                <a:avLst/>
                <a:gdLst>
                  <a:gd name="T0" fmla="*/ 0 w 122"/>
                  <a:gd name="T1" fmla="*/ 0 h 84"/>
                  <a:gd name="T2" fmla="*/ 0 w 122"/>
                  <a:gd name="T3" fmla="*/ 83 h 84"/>
                  <a:gd name="T4" fmla="*/ 121 w 122"/>
                  <a:gd name="T5" fmla="*/ 83 h 84"/>
                  <a:gd name="T6" fmla="*/ 121 w 122"/>
                  <a:gd name="T7" fmla="*/ 0 h 84"/>
                  <a:gd name="T8" fmla="*/ 0 w 122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84">
                    <a:moveTo>
                      <a:pt x="0" y="0"/>
                    </a:moveTo>
                    <a:lnTo>
                      <a:pt x="0" y="83"/>
                    </a:lnTo>
                    <a:lnTo>
                      <a:pt x="121" y="83"/>
                    </a:lnTo>
                    <a:lnTo>
                      <a:pt x="121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70707"/>
                  </a:gs>
                  <a:gs pos="100000">
                    <a:srgbClr val="050505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244"/>
              <p:cNvSpPr>
                <a:spLocks/>
              </p:cNvSpPr>
              <p:nvPr/>
            </p:nvSpPr>
            <p:spPr bwMode="auto">
              <a:xfrm>
                <a:off x="4656" y="2429"/>
                <a:ext cx="123" cy="85"/>
              </a:xfrm>
              <a:custGeom>
                <a:avLst/>
                <a:gdLst>
                  <a:gd name="T0" fmla="*/ 0 w 123"/>
                  <a:gd name="T1" fmla="*/ 0 h 85"/>
                  <a:gd name="T2" fmla="*/ 0 w 123"/>
                  <a:gd name="T3" fmla="*/ 84 h 85"/>
                  <a:gd name="T4" fmla="*/ 122 w 123"/>
                  <a:gd name="T5" fmla="*/ 84 h 85"/>
                  <a:gd name="T6" fmla="*/ 122 w 123"/>
                  <a:gd name="T7" fmla="*/ 0 h 85"/>
                  <a:gd name="T8" fmla="*/ 0 w 123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5">
                    <a:moveTo>
                      <a:pt x="0" y="0"/>
                    </a:moveTo>
                    <a:lnTo>
                      <a:pt x="0" y="84"/>
                    </a:lnTo>
                    <a:lnTo>
                      <a:pt x="122" y="84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245"/>
              <p:cNvSpPr>
                <a:spLocks/>
              </p:cNvSpPr>
              <p:nvPr/>
            </p:nvSpPr>
            <p:spPr bwMode="auto">
              <a:xfrm>
                <a:off x="4682" y="2540"/>
                <a:ext cx="69" cy="19"/>
              </a:xfrm>
              <a:custGeom>
                <a:avLst/>
                <a:gdLst>
                  <a:gd name="T0" fmla="*/ 0 w 69"/>
                  <a:gd name="T1" fmla="*/ 0 h 19"/>
                  <a:gd name="T2" fmla="*/ 0 w 69"/>
                  <a:gd name="T3" fmla="*/ 18 h 19"/>
                  <a:gd name="T4" fmla="*/ 68 w 69"/>
                  <a:gd name="T5" fmla="*/ 18 h 19"/>
                  <a:gd name="T6" fmla="*/ 68 w 69"/>
                  <a:gd name="T7" fmla="*/ 0 h 19"/>
                  <a:gd name="T8" fmla="*/ 0 w 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9">
                    <a:moveTo>
                      <a:pt x="0" y="0"/>
                    </a:moveTo>
                    <a:lnTo>
                      <a:pt x="0" y="18"/>
                    </a:lnTo>
                    <a:lnTo>
                      <a:pt x="68" y="18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246"/>
              <p:cNvSpPr>
                <a:spLocks/>
              </p:cNvSpPr>
              <p:nvPr/>
            </p:nvSpPr>
            <p:spPr bwMode="auto">
              <a:xfrm>
                <a:off x="4682" y="2540"/>
                <a:ext cx="70" cy="19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18 h 19"/>
                  <a:gd name="T4" fmla="*/ 69 w 70"/>
                  <a:gd name="T5" fmla="*/ 18 h 19"/>
                  <a:gd name="T6" fmla="*/ 69 w 70"/>
                  <a:gd name="T7" fmla="*/ 0 h 19"/>
                  <a:gd name="T8" fmla="*/ 0 w 7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9">
                    <a:moveTo>
                      <a:pt x="0" y="0"/>
                    </a:moveTo>
                    <a:lnTo>
                      <a:pt x="0" y="18"/>
                    </a:lnTo>
                    <a:lnTo>
                      <a:pt x="69" y="18"/>
                    </a:lnTo>
                    <a:lnTo>
                      <a:pt x="6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247"/>
              <p:cNvSpPr>
                <a:spLocks/>
              </p:cNvSpPr>
              <p:nvPr/>
            </p:nvSpPr>
            <p:spPr bwMode="auto">
              <a:xfrm>
                <a:off x="4670" y="2535"/>
                <a:ext cx="91" cy="19"/>
              </a:xfrm>
              <a:custGeom>
                <a:avLst/>
                <a:gdLst>
                  <a:gd name="T0" fmla="*/ 12 w 91"/>
                  <a:gd name="T1" fmla="*/ 18 h 19"/>
                  <a:gd name="T2" fmla="*/ 81 w 91"/>
                  <a:gd name="T3" fmla="*/ 18 h 19"/>
                  <a:gd name="T4" fmla="*/ 90 w 91"/>
                  <a:gd name="T5" fmla="*/ 0 h 19"/>
                  <a:gd name="T6" fmla="*/ 0 w 91"/>
                  <a:gd name="T7" fmla="*/ 0 h 19"/>
                  <a:gd name="T8" fmla="*/ 12 w 9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9">
                    <a:moveTo>
                      <a:pt x="12" y="18"/>
                    </a:moveTo>
                    <a:lnTo>
                      <a:pt x="81" y="18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12" y="18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248"/>
              <p:cNvSpPr>
                <a:spLocks/>
              </p:cNvSpPr>
              <p:nvPr/>
            </p:nvSpPr>
            <p:spPr bwMode="auto">
              <a:xfrm>
                <a:off x="4670" y="2535"/>
                <a:ext cx="94" cy="19"/>
              </a:xfrm>
              <a:custGeom>
                <a:avLst/>
                <a:gdLst>
                  <a:gd name="T0" fmla="*/ 12 w 94"/>
                  <a:gd name="T1" fmla="*/ 18 h 19"/>
                  <a:gd name="T2" fmla="*/ 84 w 94"/>
                  <a:gd name="T3" fmla="*/ 18 h 19"/>
                  <a:gd name="T4" fmla="*/ 93 w 94"/>
                  <a:gd name="T5" fmla="*/ 0 h 19"/>
                  <a:gd name="T6" fmla="*/ 0 w 94"/>
                  <a:gd name="T7" fmla="*/ 0 h 19"/>
                  <a:gd name="T8" fmla="*/ 12 w 9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9">
                    <a:moveTo>
                      <a:pt x="12" y="18"/>
                    </a:moveTo>
                    <a:lnTo>
                      <a:pt x="84" y="18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12" y="1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249"/>
              <p:cNvSpPr>
                <a:spLocks/>
              </p:cNvSpPr>
              <p:nvPr/>
            </p:nvSpPr>
            <p:spPr bwMode="auto">
              <a:xfrm>
                <a:off x="4649" y="2521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19 h 20"/>
                  <a:gd name="T4" fmla="*/ 23 w 24"/>
                  <a:gd name="T5" fmla="*/ 19 h 20"/>
                  <a:gd name="T6" fmla="*/ 23 w 24"/>
                  <a:gd name="T7" fmla="*/ 0 h 20"/>
                  <a:gd name="T8" fmla="*/ 0 w 2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0" y="19"/>
                    </a:lnTo>
                    <a:lnTo>
                      <a:pt x="23" y="19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250"/>
              <p:cNvSpPr>
                <a:spLocks/>
              </p:cNvSpPr>
              <p:nvPr/>
            </p:nvSpPr>
            <p:spPr bwMode="auto">
              <a:xfrm>
                <a:off x="4649" y="2521"/>
                <a:ext cx="28" cy="20"/>
              </a:xfrm>
              <a:custGeom>
                <a:avLst/>
                <a:gdLst>
                  <a:gd name="T0" fmla="*/ 0 w 28"/>
                  <a:gd name="T1" fmla="*/ 0 h 20"/>
                  <a:gd name="T2" fmla="*/ 0 w 28"/>
                  <a:gd name="T3" fmla="*/ 19 h 20"/>
                  <a:gd name="T4" fmla="*/ 27 w 28"/>
                  <a:gd name="T5" fmla="*/ 19 h 20"/>
                  <a:gd name="T6" fmla="*/ 27 w 28"/>
                  <a:gd name="T7" fmla="*/ 0 h 20"/>
                  <a:gd name="T8" fmla="*/ 0 w 2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251"/>
              <p:cNvSpPr>
                <a:spLocks/>
              </p:cNvSpPr>
              <p:nvPr/>
            </p:nvSpPr>
            <p:spPr bwMode="auto">
              <a:xfrm>
                <a:off x="4650" y="2526"/>
                <a:ext cx="22" cy="18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17 h 18"/>
                  <a:gd name="T4" fmla="*/ 21 w 22"/>
                  <a:gd name="T5" fmla="*/ 17 h 18"/>
                  <a:gd name="T6" fmla="*/ 21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0" y="17"/>
                    </a:lnTo>
                    <a:lnTo>
                      <a:pt x="21" y="17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252"/>
              <p:cNvSpPr>
                <a:spLocks/>
              </p:cNvSpPr>
              <p:nvPr/>
            </p:nvSpPr>
            <p:spPr bwMode="auto">
              <a:xfrm>
                <a:off x="4650" y="2526"/>
                <a:ext cx="23" cy="18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17 h 18"/>
                  <a:gd name="T4" fmla="*/ 22 w 23"/>
                  <a:gd name="T5" fmla="*/ 17 h 18"/>
                  <a:gd name="T6" fmla="*/ 22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0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253"/>
              <p:cNvSpPr>
                <a:spLocks/>
              </p:cNvSpPr>
              <p:nvPr/>
            </p:nvSpPr>
            <p:spPr bwMode="auto">
              <a:xfrm>
                <a:off x="4761" y="2526"/>
                <a:ext cx="23" cy="18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17 h 18"/>
                  <a:gd name="T4" fmla="*/ 22 w 23"/>
                  <a:gd name="T5" fmla="*/ 17 h 18"/>
                  <a:gd name="T6" fmla="*/ 22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0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254"/>
              <p:cNvSpPr>
                <a:spLocks/>
              </p:cNvSpPr>
              <p:nvPr/>
            </p:nvSpPr>
            <p:spPr bwMode="auto">
              <a:xfrm>
                <a:off x="4761" y="2526"/>
                <a:ext cx="25" cy="19"/>
              </a:xfrm>
              <a:custGeom>
                <a:avLst/>
                <a:gdLst>
                  <a:gd name="T0" fmla="*/ 0 w 25"/>
                  <a:gd name="T1" fmla="*/ 0 h 19"/>
                  <a:gd name="T2" fmla="*/ 0 w 25"/>
                  <a:gd name="T3" fmla="*/ 18 h 19"/>
                  <a:gd name="T4" fmla="*/ 24 w 25"/>
                  <a:gd name="T5" fmla="*/ 18 h 19"/>
                  <a:gd name="T6" fmla="*/ 24 w 25"/>
                  <a:gd name="T7" fmla="*/ 0 h 19"/>
                  <a:gd name="T8" fmla="*/ 0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0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255"/>
              <p:cNvSpPr>
                <a:spLocks/>
              </p:cNvSpPr>
              <p:nvPr/>
            </p:nvSpPr>
            <p:spPr bwMode="auto">
              <a:xfrm>
                <a:off x="4578" y="2630"/>
                <a:ext cx="271" cy="20"/>
              </a:xfrm>
              <a:custGeom>
                <a:avLst/>
                <a:gdLst>
                  <a:gd name="T0" fmla="*/ 0 w 271"/>
                  <a:gd name="T1" fmla="*/ 0 h 20"/>
                  <a:gd name="T2" fmla="*/ 270 w 271"/>
                  <a:gd name="T3" fmla="*/ 0 h 20"/>
                  <a:gd name="T4" fmla="*/ 269 w 271"/>
                  <a:gd name="T5" fmla="*/ 19 h 20"/>
                  <a:gd name="T6" fmla="*/ 1 w 271"/>
                  <a:gd name="T7" fmla="*/ 19 h 20"/>
                  <a:gd name="T8" fmla="*/ 0 w 2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20">
                    <a:moveTo>
                      <a:pt x="0" y="0"/>
                    </a:moveTo>
                    <a:lnTo>
                      <a:pt x="270" y="0"/>
                    </a:lnTo>
                    <a:lnTo>
                      <a:pt x="269" y="19"/>
                    </a:lnTo>
                    <a:lnTo>
                      <a:pt x="1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256"/>
              <p:cNvSpPr>
                <a:spLocks/>
              </p:cNvSpPr>
              <p:nvPr/>
            </p:nvSpPr>
            <p:spPr bwMode="auto">
              <a:xfrm>
                <a:off x="4578" y="2630"/>
                <a:ext cx="273" cy="20"/>
              </a:xfrm>
              <a:custGeom>
                <a:avLst/>
                <a:gdLst>
                  <a:gd name="T0" fmla="*/ 0 w 273"/>
                  <a:gd name="T1" fmla="*/ 0 h 20"/>
                  <a:gd name="T2" fmla="*/ 272 w 273"/>
                  <a:gd name="T3" fmla="*/ 0 h 20"/>
                  <a:gd name="T4" fmla="*/ 271 w 273"/>
                  <a:gd name="T5" fmla="*/ 19 h 20"/>
                  <a:gd name="T6" fmla="*/ 1 w 273"/>
                  <a:gd name="T7" fmla="*/ 19 h 20"/>
                  <a:gd name="T8" fmla="*/ 0 w 273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20">
                    <a:moveTo>
                      <a:pt x="0" y="0"/>
                    </a:moveTo>
                    <a:lnTo>
                      <a:pt x="272" y="0"/>
                    </a:lnTo>
                    <a:lnTo>
                      <a:pt x="271" y="19"/>
                    </a:lnTo>
                    <a:lnTo>
                      <a:pt x="1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257"/>
              <p:cNvSpPr>
                <a:spLocks/>
              </p:cNvSpPr>
              <p:nvPr/>
            </p:nvSpPr>
            <p:spPr bwMode="auto">
              <a:xfrm>
                <a:off x="4579" y="2601"/>
                <a:ext cx="269" cy="28"/>
              </a:xfrm>
              <a:custGeom>
                <a:avLst/>
                <a:gdLst>
                  <a:gd name="T0" fmla="*/ 12 w 269"/>
                  <a:gd name="T1" fmla="*/ 0 h 28"/>
                  <a:gd name="T2" fmla="*/ 252 w 269"/>
                  <a:gd name="T3" fmla="*/ 0 h 28"/>
                  <a:gd name="T4" fmla="*/ 268 w 269"/>
                  <a:gd name="T5" fmla="*/ 27 h 28"/>
                  <a:gd name="T6" fmla="*/ 0 w 269"/>
                  <a:gd name="T7" fmla="*/ 27 h 28"/>
                  <a:gd name="T8" fmla="*/ 12 w 26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12" y="0"/>
                    </a:moveTo>
                    <a:lnTo>
                      <a:pt x="252" y="0"/>
                    </a:lnTo>
                    <a:lnTo>
                      <a:pt x="268" y="27"/>
                    </a:lnTo>
                    <a:lnTo>
                      <a:pt x="0" y="2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258"/>
              <p:cNvSpPr>
                <a:spLocks/>
              </p:cNvSpPr>
              <p:nvPr/>
            </p:nvSpPr>
            <p:spPr bwMode="auto">
              <a:xfrm>
                <a:off x="4579" y="2601"/>
                <a:ext cx="271" cy="29"/>
              </a:xfrm>
              <a:custGeom>
                <a:avLst/>
                <a:gdLst>
                  <a:gd name="T0" fmla="*/ 12 w 271"/>
                  <a:gd name="T1" fmla="*/ 0 h 29"/>
                  <a:gd name="T2" fmla="*/ 254 w 271"/>
                  <a:gd name="T3" fmla="*/ 0 h 29"/>
                  <a:gd name="T4" fmla="*/ 270 w 271"/>
                  <a:gd name="T5" fmla="*/ 28 h 29"/>
                  <a:gd name="T6" fmla="*/ 0 w 271"/>
                  <a:gd name="T7" fmla="*/ 28 h 29"/>
                  <a:gd name="T8" fmla="*/ 12 w 2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29">
                    <a:moveTo>
                      <a:pt x="12" y="0"/>
                    </a:moveTo>
                    <a:lnTo>
                      <a:pt x="254" y="0"/>
                    </a:lnTo>
                    <a:lnTo>
                      <a:pt x="270" y="28"/>
                    </a:lnTo>
                    <a:lnTo>
                      <a:pt x="0" y="28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259"/>
              <p:cNvSpPr>
                <a:spLocks/>
              </p:cNvSpPr>
              <p:nvPr/>
            </p:nvSpPr>
            <p:spPr bwMode="auto">
              <a:xfrm>
                <a:off x="4598" y="2605"/>
                <a:ext cx="229" cy="21"/>
              </a:xfrm>
              <a:custGeom>
                <a:avLst/>
                <a:gdLst>
                  <a:gd name="T0" fmla="*/ 7 w 229"/>
                  <a:gd name="T1" fmla="*/ 0 h 21"/>
                  <a:gd name="T2" fmla="*/ 218 w 229"/>
                  <a:gd name="T3" fmla="*/ 0 h 21"/>
                  <a:gd name="T4" fmla="*/ 228 w 229"/>
                  <a:gd name="T5" fmla="*/ 20 h 21"/>
                  <a:gd name="T6" fmla="*/ 0 w 229"/>
                  <a:gd name="T7" fmla="*/ 20 h 21"/>
                  <a:gd name="T8" fmla="*/ 6 w 229"/>
                  <a:gd name="T9" fmla="*/ 0 h 21"/>
                  <a:gd name="T10" fmla="*/ 7 w 229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9" h="21">
                    <a:moveTo>
                      <a:pt x="7" y="0"/>
                    </a:moveTo>
                    <a:lnTo>
                      <a:pt x="218" y="0"/>
                    </a:lnTo>
                    <a:lnTo>
                      <a:pt x="228" y="20"/>
                    </a:lnTo>
                    <a:lnTo>
                      <a:pt x="0" y="20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DBCE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260"/>
              <p:cNvSpPr>
                <a:spLocks/>
              </p:cNvSpPr>
              <p:nvPr/>
            </p:nvSpPr>
            <p:spPr bwMode="auto">
              <a:xfrm>
                <a:off x="4598" y="2605"/>
                <a:ext cx="232" cy="24"/>
              </a:xfrm>
              <a:custGeom>
                <a:avLst/>
                <a:gdLst>
                  <a:gd name="T0" fmla="*/ 8 w 232"/>
                  <a:gd name="T1" fmla="*/ 0 h 24"/>
                  <a:gd name="T2" fmla="*/ 221 w 232"/>
                  <a:gd name="T3" fmla="*/ 0 h 24"/>
                  <a:gd name="T4" fmla="*/ 231 w 232"/>
                  <a:gd name="T5" fmla="*/ 23 h 24"/>
                  <a:gd name="T6" fmla="*/ 0 w 232"/>
                  <a:gd name="T7" fmla="*/ 23 h 24"/>
                  <a:gd name="T8" fmla="*/ 6 w 232"/>
                  <a:gd name="T9" fmla="*/ 0 h 24"/>
                  <a:gd name="T10" fmla="*/ 8 w 23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2" h="24">
                    <a:moveTo>
                      <a:pt x="8" y="0"/>
                    </a:moveTo>
                    <a:lnTo>
                      <a:pt x="221" y="0"/>
                    </a:lnTo>
                    <a:lnTo>
                      <a:pt x="231" y="23"/>
                    </a:lnTo>
                    <a:lnTo>
                      <a:pt x="0" y="23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261"/>
              <p:cNvSpPr>
                <a:spLocks/>
              </p:cNvSpPr>
              <p:nvPr/>
            </p:nvSpPr>
            <p:spPr bwMode="auto">
              <a:xfrm>
                <a:off x="4603" y="2608"/>
                <a:ext cx="145" cy="20"/>
              </a:xfrm>
              <a:custGeom>
                <a:avLst/>
                <a:gdLst>
                  <a:gd name="T0" fmla="*/ 4 w 145"/>
                  <a:gd name="T1" fmla="*/ 0 h 20"/>
                  <a:gd name="T2" fmla="*/ 144 w 145"/>
                  <a:gd name="T3" fmla="*/ 0 h 20"/>
                  <a:gd name="T4" fmla="*/ 144 w 145"/>
                  <a:gd name="T5" fmla="*/ 19 h 20"/>
                  <a:gd name="T6" fmla="*/ 0 w 145"/>
                  <a:gd name="T7" fmla="*/ 19 h 20"/>
                  <a:gd name="T8" fmla="*/ 4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4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0" y="1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262"/>
              <p:cNvSpPr>
                <a:spLocks/>
              </p:cNvSpPr>
              <p:nvPr/>
            </p:nvSpPr>
            <p:spPr bwMode="auto">
              <a:xfrm>
                <a:off x="4603" y="2608"/>
                <a:ext cx="148" cy="20"/>
              </a:xfrm>
              <a:custGeom>
                <a:avLst/>
                <a:gdLst>
                  <a:gd name="T0" fmla="*/ 4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4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0">
                    <a:moveTo>
                      <a:pt x="4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263"/>
              <p:cNvSpPr>
                <a:spLocks/>
              </p:cNvSpPr>
              <p:nvPr/>
            </p:nvSpPr>
            <p:spPr bwMode="auto">
              <a:xfrm>
                <a:off x="4621" y="2624"/>
                <a:ext cx="110" cy="18"/>
              </a:xfrm>
              <a:custGeom>
                <a:avLst/>
                <a:gdLst>
                  <a:gd name="T0" fmla="*/ 0 w 110"/>
                  <a:gd name="T1" fmla="*/ 0 h 18"/>
                  <a:gd name="T2" fmla="*/ 0 w 110"/>
                  <a:gd name="T3" fmla="*/ 17 h 18"/>
                  <a:gd name="T4" fmla="*/ 109 w 110"/>
                  <a:gd name="T5" fmla="*/ 17 h 18"/>
                  <a:gd name="T6" fmla="*/ 109 w 110"/>
                  <a:gd name="T7" fmla="*/ 0 h 18"/>
                  <a:gd name="T8" fmla="*/ 0 w 11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18">
                    <a:moveTo>
                      <a:pt x="0" y="0"/>
                    </a:moveTo>
                    <a:lnTo>
                      <a:pt x="0" y="17"/>
                    </a:lnTo>
                    <a:lnTo>
                      <a:pt x="109" y="17"/>
                    </a:ln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264"/>
              <p:cNvSpPr>
                <a:spLocks/>
              </p:cNvSpPr>
              <p:nvPr/>
            </p:nvSpPr>
            <p:spPr bwMode="auto">
              <a:xfrm>
                <a:off x="4621" y="2624"/>
                <a:ext cx="112" cy="18"/>
              </a:xfrm>
              <a:custGeom>
                <a:avLst/>
                <a:gdLst>
                  <a:gd name="T0" fmla="*/ 0 w 112"/>
                  <a:gd name="T1" fmla="*/ 0 h 18"/>
                  <a:gd name="T2" fmla="*/ 0 w 112"/>
                  <a:gd name="T3" fmla="*/ 17 h 18"/>
                  <a:gd name="T4" fmla="*/ 111 w 112"/>
                  <a:gd name="T5" fmla="*/ 17 h 18"/>
                  <a:gd name="T6" fmla="*/ 111 w 112"/>
                  <a:gd name="T7" fmla="*/ 0 h 18"/>
                  <a:gd name="T8" fmla="*/ 0 w 1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18">
                    <a:moveTo>
                      <a:pt x="0" y="0"/>
                    </a:moveTo>
                    <a:lnTo>
                      <a:pt x="0" y="17"/>
                    </a:lnTo>
                    <a:lnTo>
                      <a:pt x="111" y="17"/>
                    </a:lnTo>
                    <a:lnTo>
                      <a:pt x="1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265"/>
              <p:cNvSpPr>
                <a:spLocks/>
              </p:cNvSpPr>
              <p:nvPr/>
            </p:nvSpPr>
            <p:spPr bwMode="auto">
              <a:xfrm>
                <a:off x="4759" y="2608"/>
                <a:ext cx="23" cy="19"/>
              </a:xfrm>
              <a:custGeom>
                <a:avLst/>
                <a:gdLst>
                  <a:gd name="T0" fmla="*/ 0 w 23"/>
                  <a:gd name="T1" fmla="*/ 0 h 19"/>
                  <a:gd name="T2" fmla="*/ 21 w 23"/>
                  <a:gd name="T3" fmla="*/ 0 h 19"/>
                  <a:gd name="T4" fmla="*/ 22 w 23"/>
                  <a:gd name="T5" fmla="*/ 18 h 19"/>
                  <a:gd name="T6" fmla="*/ 0 w 23"/>
                  <a:gd name="T7" fmla="*/ 18 h 19"/>
                  <a:gd name="T8" fmla="*/ 0 w 23"/>
                  <a:gd name="T9" fmla="*/ 3 h 19"/>
                  <a:gd name="T10" fmla="*/ 0 w 2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19">
                    <a:moveTo>
                      <a:pt x="0" y="0"/>
                    </a:moveTo>
                    <a:lnTo>
                      <a:pt x="21" y="0"/>
                    </a:lnTo>
                    <a:lnTo>
                      <a:pt x="22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266"/>
              <p:cNvSpPr>
                <a:spLocks/>
              </p:cNvSpPr>
              <p:nvPr/>
            </p:nvSpPr>
            <p:spPr bwMode="auto">
              <a:xfrm>
                <a:off x="4759" y="2608"/>
                <a:ext cx="27" cy="19"/>
              </a:xfrm>
              <a:custGeom>
                <a:avLst/>
                <a:gdLst>
                  <a:gd name="T0" fmla="*/ 0 w 27"/>
                  <a:gd name="T1" fmla="*/ 0 h 19"/>
                  <a:gd name="T2" fmla="*/ 25 w 27"/>
                  <a:gd name="T3" fmla="*/ 0 h 19"/>
                  <a:gd name="T4" fmla="*/ 26 w 27"/>
                  <a:gd name="T5" fmla="*/ 18 h 19"/>
                  <a:gd name="T6" fmla="*/ 0 w 27"/>
                  <a:gd name="T7" fmla="*/ 18 h 19"/>
                  <a:gd name="T8" fmla="*/ 0 w 27"/>
                  <a:gd name="T9" fmla="*/ 2 h 19"/>
                  <a:gd name="T10" fmla="*/ 0 w 2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5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267"/>
              <p:cNvSpPr>
                <a:spLocks/>
              </p:cNvSpPr>
              <p:nvPr/>
            </p:nvSpPr>
            <p:spPr bwMode="auto">
              <a:xfrm>
                <a:off x="4793" y="2608"/>
                <a:ext cx="32" cy="20"/>
              </a:xfrm>
              <a:custGeom>
                <a:avLst/>
                <a:gdLst>
                  <a:gd name="T0" fmla="*/ 0 w 32"/>
                  <a:gd name="T1" fmla="*/ 0 h 20"/>
                  <a:gd name="T2" fmla="*/ 25 w 32"/>
                  <a:gd name="T3" fmla="*/ 0 h 20"/>
                  <a:gd name="T4" fmla="*/ 31 w 32"/>
                  <a:gd name="T5" fmla="*/ 19 h 20"/>
                  <a:gd name="T6" fmla="*/ 4 w 32"/>
                  <a:gd name="T7" fmla="*/ 19 h 20"/>
                  <a:gd name="T8" fmla="*/ 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0" y="0"/>
                    </a:moveTo>
                    <a:lnTo>
                      <a:pt x="25" y="0"/>
                    </a:lnTo>
                    <a:lnTo>
                      <a:pt x="31" y="19"/>
                    </a:lnTo>
                    <a:lnTo>
                      <a:pt x="4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268"/>
              <p:cNvSpPr>
                <a:spLocks/>
              </p:cNvSpPr>
              <p:nvPr/>
            </p:nvSpPr>
            <p:spPr bwMode="auto">
              <a:xfrm>
                <a:off x="4793" y="2608"/>
                <a:ext cx="34" cy="20"/>
              </a:xfrm>
              <a:custGeom>
                <a:avLst/>
                <a:gdLst>
                  <a:gd name="T0" fmla="*/ 0 w 34"/>
                  <a:gd name="T1" fmla="*/ 0 h 20"/>
                  <a:gd name="T2" fmla="*/ 27 w 34"/>
                  <a:gd name="T3" fmla="*/ 0 h 20"/>
                  <a:gd name="T4" fmla="*/ 33 w 34"/>
                  <a:gd name="T5" fmla="*/ 19 h 20"/>
                  <a:gd name="T6" fmla="*/ 4 w 34"/>
                  <a:gd name="T7" fmla="*/ 19 h 20"/>
                  <a:gd name="T8" fmla="*/ 0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0"/>
                    </a:moveTo>
                    <a:lnTo>
                      <a:pt x="27" y="0"/>
                    </a:lnTo>
                    <a:lnTo>
                      <a:pt x="33" y="19"/>
                    </a:lnTo>
                    <a:lnTo>
                      <a:pt x="4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48" name="Picture 269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" y="2427"/>
                <a:ext cx="131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6" name="Group 270"/>
            <p:cNvGrpSpPr>
              <a:grpSpLocks/>
            </p:cNvGrpSpPr>
            <p:nvPr/>
          </p:nvGrpSpPr>
          <p:grpSpPr bwMode="auto">
            <a:xfrm>
              <a:off x="5020" y="2808"/>
              <a:ext cx="144" cy="168"/>
              <a:chOff x="4578" y="2413"/>
              <a:chExt cx="273" cy="237"/>
            </a:xfrm>
          </p:grpSpPr>
          <p:sp>
            <p:nvSpPr>
              <p:cNvPr id="141" name="Freeform 271"/>
              <p:cNvSpPr>
                <a:spLocks/>
              </p:cNvSpPr>
              <p:nvPr/>
            </p:nvSpPr>
            <p:spPr bwMode="auto">
              <a:xfrm>
                <a:off x="4627" y="2540"/>
                <a:ext cx="172" cy="20"/>
              </a:xfrm>
              <a:custGeom>
                <a:avLst/>
                <a:gdLst>
                  <a:gd name="T0" fmla="*/ 171 w 172"/>
                  <a:gd name="T1" fmla="*/ 19 h 20"/>
                  <a:gd name="T2" fmla="*/ 0 w 172"/>
                  <a:gd name="T3" fmla="*/ 19 h 20"/>
                  <a:gd name="T4" fmla="*/ 25 w 172"/>
                  <a:gd name="T5" fmla="*/ 0 h 20"/>
                  <a:gd name="T6" fmla="*/ 145 w 172"/>
                  <a:gd name="T7" fmla="*/ 0 h 20"/>
                  <a:gd name="T8" fmla="*/ 171 w 172"/>
                  <a:gd name="T9" fmla="*/ 1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20">
                    <a:moveTo>
                      <a:pt x="171" y="19"/>
                    </a:moveTo>
                    <a:lnTo>
                      <a:pt x="0" y="19"/>
                    </a:lnTo>
                    <a:lnTo>
                      <a:pt x="25" y="0"/>
                    </a:lnTo>
                    <a:lnTo>
                      <a:pt x="145" y="0"/>
                    </a:lnTo>
                    <a:lnTo>
                      <a:pt x="171" y="19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72"/>
              <p:cNvSpPr>
                <a:spLocks/>
              </p:cNvSpPr>
              <p:nvPr/>
            </p:nvSpPr>
            <p:spPr bwMode="auto">
              <a:xfrm>
                <a:off x="4627" y="2540"/>
                <a:ext cx="174" cy="21"/>
              </a:xfrm>
              <a:custGeom>
                <a:avLst/>
                <a:gdLst>
                  <a:gd name="T0" fmla="*/ 173 w 174"/>
                  <a:gd name="T1" fmla="*/ 20 h 21"/>
                  <a:gd name="T2" fmla="*/ 0 w 174"/>
                  <a:gd name="T3" fmla="*/ 20 h 21"/>
                  <a:gd name="T4" fmla="*/ 26 w 174"/>
                  <a:gd name="T5" fmla="*/ 0 h 21"/>
                  <a:gd name="T6" fmla="*/ 147 w 174"/>
                  <a:gd name="T7" fmla="*/ 0 h 21"/>
                  <a:gd name="T8" fmla="*/ 173 w 174"/>
                  <a:gd name="T9" fmla="*/ 2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21">
                    <a:moveTo>
                      <a:pt x="173" y="20"/>
                    </a:moveTo>
                    <a:lnTo>
                      <a:pt x="0" y="20"/>
                    </a:lnTo>
                    <a:lnTo>
                      <a:pt x="26" y="0"/>
                    </a:lnTo>
                    <a:lnTo>
                      <a:pt x="147" y="0"/>
                    </a:lnTo>
                    <a:lnTo>
                      <a:pt x="173" y="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73"/>
              <p:cNvSpPr>
                <a:spLocks/>
              </p:cNvSpPr>
              <p:nvPr/>
            </p:nvSpPr>
            <p:spPr bwMode="auto">
              <a:xfrm>
                <a:off x="4627" y="2560"/>
                <a:ext cx="172" cy="44"/>
              </a:xfrm>
              <a:custGeom>
                <a:avLst/>
                <a:gdLst>
                  <a:gd name="T0" fmla="*/ 0 w 172"/>
                  <a:gd name="T1" fmla="*/ 0 h 44"/>
                  <a:gd name="T2" fmla="*/ 0 w 172"/>
                  <a:gd name="T3" fmla="*/ 43 h 44"/>
                  <a:gd name="T4" fmla="*/ 171 w 172"/>
                  <a:gd name="T5" fmla="*/ 43 h 44"/>
                  <a:gd name="T6" fmla="*/ 171 w 172"/>
                  <a:gd name="T7" fmla="*/ 0 h 44"/>
                  <a:gd name="T8" fmla="*/ 0 w 17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44">
                    <a:moveTo>
                      <a:pt x="0" y="0"/>
                    </a:moveTo>
                    <a:lnTo>
                      <a:pt x="0" y="43"/>
                    </a:lnTo>
                    <a:lnTo>
                      <a:pt x="171" y="43"/>
                    </a:lnTo>
                    <a:lnTo>
                      <a:pt x="17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74"/>
              <p:cNvSpPr>
                <a:spLocks/>
              </p:cNvSpPr>
              <p:nvPr/>
            </p:nvSpPr>
            <p:spPr bwMode="auto">
              <a:xfrm>
                <a:off x="4627" y="2560"/>
                <a:ext cx="174" cy="45"/>
              </a:xfrm>
              <a:custGeom>
                <a:avLst/>
                <a:gdLst>
                  <a:gd name="T0" fmla="*/ 0 w 174"/>
                  <a:gd name="T1" fmla="*/ 0 h 45"/>
                  <a:gd name="T2" fmla="*/ 0 w 174"/>
                  <a:gd name="T3" fmla="*/ 44 h 45"/>
                  <a:gd name="T4" fmla="*/ 173 w 174"/>
                  <a:gd name="T5" fmla="*/ 44 h 45"/>
                  <a:gd name="T6" fmla="*/ 173 w 174"/>
                  <a:gd name="T7" fmla="*/ 0 h 45"/>
                  <a:gd name="T8" fmla="*/ 0 w 17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45">
                    <a:moveTo>
                      <a:pt x="0" y="0"/>
                    </a:moveTo>
                    <a:lnTo>
                      <a:pt x="0" y="44"/>
                    </a:lnTo>
                    <a:lnTo>
                      <a:pt x="173" y="44"/>
                    </a:lnTo>
                    <a:lnTo>
                      <a:pt x="1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75"/>
              <p:cNvSpPr>
                <a:spLocks/>
              </p:cNvSpPr>
              <p:nvPr/>
            </p:nvSpPr>
            <p:spPr bwMode="auto">
              <a:xfrm>
                <a:off x="4694" y="2585"/>
                <a:ext cx="59" cy="19"/>
              </a:xfrm>
              <a:custGeom>
                <a:avLst/>
                <a:gdLst>
                  <a:gd name="T0" fmla="*/ 0 w 59"/>
                  <a:gd name="T1" fmla="*/ 0 h 19"/>
                  <a:gd name="T2" fmla="*/ 0 w 59"/>
                  <a:gd name="T3" fmla="*/ 18 h 19"/>
                  <a:gd name="T4" fmla="*/ 58 w 59"/>
                  <a:gd name="T5" fmla="*/ 18 h 19"/>
                  <a:gd name="T6" fmla="*/ 58 w 59"/>
                  <a:gd name="T7" fmla="*/ 0 h 19"/>
                  <a:gd name="T8" fmla="*/ 0 w 5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0" y="0"/>
                    </a:moveTo>
                    <a:lnTo>
                      <a:pt x="0" y="18"/>
                    </a:lnTo>
                    <a:lnTo>
                      <a:pt x="58" y="18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76"/>
              <p:cNvSpPr>
                <a:spLocks/>
              </p:cNvSpPr>
              <p:nvPr/>
            </p:nvSpPr>
            <p:spPr bwMode="auto">
              <a:xfrm>
                <a:off x="4694" y="2585"/>
                <a:ext cx="62" cy="19"/>
              </a:xfrm>
              <a:custGeom>
                <a:avLst/>
                <a:gdLst>
                  <a:gd name="T0" fmla="*/ 0 w 62"/>
                  <a:gd name="T1" fmla="*/ 0 h 19"/>
                  <a:gd name="T2" fmla="*/ 0 w 62"/>
                  <a:gd name="T3" fmla="*/ 18 h 19"/>
                  <a:gd name="T4" fmla="*/ 61 w 62"/>
                  <a:gd name="T5" fmla="*/ 18 h 19"/>
                  <a:gd name="T6" fmla="*/ 61 w 62"/>
                  <a:gd name="T7" fmla="*/ 0 h 19"/>
                  <a:gd name="T8" fmla="*/ 0 w 6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9">
                    <a:moveTo>
                      <a:pt x="0" y="0"/>
                    </a:moveTo>
                    <a:lnTo>
                      <a:pt x="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77"/>
              <p:cNvSpPr>
                <a:spLocks/>
              </p:cNvSpPr>
              <p:nvPr/>
            </p:nvSpPr>
            <p:spPr bwMode="auto">
              <a:xfrm>
                <a:off x="4694" y="2595"/>
                <a:ext cx="59" cy="20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19 h 20"/>
                  <a:gd name="T4" fmla="*/ 58 w 59"/>
                  <a:gd name="T5" fmla="*/ 19 h 20"/>
                  <a:gd name="T6" fmla="*/ 58 w 59"/>
                  <a:gd name="T7" fmla="*/ 0 h 20"/>
                  <a:gd name="T8" fmla="*/ 0 w 5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lnTo>
                      <a:pt x="0" y="19"/>
                    </a:lnTo>
                    <a:lnTo>
                      <a:pt x="58" y="19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E5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78"/>
              <p:cNvSpPr>
                <a:spLocks/>
              </p:cNvSpPr>
              <p:nvPr/>
            </p:nvSpPr>
            <p:spPr bwMode="auto">
              <a:xfrm>
                <a:off x="4694" y="2595"/>
                <a:ext cx="62" cy="21"/>
              </a:xfrm>
              <a:custGeom>
                <a:avLst/>
                <a:gdLst>
                  <a:gd name="T0" fmla="*/ 0 w 62"/>
                  <a:gd name="T1" fmla="*/ 0 h 21"/>
                  <a:gd name="T2" fmla="*/ 0 w 62"/>
                  <a:gd name="T3" fmla="*/ 20 h 21"/>
                  <a:gd name="T4" fmla="*/ 61 w 62"/>
                  <a:gd name="T5" fmla="*/ 20 h 21"/>
                  <a:gd name="T6" fmla="*/ 61 w 62"/>
                  <a:gd name="T7" fmla="*/ 0 h 21"/>
                  <a:gd name="T8" fmla="*/ 0 w 6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1">
                    <a:moveTo>
                      <a:pt x="0" y="0"/>
                    </a:moveTo>
                    <a:lnTo>
                      <a:pt x="0" y="20"/>
                    </a:lnTo>
                    <a:lnTo>
                      <a:pt x="61" y="20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79"/>
              <p:cNvSpPr>
                <a:spLocks/>
              </p:cNvSpPr>
              <p:nvPr/>
            </p:nvSpPr>
            <p:spPr bwMode="auto">
              <a:xfrm>
                <a:off x="4694" y="2571"/>
                <a:ext cx="59" cy="20"/>
              </a:xfrm>
              <a:custGeom>
                <a:avLst/>
                <a:gdLst>
                  <a:gd name="T0" fmla="*/ 0 w 59"/>
                  <a:gd name="T1" fmla="*/ 0 h 20"/>
                  <a:gd name="T2" fmla="*/ 0 w 59"/>
                  <a:gd name="T3" fmla="*/ 19 h 20"/>
                  <a:gd name="T4" fmla="*/ 58 w 59"/>
                  <a:gd name="T5" fmla="*/ 19 h 20"/>
                  <a:gd name="T6" fmla="*/ 58 w 59"/>
                  <a:gd name="T7" fmla="*/ 0 h 20"/>
                  <a:gd name="T8" fmla="*/ 0 w 5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lnTo>
                      <a:pt x="0" y="19"/>
                    </a:lnTo>
                    <a:lnTo>
                      <a:pt x="58" y="19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80"/>
              <p:cNvSpPr>
                <a:spLocks/>
              </p:cNvSpPr>
              <p:nvPr/>
            </p:nvSpPr>
            <p:spPr bwMode="auto">
              <a:xfrm>
                <a:off x="4694" y="2571"/>
                <a:ext cx="62" cy="20"/>
              </a:xfrm>
              <a:custGeom>
                <a:avLst/>
                <a:gdLst>
                  <a:gd name="T0" fmla="*/ 0 w 62"/>
                  <a:gd name="T1" fmla="*/ 0 h 20"/>
                  <a:gd name="T2" fmla="*/ 0 w 62"/>
                  <a:gd name="T3" fmla="*/ 19 h 20"/>
                  <a:gd name="T4" fmla="*/ 61 w 62"/>
                  <a:gd name="T5" fmla="*/ 19 h 20"/>
                  <a:gd name="T6" fmla="*/ 61 w 62"/>
                  <a:gd name="T7" fmla="*/ 0 h 20"/>
                  <a:gd name="T8" fmla="*/ 0 w 6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0">
                    <a:moveTo>
                      <a:pt x="0" y="0"/>
                    </a:moveTo>
                    <a:lnTo>
                      <a:pt x="0" y="19"/>
                    </a:lnTo>
                    <a:lnTo>
                      <a:pt x="61" y="19"/>
                    </a:ln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81"/>
              <p:cNvSpPr>
                <a:spLocks/>
              </p:cNvSpPr>
              <p:nvPr/>
            </p:nvSpPr>
            <p:spPr bwMode="auto">
              <a:xfrm>
                <a:off x="4735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82"/>
              <p:cNvSpPr>
                <a:spLocks/>
              </p:cNvSpPr>
              <p:nvPr/>
            </p:nvSpPr>
            <p:spPr bwMode="auto">
              <a:xfrm>
                <a:off x="4735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83"/>
              <p:cNvSpPr>
                <a:spLocks/>
              </p:cNvSpPr>
              <p:nvPr/>
            </p:nvSpPr>
            <p:spPr bwMode="auto">
              <a:xfrm>
                <a:off x="4698" y="2575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18 h 19"/>
                  <a:gd name="T4" fmla="*/ 18 w 19"/>
                  <a:gd name="T5" fmla="*/ 18 h 19"/>
                  <a:gd name="T6" fmla="*/ 18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84"/>
              <p:cNvSpPr>
                <a:spLocks/>
              </p:cNvSpPr>
              <p:nvPr/>
            </p:nvSpPr>
            <p:spPr bwMode="auto">
              <a:xfrm>
                <a:off x="4698" y="2575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18 h 19"/>
                  <a:gd name="T4" fmla="*/ 18 w 19"/>
                  <a:gd name="T5" fmla="*/ 18 h 19"/>
                  <a:gd name="T6" fmla="*/ 18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85"/>
              <p:cNvSpPr>
                <a:spLocks/>
              </p:cNvSpPr>
              <p:nvPr/>
            </p:nvSpPr>
            <p:spPr bwMode="auto">
              <a:xfrm>
                <a:off x="4633" y="2585"/>
                <a:ext cx="28" cy="19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8 h 19"/>
                  <a:gd name="T4" fmla="*/ 27 w 28"/>
                  <a:gd name="T5" fmla="*/ 18 h 19"/>
                  <a:gd name="T6" fmla="*/ 27 w 28"/>
                  <a:gd name="T7" fmla="*/ 0 h 19"/>
                  <a:gd name="T8" fmla="*/ 0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8"/>
                    </a:lnTo>
                    <a:lnTo>
                      <a:pt x="27" y="18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86"/>
              <p:cNvSpPr>
                <a:spLocks/>
              </p:cNvSpPr>
              <p:nvPr/>
            </p:nvSpPr>
            <p:spPr bwMode="auto">
              <a:xfrm>
                <a:off x="4633" y="2585"/>
                <a:ext cx="31" cy="19"/>
              </a:xfrm>
              <a:custGeom>
                <a:avLst/>
                <a:gdLst>
                  <a:gd name="T0" fmla="*/ 0 w 31"/>
                  <a:gd name="T1" fmla="*/ 0 h 19"/>
                  <a:gd name="T2" fmla="*/ 0 w 31"/>
                  <a:gd name="T3" fmla="*/ 18 h 19"/>
                  <a:gd name="T4" fmla="*/ 30 w 31"/>
                  <a:gd name="T5" fmla="*/ 18 h 19"/>
                  <a:gd name="T6" fmla="*/ 30 w 31"/>
                  <a:gd name="T7" fmla="*/ 0 h 19"/>
                  <a:gd name="T8" fmla="*/ 0 w 3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87"/>
              <p:cNvSpPr>
                <a:spLocks/>
              </p:cNvSpPr>
              <p:nvPr/>
            </p:nvSpPr>
            <p:spPr bwMode="auto">
              <a:xfrm>
                <a:off x="4740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88"/>
              <p:cNvSpPr>
                <a:spLocks/>
              </p:cNvSpPr>
              <p:nvPr/>
            </p:nvSpPr>
            <p:spPr bwMode="auto">
              <a:xfrm>
                <a:off x="4740" y="2575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8 h 19"/>
                  <a:gd name="T4" fmla="*/ 17 w 18"/>
                  <a:gd name="T5" fmla="*/ 18 h 19"/>
                  <a:gd name="T6" fmla="*/ 17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8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89"/>
              <p:cNvSpPr>
                <a:spLocks/>
              </p:cNvSpPr>
              <p:nvPr/>
            </p:nvSpPr>
            <p:spPr bwMode="auto">
              <a:xfrm>
                <a:off x="4765" y="2585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0 w 24"/>
                  <a:gd name="T3" fmla="*/ 17 h 18"/>
                  <a:gd name="T4" fmla="*/ 23 w 24"/>
                  <a:gd name="T5" fmla="*/ 17 h 18"/>
                  <a:gd name="T6" fmla="*/ 23 w 24"/>
                  <a:gd name="T7" fmla="*/ 0 h 18"/>
                  <a:gd name="T8" fmla="*/ 0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0" y="17"/>
                    </a:lnTo>
                    <a:lnTo>
                      <a:pt x="23" y="17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90"/>
              <p:cNvSpPr>
                <a:spLocks/>
              </p:cNvSpPr>
              <p:nvPr/>
            </p:nvSpPr>
            <p:spPr bwMode="auto">
              <a:xfrm>
                <a:off x="4765" y="2585"/>
                <a:ext cx="26" cy="19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18 h 19"/>
                  <a:gd name="T4" fmla="*/ 25 w 26"/>
                  <a:gd name="T5" fmla="*/ 18 h 19"/>
                  <a:gd name="T6" fmla="*/ 25 w 26"/>
                  <a:gd name="T7" fmla="*/ 0 h 19"/>
                  <a:gd name="T8" fmla="*/ 0 w 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0" y="18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Line 291"/>
              <p:cNvSpPr>
                <a:spLocks noChangeShapeType="1"/>
              </p:cNvSpPr>
              <p:nvPr/>
            </p:nvSpPr>
            <p:spPr bwMode="auto">
              <a:xfrm>
                <a:off x="4628" y="2571"/>
                <a:ext cx="1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Freeform 292"/>
              <p:cNvSpPr>
                <a:spLocks/>
              </p:cNvSpPr>
              <p:nvPr/>
            </p:nvSpPr>
            <p:spPr bwMode="auto">
              <a:xfrm>
                <a:off x="4662" y="2547"/>
                <a:ext cx="107" cy="17"/>
              </a:xfrm>
              <a:custGeom>
                <a:avLst/>
                <a:gdLst>
                  <a:gd name="T0" fmla="*/ 0 w 107"/>
                  <a:gd name="T1" fmla="*/ 0 h 17"/>
                  <a:gd name="T2" fmla="*/ 0 w 107"/>
                  <a:gd name="T3" fmla="*/ 16 h 17"/>
                  <a:gd name="T4" fmla="*/ 106 w 107"/>
                  <a:gd name="T5" fmla="*/ 16 h 17"/>
                  <a:gd name="T6" fmla="*/ 106 w 107"/>
                  <a:gd name="T7" fmla="*/ 0 h 17"/>
                  <a:gd name="T8" fmla="*/ 0 w 10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7">
                    <a:moveTo>
                      <a:pt x="0" y="0"/>
                    </a:moveTo>
                    <a:lnTo>
                      <a:pt x="0" y="16"/>
                    </a:lnTo>
                    <a:lnTo>
                      <a:pt x="106" y="16"/>
                    </a:lnTo>
                    <a:lnTo>
                      <a:pt x="10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93"/>
              <p:cNvSpPr>
                <a:spLocks/>
              </p:cNvSpPr>
              <p:nvPr/>
            </p:nvSpPr>
            <p:spPr bwMode="auto">
              <a:xfrm>
                <a:off x="4662" y="2547"/>
                <a:ext cx="109" cy="17"/>
              </a:xfrm>
              <a:custGeom>
                <a:avLst/>
                <a:gdLst>
                  <a:gd name="T0" fmla="*/ 0 w 109"/>
                  <a:gd name="T1" fmla="*/ 0 h 17"/>
                  <a:gd name="T2" fmla="*/ 0 w 109"/>
                  <a:gd name="T3" fmla="*/ 16 h 17"/>
                  <a:gd name="T4" fmla="*/ 108 w 109"/>
                  <a:gd name="T5" fmla="*/ 16 h 17"/>
                  <a:gd name="T6" fmla="*/ 108 w 109"/>
                  <a:gd name="T7" fmla="*/ 0 h 17"/>
                  <a:gd name="T8" fmla="*/ 0 w 10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17">
                    <a:moveTo>
                      <a:pt x="0" y="0"/>
                    </a:moveTo>
                    <a:lnTo>
                      <a:pt x="0" y="16"/>
                    </a:lnTo>
                    <a:lnTo>
                      <a:pt x="108" y="16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94"/>
              <p:cNvSpPr>
                <a:spLocks/>
              </p:cNvSpPr>
              <p:nvPr/>
            </p:nvSpPr>
            <p:spPr bwMode="auto">
              <a:xfrm>
                <a:off x="4630" y="2413"/>
                <a:ext cx="172" cy="121"/>
              </a:xfrm>
              <a:custGeom>
                <a:avLst/>
                <a:gdLst>
                  <a:gd name="T0" fmla="*/ 0 w 172"/>
                  <a:gd name="T1" fmla="*/ 0 h 121"/>
                  <a:gd name="T2" fmla="*/ 0 w 172"/>
                  <a:gd name="T3" fmla="*/ 120 h 121"/>
                  <a:gd name="T4" fmla="*/ 171 w 172"/>
                  <a:gd name="T5" fmla="*/ 120 h 121"/>
                  <a:gd name="T6" fmla="*/ 171 w 172"/>
                  <a:gd name="T7" fmla="*/ 0 h 121"/>
                  <a:gd name="T8" fmla="*/ 0 w 172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21">
                    <a:moveTo>
                      <a:pt x="0" y="0"/>
                    </a:moveTo>
                    <a:lnTo>
                      <a:pt x="0" y="120"/>
                    </a:lnTo>
                    <a:lnTo>
                      <a:pt x="171" y="120"/>
                    </a:lnTo>
                    <a:lnTo>
                      <a:pt x="17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95"/>
              <p:cNvSpPr>
                <a:spLocks/>
              </p:cNvSpPr>
              <p:nvPr/>
            </p:nvSpPr>
            <p:spPr bwMode="auto">
              <a:xfrm>
                <a:off x="4630" y="2413"/>
                <a:ext cx="174" cy="123"/>
              </a:xfrm>
              <a:custGeom>
                <a:avLst/>
                <a:gdLst>
                  <a:gd name="T0" fmla="*/ 0 w 174"/>
                  <a:gd name="T1" fmla="*/ 0 h 123"/>
                  <a:gd name="T2" fmla="*/ 0 w 174"/>
                  <a:gd name="T3" fmla="*/ 122 h 123"/>
                  <a:gd name="T4" fmla="*/ 173 w 174"/>
                  <a:gd name="T5" fmla="*/ 122 h 123"/>
                  <a:gd name="T6" fmla="*/ 173 w 174"/>
                  <a:gd name="T7" fmla="*/ 0 h 123"/>
                  <a:gd name="T8" fmla="*/ 0 w 174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23">
                    <a:moveTo>
                      <a:pt x="0" y="0"/>
                    </a:moveTo>
                    <a:lnTo>
                      <a:pt x="0" y="122"/>
                    </a:lnTo>
                    <a:lnTo>
                      <a:pt x="173" y="122"/>
                    </a:lnTo>
                    <a:lnTo>
                      <a:pt x="1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96"/>
              <p:cNvSpPr>
                <a:spLocks/>
              </p:cNvSpPr>
              <p:nvPr/>
            </p:nvSpPr>
            <p:spPr bwMode="auto">
              <a:xfrm>
                <a:off x="4650" y="2424"/>
                <a:ext cx="134" cy="92"/>
              </a:xfrm>
              <a:custGeom>
                <a:avLst/>
                <a:gdLst>
                  <a:gd name="T0" fmla="*/ 0 w 134"/>
                  <a:gd name="T1" fmla="*/ 0 h 92"/>
                  <a:gd name="T2" fmla="*/ 0 w 134"/>
                  <a:gd name="T3" fmla="*/ 91 h 92"/>
                  <a:gd name="T4" fmla="*/ 133 w 134"/>
                  <a:gd name="T5" fmla="*/ 91 h 92"/>
                  <a:gd name="T6" fmla="*/ 133 w 134"/>
                  <a:gd name="T7" fmla="*/ 0 h 92"/>
                  <a:gd name="T8" fmla="*/ 0 w 134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" h="92">
                    <a:moveTo>
                      <a:pt x="0" y="0"/>
                    </a:moveTo>
                    <a:lnTo>
                      <a:pt x="0" y="91"/>
                    </a:lnTo>
                    <a:lnTo>
                      <a:pt x="133" y="91"/>
                    </a:lnTo>
                    <a:lnTo>
                      <a:pt x="1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97"/>
              <p:cNvSpPr>
                <a:spLocks/>
              </p:cNvSpPr>
              <p:nvPr/>
            </p:nvSpPr>
            <p:spPr bwMode="auto">
              <a:xfrm>
                <a:off x="4650" y="2424"/>
                <a:ext cx="137" cy="93"/>
              </a:xfrm>
              <a:custGeom>
                <a:avLst/>
                <a:gdLst>
                  <a:gd name="T0" fmla="*/ 0 w 137"/>
                  <a:gd name="T1" fmla="*/ 0 h 93"/>
                  <a:gd name="T2" fmla="*/ 0 w 137"/>
                  <a:gd name="T3" fmla="*/ 92 h 93"/>
                  <a:gd name="T4" fmla="*/ 136 w 137"/>
                  <a:gd name="T5" fmla="*/ 92 h 93"/>
                  <a:gd name="T6" fmla="*/ 136 w 137"/>
                  <a:gd name="T7" fmla="*/ 0 h 93"/>
                  <a:gd name="T8" fmla="*/ 0 w 137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93">
                    <a:moveTo>
                      <a:pt x="0" y="0"/>
                    </a:moveTo>
                    <a:lnTo>
                      <a:pt x="0" y="92"/>
                    </a:lnTo>
                    <a:lnTo>
                      <a:pt x="136" y="92"/>
                    </a:lnTo>
                    <a:lnTo>
                      <a:pt x="13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98"/>
              <p:cNvSpPr>
                <a:spLocks/>
              </p:cNvSpPr>
              <p:nvPr/>
            </p:nvSpPr>
            <p:spPr bwMode="auto">
              <a:xfrm>
                <a:off x="4656" y="2429"/>
                <a:ext cx="122" cy="84"/>
              </a:xfrm>
              <a:custGeom>
                <a:avLst/>
                <a:gdLst>
                  <a:gd name="T0" fmla="*/ 0 w 122"/>
                  <a:gd name="T1" fmla="*/ 0 h 84"/>
                  <a:gd name="T2" fmla="*/ 0 w 122"/>
                  <a:gd name="T3" fmla="*/ 83 h 84"/>
                  <a:gd name="T4" fmla="*/ 121 w 122"/>
                  <a:gd name="T5" fmla="*/ 83 h 84"/>
                  <a:gd name="T6" fmla="*/ 121 w 122"/>
                  <a:gd name="T7" fmla="*/ 0 h 84"/>
                  <a:gd name="T8" fmla="*/ 0 w 122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84">
                    <a:moveTo>
                      <a:pt x="0" y="0"/>
                    </a:moveTo>
                    <a:lnTo>
                      <a:pt x="0" y="83"/>
                    </a:lnTo>
                    <a:lnTo>
                      <a:pt x="121" y="83"/>
                    </a:lnTo>
                    <a:lnTo>
                      <a:pt x="121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70707"/>
                  </a:gs>
                  <a:gs pos="100000">
                    <a:srgbClr val="050505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99"/>
              <p:cNvSpPr>
                <a:spLocks/>
              </p:cNvSpPr>
              <p:nvPr/>
            </p:nvSpPr>
            <p:spPr bwMode="auto">
              <a:xfrm>
                <a:off x="4656" y="2429"/>
                <a:ext cx="123" cy="85"/>
              </a:xfrm>
              <a:custGeom>
                <a:avLst/>
                <a:gdLst>
                  <a:gd name="T0" fmla="*/ 0 w 123"/>
                  <a:gd name="T1" fmla="*/ 0 h 85"/>
                  <a:gd name="T2" fmla="*/ 0 w 123"/>
                  <a:gd name="T3" fmla="*/ 84 h 85"/>
                  <a:gd name="T4" fmla="*/ 122 w 123"/>
                  <a:gd name="T5" fmla="*/ 84 h 85"/>
                  <a:gd name="T6" fmla="*/ 122 w 123"/>
                  <a:gd name="T7" fmla="*/ 0 h 85"/>
                  <a:gd name="T8" fmla="*/ 0 w 123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85">
                    <a:moveTo>
                      <a:pt x="0" y="0"/>
                    </a:moveTo>
                    <a:lnTo>
                      <a:pt x="0" y="84"/>
                    </a:lnTo>
                    <a:lnTo>
                      <a:pt x="122" y="84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00"/>
              <p:cNvSpPr>
                <a:spLocks/>
              </p:cNvSpPr>
              <p:nvPr/>
            </p:nvSpPr>
            <p:spPr bwMode="auto">
              <a:xfrm>
                <a:off x="4682" y="2540"/>
                <a:ext cx="69" cy="19"/>
              </a:xfrm>
              <a:custGeom>
                <a:avLst/>
                <a:gdLst>
                  <a:gd name="T0" fmla="*/ 0 w 69"/>
                  <a:gd name="T1" fmla="*/ 0 h 19"/>
                  <a:gd name="T2" fmla="*/ 0 w 69"/>
                  <a:gd name="T3" fmla="*/ 18 h 19"/>
                  <a:gd name="T4" fmla="*/ 68 w 69"/>
                  <a:gd name="T5" fmla="*/ 18 h 19"/>
                  <a:gd name="T6" fmla="*/ 68 w 69"/>
                  <a:gd name="T7" fmla="*/ 0 h 19"/>
                  <a:gd name="T8" fmla="*/ 0 w 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9">
                    <a:moveTo>
                      <a:pt x="0" y="0"/>
                    </a:moveTo>
                    <a:lnTo>
                      <a:pt x="0" y="18"/>
                    </a:lnTo>
                    <a:lnTo>
                      <a:pt x="68" y="18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01"/>
              <p:cNvSpPr>
                <a:spLocks/>
              </p:cNvSpPr>
              <p:nvPr/>
            </p:nvSpPr>
            <p:spPr bwMode="auto">
              <a:xfrm>
                <a:off x="4682" y="2540"/>
                <a:ext cx="70" cy="19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18 h 19"/>
                  <a:gd name="T4" fmla="*/ 69 w 70"/>
                  <a:gd name="T5" fmla="*/ 18 h 19"/>
                  <a:gd name="T6" fmla="*/ 69 w 70"/>
                  <a:gd name="T7" fmla="*/ 0 h 19"/>
                  <a:gd name="T8" fmla="*/ 0 w 7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9">
                    <a:moveTo>
                      <a:pt x="0" y="0"/>
                    </a:moveTo>
                    <a:lnTo>
                      <a:pt x="0" y="18"/>
                    </a:lnTo>
                    <a:lnTo>
                      <a:pt x="69" y="18"/>
                    </a:lnTo>
                    <a:lnTo>
                      <a:pt x="6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02"/>
              <p:cNvSpPr>
                <a:spLocks/>
              </p:cNvSpPr>
              <p:nvPr/>
            </p:nvSpPr>
            <p:spPr bwMode="auto">
              <a:xfrm>
                <a:off x="4670" y="2535"/>
                <a:ext cx="91" cy="19"/>
              </a:xfrm>
              <a:custGeom>
                <a:avLst/>
                <a:gdLst>
                  <a:gd name="T0" fmla="*/ 12 w 91"/>
                  <a:gd name="T1" fmla="*/ 18 h 19"/>
                  <a:gd name="T2" fmla="*/ 81 w 91"/>
                  <a:gd name="T3" fmla="*/ 18 h 19"/>
                  <a:gd name="T4" fmla="*/ 90 w 91"/>
                  <a:gd name="T5" fmla="*/ 0 h 19"/>
                  <a:gd name="T6" fmla="*/ 0 w 91"/>
                  <a:gd name="T7" fmla="*/ 0 h 19"/>
                  <a:gd name="T8" fmla="*/ 12 w 91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9">
                    <a:moveTo>
                      <a:pt x="12" y="18"/>
                    </a:moveTo>
                    <a:lnTo>
                      <a:pt x="81" y="18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12" y="18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03"/>
              <p:cNvSpPr>
                <a:spLocks/>
              </p:cNvSpPr>
              <p:nvPr/>
            </p:nvSpPr>
            <p:spPr bwMode="auto">
              <a:xfrm>
                <a:off x="4670" y="2535"/>
                <a:ext cx="94" cy="19"/>
              </a:xfrm>
              <a:custGeom>
                <a:avLst/>
                <a:gdLst>
                  <a:gd name="T0" fmla="*/ 12 w 94"/>
                  <a:gd name="T1" fmla="*/ 18 h 19"/>
                  <a:gd name="T2" fmla="*/ 84 w 94"/>
                  <a:gd name="T3" fmla="*/ 18 h 19"/>
                  <a:gd name="T4" fmla="*/ 93 w 94"/>
                  <a:gd name="T5" fmla="*/ 0 h 19"/>
                  <a:gd name="T6" fmla="*/ 0 w 94"/>
                  <a:gd name="T7" fmla="*/ 0 h 19"/>
                  <a:gd name="T8" fmla="*/ 12 w 94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9">
                    <a:moveTo>
                      <a:pt x="12" y="18"/>
                    </a:moveTo>
                    <a:lnTo>
                      <a:pt x="84" y="18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12" y="1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04"/>
              <p:cNvSpPr>
                <a:spLocks/>
              </p:cNvSpPr>
              <p:nvPr/>
            </p:nvSpPr>
            <p:spPr bwMode="auto">
              <a:xfrm>
                <a:off x="4649" y="2521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19 h 20"/>
                  <a:gd name="T4" fmla="*/ 23 w 24"/>
                  <a:gd name="T5" fmla="*/ 19 h 20"/>
                  <a:gd name="T6" fmla="*/ 23 w 24"/>
                  <a:gd name="T7" fmla="*/ 0 h 20"/>
                  <a:gd name="T8" fmla="*/ 0 w 2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0" y="19"/>
                    </a:lnTo>
                    <a:lnTo>
                      <a:pt x="23" y="19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05"/>
              <p:cNvSpPr>
                <a:spLocks/>
              </p:cNvSpPr>
              <p:nvPr/>
            </p:nvSpPr>
            <p:spPr bwMode="auto">
              <a:xfrm>
                <a:off x="4649" y="2521"/>
                <a:ext cx="28" cy="20"/>
              </a:xfrm>
              <a:custGeom>
                <a:avLst/>
                <a:gdLst>
                  <a:gd name="T0" fmla="*/ 0 w 28"/>
                  <a:gd name="T1" fmla="*/ 0 h 20"/>
                  <a:gd name="T2" fmla="*/ 0 w 28"/>
                  <a:gd name="T3" fmla="*/ 19 h 20"/>
                  <a:gd name="T4" fmla="*/ 27 w 28"/>
                  <a:gd name="T5" fmla="*/ 19 h 20"/>
                  <a:gd name="T6" fmla="*/ 27 w 28"/>
                  <a:gd name="T7" fmla="*/ 0 h 20"/>
                  <a:gd name="T8" fmla="*/ 0 w 2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0" y="0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06"/>
              <p:cNvSpPr>
                <a:spLocks/>
              </p:cNvSpPr>
              <p:nvPr/>
            </p:nvSpPr>
            <p:spPr bwMode="auto">
              <a:xfrm>
                <a:off x="4650" y="2526"/>
                <a:ext cx="22" cy="18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17 h 18"/>
                  <a:gd name="T4" fmla="*/ 21 w 22"/>
                  <a:gd name="T5" fmla="*/ 17 h 18"/>
                  <a:gd name="T6" fmla="*/ 21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0" y="17"/>
                    </a:lnTo>
                    <a:lnTo>
                      <a:pt x="21" y="17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07"/>
              <p:cNvSpPr>
                <a:spLocks/>
              </p:cNvSpPr>
              <p:nvPr/>
            </p:nvSpPr>
            <p:spPr bwMode="auto">
              <a:xfrm>
                <a:off x="4650" y="2526"/>
                <a:ext cx="23" cy="18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17 h 18"/>
                  <a:gd name="T4" fmla="*/ 22 w 23"/>
                  <a:gd name="T5" fmla="*/ 17 h 18"/>
                  <a:gd name="T6" fmla="*/ 22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0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08"/>
              <p:cNvSpPr>
                <a:spLocks/>
              </p:cNvSpPr>
              <p:nvPr/>
            </p:nvSpPr>
            <p:spPr bwMode="auto">
              <a:xfrm>
                <a:off x="4761" y="2526"/>
                <a:ext cx="23" cy="18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17 h 18"/>
                  <a:gd name="T4" fmla="*/ 22 w 23"/>
                  <a:gd name="T5" fmla="*/ 17 h 18"/>
                  <a:gd name="T6" fmla="*/ 22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0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B2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09"/>
              <p:cNvSpPr>
                <a:spLocks/>
              </p:cNvSpPr>
              <p:nvPr/>
            </p:nvSpPr>
            <p:spPr bwMode="auto">
              <a:xfrm>
                <a:off x="4761" y="2526"/>
                <a:ext cx="25" cy="19"/>
              </a:xfrm>
              <a:custGeom>
                <a:avLst/>
                <a:gdLst>
                  <a:gd name="T0" fmla="*/ 0 w 25"/>
                  <a:gd name="T1" fmla="*/ 0 h 19"/>
                  <a:gd name="T2" fmla="*/ 0 w 25"/>
                  <a:gd name="T3" fmla="*/ 18 h 19"/>
                  <a:gd name="T4" fmla="*/ 24 w 25"/>
                  <a:gd name="T5" fmla="*/ 18 h 19"/>
                  <a:gd name="T6" fmla="*/ 24 w 25"/>
                  <a:gd name="T7" fmla="*/ 0 h 19"/>
                  <a:gd name="T8" fmla="*/ 0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0"/>
                    </a:moveTo>
                    <a:lnTo>
                      <a:pt x="0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10"/>
              <p:cNvSpPr>
                <a:spLocks/>
              </p:cNvSpPr>
              <p:nvPr/>
            </p:nvSpPr>
            <p:spPr bwMode="auto">
              <a:xfrm>
                <a:off x="4578" y="2630"/>
                <a:ext cx="271" cy="20"/>
              </a:xfrm>
              <a:custGeom>
                <a:avLst/>
                <a:gdLst>
                  <a:gd name="T0" fmla="*/ 0 w 271"/>
                  <a:gd name="T1" fmla="*/ 0 h 20"/>
                  <a:gd name="T2" fmla="*/ 270 w 271"/>
                  <a:gd name="T3" fmla="*/ 0 h 20"/>
                  <a:gd name="T4" fmla="*/ 269 w 271"/>
                  <a:gd name="T5" fmla="*/ 19 h 20"/>
                  <a:gd name="T6" fmla="*/ 1 w 271"/>
                  <a:gd name="T7" fmla="*/ 19 h 20"/>
                  <a:gd name="T8" fmla="*/ 0 w 2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20">
                    <a:moveTo>
                      <a:pt x="0" y="0"/>
                    </a:moveTo>
                    <a:lnTo>
                      <a:pt x="270" y="0"/>
                    </a:lnTo>
                    <a:lnTo>
                      <a:pt x="269" y="19"/>
                    </a:lnTo>
                    <a:lnTo>
                      <a:pt x="1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A0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11"/>
              <p:cNvSpPr>
                <a:spLocks/>
              </p:cNvSpPr>
              <p:nvPr/>
            </p:nvSpPr>
            <p:spPr bwMode="auto">
              <a:xfrm>
                <a:off x="4578" y="2630"/>
                <a:ext cx="273" cy="20"/>
              </a:xfrm>
              <a:custGeom>
                <a:avLst/>
                <a:gdLst>
                  <a:gd name="T0" fmla="*/ 0 w 273"/>
                  <a:gd name="T1" fmla="*/ 0 h 20"/>
                  <a:gd name="T2" fmla="*/ 272 w 273"/>
                  <a:gd name="T3" fmla="*/ 0 h 20"/>
                  <a:gd name="T4" fmla="*/ 271 w 273"/>
                  <a:gd name="T5" fmla="*/ 19 h 20"/>
                  <a:gd name="T6" fmla="*/ 1 w 273"/>
                  <a:gd name="T7" fmla="*/ 19 h 20"/>
                  <a:gd name="T8" fmla="*/ 0 w 273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20">
                    <a:moveTo>
                      <a:pt x="0" y="0"/>
                    </a:moveTo>
                    <a:lnTo>
                      <a:pt x="272" y="0"/>
                    </a:lnTo>
                    <a:lnTo>
                      <a:pt x="271" y="19"/>
                    </a:lnTo>
                    <a:lnTo>
                      <a:pt x="1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12"/>
              <p:cNvSpPr>
                <a:spLocks/>
              </p:cNvSpPr>
              <p:nvPr/>
            </p:nvSpPr>
            <p:spPr bwMode="auto">
              <a:xfrm>
                <a:off x="4579" y="2601"/>
                <a:ext cx="269" cy="28"/>
              </a:xfrm>
              <a:custGeom>
                <a:avLst/>
                <a:gdLst>
                  <a:gd name="T0" fmla="*/ 12 w 269"/>
                  <a:gd name="T1" fmla="*/ 0 h 28"/>
                  <a:gd name="T2" fmla="*/ 252 w 269"/>
                  <a:gd name="T3" fmla="*/ 0 h 28"/>
                  <a:gd name="T4" fmla="*/ 268 w 269"/>
                  <a:gd name="T5" fmla="*/ 27 h 28"/>
                  <a:gd name="T6" fmla="*/ 0 w 269"/>
                  <a:gd name="T7" fmla="*/ 27 h 28"/>
                  <a:gd name="T8" fmla="*/ 12 w 26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12" y="0"/>
                    </a:moveTo>
                    <a:lnTo>
                      <a:pt x="252" y="0"/>
                    </a:lnTo>
                    <a:lnTo>
                      <a:pt x="268" y="27"/>
                    </a:lnTo>
                    <a:lnTo>
                      <a:pt x="0" y="2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D3C1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13"/>
              <p:cNvSpPr>
                <a:spLocks/>
              </p:cNvSpPr>
              <p:nvPr/>
            </p:nvSpPr>
            <p:spPr bwMode="auto">
              <a:xfrm>
                <a:off x="4579" y="2601"/>
                <a:ext cx="271" cy="29"/>
              </a:xfrm>
              <a:custGeom>
                <a:avLst/>
                <a:gdLst>
                  <a:gd name="T0" fmla="*/ 12 w 271"/>
                  <a:gd name="T1" fmla="*/ 0 h 29"/>
                  <a:gd name="T2" fmla="*/ 254 w 271"/>
                  <a:gd name="T3" fmla="*/ 0 h 29"/>
                  <a:gd name="T4" fmla="*/ 270 w 271"/>
                  <a:gd name="T5" fmla="*/ 28 h 29"/>
                  <a:gd name="T6" fmla="*/ 0 w 271"/>
                  <a:gd name="T7" fmla="*/ 28 h 29"/>
                  <a:gd name="T8" fmla="*/ 12 w 2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29">
                    <a:moveTo>
                      <a:pt x="12" y="0"/>
                    </a:moveTo>
                    <a:lnTo>
                      <a:pt x="254" y="0"/>
                    </a:lnTo>
                    <a:lnTo>
                      <a:pt x="270" y="28"/>
                    </a:lnTo>
                    <a:lnTo>
                      <a:pt x="0" y="28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14"/>
              <p:cNvSpPr>
                <a:spLocks/>
              </p:cNvSpPr>
              <p:nvPr/>
            </p:nvSpPr>
            <p:spPr bwMode="auto">
              <a:xfrm>
                <a:off x="4598" y="2605"/>
                <a:ext cx="229" cy="21"/>
              </a:xfrm>
              <a:custGeom>
                <a:avLst/>
                <a:gdLst>
                  <a:gd name="T0" fmla="*/ 7 w 229"/>
                  <a:gd name="T1" fmla="*/ 0 h 21"/>
                  <a:gd name="T2" fmla="*/ 218 w 229"/>
                  <a:gd name="T3" fmla="*/ 0 h 21"/>
                  <a:gd name="T4" fmla="*/ 228 w 229"/>
                  <a:gd name="T5" fmla="*/ 20 h 21"/>
                  <a:gd name="T6" fmla="*/ 0 w 229"/>
                  <a:gd name="T7" fmla="*/ 20 h 21"/>
                  <a:gd name="T8" fmla="*/ 6 w 229"/>
                  <a:gd name="T9" fmla="*/ 0 h 21"/>
                  <a:gd name="T10" fmla="*/ 7 w 229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9" h="21">
                    <a:moveTo>
                      <a:pt x="7" y="0"/>
                    </a:moveTo>
                    <a:lnTo>
                      <a:pt x="218" y="0"/>
                    </a:lnTo>
                    <a:lnTo>
                      <a:pt x="228" y="20"/>
                    </a:lnTo>
                    <a:lnTo>
                      <a:pt x="0" y="20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DBCE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15"/>
              <p:cNvSpPr>
                <a:spLocks/>
              </p:cNvSpPr>
              <p:nvPr/>
            </p:nvSpPr>
            <p:spPr bwMode="auto">
              <a:xfrm>
                <a:off x="4598" y="2605"/>
                <a:ext cx="232" cy="24"/>
              </a:xfrm>
              <a:custGeom>
                <a:avLst/>
                <a:gdLst>
                  <a:gd name="T0" fmla="*/ 8 w 232"/>
                  <a:gd name="T1" fmla="*/ 0 h 24"/>
                  <a:gd name="T2" fmla="*/ 221 w 232"/>
                  <a:gd name="T3" fmla="*/ 0 h 24"/>
                  <a:gd name="T4" fmla="*/ 231 w 232"/>
                  <a:gd name="T5" fmla="*/ 23 h 24"/>
                  <a:gd name="T6" fmla="*/ 0 w 232"/>
                  <a:gd name="T7" fmla="*/ 23 h 24"/>
                  <a:gd name="T8" fmla="*/ 6 w 232"/>
                  <a:gd name="T9" fmla="*/ 0 h 24"/>
                  <a:gd name="T10" fmla="*/ 8 w 23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2" h="24">
                    <a:moveTo>
                      <a:pt x="8" y="0"/>
                    </a:moveTo>
                    <a:lnTo>
                      <a:pt x="221" y="0"/>
                    </a:lnTo>
                    <a:lnTo>
                      <a:pt x="231" y="23"/>
                    </a:lnTo>
                    <a:lnTo>
                      <a:pt x="0" y="23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16"/>
              <p:cNvSpPr>
                <a:spLocks/>
              </p:cNvSpPr>
              <p:nvPr/>
            </p:nvSpPr>
            <p:spPr bwMode="auto">
              <a:xfrm>
                <a:off x="4603" y="2608"/>
                <a:ext cx="145" cy="20"/>
              </a:xfrm>
              <a:custGeom>
                <a:avLst/>
                <a:gdLst>
                  <a:gd name="T0" fmla="*/ 4 w 145"/>
                  <a:gd name="T1" fmla="*/ 0 h 20"/>
                  <a:gd name="T2" fmla="*/ 144 w 145"/>
                  <a:gd name="T3" fmla="*/ 0 h 20"/>
                  <a:gd name="T4" fmla="*/ 144 w 145"/>
                  <a:gd name="T5" fmla="*/ 19 h 20"/>
                  <a:gd name="T6" fmla="*/ 0 w 145"/>
                  <a:gd name="T7" fmla="*/ 19 h 20"/>
                  <a:gd name="T8" fmla="*/ 4 w 14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4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0" y="1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17"/>
              <p:cNvSpPr>
                <a:spLocks/>
              </p:cNvSpPr>
              <p:nvPr/>
            </p:nvSpPr>
            <p:spPr bwMode="auto">
              <a:xfrm>
                <a:off x="4603" y="2608"/>
                <a:ext cx="148" cy="20"/>
              </a:xfrm>
              <a:custGeom>
                <a:avLst/>
                <a:gdLst>
                  <a:gd name="T0" fmla="*/ 4 w 148"/>
                  <a:gd name="T1" fmla="*/ 0 h 20"/>
                  <a:gd name="T2" fmla="*/ 147 w 148"/>
                  <a:gd name="T3" fmla="*/ 0 h 20"/>
                  <a:gd name="T4" fmla="*/ 147 w 148"/>
                  <a:gd name="T5" fmla="*/ 19 h 20"/>
                  <a:gd name="T6" fmla="*/ 0 w 148"/>
                  <a:gd name="T7" fmla="*/ 19 h 20"/>
                  <a:gd name="T8" fmla="*/ 4 w 14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0">
                    <a:moveTo>
                      <a:pt x="4" y="0"/>
                    </a:moveTo>
                    <a:lnTo>
                      <a:pt x="147" y="0"/>
                    </a:lnTo>
                    <a:lnTo>
                      <a:pt x="147" y="19"/>
                    </a:lnTo>
                    <a:lnTo>
                      <a:pt x="0" y="1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18"/>
              <p:cNvSpPr>
                <a:spLocks/>
              </p:cNvSpPr>
              <p:nvPr/>
            </p:nvSpPr>
            <p:spPr bwMode="auto">
              <a:xfrm>
                <a:off x="4621" y="2624"/>
                <a:ext cx="110" cy="18"/>
              </a:xfrm>
              <a:custGeom>
                <a:avLst/>
                <a:gdLst>
                  <a:gd name="T0" fmla="*/ 0 w 110"/>
                  <a:gd name="T1" fmla="*/ 0 h 18"/>
                  <a:gd name="T2" fmla="*/ 0 w 110"/>
                  <a:gd name="T3" fmla="*/ 17 h 18"/>
                  <a:gd name="T4" fmla="*/ 109 w 110"/>
                  <a:gd name="T5" fmla="*/ 17 h 18"/>
                  <a:gd name="T6" fmla="*/ 109 w 110"/>
                  <a:gd name="T7" fmla="*/ 0 h 18"/>
                  <a:gd name="T8" fmla="*/ 0 w 11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18">
                    <a:moveTo>
                      <a:pt x="0" y="0"/>
                    </a:moveTo>
                    <a:lnTo>
                      <a:pt x="0" y="17"/>
                    </a:lnTo>
                    <a:lnTo>
                      <a:pt x="109" y="17"/>
                    </a:ln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19"/>
              <p:cNvSpPr>
                <a:spLocks/>
              </p:cNvSpPr>
              <p:nvPr/>
            </p:nvSpPr>
            <p:spPr bwMode="auto">
              <a:xfrm>
                <a:off x="4621" y="2624"/>
                <a:ext cx="112" cy="18"/>
              </a:xfrm>
              <a:custGeom>
                <a:avLst/>
                <a:gdLst>
                  <a:gd name="T0" fmla="*/ 0 w 112"/>
                  <a:gd name="T1" fmla="*/ 0 h 18"/>
                  <a:gd name="T2" fmla="*/ 0 w 112"/>
                  <a:gd name="T3" fmla="*/ 17 h 18"/>
                  <a:gd name="T4" fmla="*/ 111 w 112"/>
                  <a:gd name="T5" fmla="*/ 17 h 18"/>
                  <a:gd name="T6" fmla="*/ 111 w 112"/>
                  <a:gd name="T7" fmla="*/ 0 h 18"/>
                  <a:gd name="T8" fmla="*/ 0 w 1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18">
                    <a:moveTo>
                      <a:pt x="0" y="0"/>
                    </a:moveTo>
                    <a:lnTo>
                      <a:pt x="0" y="17"/>
                    </a:lnTo>
                    <a:lnTo>
                      <a:pt x="111" y="17"/>
                    </a:lnTo>
                    <a:lnTo>
                      <a:pt x="1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20"/>
              <p:cNvSpPr>
                <a:spLocks/>
              </p:cNvSpPr>
              <p:nvPr/>
            </p:nvSpPr>
            <p:spPr bwMode="auto">
              <a:xfrm>
                <a:off x="4759" y="2608"/>
                <a:ext cx="23" cy="19"/>
              </a:xfrm>
              <a:custGeom>
                <a:avLst/>
                <a:gdLst>
                  <a:gd name="T0" fmla="*/ 0 w 23"/>
                  <a:gd name="T1" fmla="*/ 0 h 19"/>
                  <a:gd name="T2" fmla="*/ 21 w 23"/>
                  <a:gd name="T3" fmla="*/ 0 h 19"/>
                  <a:gd name="T4" fmla="*/ 22 w 23"/>
                  <a:gd name="T5" fmla="*/ 18 h 19"/>
                  <a:gd name="T6" fmla="*/ 0 w 23"/>
                  <a:gd name="T7" fmla="*/ 18 h 19"/>
                  <a:gd name="T8" fmla="*/ 0 w 23"/>
                  <a:gd name="T9" fmla="*/ 3 h 19"/>
                  <a:gd name="T10" fmla="*/ 0 w 2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19">
                    <a:moveTo>
                      <a:pt x="0" y="0"/>
                    </a:moveTo>
                    <a:lnTo>
                      <a:pt x="21" y="0"/>
                    </a:lnTo>
                    <a:lnTo>
                      <a:pt x="22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21"/>
              <p:cNvSpPr>
                <a:spLocks/>
              </p:cNvSpPr>
              <p:nvPr/>
            </p:nvSpPr>
            <p:spPr bwMode="auto">
              <a:xfrm>
                <a:off x="4759" y="2608"/>
                <a:ext cx="27" cy="19"/>
              </a:xfrm>
              <a:custGeom>
                <a:avLst/>
                <a:gdLst>
                  <a:gd name="T0" fmla="*/ 0 w 27"/>
                  <a:gd name="T1" fmla="*/ 0 h 19"/>
                  <a:gd name="T2" fmla="*/ 25 w 27"/>
                  <a:gd name="T3" fmla="*/ 0 h 19"/>
                  <a:gd name="T4" fmla="*/ 26 w 27"/>
                  <a:gd name="T5" fmla="*/ 18 h 19"/>
                  <a:gd name="T6" fmla="*/ 0 w 27"/>
                  <a:gd name="T7" fmla="*/ 18 h 19"/>
                  <a:gd name="T8" fmla="*/ 0 w 27"/>
                  <a:gd name="T9" fmla="*/ 2 h 19"/>
                  <a:gd name="T10" fmla="*/ 0 w 2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5" y="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22"/>
              <p:cNvSpPr>
                <a:spLocks/>
              </p:cNvSpPr>
              <p:nvPr/>
            </p:nvSpPr>
            <p:spPr bwMode="auto">
              <a:xfrm>
                <a:off x="4793" y="2608"/>
                <a:ext cx="32" cy="20"/>
              </a:xfrm>
              <a:custGeom>
                <a:avLst/>
                <a:gdLst>
                  <a:gd name="T0" fmla="*/ 0 w 32"/>
                  <a:gd name="T1" fmla="*/ 0 h 20"/>
                  <a:gd name="T2" fmla="*/ 25 w 32"/>
                  <a:gd name="T3" fmla="*/ 0 h 20"/>
                  <a:gd name="T4" fmla="*/ 31 w 32"/>
                  <a:gd name="T5" fmla="*/ 19 h 20"/>
                  <a:gd name="T6" fmla="*/ 4 w 32"/>
                  <a:gd name="T7" fmla="*/ 19 h 20"/>
                  <a:gd name="T8" fmla="*/ 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0" y="0"/>
                    </a:moveTo>
                    <a:lnTo>
                      <a:pt x="25" y="0"/>
                    </a:lnTo>
                    <a:lnTo>
                      <a:pt x="31" y="19"/>
                    </a:lnTo>
                    <a:lnTo>
                      <a:pt x="4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323"/>
              <p:cNvSpPr>
                <a:spLocks/>
              </p:cNvSpPr>
              <p:nvPr/>
            </p:nvSpPr>
            <p:spPr bwMode="auto">
              <a:xfrm>
                <a:off x="4793" y="2608"/>
                <a:ext cx="34" cy="20"/>
              </a:xfrm>
              <a:custGeom>
                <a:avLst/>
                <a:gdLst>
                  <a:gd name="T0" fmla="*/ 0 w 34"/>
                  <a:gd name="T1" fmla="*/ 0 h 20"/>
                  <a:gd name="T2" fmla="*/ 27 w 34"/>
                  <a:gd name="T3" fmla="*/ 0 h 20"/>
                  <a:gd name="T4" fmla="*/ 33 w 34"/>
                  <a:gd name="T5" fmla="*/ 19 h 20"/>
                  <a:gd name="T6" fmla="*/ 4 w 34"/>
                  <a:gd name="T7" fmla="*/ 19 h 20"/>
                  <a:gd name="T8" fmla="*/ 0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0"/>
                    </a:moveTo>
                    <a:lnTo>
                      <a:pt x="27" y="0"/>
                    </a:lnTo>
                    <a:lnTo>
                      <a:pt x="33" y="19"/>
                    </a:lnTo>
                    <a:lnTo>
                      <a:pt x="4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94" name="Picture 32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" y="2427"/>
                <a:ext cx="131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7" name="Rectangle 325"/>
            <p:cNvSpPr>
              <a:spLocks noChangeArrowheads="1"/>
            </p:cNvSpPr>
            <p:nvPr/>
          </p:nvSpPr>
          <p:spPr bwMode="auto">
            <a:xfrm>
              <a:off x="4588" y="3120"/>
              <a:ext cx="5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C:&gt;PING</a:t>
              </a:r>
            </a:p>
          </p:txBody>
        </p:sp>
        <p:sp>
          <p:nvSpPr>
            <p:cNvPr id="78" name="Rectangle 326"/>
            <p:cNvSpPr>
              <a:spLocks noChangeArrowheads="1"/>
            </p:cNvSpPr>
            <p:nvPr/>
          </p:nvSpPr>
          <p:spPr bwMode="auto">
            <a:xfrm>
              <a:off x="4622" y="3600"/>
              <a:ext cx="59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/>
                <a:t>Wait</a:t>
              </a:r>
              <a:r>
                <a:rPr lang="en-US" altLang="ru-RU" sz="1600" b="1"/>
                <a:t>, please</a:t>
              </a:r>
              <a:endParaRPr lang="ru-RU" altLang="ru-RU" sz="1600" b="1"/>
            </a:p>
          </p:txBody>
        </p:sp>
        <p:grpSp>
          <p:nvGrpSpPr>
            <p:cNvPr id="79" name="Group 327"/>
            <p:cNvGrpSpPr>
              <a:grpSpLocks/>
            </p:cNvGrpSpPr>
            <p:nvPr/>
          </p:nvGrpSpPr>
          <p:grpSpPr bwMode="auto">
            <a:xfrm>
              <a:off x="4636" y="2064"/>
              <a:ext cx="528" cy="384"/>
              <a:chOff x="3840" y="2832"/>
              <a:chExt cx="1392" cy="768"/>
            </a:xfrm>
          </p:grpSpPr>
          <p:sp>
            <p:nvSpPr>
              <p:cNvPr id="133" name="AutoShape 328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336" cy="288"/>
              </a:xfrm>
              <a:prstGeom prst="flowChartMagneticDisk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34" name="AutoShape 329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336" cy="288"/>
              </a:xfrm>
              <a:prstGeom prst="flowChartMagneticDisk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35" name="Freeform 330"/>
              <p:cNvSpPr>
                <a:spLocks/>
              </p:cNvSpPr>
              <p:nvPr/>
            </p:nvSpPr>
            <p:spPr bwMode="auto">
              <a:xfrm>
                <a:off x="4944" y="3264"/>
                <a:ext cx="288" cy="144"/>
              </a:xfrm>
              <a:custGeom>
                <a:avLst/>
                <a:gdLst>
                  <a:gd name="T0" fmla="*/ 0 w 480"/>
                  <a:gd name="T1" fmla="*/ 0 h 192"/>
                  <a:gd name="T2" fmla="*/ 0 w 480"/>
                  <a:gd name="T3" fmla="*/ 108 h 192"/>
                  <a:gd name="T4" fmla="*/ 173 w 480"/>
                  <a:gd name="T5" fmla="*/ 108 h 192"/>
                  <a:gd name="T6" fmla="*/ 173 w 480"/>
                  <a:gd name="T7" fmla="*/ 54 h 192"/>
                  <a:gd name="T8" fmla="*/ 0 w 480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0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Freeform 331"/>
              <p:cNvSpPr>
                <a:spLocks/>
              </p:cNvSpPr>
              <p:nvPr/>
            </p:nvSpPr>
            <p:spPr bwMode="auto">
              <a:xfrm>
                <a:off x="4512" y="2976"/>
                <a:ext cx="288" cy="336"/>
              </a:xfrm>
              <a:custGeom>
                <a:avLst/>
                <a:gdLst>
                  <a:gd name="T0" fmla="*/ 0 w 336"/>
                  <a:gd name="T1" fmla="*/ 392 h 288"/>
                  <a:gd name="T2" fmla="*/ 247 w 336"/>
                  <a:gd name="T3" fmla="*/ 392 h 288"/>
                  <a:gd name="T4" fmla="*/ 35 w 336"/>
                  <a:gd name="T5" fmla="*/ 0 h 288"/>
                  <a:gd name="T6" fmla="*/ 247 w 336"/>
                  <a:gd name="T7" fmla="*/ 0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6" h="288">
                    <a:moveTo>
                      <a:pt x="0" y="288"/>
                    </a:moveTo>
                    <a:lnTo>
                      <a:pt x="336" y="288"/>
                    </a:lnTo>
                    <a:lnTo>
                      <a:pt x="48" y="0"/>
                    </a:lnTo>
                    <a:lnTo>
                      <a:pt x="336" y="0"/>
                    </a:lnTo>
                  </a:path>
                </a:pathLst>
              </a:custGeom>
              <a:noFill/>
              <a:ln w="28575" cap="flat" cmpd="sng">
                <a:solidFill>
                  <a:srgbClr val="0000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Freeform 332"/>
              <p:cNvSpPr>
                <a:spLocks/>
              </p:cNvSpPr>
              <p:nvPr/>
            </p:nvSpPr>
            <p:spPr bwMode="auto">
              <a:xfrm>
                <a:off x="4848" y="3072"/>
                <a:ext cx="288" cy="144"/>
              </a:xfrm>
              <a:custGeom>
                <a:avLst/>
                <a:gdLst>
                  <a:gd name="T0" fmla="*/ 0 w 480"/>
                  <a:gd name="T1" fmla="*/ 0 h 192"/>
                  <a:gd name="T2" fmla="*/ 0 w 480"/>
                  <a:gd name="T3" fmla="*/ 108 h 192"/>
                  <a:gd name="T4" fmla="*/ 173 w 480"/>
                  <a:gd name="T5" fmla="*/ 108 h 192"/>
                  <a:gd name="T6" fmla="*/ 173 w 480"/>
                  <a:gd name="T7" fmla="*/ 54 h 192"/>
                  <a:gd name="T8" fmla="*/ 0 w 480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0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Freeform 333"/>
              <p:cNvSpPr>
                <a:spLocks/>
              </p:cNvSpPr>
              <p:nvPr/>
            </p:nvSpPr>
            <p:spPr bwMode="auto">
              <a:xfrm>
                <a:off x="4032" y="3456"/>
                <a:ext cx="288" cy="144"/>
              </a:xfrm>
              <a:custGeom>
                <a:avLst/>
                <a:gdLst>
                  <a:gd name="T0" fmla="*/ 0 w 480"/>
                  <a:gd name="T1" fmla="*/ 0 h 192"/>
                  <a:gd name="T2" fmla="*/ 0 w 480"/>
                  <a:gd name="T3" fmla="*/ 108 h 192"/>
                  <a:gd name="T4" fmla="*/ 173 w 480"/>
                  <a:gd name="T5" fmla="*/ 108 h 192"/>
                  <a:gd name="T6" fmla="*/ 173 w 480"/>
                  <a:gd name="T7" fmla="*/ 54 h 192"/>
                  <a:gd name="T8" fmla="*/ 0 w 480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0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Freeform 334"/>
              <p:cNvSpPr>
                <a:spLocks/>
              </p:cNvSpPr>
              <p:nvPr/>
            </p:nvSpPr>
            <p:spPr bwMode="auto">
              <a:xfrm>
                <a:off x="3936" y="3264"/>
                <a:ext cx="288" cy="144"/>
              </a:xfrm>
              <a:custGeom>
                <a:avLst/>
                <a:gdLst>
                  <a:gd name="T0" fmla="*/ 0 w 480"/>
                  <a:gd name="T1" fmla="*/ 0 h 192"/>
                  <a:gd name="T2" fmla="*/ 0 w 480"/>
                  <a:gd name="T3" fmla="*/ 108 h 192"/>
                  <a:gd name="T4" fmla="*/ 173 w 480"/>
                  <a:gd name="T5" fmla="*/ 108 h 192"/>
                  <a:gd name="T6" fmla="*/ 173 w 480"/>
                  <a:gd name="T7" fmla="*/ 54 h 192"/>
                  <a:gd name="T8" fmla="*/ 0 w 480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0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Freeform 335"/>
              <p:cNvSpPr>
                <a:spLocks/>
              </p:cNvSpPr>
              <p:nvPr/>
            </p:nvSpPr>
            <p:spPr bwMode="auto">
              <a:xfrm>
                <a:off x="3840" y="3072"/>
                <a:ext cx="288" cy="144"/>
              </a:xfrm>
              <a:custGeom>
                <a:avLst/>
                <a:gdLst>
                  <a:gd name="T0" fmla="*/ 0 w 480"/>
                  <a:gd name="T1" fmla="*/ 0 h 192"/>
                  <a:gd name="T2" fmla="*/ 0 w 480"/>
                  <a:gd name="T3" fmla="*/ 108 h 192"/>
                  <a:gd name="T4" fmla="*/ 173 w 480"/>
                  <a:gd name="T5" fmla="*/ 108 h 192"/>
                  <a:gd name="T6" fmla="*/ 173 w 480"/>
                  <a:gd name="T7" fmla="*/ 54 h 192"/>
                  <a:gd name="T8" fmla="*/ 0 w 480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0" h="192">
                    <a:moveTo>
                      <a:pt x="0" y="0"/>
                    </a:moveTo>
                    <a:lnTo>
                      <a:pt x="0" y="192"/>
                    </a:lnTo>
                    <a:lnTo>
                      <a:pt x="480" y="192"/>
                    </a:lnTo>
                    <a:lnTo>
                      <a:pt x="48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0" name="Group 336"/>
            <p:cNvGrpSpPr>
              <a:grpSpLocks/>
            </p:cNvGrpSpPr>
            <p:nvPr/>
          </p:nvGrpSpPr>
          <p:grpSpPr bwMode="auto">
            <a:xfrm>
              <a:off x="3983" y="1536"/>
              <a:ext cx="557" cy="432"/>
              <a:chOff x="3216" y="3216"/>
              <a:chExt cx="1728" cy="816"/>
            </a:xfrm>
          </p:grpSpPr>
          <p:grpSp>
            <p:nvGrpSpPr>
              <p:cNvPr id="122" name="Group 337"/>
              <p:cNvGrpSpPr>
                <a:grpSpLocks/>
              </p:cNvGrpSpPr>
              <p:nvPr/>
            </p:nvGrpSpPr>
            <p:grpSpPr bwMode="auto">
              <a:xfrm>
                <a:off x="3770" y="3216"/>
                <a:ext cx="405" cy="288"/>
                <a:chOff x="3600" y="3168"/>
                <a:chExt cx="480" cy="288"/>
              </a:xfrm>
            </p:grpSpPr>
            <p:sp>
              <p:nvSpPr>
                <p:cNvPr id="130" name="AutoShape 338"/>
                <p:cNvSpPr>
                  <a:spLocks noChangeArrowheads="1"/>
                </p:cNvSpPr>
                <p:nvPr/>
              </p:nvSpPr>
              <p:spPr bwMode="auto">
                <a:xfrm>
                  <a:off x="3600" y="3168"/>
                  <a:ext cx="480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131" name="Line 339"/>
                <p:cNvSpPr>
                  <a:spLocks noChangeShapeType="1"/>
                </p:cNvSpPr>
                <p:nvPr/>
              </p:nvSpPr>
              <p:spPr bwMode="auto">
                <a:xfrm>
                  <a:off x="3600" y="323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" name="Line 340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3" name="Line 341"/>
              <p:cNvSpPr>
                <a:spLocks noChangeShapeType="1"/>
              </p:cNvSpPr>
              <p:nvPr/>
            </p:nvSpPr>
            <p:spPr bwMode="auto">
              <a:xfrm>
                <a:off x="3504" y="3360"/>
                <a:ext cx="2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Line 342"/>
              <p:cNvSpPr>
                <a:spLocks noChangeShapeType="1"/>
              </p:cNvSpPr>
              <p:nvPr/>
            </p:nvSpPr>
            <p:spPr bwMode="auto">
              <a:xfrm>
                <a:off x="4080" y="350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AutoShape 34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336" cy="336"/>
              </a:xfrm>
              <a:prstGeom prst="flowChartMultidocumen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26" name="Line 344"/>
              <p:cNvSpPr>
                <a:spLocks noChangeShapeType="1"/>
              </p:cNvSpPr>
              <p:nvPr/>
            </p:nvSpPr>
            <p:spPr bwMode="auto">
              <a:xfrm>
                <a:off x="4176" y="336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Rectangle 345"/>
              <p:cNvSpPr>
                <a:spLocks noChangeArrowheads="1"/>
              </p:cNvSpPr>
              <p:nvPr/>
            </p:nvSpPr>
            <p:spPr bwMode="auto">
              <a:xfrm>
                <a:off x="3216" y="3264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63500" dir="3187806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28" name="Freeform 346"/>
              <p:cNvSpPr>
                <a:spLocks/>
              </p:cNvSpPr>
              <p:nvPr/>
            </p:nvSpPr>
            <p:spPr bwMode="auto">
              <a:xfrm>
                <a:off x="4512" y="3264"/>
                <a:ext cx="432" cy="240"/>
              </a:xfrm>
              <a:custGeom>
                <a:avLst/>
                <a:gdLst>
                  <a:gd name="T0" fmla="*/ 432 w 432"/>
                  <a:gd name="T1" fmla="*/ 240 h 240"/>
                  <a:gd name="T2" fmla="*/ 0 w 432"/>
                  <a:gd name="T3" fmla="*/ 240 h 240"/>
                  <a:gd name="T4" fmla="*/ 0 w 432"/>
                  <a:gd name="T5" fmla="*/ 0 h 240"/>
                  <a:gd name="T6" fmla="*/ 432 w 432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240">
                    <a:moveTo>
                      <a:pt x="432" y="240"/>
                    </a:moveTo>
                    <a:lnTo>
                      <a:pt x="0" y="240"/>
                    </a:lnTo>
                    <a:lnTo>
                      <a:pt x="0" y="0"/>
                    </a:lnTo>
                    <a:lnTo>
                      <a:pt x="43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Line 34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" name="Group 348"/>
            <p:cNvGrpSpPr>
              <a:grpSpLocks/>
            </p:cNvGrpSpPr>
            <p:nvPr/>
          </p:nvGrpSpPr>
          <p:grpSpPr bwMode="auto">
            <a:xfrm>
              <a:off x="3964" y="2112"/>
              <a:ext cx="624" cy="336"/>
              <a:chOff x="3456" y="3168"/>
              <a:chExt cx="1536" cy="528"/>
            </a:xfrm>
          </p:grpSpPr>
          <p:grpSp>
            <p:nvGrpSpPr>
              <p:cNvPr id="109" name="Group 349"/>
              <p:cNvGrpSpPr>
                <a:grpSpLocks/>
              </p:cNvGrpSpPr>
              <p:nvPr/>
            </p:nvGrpSpPr>
            <p:grpSpPr bwMode="auto">
              <a:xfrm>
                <a:off x="3600" y="3168"/>
                <a:ext cx="480" cy="288"/>
                <a:chOff x="3600" y="3168"/>
                <a:chExt cx="480" cy="288"/>
              </a:xfrm>
            </p:grpSpPr>
            <p:sp>
              <p:nvSpPr>
                <p:cNvPr id="119" name="AutoShape 350"/>
                <p:cNvSpPr>
                  <a:spLocks noChangeArrowheads="1"/>
                </p:cNvSpPr>
                <p:nvPr/>
              </p:nvSpPr>
              <p:spPr bwMode="auto">
                <a:xfrm>
                  <a:off x="3600" y="3168"/>
                  <a:ext cx="480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120" name="Line 351"/>
                <p:cNvSpPr>
                  <a:spLocks noChangeShapeType="1"/>
                </p:cNvSpPr>
                <p:nvPr/>
              </p:nvSpPr>
              <p:spPr bwMode="auto">
                <a:xfrm>
                  <a:off x="3600" y="323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" name="Line 352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0" name="Group 353"/>
              <p:cNvGrpSpPr>
                <a:grpSpLocks/>
              </p:cNvGrpSpPr>
              <p:nvPr/>
            </p:nvGrpSpPr>
            <p:grpSpPr bwMode="auto">
              <a:xfrm>
                <a:off x="4368" y="3408"/>
                <a:ext cx="480" cy="288"/>
                <a:chOff x="3600" y="3168"/>
                <a:chExt cx="480" cy="288"/>
              </a:xfrm>
            </p:grpSpPr>
            <p:sp>
              <p:nvSpPr>
                <p:cNvPr id="116" name="AutoShape 354"/>
                <p:cNvSpPr>
                  <a:spLocks noChangeArrowheads="1"/>
                </p:cNvSpPr>
                <p:nvPr/>
              </p:nvSpPr>
              <p:spPr bwMode="auto">
                <a:xfrm>
                  <a:off x="3600" y="3168"/>
                  <a:ext cx="480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CC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117" name="Line 355"/>
                <p:cNvSpPr>
                  <a:spLocks noChangeShapeType="1"/>
                </p:cNvSpPr>
                <p:nvPr/>
              </p:nvSpPr>
              <p:spPr bwMode="auto">
                <a:xfrm>
                  <a:off x="3600" y="323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" name="Line 356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1" name="Line 357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Freeform 358"/>
              <p:cNvSpPr>
                <a:spLocks/>
              </p:cNvSpPr>
              <p:nvPr/>
            </p:nvSpPr>
            <p:spPr bwMode="auto">
              <a:xfrm>
                <a:off x="4080" y="3312"/>
                <a:ext cx="288" cy="240"/>
              </a:xfrm>
              <a:custGeom>
                <a:avLst/>
                <a:gdLst>
                  <a:gd name="T0" fmla="*/ 0 w 288"/>
                  <a:gd name="T1" fmla="*/ 0 h 240"/>
                  <a:gd name="T2" fmla="*/ 144 w 288"/>
                  <a:gd name="T3" fmla="*/ 0 h 240"/>
                  <a:gd name="T4" fmla="*/ 144 w 288"/>
                  <a:gd name="T5" fmla="*/ 240 h 240"/>
                  <a:gd name="T6" fmla="*/ 288 w 288"/>
                  <a:gd name="T7" fmla="*/ 24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144" y="0"/>
                    </a:lnTo>
                    <a:lnTo>
                      <a:pt x="144" y="240"/>
                    </a:lnTo>
                    <a:lnTo>
                      <a:pt x="288" y="24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Line 359"/>
              <p:cNvSpPr>
                <a:spLocks noChangeShapeType="1"/>
              </p:cNvSpPr>
              <p:nvPr/>
            </p:nvSpPr>
            <p:spPr bwMode="auto">
              <a:xfrm flipV="1">
                <a:off x="3840" y="34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Line 360"/>
              <p:cNvSpPr>
                <a:spLocks noChangeShapeType="1"/>
              </p:cNvSpPr>
              <p:nvPr/>
            </p:nvSpPr>
            <p:spPr bwMode="auto">
              <a:xfrm>
                <a:off x="4560" y="321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Line 361"/>
              <p:cNvSpPr>
                <a:spLocks noChangeShapeType="1"/>
              </p:cNvSpPr>
              <p:nvPr/>
            </p:nvSpPr>
            <p:spPr bwMode="auto">
              <a:xfrm>
                <a:off x="4848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" name="Group 362"/>
            <p:cNvGrpSpPr>
              <a:grpSpLocks/>
            </p:cNvGrpSpPr>
            <p:nvPr/>
          </p:nvGrpSpPr>
          <p:grpSpPr bwMode="auto">
            <a:xfrm>
              <a:off x="4063" y="2640"/>
              <a:ext cx="429" cy="353"/>
              <a:chOff x="2943" y="2417"/>
              <a:chExt cx="429" cy="343"/>
            </a:xfrm>
          </p:grpSpPr>
          <p:sp>
            <p:nvSpPr>
              <p:cNvPr id="98" name="Rectangle 363"/>
              <p:cNvSpPr>
                <a:spLocks noChangeArrowheads="1"/>
              </p:cNvSpPr>
              <p:nvPr/>
            </p:nvSpPr>
            <p:spPr bwMode="auto">
              <a:xfrm>
                <a:off x="3086" y="2417"/>
                <a:ext cx="156" cy="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9" name="Rectangle 364"/>
              <p:cNvSpPr>
                <a:spLocks noChangeArrowheads="1"/>
              </p:cNvSpPr>
              <p:nvPr/>
            </p:nvSpPr>
            <p:spPr bwMode="auto">
              <a:xfrm>
                <a:off x="2943" y="2557"/>
                <a:ext cx="101" cy="7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00" name="Rectangle 365"/>
              <p:cNvSpPr>
                <a:spLocks noChangeArrowheads="1"/>
              </p:cNvSpPr>
              <p:nvPr/>
            </p:nvSpPr>
            <p:spPr bwMode="auto">
              <a:xfrm>
                <a:off x="3107" y="2557"/>
                <a:ext cx="101" cy="7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01" name="Rectangle 366"/>
              <p:cNvSpPr>
                <a:spLocks noChangeArrowheads="1"/>
              </p:cNvSpPr>
              <p:nvPr/>
            </p:nvSpPr>
            <p:spPr bwMode="auto">
              <a:xfrm>
                <a:off x="3271" y="2557"/>
                <a:ext cx="101" cy="7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02" name="Rectangle 367"/>
              <p:cNvSpPr>
                <a:spLocks noChangeArrowheads="1"/>
              </p:cNvSpPr>
              <p:nvPr/>
            </p:nvSpPr>
            <p:spPr bwMode="auto">
              <a:xfrm>
                <a:off x="2998" y="2684"/>
                <a:ext cx="101" cy="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03" name="Rectangle 368"/>
              <p:cNvSpPr>
                <a:spLocks noChangeArrowheads="1"/>
              </p:cNvSpPr>
              <p:nvPr/>
            </p:nvSpPr>
            <p:spPr bwMode="auto">
              <a:xfrm>
                <a:off x="3161" y="2684"/>
                <a:ext cx="102" cy="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104" name="Line 369"/>
              <p:cNvSpPr>
                <a:spLocks noChangeShapeType="1"/>
              </p:cNvSpPr>
              <p:nvPr/>
            </p:nvSpPr>
            <p:spPr bwMode="auto">
              <a:xfrm flipH="1">
                <a:off x="2994" y="2470"/>
                <a:ext cx="163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Line 370"/>
              <p:cNvSpPr>
                <a:spLocks noChangeShapeType="1"/>
              </p:cNvSpPr>
              <p:nvPr/>
            </p:nvSpPr>
            <p:spPr bwMode="auto">
              <a:xfrm>
                <a:off x="3157" y="2470"/>
                <a:ext cx="0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Line 371"/>
              <p:cNvSpPr>
                <a:spLocks noChangeShapeType="1"/>
              </p:cNvSpPr>
              <p:nvPr/>
            </p:nvSpPr>
            <p:spPr bwMode="auto">
              <a:xfrm>
                <a:off x="3157" y="2470"/>
                <a:ext cx="164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Line 372"/>
              <p:cNvSpPr>
                <a:spLocks noChangeShapeType="1"/>
              </p:cNvSpPr>
              <p:nvPr/>
            </p:nvSpPr>
            <p:spPr bwMode="auto">
              <a:xfrm flipH="1">
                <a:off x="3048" y="2638"/>
                <a:ext cx="109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Line 373"/>
              <p:cNvSpPr>
                <a:spLocks noChangeShapeType="1"/>
              </p:cNvSpPr>
              <p:nvPr/>
            </p:nvSpPr>
            <p:spPr bwMode="auto">
              <a:xfrm>
                <a:off x="3157" y="2638"/>
                <a:ext cx="55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" name="Rectangle 374"/>
            <p:cNvSpPr>
              <a:spLocks noChangeArrowheads="1"/>
            </p:cNvSpPr>
            <p:nvPr/>
          </p:nvSpPr>
          <p:spPr bwMode="auto">
            <a:xfrm>
              <a:off x="3984" y="3120"/>
              <a:ext cx="103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BEGIN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    BLOCK</a:t>
              </a:r>
            </a:p>
          </p:txBody>
        </p:sp>
        <p:grpSp>
          <p:nvGrpSpPr>
            <p:cNvPr id="84" name="Group 375"/>
            <p:cNvGrpSpPr>
              <a:grpSpLocks/>
            </p:cNvGrpSpPr>
            <p:nvPr/>
          </p:nvGrpSpPr>
          <p:grpSpPr bwMode="auto">
            <a:xfrm>
              <a:off x="4012" y="3641"/>
              <a:ext cx="576" cy="247"/>
              <a:chOff x="2926" y="2879"/>
              <a:chExt cx="989" cy="240"/>
            </a:xfrm>
          </p:grpSpPr>
          <p:pic>
            <p:nvPicPr>
              <p:cNvPr id="96" name="Picture 37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" y="2879"/>
                <a:ext cx="98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7" name="Rectangle 377"/>
              <p:cNvSpPr>
                <a:spLocks noChangeArrowheads="1"/>
              </p:cNvSpPr>
              <p:nvPr/>
            </p:nvSpPr>
            <p:spPr bwMode="auto">
              <a:xfrm>
                <a:off x="3009" y="2919"/>
                <a:ext cx="789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/>
                  <a:t>Меню</a:t>
                </a:r>
              </a:p>
            </p:txBody>
          </p:sp>
        </p:grpSp>
        <p:sp>
          <p:nvSpPr>
            <p:cNvPr id="85" name="Line 378"/>
            <p:cNvSpPr>
              <a:spLocks noChangeShapeType="1"/>
            </p:cNvSpPr>
            <p:nvPr/>
          </p:nvSpPr>
          <p:spPr bwMode="auto">
            <a:xfrm flipV="1">
              <a:off x="3360" y="360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379"/>
            <p:cNvSpPr>
              <a:spLocks noChangeShapeType="1"/>
            </p:cNvSpPr>
            <p:nvPr/>
          </p:nvSpPr>
          <p:spPr bwMode="auto">
            <a:xfrm flipV="1">
              <a:off x="3360" y="3936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380"/>
            <p:cNvSpPr>
              <a:spLocks noChangeShapeType="1"/>
            </p:cNvSpPr>
            <p:nvPr/>
          </p:nvSpPr>
          <p:spPr bwMode="auto">
            <a:xfrm>
              <a:off x="3696" y="367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381"/>
            <p:cNvSpPr>
              <a:spLocks noChangeShapeType="1"/>
            </p:cNvSpPr>
            <p:nvPr/>
          </p:nvSpPr>
          <p:spPr bwMode="auto">
            <a:xfrm>
              <a:off x="4752" y="2725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Line 382"/>
            <p:cNvSpPr>
              <a:spLocks noChangeShapeType="1"/>
            </p:cNvSpPr>
            <p:nvPr/>
          </p:nvSpPr>
          <p:spPr bwMode="auto">
            <a:xfrm>
              <a:off x="4752" y="2965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" name="Group 383"/>
            <p:cNvGrpSpPr>
              <a:grpSpLocks/>
            </p:cNvGrpSpPr>
            <p:nvPr/>
          </p:nvGrpSpPr>
          <p:grpSpPr bwMode="auto">
            <a:xfrm>
              <a:off x="3360" y="2160"/>
              <a:ext cx="480" cy="288"/>
              <a:chOff x="3600" y="3456"/>
              <a:chExt cx="1584" cy="576"/>
            </a:xfrm>
          </p:grpSpPr>
          <p:sp>
            <p:nvSpPr>
              <p:cNvPr id="91" name="AutoShape 384"/>
              <p:cNvSpPr>
                <a:spLocks noChangeArrowheads="1"/>
              </p:cNvSpPr>
              <p:nvPr/>
            </p:nvSpPr>
            <p:spPr bwMode="auto">
              <a:xfrm>
                <a:off x="3600" y="3456"/>
                <a:ext cx="672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" name="AutoShape 385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672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3" name="AutoShape 386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432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4" name="Line 387"/>
              <p:cNvSpPr>
                <a:spLocks noChangeShapeType="1"/>
              </p:cNvSpPr>
              <p:nvPr/>
            </p:nvSpPr>
            <p:spPr bwMode="auto">
              <a:xfrm flipH="1" flipV="1">
                <a:off x="3984" y="3648"/>
                <a:ext cx="28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Line 388"/>
              <p:cNvSpPr>
                <a:spLocks noChangeShapeType="1"/>
              </p:cNvSpPr>
              <p:nvPr/>
            </p:nvSpPr>
            <p:spPr bwMode="auto">
              <a:xfrm flipV="1">
                <a:off x="4464" y="3648"/>
                <a:ext cx="28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6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91586" y="17004"/>
            <a:ext cx="6051144" cy="915965"/>
          </a:xfrm>
        </p:spPr>
        <p:txBody>
          <a:bodyPr/>
          <a:lstStyle/>
          <a:p>
            <a:pPr algn="ctr"/>
            <a:r>
              <a:rPr lang="ru-RU" altLang="ru-RU" sz="2800" b="1" dirty="0" err="1">
                <a:solidFill>
                  <a:srgbClr val="0000CC"/>
                </a:solidFill>
              </a:rPr>
              <a:t>Архітектурний</a:t>
            </a:r>
            <a:r>
              <a:rPr lang="ru-RU" altLang="ru-RU" sz="2800" b="1" dirty="0">
                <a:solidFill>
                  <a:srgbClr val="0000CC"/>
                </a:solidFill>
              </a:rPr>
              <a:t> </a:t>
            </a:r>
            <a:r>
              <a:rPr lang="ru-RU" altLang="ru-RU" sz="2800" b="1" dirty="0" err="1">
                <a:solidFill>
                  <a:srgbClr val="0000CC"/>
                </a:solidFill>
              </a:rPr>
              <a:t>підхід</a:t>
            </a:r>
            <a:r>
              <a:rPr lang="ru-RU" altLang="ru-RU" sz="2800" b="1" dirty="0">
                <a:solidFill>
                  <a:srgbClr val="0000CC"/>
                </a:solidFill>
              </a:rPr>
              <a:t> і комплексна </a:t>
            </a:r>
            <a:r>
              <a:rPr lang="ru-RU" altLang="ru-RU" sz="2800" b="1" dirty="0" err="1">
                <a:solidFill>
                  <a:srgbClr val="0000CC"/>
                </a:solidFill>
              </a:rPr>
              <a:t>архітектура</a:t>
            </a:r>
            <a:r>
              <a:rPr lang="ru-RU" altLang="ru-RU" sz="2800" b="1" dirty="0">
                <a:solidFill>
                  <a:srgbClr val="0000CC"/>
                </a:solidFill>
              </a:rPr>
              <a:t> </a:t>
            </a:r>
            <a:r>
              <a:rPr lang="ru-RU" altLang="ru-RU" sz="2800" b="1" dirty="0" err="1">
                <a:solidFill>
                  <a:srgbClr val="0000CC"/>
                </a:solidFill>
              </a:rPr>
              <a:t>підприємства</a:t>
            </a:r>
            <a:endParaRPr lang="ru-RU" altLang="ru-RU" sz="2800" b="1" dirty="0" smtClean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4872" y="1830646"/>
            <a:ext cx="32822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Зростання</a:t>
            </a:r>
            <a:r>
              <a:rPr lang="ru-RU" sz="2000" dirty="0" smtClean="0"/>
              <a:t> масштабу і </a:t>
            </a:r>
            <a:r>
              <a:rPr lang="ru-RU" sz="2000" dirty="0" err="1" smtClean="0"/>
              <a:t>складності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автоматизованих</a:t>
            </a:r>
            <a:r>
              <a:rPr lang="ru-RU" sz="2000" dirty="0" smtClean="0"/>
              <a:t> систем</a:t>
            </a:r>
          </a:p>
          <a:p>
            <a:endParaRPr lang="ru-RU" sz="2000" dirty="0" smtClean="0"/>
          </a:p>
          <a:p>
            <a:r>
              <a:rPr lang="ru-RU" sz="2000" dirty="0" smtClean="0"/>
              <a:t>Все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безпосереднє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включення</a:t>
            </a:r>
            <a:r>
              <a:rPr lang="ru-RU" sz="2000" dirty="0" smtClean="0"/>
              <a:t> ІТ-систем в </a:t>
            </a:r>
            <a:r>
              <a:rPr lang="ru-RU" sz="2000" dirty="0" err="1" smtClean="0"/>
              <a:t>основну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Зростання</a:t>
            </a:r>
            <a:r>
              <a:rPr lang="ru-RU" sz="2000" dirty="0" smtClean="0"/>
              <a:t> числа і масштабу </a:t>
            </a:r>
            <a:r>
              <a:rPr lang="ru-RU" sz="2000" dirty="0" err="1" smtClean="0"/>
              <a:t>інтегруючих</a:t>
            </a:r>
            <a:r>
              <a:rPr lang="ru-RU" sz="2000" dirty="0" smtClean="0"/>
              <a:t>, «</a:t>
            </a:r>
            <a:r>
              <a:rPr lang="ru-RU" sz="2000" dirty="0" err="1" smtClean="0"/>
              <a:t>наскрізних</a:t>
            </a:r>
            <a:r>
              <a:rPr lang="ru-RU" sz="2000" dirty="0" smtClean="0"/>
              <a:t>» </a:t>
            </a:r>
            <a:r>
              <a:rPr lang="ru-RU" sz="2000" dirty="0" err="1" smtClean="0"/>
              <a:t>бізнес-процесів</a:t>
            </a:r>
            <a:r>
              <a:rPr lang="ru-RU" sz="2000" dirty="0" smtClean="0"/>
              <a:t> (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підприємствами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2752" y="1984534"/>
            <a:ext cx="33164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</a:t>
            </a:r>
            <a:r>
              <a:rPr lang="ru-RU" sz="2000" dirty="0" err="1" smtClean="0"/>
              <a:t>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вартості</a:t>
            </a:r>
            <a:r>
              <a:rPr lang="ru-RU" sz="2000" dirty="0" smtClean="0"/>
              <a:t> систем і </a:t>
            </a:r>
            <a:r>
              <a:rPr lang="ru-RU" sz="2000" dirty="0" err="1" smtClean="0"/>
              <a:t>ризиків</a:t>
            </a:r>
            <a:r>
              <a:rPr lang="ru-RU" sz="2000" dirty="0" smtClean="0"/>
              <a:t> в проектах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 до </a:t>
            </a:r>
            <a:r>
              <a:rPr lang="ru-RU" sz="2000" dirty="0" err="1" smtClean="0"/>
              <a:t>ефективності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</a:t>
            </a:r>
            <a:r>
              <a:rPr lang="ru-RU" sz="2000" dirty="0" smtClean="0"/>
              <a:t> в ІТ, до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явної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відповідності</a:t>
            </a:r>
            <a:r>
              <a:rPr lang="ru-RU" sz="2000" dirty="0" smtClean="0"/>
              <a:t> ІТ-</a:t>
            </a:r>
            <a:r>
              <a:rPr lang="ru-RU" sz="2000" dirty="0" err="1" smtClean="0"/>
              <a:t>рішень</a:t>
            </a:r>
            <a:r>
              <a:rPr lang="ru-RU" sz="2000" dirty="0" smtClean="0"/>
              <a:t> і потреб </a:t>
            </a:r>
            <a:r>
              <a:rPr lang="ru-RU" sz="2000" dirty="0" err="1" smtClean="0"/>
              <a:t>бізнесу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 до </a:t>
            </a:r>
            <a:r>
              <a:rPr lang="ru-RU" sz="2000" dirty="0" err="1" smtClean="0"/>
              <a:t>ефективної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4872" y="963137"/>
            <a:ext cx="8031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Причини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архітектурного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підходу</a:t>
            </a:r>
            <a:endParaRPr lang="ru-RU" sz="2800" b="1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521105" y="2389851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521105" y="3745757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626875" y="5515188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DD6334BF-1F50-4B6D-BEEE-779B01356BD3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5888"/>
            <a:ext cx="5858256" cy="8032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00CC"/>
                </a:solidFill>
              </a:rPr>
              <a:t> </a:t>
            </a:r>
            <a:r>
              <a:rPr lang="ru-RU" altLang="ru-RU" sz="2000" b="1" dirty="0">
                <a:solidFill>
                  <a:srgbClr val="0000CC"/>
                </a:solidFill>
              </a:rPr>
              <a:t>“3D-підприємство ": </a:t>
            </a:r>
            <a:r>
              <a:rPr lang="ru-RU" altLang="ru-RU" sz="2000" b="1" dirty="0" err="1">
                <a:solidFill>
                  <a:srgbClr val="0000CC"/>
                </a:solidFill>
              </a:rPr>
              <a:t>підприємство</a:t>
            </a:r>
            <a:r>
              <a:rPr lang="ru-RU" altLang="ru-RU" sz="2000" b="1" dirty="0">
                <a:solidFill>
                  <a:srgbClr val="0000CC"/>
                </a:solidFill>
              </a:rPr>
              <a:t> в </a:t>
            </a:r>
            <a:r>
              <a:rPr lang="ru-RU" altLang="ru-RU" sz="2000" b="1" dirty="0" err="1">
                <a:solidFill>
                  <a:srgbClr val="0000CC"/>
                </a:solidFill>
              </a:rPr>
              <a:t>стратегічній</a:t>
            </a:r>
            <a:r>
              <a:rPr lang="ru-RU" altLang="ru-RU" sz="2000" b="1" dirty="0">
                <a:solidFill>
                  <a:srgbClr val="0000CC"/>
                </a:solidFill>
              </a:rPr>
              <a:t> </a:t>
            </a:r>
            <a:r>
              <a:rPr lang="ru-RU" altLang="ru-RU" sz="2000" b="1" dirty="0" err="1">
                <a:solidFill>
                  <a:srgbClr val="0000CC"/>
                </a:solidFill>
              </a:rPr>
              <a:t>перспективі</a:t>
            </a:r>
            <a:r>
              <a:rPr lang="ru-RU" altLang="ru-RU" sz="2000" b="1" dirty="0">
                <a:solidFill>
                  <a:srgbClr val="0000CC"/>
                </a:solidFill>
              </a:rPr>
              <a:t> </a:t>
            </a:r>
            <a:r>
              <a:rPr lang="ru-RU" altLang="ru-RU" sz="2000" b="1" dirty="0" err="1">
                <a:solidFill>
                  <a:srgbClr val="0000CC"/>
                </a:solidFill>
              </a:rPr>
              <a:t>його</a:t>
            </a:r>
            <a:r>
              <a:rPr lang="ru-RU" altLang="ru-RU" sz="2000" b="1" dirty="0">
                <a:solidFill>
                  <a:srgbClr val="0000CC"/>
                </a:solidFill>
              </a:rPr>
              <a:t> </a:t>
            </a:r>
            <a:r>
              <a:rPr lang="ru-RU" altLang="ru-RU" sz="2000" b="1" dirty="0" err="1">
                <a:solidFill>
                  <a:srgbClr val="0000CC"/>
                </a:solidFill>
              </a:rPr>
              <a:t>розвитку</a:t>
            </a:r>
            <a:r>
              <a:rPr lang="ru-RU" altLang="ru-RU" sz="2000" b="1" dirty="0">
                <a:solidFill>
                  <a:srgbClr val="0000CC"/>
                </a:solidFill>
              </a:rPr>
              <a:t> і </a:t>
            </a:r>
            <a:r>
              <a:rPr lang="ru-RU" altLang="ru-RU" sz="2000" b="1" dirty="0" err="1">
                <a:solidFill>
                  <a:srgbClr val="0000CC"/>
                </a:solidFill>
              </a:rPr>
              <a:t>трансформації</a:t>
            </a:r>
            <a:endParaRPr lang="en-US" altLang="ru-RU" sz="2000" b="1" dirty="0" smtClean="0">
              <a:solidFill>
                <a:srgbClr val="0000CC"/>
              </a:solidFill>
            </a:endParaRP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-111125" y="1081200"/>
            <a:ext cx="6799263" cy="5029200"/>
            <a:chOff x="-204" y="799"/>
            <a:chExt cx="4283" cy="3168"/>
          </a:xfrm>
        </p:grpSpPr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539" y="1832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955" y="1439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747" y="1636"/>
              <a:ext cx="238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AutoShape 9"/>
            <p:cNvSpPr>
              <a:spLocks noChangeArrowheads="1"/>
            </p:cNvSpPr>
            <p:nvPr/>
          </p:nvSpPr>
          <p:spPr bwMode="auto">
            <a:xfrm rot="5400000" flipH="1">
              <a:off x="1764" y="2785"/>
              <a:ext cx="2112" cy="205"/>
            </a:xfrm>
            <a:prstGeom prst="parallelogram">
              <a:avLst>
                <a:gd name="adj" fmla="val 7898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63" name="AutoShape 10"/>
            <p:cNvSpPr>
              <a:spLocks noChangeArrowheads="1"/>
            </p:cNvSpPr>
            <p:nvPr/>
          </p:nvSpPr>
          <p:spPr bwMode="auto">
            <a:xfrm rot="5400000" flipH="1">
              <a:off x="1972" y="2589"/>
              <a:ext cx="2112" cy="205"/>
            </a:xfrm>
            <a:prstGeom prst="parallelogram">
              <a:avLst>
                <a:gd name="adj" fmla="val 78985"/>
              </a:avLst>
            </a:prstGeom>
            <a:gradFill rotWithShape="0">
              <a:gsLst>
                <a:gs pos="0">
                  <a:srgbClr val="00CC66"/>
                </a:gs>
                <a:gs pos="100000">
                  <a:srgbClr val="CCFF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64" name="AutoShape 11"/>
            <p:cNvSpPr>
              <a:spLocks noChangeArrowheads="1"/>
            </p:cNvSpPr>
            <p:nvPr/>
          </p:nvSpPr>
          <p:spPr bwMode="auto">
            <a:xfrm rot="5400000" flipH="1">
              <a:off x="2179" y="2392"/>
              <a:ext cx="2112" cy="206"/>
            </a:xfrm>
            <a:prstGeom prst="parallelogram">
              <a:avLst>
                <a:gd name="adj" fmla="val 78602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65" name="AutoShape 12"/>
            <p:cNvSpPr>
              <a:spLocks noChangeArrowheads="1"/>
            </p:cNvSpPr>
            <p:nvPr/>
          </p:nvSpPr>
          <p:spPr bwMode="auto">
            <a:xfrm rot="5400000" flipH="1">
              <a:off x="2387" y="2195"/>
              <a:ext cx="2112" cy="206"/>
            </a:xfrm>
            <a:prstGeom prst="parallelogram">
              <a:avLst>
                <a:gd name="adj" fmla="val 78602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2922" y="1838"/>
              <a:ext cx="0" cy="1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AutoShape 14"/>
            <p:cNvSpPr>
              <a:spLocks noChangeArrowheads="1"/>
            </p:cNvSpPr>
            <p:nvPr/>
          </p:nvSpPr>
          <p:spPr bwMode="auto">
            <a:xfrm>
              <a:off x="326" y="1832"/>
              <a:ext cx="2596" cy="197"/>
            </a:xfrm>
            <a:prstGeom prst="parallelogram">
              <a:avLst>
                <a:gd name="adj" fmla="val 101883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1539" y="1832"/>
              <a:ext cx="1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 </a:t>
              </a:r>
            </a:p>
          </p:txBody>
        </p:sp>
        <p:sp>
          <p:nvSpPr>
            <p:cNvPr id="23569" name="AutoShape 16"/>
            <p:cNvSpPr>
              <a:spLocks noChangeArrowheads="1"/>
            </p:cNvSpPr>
            <p:nvPr/>
          </p:nvSpPr>
          <p:spPr bwMode="auto">
            <a:xfrm>
              <a:off x="534" y="1636"/>
              <a:ext cx="2596" cy="196"/>
            </a:xfrm>
            <a:prstGeom prst="parallelogram">
              <a:avLst>
                <a:gd name="adj" fmla="val 102403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0" name="AutoShape 17"/>
            <p:cNvSpPr>
              <a:spLocks noChangeArrowheads="1"/>
            </p:cNvSpPr>
            <p:nvPr/>
          </p:nvSpPr>
          <p:spPr bwMode="auto">
            <a:xfrm>
              <a:off x="741" y="1439"/>
              <a:ext cx="2597" cy="197"/>
            </a:xfrm>
            <a:prstGeom prst="parallelogram">
              <a:avLst>
                <a:gd name="adj" fmla="val 101922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1206" y="1439"/>
              <a:ext cx="1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</a:rPr>
                <a:t>Новые законы?! </a:t>
              </a:r>
            </a:p>
          </p:txBody>
        </p:sp>
        <p:sp>
          <p:nvSpPr>
            <p:cNvPr id="23572" name="AutoShape 19"/>
            <p:cNvSpPr>
              <a:spLocks noChangeArrowheads="1"/>
            </p:cNvSpPr>
            <p:nvPr/>
          </p:nvSpPr>
          <p:spPr bwMode="auto">
            <a:xfrm>
              <a:off x="971" y="1231"/>
              <a:ext cx="2602" cy="208"/>
            </a:xfrm>
            <a:prstGeom prst="parallelogram">
              <a:avLst>
                <a:gd name="adj" fmla="val 96718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1471" y="1242"/>
              <a:ext cx="11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Как надо завтра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1878" y="799"/>
              <a:ext cx="15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Как надо послезавтра</a:t>
              </a: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2148" y="2043"/>
              <a:ext cx="147" cy="19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2304" y="2043"/>
              <a:ext cx="99" cy="19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2407" y="2043"/>
              <a:ext cx="100" cy="1915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2511" y="2043"/>
              <a:ext cx="100" cy="191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2615" y="2043"/>
              <a:ext cx="100" cy="1915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326" y="2043"/>
              <a:ext cx="1761" cy="19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274" y="2017"/>
              <a:ext cx="187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/>
                <a:t>Главные потребности,  цели, планы,  ограничения</a:t>
              </a: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326" y="2374"/>
              <a:ext cx="17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Бизнес-модель</a:t>
              </a:r>
            </a:p>
          </p:txBody>
        </p:sp>
        <p:sp>
          <p:nvSpPr>
            <p:cNvPr id="23583" name="Rectangle 30"/>
            <p:cNvSpPr>
              <a:spLocks noChangeArrowheads="1"/>
            </p:cNvSpPr>
            <p:nvPr/>
          </p:nvSpPr>
          <p:spPr bwMode="auto">
            <a:xfrm>
              <a:off x="378" y="3014"/>
              <a:ext cx="16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Техническая архитектура</a:t>
              </a:r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470" y="3653"/>
              <a:ext cx="14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Практика использования</a:t>
              </a:r>
            </a:p>
          </p:txBody>
        </p:sp>
        <p:sp>
          <p:nvSpPr>
            <p:cNvPr id="23585" name="Rectangle 32"/>
            <p:cNvSpPr>
              <a:spLocks noChangeArrowheads="1"/>
            </p:cNvSpPr>
            <p:nvPr/>
          </p:nvSpPr>
          <p:spPr bwMode="auto">
            <a:xfrm>
              <a:off x="446" y="3358"/>
              <a:ext cx="13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/>
                <a:t>Детальная реализация </a:t>
              </a:r>
            </a:p>
          </p:txBody>
        </p:sp>
        <p:sp>
          <p:nvSpPr>
            <p:cNvPr id="23586" name="Rectangle 33"/>
            <p:cNvSpPr>
              <a:spLocks noChangeArrowheads="1"/>
            </p:cNvSpPr>
            <p:nvPr/>
          </p:nvSpPr>
          <p:spPr bwMode="auto">
            <a:xfrm>
              <a:off x="615" y="2669"/>
              <a:ext cx="11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/>
                <a:t>Логическая модель</a:t>
              </a:r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2096" y="2043"/>
              <a:ext cx="95" cy="1911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88" name="Rectangle 35"/>
            <p:cNvSpPr>
              <a:spLocks noChangeArrowheads="1"/>
            </p:cNvSpPr>
            <p:nvPr/>
          </p:nvSpPr>
          <p:spPr bwMode="auto">
            <a:xfrm>
              <a:off x="1091" y="1636"/>
              <a:ext cx="12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Как надо сегодня</a:t>
              </a:r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>
              <a:off x="331" y="2325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Line 37"/>
            <p:cNvSpPr>
              <a:spLocks noChangeShapeType="1"/>
            </p:cNvSpPr>
            <p:nvPr/>
          </p:nvSpPr>
          <p:spPr bwMode="auto">
            <a:xfrm>
              <a:off x="331" y="2669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Line 38"/>
            <p:cNvSpPr>
              <a:spLocks noChangeShapeType="1"/>
            </p:cNvSpPr>
            <p:nvPr/>
          </p:nvSpPr>
          <p:spPr bwMode="auto">
            <a:xfrm>
              <a:off x="331" y="2964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Line 39"/>
            <p:cNvSpPr>
              <a:spLocks noChangeShapeType="1"/>
            </p:cNvSpPr>
            <p:nvPr/>
          </p:nvSpPr>
          <p:spPr bwMode="auto">
            <a:xfrm>
              <a:off x="331" y="3309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Line 40"/>
            <p:cNvSpPr>
              <a:spLocks noChangeShapeType="1"/>
            </p:cNvSpPr>
            <p:nvPr/>
          </p:nvSpPr>
          <p:spPr bwMode="auto">
            <a:xfrm>
              <a:off x="331" y="3604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Line 41"/>
            <p:cNvSpPr>
              <a:spLocks noChangeShapeType="1"/>
            </p:cNvSpPr>
            <p:nvPr/>
          </p:nvSpPr>
          <p:spPr bwMode="auto">
            <a:xfrm>
              <a:off x="331" y="3967"/>
              <a:ext cx="2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42"/>
            <p:cNvSpPr>
              <a:spLocks noChangeArrowheads="1"/>
            </p:cNvSpPr>
            <p:nvPr/>
          </p:nvSpPr>
          <p:spPr bwMode="auto">
            <a:xfrm>
              <a:off x="1167" y="1036"/>
              <a:ext cx="2624" cy="195"/>
            </a:xfrm>
            <a:prstGeom prst="parallelogram">
              <a:avLst>
                <a:gd name="adj" fmla="val 142538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96" name="Rectangle 43"/>
            <p:cNvSpPr>
              <a:spLocks noChangeArrowheads="1"/>
            </p:cNvSpPr>
            <p:nvPr/>
          </p:nvSpPr>
          <p:spPr bwMode="auto">
            <a:xfrm>
              <a:off x="1742" y="1005"/>
              <a:ext cx="12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</a:rPr>
                <a:t>Новая культура?!</a:t>
              </a:r>
            </a:p>
          </p:txBody>
        </p:sp>
        <p:sp>
          <p:nvSpPr>
            <p:cNvPr id="23597" name="AutoShape 44"/>
            <p:cNvSpPr>
              <a:spLocks noChangeArrowheads="1"/>
            </p:cNvSpPr>
            <p:nvPr/>
          </p:nvSpPr>
          <p:spPr bwMode="auto">
            <a:xfrm rot="5400000" flipH="1">
              <a:off x="2578" y="2021"/>
              <a:ext cx="2143" cy="199"/>
            </a:xfrm>
            <a:prstGeom prst="parallelogram">
              <a:avLst>
                <a:gd name="adj" fmla="val 86101"/>
              </a:avLst>
            </a:prstGeom>
            <a:solidFill>
              <a:srgbClr val="E9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23598" name="Line 45"/>
            <p:cNvSpPr>
              <a:spLocks noChangeShapeType="1"/>
            </p:cNvSpPr>
            <p:nvPr/>
          </p:nvSpPr>
          <p:spPr bwMode="auto">
            <a:xfrm flipV="1">
              <a:off x="2718" y="1439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9" name="Line 46"/>
            <p:cNvSpPr>
              <a:spLocks noChangeShapeType="1"/>
            </p:cNvSpPr>
            <p:nvPr/>
          </p:nvSpPr>
          <p:spPr bwMode="auto">
            <a:xfrm flipV="1">
              <a:off x="2718" y="1734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0" name="Line 47"/>
            <p:cNvSpPr>
              <a:spLocks noChangeShapeType="1"/>
            </p:cNvSpPr>
            <p:nvPr/>
          </p:nvSpPr>
          <p:spPr bwMode="auto">
            <a:xfrm flipV="1">
              <a:off x="2718" y="2029"/>
              <a:ext cx="1035" cy="9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1" name="Line 48"/>
            <p:cNvSpPr>
              <a:spLocks noChangeShapeType="1"/>
            </p:cNvSpPr>
            <p:nvPr/>
          </p:nvSpPr>
          <p:spPr bwMode="auto">
            <a:xfrm flipV="1">
              <a:off x="2718" y="2423"/>
              <a:ext cx="1035" cy="8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2" name="Line 49"/>
            <p:cNvSpPr>
              <a:spLocks noChangeShapeType="1"/>
            </p:cNvSpPr>
            <p:nvPr/>
          </p:nvSpPr>
          <p:spPr bwMode="auto">
            <a:xfrm flipV="1">
              <a:off x="2718" y="2718"/>
              <a:ext cx="1035" cy="8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3" name="Line 50"/>
            <p:cNvSpPr>
              <a:spLocks noChangeShapeType="1"/>
            </p:cNvSpPr>
            <p:nvPr/>
          </p:nvSpPr>
          <p:spPr bwMode="auto">
            <a:xfrm flipV="1">
              <a:off x="2729" y="2705"/>
              <a:ext cx="1350" cy="1257"/>
            </a:xfrm>
            <a:prstGeom prst="line">
              <a:avLst/>
            </a:prstGeom>
            <a:noFill/>
            <a:ln w="50800">
              <a:solidFill>
                <a:srgbClr val="3366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4" name="Line 51"/>
            <p:cNvSpPr>
              <a:spLocks noChangeShapeType="1"/>
            </p:cNvSpPr>
            <p:nvPr/>
          </p:nvSpPr>
          <p:spPr bwMode="auto">
            <a:xfrm flipV="1">
              <a:off x="2715" y="848"/>
              <a:ext cx="1246" cy="1181"/>
            </a:xfrm>
            <a:prstGeom prst="line">
              <a:avLst/>
            </a:prstGeom>
            <a:noFill/>
            <a:ln w="50800">
              <a:solidFill>
                <a:srgbClr val="3366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5" name="Line 52"/>
            <p:cNvSpPr>
              <a:spLocks noChangeShapeType="1"/>
            </p:cNvSpPr>
            <p:nvPr/>
          </p:nvSpPr>
          <p:spPr bwMode="auto">
            <a:xfrm flipV="1">
              <a:off x="298" y="799"/>
              <a:ext cx="1402" cy="1230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6" name="Text Box 53"/>
            <p:cNvSpPr txBox="1">
              <a:spLocks noChangeArrowheads="1"/>
            </p:cNvSpPr>
            <p:nvPr/>
          </p:nvSpPr>
          <p:spPr bwMode="auto">
            <a:xfrm rot="-2455864">
              <a:off x="-204" y="1192"/>
              <a:ext cx="2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latin typeface="Courier New" panose="02070309020205020404" pitchFamily="49" charset="0"/>
                </a:rPr>
                <a:t>СТРАТЕГИЯ РАЗВИТИЯ</a:t>
              </a:r>
              <a:endParaRPr lang="ru-RU" altLang="ru-RU" sz="2400"/>
            </a:p>
          </p:txBody>
        </p:sp>
        <p:sp>
          <p:nvSpPr>
            <p:cNvPr id="23607" name="Rectangle 54"/>
            <p:cNvSpPr>
              <a:spLocks noChangeArrowheads="1"/>
            </p:cNvSpPr>
            <p:nvPr/>
          </p:nvSpPr>
          <p:spPr bwMode="auto">
            <a:xfrm>
              <a:off x="823" y="1816"/>
              <a:ext cx="16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CC0000"/>
                  </a:solidFill>
                </a:rPr>
                <a:t>Текущие потребности?</a:t>
              </a:r>
              <a:r>
                <a:rPr lang="ru-RU" altLang="ru-RU" sz="1800" b="1">
                  <a:solidFill>
                    <a:srgbClr val="660033"/>
                  </a:solidFill>
                </a:rPr>
                <a:t>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871648" y="1266026"/>
            <a:ext cx="2447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Стратегічний</a:t>
            </a:r>
            <a:endParaRPr lang="ru-RU" dirty="0" smtClean="0"/>
          </a:p>
          <a:p>
            <a:r>
              <a:rPr lang="ru-RU" dirty="0" smtClean="0"/>
              <a:t>ЧАС в </a:t>
            </a:r>
            <a:r>
              <a:rPr lang="ru-RU" dirty="0" err="1" smtClean="0"/>
              <a:t>циклі</a:t>
            </a:r>
            <a:endParaRPr lang="ru-RU" dirty="0" smtClean="0"/>
          </a:p>
          <a:p>
            <a:r>
              <a:rPr lang="ru-RU" dirty="0" err="1" smtClean="0"/>
              <a:t>розвитку</a:t>
            </a:r>
            <a:endParaRPr lang="ru-RU" dirty="0" smtClean="0"/>
          </a:p>
          <a:p>
            <a:r>
              <a:rPr lang="ru-RU" dirty="0" err="1" smtClean="0"/>
              <a:t>підприємства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Місія</a:t>
            </a:r>
            <a:r>
              <a:rPr lang="ru-RU" dirty="0" smtClean="0"/>
              <a:t>, </a:t>
            </a:r>
            <a:r>
              <a:rPr lang="ru-RU" dirty="0" err="1" smtClean="0"/>
              <a:t>цілі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послуги</a:t>
            </a:r>
            <a:r>
              <a:rPr lang="ru-RU" dirty="0" smtClean="0"/>
              <a:t> та </a:t>
            </a:r>
            <a:r>
              <a:rPr lang="ru-RU" dirty="0" err="1" smtClean="0"/>
              <a:t>функції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СУ - система</a:t>
            </a:r>
          </a:p>
          <a:p>
            <a:r>
              <a:rPr lang="ru-RU" dirty="0" err="1" smtClean="0"/>
              <a:t>управління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82892" y="4046651"/>
            <a:ext cx="2035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циклі</a:t>
            </a:r>
            <a:endParaRPr lang="ru-RU" dirty="0" smtClean="0"/>
          </a:p>
          <a:p>
            <a:r>
              <a:rPr lang="ru-RU" dirty="0" err="1" smtClean="0"/>
              <a:t>трансформації</a:t>
            </a:r>
            <a:endParaRPr lang="ru-RU" dirty="0" smtClean="0"/>
          </a:p>
          <a:p>
            <a:r>
              <a:rPr lang="ru-RU" dirty="0" smtClean="0"/>
              <a:t>ІС</a:t>
            </a:r>
          </a:p>
          <a:p>
            <a:r>
              <a:rPr lang="ru-RU" dirty="0" smtClean="0"/>
              <a:t>(ІТ-</a:t>
            </a:r>
            <a:r>
              <a:rPr lang="ru-RU" dirty="0" err="1" smtClean="0"/>
              <a:t>сервіси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додатки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платформи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інфраструктура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" name="Рисунок 5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980" y="986895"/>
            <a:ext cx="81886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Перспектива</a:t>
            </a:r>
            <a:r>
              <a:rPr lang="ru-RU" sz="2000" dirty="0" smtClean="0"/>
              <a:t> ( "</a:t>
            </a:r>
            <a:r>
              <a:rPr lang="ru-RU" sz="2000" dirty="0" err="1" smtClean="0"/>
              <a:t>бачення</a:t>
            </a:r>
            <a:r>
              <a:rPr lang="ru-RU" sz="2000" dirty="0" smtClean="0"/>
              <a:t>")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фаз </a:t>
            </a:r>
            <a:r>
              <a:rPr lang="ru-RU" sz="2000" dirty="0" err="1" smtClean="0"/>
              <a:t>розвитку</a:t>
            </a:r>
            <a:endParaRPr lang="ru-RU" sz="2000" dirty="0" smtClean="0"/>
          </a:p>
          <a:p>
            <a:r>
              <a:rPr lang="ru-RU" sz="2000" dirty="0" smtClean="0"/>
              <a:t>Будь-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циклів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ЖЦ (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систем)</a:t>
            </a:r>
          </a:p>
          <a:p>
            <a:r>
              <a:rPr lang="ru-RU" sz="2000" b="1" dirty="0" err="1" smtClean="0"/>
              <a:t>Інвестиційні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криві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паралельних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проектів</a:t>
            </a:r>
            <a:r>
              <a:rPr lang="ru-RU" sz="2000" dirty="0" smtClean="0"/>
              <a:t> (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інвестиційні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портфелем)</a:t>
            </a:r>
          </a:p>
          <a:p>
            <a:r>
              <a:rPr lang="ru-RU" sz="2000" b="1" dirty="0" err="1" smtClean="0"/>
              <a:t>Паралельно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виплнять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плани</a:t>
            </a:r>
            <a:r>
              <a:rPr lang="ru-RU" sz="2000" b="1" dirty="0" smtClean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реальні</a:t>
            </a:r>
            <a:r>
              <a:rPr lang="ru-RU" sz="2000" dirty="0" smtClean="0"/>
              <a:t> стану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систем</a:t>
            </a:r>
          </a:p>
          <a:p>
            <a:r>
              <a:rPr lang="ru-RU" sz="2000" b="1" dirty="0" err="1" smtClean="0"/>
              <a:t>Міжпроектної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інтерфейси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процесом</a:t>
            </a:r>
            <a:r>
              <a:rPr lang="ru-RU" sz="2000" dirty="0" smtClean="0"/>
              <a:t> УІ (ISO / IEC 15288)</a:t>
            </a:r>
          </a:p>
          <a:p>
            <a:endParaRPr lang="ru-RU" sz="2000" dirty="0" smtClean="0"/>
          </a:p>
          <a:p>
            <a:r>
              <a:rPr lang="ru-RU" sz="2000" dirty="0" smtClean="0"/>
              <a:t>"</a:t>
            </a:r>
            <a:r>
              <a:rPr lang="ru-RU" sz="2000" b="1" dirty="0" err="1" smtClean="0"/>
              <a:t>Погляд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висоти</a:t>
            </a:r>
            <a:r>
              <a:rPr lang="ru-RU" sz="2000" b="1" dirty="0" smtClean="0"/>
              <a:t> тактики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проекту </a:t>
            </a:r>
            <a:r>
              <a:rPr lang="ru-RU" sz="2000" b="1" dirty="0" err="1" smtClean="0"/>
              <a:t>перехідного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":</a:t>
            </a:r>
          </a:p>
          <a:p>
            <a:r>
              <a:rPr lang="ru-RU" sz="2000" b="1" dirty="0" err="1" smtClean="0"/>
              <a:t>Фази</a:t>
            </a:r>
            <a:r>
              <a:rPr lang="ru-RU" sz="2000" dirty="0" smtClean="0"/>
              <a:t> /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/ </a:t>
            </a:r>
            <a:r>
              <a:rPr lang="ru-RU" sz="2000" dirty="0" err="1" smtClean="0"/>
              <a:t>етапи</a:t>
            </a:r>
            <a:r>
              <a:rPr lang="ru-RU" sz="2000" dirty="0" smtClean="0"/>
              <a:t> проекту</a:t>
            </a:r>
          </a:p>
          <a:p>
            <a:r>
              <a:rPr lang="ru-RU" sz="2000" b="1" dirty="0" smtClean="0"/>
              <a:t>Переходи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стадіями</a:t>
            </a:r>
            <a:r>
              <a:rPr lang="ru-RU" sz="2000" dirty="0" smtClean="0"/>
              <a:t> / </a:t>
            </a:r>
            <a:r>
              <a:rPr lang="ru-RU" sz="2000" dirty="0" err="1" smtClean="0"/>
              <a:t>етапами</a:t>
            </a:r>
            <a:r>
              <a:rPr lang="ru-RU" sz="2000" dirty="0" smtClean="0"/>
              <a:t> (і </a:t>
            </a:r>
            <a:r>
              <a:rPr lang="ru-RU" sz="2000" dirty="0" err="1" smtClean="0"/>
              <a:t>проектні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ризики</a:t>
            </a:r>
            <a:r>
              <a:rPr lang="ru-RU" sz="2000" dirty="0" smtClean="0"/>
              <a:t>)</a:t>
            </a:r>
          </a:p>
          <a:p>
            <a:r>
              <a:rPr lang="ru-RU" sz="2000" b="1" dirty="0" err="1" smtClean="0"/>
              <a:t>Графіки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завантаження</a:t>
            </a:r>
            <a:r>
              <a:rPr lang="ru-RU" sz="2000" b="1" dirty="0" smtClean="0"/>
              <a:t> </a:t>
            </a:r>
            <a:r>
              <a:rPr lang="ru-RU" sz="2000" dirty="0" smtClean="0"/>
              <a:t>(персоналу,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/>
              <a:t>Крива </a:t>
            </a:r>
            <a:r>
              <a:rPr lang="ru-RU" sz="2000" b="1" dirty="0" err="1" smtClean="0"/>
              <a:t>витрат-віддачі</a:t>
            </a:r>
            <a:r>
              <a:rPr lang="ru-RU" sz="2000" b="1" dirty="0" smtClean="0"/>
              <a:t> </a:t>
            </a:r>
            <a:r>
              <a:rPr lang="ru-RU" sz="2000" dirty="0" smtClean="0"/>
              <a:t>проекту</a:t>
            </a:r>
          </a:p>
          <a:p>
            <a:r>
              <a:rPr lang="ru-RU" sz="2000" b="1" dirty="0" err="1" smtClean="0"/>
              <a:t>Інтерфейси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суміжними</a:t>
            </a:r>
            <a:r>
              <a:rPr lang="ru-RU" sz="2000" dirty="0" smtClean="0"/>
              <a:t> проектами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50" y="183634"/>
            <a:ext cx="853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Погляд</a:t>
            </a:r>
            <a:r>
              <a:rPr lang="ru-RU" sz="2800" b="1" dirty="0"/>
              <a:t> з </a:t>
            </a:r>
            <a:r>
              <a:rPr lang="ru-RU" sz="2800" b="1" dirty="0" err="1"/>
              <a:t>висоти</a:t>
            </a:r>
            <a:r>
              <a:rPr lang="ru-RU" sz="2800" b="1" dirty="0"/>
              <a:t> </a:t>
            </a:r>
            <a:r>
              <a:rPr lang="ru-RU" sz="2800" b="1" dirty="0" err="1"/>
              <a:t>стратегії</a:t>
            </a:r>
            <a:r>
              <a:rPr lang="ru-RU" sz="2800" b="1" dirty="0"/>
              <a:t> </a:t>
            </a:r>
            <a:r>
              <a:rPr lang="ru-RU" sz="2800" b="1" dirty="0" err="1"/>
              <a:t>підприємства</a:t>
            </a:r>
            <a:r>
              <a:rPr lang="ru-RU" sz="2800" b="1" dirty="0"/>
              <a:t>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6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60033"/>
                </a:solidFill>
              </a:rPr>
              <a:t>-</a:t>
            </a:r>
            <a:fld id="{E78CD47F-1243-46A3-9A90-3CD378E2795F}" type="slidenum">
              <a:rPr lang="ru-RU" altLang="ru-RU" sz="1800">
                <a:solidFill>
                  <a:srgbClr val="660033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lang="ru-RU" altLang="ru-RU" sz="1800">
                <a:solidFill>
                  <a:srgbClr val="660033"/>
                </a:solidFill>
              </a:rPr>
              <a:t>-</a:t>
            </a:r>
            <a:endParaRPr lang="ru-RU" altLang="ru-RU" sz="1400" b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5888"/>
            <a:ext cx="5724144" cy="658812"/>
          </a:xfrm>
        </p:spPr>
        <p:txBody>
          <a:bodyPr/>
          <a:lstStyle/>
          <a:p>
            <a:pPr algn="ctr"/>
            <a:r>
              <a:rPr lang="ru-RU" altLang="ru-RU" sz="2800" b="1" dirty="0" err="1" smtClean="0">
                <a:solidFill>
                  <a:srgbClr val="0000CC"/>
                </a:solidFill>
              </a:rPr>
              <a:t>Архітектура</a:t>
            </a:r>
            <a:r>
              <a:rPr lang="ru-RU" altLang="ru-RU" sz="2800" b="1" dirty="0" smtClean="0">
                <a:solidFill>
                  <a:srgbClr val="0000CC"/>
                </a:solidFill>
              </a:rPr>
              <a:t> і </a:t>
            </a:r>
            <a:r>
              <a:rPr lang="ru-RU" altLang="ru-RU" sz="2800" b="1" dirty="0" err="1" smtClean="0">
                <a:solidFill>
                  <a:srgbClr val="0000CC"/>
                </a:solidFill>
              </a:rPr>
              <a:t>процес</a:t>
            </a:r>
            <a:r>
              <a:rPr lang="ru-RU" altLang="ru-RU" sz="2800" b="1" dirty="0" smtClean="0">
                <a:solidFill>
                  <a:srgbClr val="0000CC"/>
                </a:solidFill>
              </a:rPr>
              <a:t> </a:t>
            </a:r>
            <a:r>
              <a:rPr lang="ru-RU" altLang="ru-RU" sz="2800" i="1" dirty="0" smtClean="0">
                <a:solidFill>
                  <a:srgbClr val="0000CC"/>
                </a:solidFill>
              </a:rPr>
              <a:t>(</a:t>
            </a:r>
            <a:r>
              <a:rPr lang="en-US" altLang="ru-RU" sz="2800" i="1" dirty="0" smtClean="0">
                <a:solidFill>
                  <a:srgbClr val="0000CC"/>
                </a:solidFill>
              </a:rPr>
              <a:t>CIO Council</a:t>
            </a:r>
            <a:r>
              <a:rPr lang="ru-RU" altLang="ru-RU" sz="2800" i="1" dirty="0" smtClean="0">
                <a:solidFill>
                  <a:srgbClr val="0000CC"/>
                </a:solidFill>
              </a:rPr>
              <a:t>, США)</a:t>
            </a:r>
            <a:endParaRPr lang="en-US" altLang="ru-RU" sz="2800" i="1" dirty="0" smtClean="0">
              <a:solidFill>
                <a:srgbClr val="0000CC"/>
              </a:solidFill>
            </a:endParaRPr>
          </a:p>
        </p:txBody>
      </p:sp>
      <p:pic>
        <p:nvPicPr>
          <p:cNvPr id="24580" name="Picture 3" descr="ea fram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981075"/>
            <a:ext cx="8713787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31194" y="3805020"/>
            <a:ext cx="1524148" cy="1194275"/>
          </a:xfrm>
          <a:prstGeom prst="rect">
            <a:avLst/>
          </a:prstGeom>
          <a:solidFill>
            <a:schemeClr val="bg1"/>
          </a:solidFill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Прямоугольник 28"/>
          <p:cNvSpPr/>
          <p:nvPr/>
        </p:nvSpPr>
        <p:spPr>
          <a:xfrm>
            <a:off x="121025" y="2443176"/>
            <a:ext cx="1524148" cy="1194275"/>
          </a:xfrm>
          <a:prstGeom prst="rect">
            <a:avLst/>
          </a:prstGeom>
          <a:solidFill>
            <a:schemeClr val="bg1"/>
          </a:solidFill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384" y="0"/>
            <a:ext cx="6576745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Архітектурний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підхід</a:t>
            </a:r>
            <a:r>
              <a:rPr lang="ru-RU" sz="3600" dirty="0" smtClean="0">
                <a:solidFill>
                  <a:schemeClr val="tx1"/>
                </a:solidFill>
              </a:rPr>
              <a:t> до </a:t>
            </a:r>
            <a:r>
              <a:rPr lang="ru-RU" sz="3600" dirty="0" err="1" smtClean="0">
                <a:solidFill>
                  <a:schemeClr val="tx1"/>
                </a:solidFill>
              </a:rPr>
              <a:t>трансформації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підприємства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1" y="2918246"/>
            <a:ext cx="968375" cy="669925"/>
          </a:xfrm>
        </p:spPr>
      </p:pic>
      <p:grpSp>
        <p:nvGrpSpPr>
          <p:cNvPr id="14" name="Группа 13"/>
          <p:cNvGrpSpPr/>
          <p:nvPr/>
        </p:nvGrpSpPr>
        <p:grpSpPr>
          <a:xfrm>
            <a:off x="1201972" y="1123228"/>
            <a:ext cx="1349108" cy="1075713"/>
            <a:chOff x="1570780" y="1110841"/>
            <a:chExt cx="1349108" cy="10757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80" y="1388734"/>
              <a:ext cx="1349108" cy="7978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27972" y="1110841"/>
              <a:ext cx="123167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ru-RU" sz="1400" dirty="0"/>
                <a:t>Бизнес-модель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62535" y="2413623"/>
            <a:ext cx="1437512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/>
              <a:t>Модель способностей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2" y="3012328"/>
            <a:ext cx="1231333" cy="573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343" y="2433588"/>
            <a:ext cx="16237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/>
              <a:t>Цепочки создания ценности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354" y="3832117"/>
            <a:ext cx="111973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 err="1"/>
              <a:t>Оргструктура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67" y="2062170"/>
            <a:ext cx="1152894" cy="7314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95111" y="1641502"/>
            <a:ext cx="1326636" cy="441339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Карта стратегий </a:t>
            </a:r>
          </a:p>
          <a:p>
            <a:pPr algn="ctr">
              <a:lnSpc>
                <a:spcPct val="80000"/>
              </a:lnSpc>
            </a:pPr>
            <a:r>
              <a:rPr lang="ru-RU" sz="1400" dirty="0"/>
              <a:t>и ССП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87594" y="3774828"/>
            <a:ext cx="1414461" cy="1174300"/>
            <a:chOff x="2345978" y="3762128"/>
            <a:chExt cx="1414461" cy="11743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978" y="4054349"/>
              <a:ext cx="1400437" cy="882079"/>
            </a:xfrm>
            <a:prstGeom prst="rect">
              <a:avLst/>
            </a:prstGeom>
            <a:ln>
              <a:solidFill>
                <a:srgbClr val="5D92AF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389679" y="3762128"/>
              <a:ext cx="13707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ИТ-архитектура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132008" y="1110811"/>
            <a:ext cx="1524148" cy="1164796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Прямоугольник 27"/>
          <p:cNvSpPr/>
          <p:nvPr/>
        </p:nvSpPr>
        <p:spPr>
          <a:xfrm>
            <a:off x="1744546" y="2448952"/>
            <a:ext cx="1524148" cy="1194275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0" name="Прямоугольник 29"/>
          <p:cNvSpPr/>
          <p:nvPr/>
        </p:nvSpPr>
        <p:spPr>
          <a:xfrm>
            <a:off x="3741559" y="1641500"/>
            <a:ext cx="1524148" cy="1182922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Прямоугольник 31"/>
          <p:cNvSpPr/>
          <p:nvPr/>
        </p:nvSpPr>
        <p:spPr>
          <a:xfrm>
            <a:off x="1744546" y="3806670"/>
            <a:ext cx="1524148" cy="1194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2" y="4402155"/>
            <a:ext cx="1121250" cy="5730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47683" y="3991938"/>
            <a:ext cx="1261084" cy="4370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Программа развития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41559" y="3986003"/>
            <a:ext cx="1524148" cy="1046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7791" y="5225143"/>
            <a:ext cx="8466209" cy="1228192"/>
          </a:xfrm>
          <a:prstGeom prst="round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53194" y="5574592"/>
            <a:ext cx="1274096" cy="724776"/>
          </a:xfrm>
          <a:prstGeom prst="rect">
            <a:avLst/>
          </a:prstGeom>
          <a:solidFill>
            <a:schemeClr val="bg1"/>
          </a:solidFill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Исходное предприятие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477083" y="5572632"/>
            <a:ext cx="1198646" cy="724776"/>
          </a:xfrm>
          <a:prstGeom prst="rect">
            <a:avLst/>
          </a:prstGeom>
          <a:solidFill>
            <a:schemeClr val="bg1"/>
          </a:solidFill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Целевое предприятие</a:t>
            </a:r>
          </a:p>
        </p:txBody>
      </p:sp>
      <p:cxnSp>
        <p:nvCxnSpPr>
          <p:cNvPr id="58" name="Прямая со стрелкой 57"/>
          <p:cNvCxnSpPr>
            <a:stCxn id="56" idx="3"/>
            <a:endCxn id="57" idx="1"/>
          </p:cNvCxnSpPr>
          <p:nvPr/>
        </p:nvCxnSpPr>
        <p:spPr>
          <a:xfrm flipV="1">
            <a:off x="2327292" y="5935020"/>
            <a:ext cx="4149793" cy="1960"/>
          </a:xfrm>
          <a:prstGeom prst="straightConnector1">
            <a:avLst/>
          </a:prstGeom>
          <a:ln w="28575">
            <a:solidFill>
              <a:srgbClr val="426E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74663" y="5532410"/>
            <a:ext cx="25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Трансформация предприятия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21452" y="5987250"/>
            <a:ext cx="2731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Реальность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7037341" y="5068051"/>
            <a:ext cx="216024" cy="428732"/>
          </a:xfrm>
          <a:prstGeom prst="down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flipV="1">
            <a:off x="1580272" y="5049826"/>
            <a:ext cx="216024" cy="428732"/>
          </a:xfrm>
          <a:prstGeom prst="down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6" y="5527495"/>
            <a:ext cx="779555" cy="779555"/>
          </a:xfrm>
          <a:prstGeom prst="rect">
            <a:avLst/>
          </a:prstGeom>
        </p:spPr>
      </p:pic>
      <p:sp>
        <p:nvSpPr>
          <p:cNvPr id="68" name="Стрелка вправо 67"/>
          <p:cNvSpPr/>
          <p:nvPr/>
        </p:nvSpPr>
        <p:spPr>
          <a:xfrm>
            <a:off x="2751152" y="1258819"/>
            <a:ext cx="3583405" cy="263642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546977" y="1112498"/>
            <a:ext cx="1349108" cy="1075713"/>
            <a:chOff x="7105361" y="1099798"/>
            <a:chExt cx="1349108" cy="107571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361" y="1377691"/>
              <a:ext cx="1349108" cy="797820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7162553" y="1099798"/>
              <a:ext cx="123167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ru-RU" sz="1400" dirty="0"/>
                <a:t>Бизнес-модель</a:t>
              </a: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6479849" y="1112875"/>
            <a:ext cx="1524148" cy="1164796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" name="Стрелка вправо 107"/>
          <p:cNvSpPr/>
          <p:nvPr/>
        </p:nvSpPr>
        <p:spPr>
          <a:xfrm rot="1337344">
            <a:off x="2695429" y="1831251"/>
            <a:ext cx="952126" cy="333478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право 108"/>
          <p:cNvSpPr/>
          <p:nvPr/>
        </p:nvSpPr>
        <p:spPr>
          <a:xfrm rot="20262656" flipV="1">
            <a:off x="5291168" y="1808813"/>
            <a:ext cx="1079827" cy="285798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>
            <a:off x="3358334" y="2824422"/>
            <a:ext cx="269390" cy="311930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право 110"/>
          <p:cNvSpPr/>
          <p:nvPr/>
        </p:nvSpPr>
        <p:spPr>
          <a:xfrm>
            <a:off x="5347495" y="2824971"/>
            <a:ext cx="269390" cy="311930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457200" y="1000156"/>
            <a:ext cx="56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6E86"/>
                </a:solidFill>
              </a:rPr>
              <a:t>Як є</a:t>
            </a:r>
            <a:endParaRPr lang="ru-RU" sz="2400" b="1" dirty="0">
              <a:solidFill>
                <a:srgbClr val="426E86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056495" y="1020954"/>
            <a:ext cx="10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6E86"/>
                </a:solidFill>
              </a:rPr>
              <a:t>Як треба</a:t>
            </a:r>
            <a:endParaRPr lang="ru-RU" sz="2400" b="1" dirty="0">
              <a:solidFill>
                <a:srgbClr val="426E86"/>
              </a:solidFill>
            </a:endParaRPr>
          </a:p>
        </p:txBody>
      </p:sp>
      <p:sp>
        <p:nvSpPr>
          <p:cNvPr id="114" name="Стрелка вправо 113"/>
          <p:cNvSpPr/>
          <p:nvPr/>
        </p:nvSpPr>
        <p:spPr>
          <a:xfrm rot="18133605">
            <a:off x="3248974" y="3642112"/>
            <a:ext cx="497393" cy="311930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право 114"/>
          <p:cNvSpPr/>
          <p:nvPr/>
        </p:nvSpPr>
        <p:spPr>
          <a:xfrm rot="3466395" flipV="1">
            <a:off x="5255013" y="3691914"/>
            <a:ext cx="497393" cy="311930"/>
          </a:xfrm>
          <a:prstGeom prst="rightArrow">
            <a:avLst/>
          </a:prstGeom>
          <a:ln>
            <a:solidFill>
              <a:srgbClr val="426E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85" y="2944227"/>
            <a:ext cx="968259" cy="67034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379159" y="2438556"/>
            <a:ext cx="1437512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/>
              <a:t>Модель способностей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96" y="3037261"/>
            <a:ext cx="1231333" cy="57338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694967" y="2458521"/>
            <a:ext cx="1623750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/>
              <a:t>Цепочки создания ценности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404218" y="3799761"/>
            <a:ext cx="1414461" cy="1174300"/>
            <a:chOff x="7962602" y="3787061"/>
            <a:chExt cx="1414461" cy="11743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02" y="4079282"/>
              <a:ext cx="1400437" cy="88207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8006303" y="3787061"/>
              <a:ext cx="1370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ИТ-архитектура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7361170" y="2473885"/>
            <a:ext cx="1524148" cy="1194275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0" name="Прямоугольник 79"/>
          <p:cNvSpPr/>
          <p:nvPr/>
        </p:nvSpPr>
        <p:spPr>
          <a:xfrm>
            <a:off x="5737649" y="2468109"/>
            <a:ext cx="1524148" cy="1194275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1" name="Прямоугольник 80"/>
          <p:cNvSpPr/>
          <p:nvPr/>
        </p:nvSpPr>
        <p:spPr>
          <a:xfrm>
            <a:off x="5747818" y="3829953"/>
            <a:ext cx="1524148" cy="1194275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2" name="Прямоугольник 81"/>
          <p:cNvSpPr/>
          <p:nvPr/>
        </p:nvSpPr>
        <p:spPr>
          <a:xfrm>
            <a:off x="7361170" y="3831603"/>
            <a:ext cx="1524148" cy="1194275"/>
          </a:xfrm>
          <a:prstGeom prst="rect">
            <a:avLst/>
          </a:prstGeom>
          <a:noFill/>
          <a:ln>
            <a:solidFill>
              <a:srgbClr val="5D9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865" y="4177783"/>
            <a:ext cx="1048711" cy="7509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5959595" y="3877458"/>
            <a:ext cx="1119730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dirty="0" err="1"/>
              <a:t>Оргструктура</a:t>
            </a:r>
            <a:endParaRPr lang="ru-RU" sz="1400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95106" y="4223124"/>
            <a:ext cx="1048711" cy="7509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5" name="TextBox 84"/>
          <p:cNvSpPr txBox="1"/>
          <p:nvPr/>
        </p:nvSpPr>
        <p:spPr>
          <a:xfrm>
            <a:off x="3737019" y="2891796"/>
            <a:ext cx="1524148" cy="43704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Портфель проектов развития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737019" y="2885861"/>
            <a:ext cx="1524148" cy="1046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9" y="3269237"/>
            <a:ext cx="835592" cy="6329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31" y="5513556"/>
            <a:ext cx="1100643" cy="691313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Рисунок 72" descr="Описание: eu_flag_co_funded_pos_[rgb]_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" y="400110"/>
            <a:ext cx="8555183" cy="6457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15220" y="0"/>
            <a:ext cx="1007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Приклад </a:t>
            </a:r>
            <a:r>
              <a:rPr lang="ru-RU" sz="2000" dirty="0" err="1" smtClean="0">
                <a:solidFill>
                  <a:srgbClr val="FF0000"/>
                </a:solidFill>
              </a:rPr>
              <a:t>архітектурного</a:t>
            </a:r>
            <a:r>
              <a:rPr lang="ru-RU" sz="2000" dirty="0" smtClean="0">
                <a:solidFill>
                  <a:srgbClr val="FF0000"/>
                </a:solidFill>
              </a:rPr>
              <a:t> артефакту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63" y="-150579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7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695" y="109182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Основи</a:t>
            </a:r>
            <a:r>
              <a:rPr lang="ru-RU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: схема і </a:t>
            </a:r>
            <a:r>
              <a:rPr lang="ru-RU" sz="2800" b="1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процес</a:t>
            </a:r>
            <a:endParaRPr lang="ru-RU" sz="2800" b="1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9237" y="1146413"/>
            <a:ext cx="5337506" cy="3825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1917" y="1533917"/>
            <a:ext cx="277731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b="1" dirty="0" err="1" smtClean="0"/>
              <a:t>Загальна</a:t>
            </a:r>
            <a:r>
              <a:rPr lang="ru-RU" altLang="ru-RU" b="1" dirty="0" smtClean="0"/>
              <a:t> схема </a:t>
            </a:r>
            <a:r>
              <a:rPr lang="ru-RU" altLang="ru-RU" b="1" dirty="0" err="1" smtClean="0"/>
              <a:t>архітектури</a:t>
            </a:r>
            <a:endParaRPr lang="ru-RU" altLang="ru-RU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/>
              <a:t>(</a:t>
            </a:r>
            <a:r>
              <a:rPr lang="en-US" altLang="ru-RU" dirty="0"/>
              <a:t>J</a:t>
            </a:r>
            <a:r>
              <a:rPr lang="ru-RU" altLang="ru-RU" dirty="0"/>
              <a:t>.</a:t>
            </a:r>
            <a:r>
              <a:rPr lang="en-US" altLang="ru-RU" dirty="0"/>
              <a:t>F</a:t>
            </a:r>
            <a:r>
              <a:rPr lang="ru-RU" altLang="ru-RU" dirty="0"/>
              <a:t>. </a:t>
            </a:r>
            <a:r>
              <a:rPr lang="ru-RU" altLang="ru-RU" dirty="0" err="1"/>
              <a:t>Sowa</a:t>
            </a:r>
            <a:r>
              <a:rPr lang="ru-RU" altLang="ru-RU" dirty="0"/>
              <a:t>, </a:t>
            </a:r>
            <a:r>
              <a:rPr lang="en-US" altLang="ru-RU" dirty="0"/>
              <a:t>J</a:t>
            </a:r>
            <a:r>
              <a:rPr lang="ru-RU" altLang="ru-RU" dirty="0"/>
              <a:t>.</a:t>
            </a:r>
            <a:r>
              <a:rPr lang="en-US" altLang="ru-RU" dirty="0"/>
              <a:t>A</a:t>
            </a:r>
            <a:r>
              <a:rPr lang="ru-RU" altLang="ru-RU" dirty="0"/>
              <a:t>. </a:t>
            </a:r>
            <a:r>
              <a:rPr lang="en-US" altLang="ru-RU" dirty="0" err="1"/>
              <a:t>Zachman</a:t>
            </a:r>
            <a:r>
              <a:rPr lang="ru-RU" altLang="ru-RU" dirty="0"/>
              <a:t>. </a:t>
            </a:r>
            <a:r>
              <a:rPr lang="en-US" altLang="ru-RU" dirty="0"/>
              <a:t>Extending and Formalizing the Framework for Information System Architecture.</a:t>
            </a:r>
            <a:r>
              <a:rPr lang="ru-RU" altLang="ru-RU" dirty="0"/>
              <a:t>)</a:t>
            </a:r>
            <a:r>
              <a:rPr lang="en-US" altLang="ru-RU" dirty="0"/>
              <a:t> </a:t>
            </a:r>
            <a:endParaRPr lang="ru-RU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695" y="109182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Основи</a:t>
            </a:r>
            <a:r>
              <a:rPr lang="ru-RU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: схема і </a:t>
            </a:r>
            <a:r>
              <a:rPr lang="ru-RU" sz="2800" b="1" dirty="0" err="1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процес</a:t>
            </a:r>
            <a:endParaRPr lang="ru-RU" sz="2800" b="1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2745" y="1146752"/>
            <a:ext cx="705886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b="1" dirty="0" err="1" smtClean="0"/>
              <a:t>Планування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архітектури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підприємства</a:t>
            </a:r>
            <a:endParaRPr lang="ru-RU" altLang="ru-RU" b="1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16499" y="1975034"/>
            <a:ext cx="8858878" cy="2619768"/>
            <a:chOff x="885" y="3421"/>
            <a:chExt cx="12637" cy="3135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835" y="3421"/>
              <a:ext cx="593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450"/>
                </a:spcBef>
                <a:buFontTx/>
                <a:buNone/>
              </a:pPr>
              <a:r>
                <a:rPr lang="ru-RU" altLang="ru-RU" sz="1600" b="1" i="1" dirty="0">
                  <a:solidFill>
                    <a:srgbClr val="000000"/>
                  </a:solidFill>
                </a:rPr>
                <a:t>Уровень 1 Запуск планирования</a:t>
              </a:r>
              <a:endParaRPr lang="en-US" altLang="ru-RU" sz="1600" dirty="0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85" y="3436"/>
              <a:ext cx="6450" cy="3060"/>
              <a:chOff x="720" y="3660"/>
              <a:chExt cx="7185" cy="3060"/>
            </a:xfrm>
          </p:grpSpPr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72" y="3660"/>
                <a:ext cx="2372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 dirty="0">
                    <a:solidFill>
                      <a:srgbClr val="000000"/>
                    </a:solidFill>
                  </a:rPr>
                  <a:t>Инициация планирования</a:t>
                </a:r>
                <a:endParaRPr lang="en-US" altLang="ru-RU" sz="1400" dirty="0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3967" y="4425"/>
                <a:ext cx="2883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 dirty="0">
                    <a:solidFill>
                      <a:srgbClr val="000000"/>
                    </a:solidFill>
                  </a:rPr>
                  <a:t>Текущая системная  технология </a:t>
                </a:r>
                <a:endParaRPr lang="en-US" altLang="ru-RU" sz="1400" dirty="0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534" y="4425"/>
                <a:ext cx="2433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 dirty="0">
                    <a:solidFill>
                      <a:srgbClr val="000000"/>
                    </a:solidFill>
                  </a:rPr>
                  <a:t>Бизнес моделирование </a:t>
                </a:r>
                <a:endParaRPr lang="en-US" altLang="ru-RU" sz="1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212" y="5190"/>
                <a:ext cx="2433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 dirty="0" err="1">
                    <a:solidFill>
                      <a:srgbClr val="000000"/>
                    </a:solidFill>
                  </a:rPr>
                  <a:t>Технологичес</a:t>
                </a:r>
                <a:r>
                  <a:rPr lang="ru-RU" altLang="ru-RU" sz="1400" b="1" dirty="0">
                    <a:solidFill>
                      <a:srgbClr val="000000"/>
                    </a:solidFill>
                  </a:rPr>
                  <a:t>-кая архитектура </a:t>
                </a:r>
                <a:endParaRPr lang="en-US" altLang="ru-RU" sz="1400" dirty="0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082" y="519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000000"/>
                    </a:solidFill>
                  </a:rPr>
                  <a:t>Прикладная архитектура </a:t>
                </a:r>
                <a:endParaRPr lang="en-US" altLang="ru-RU" sz="1400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065" y="5190"/>
                <a:ext cx="2130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000000"/>
                    </a:solidFill>
                  </a:rPr>
                  <a:t>Архитектура данных </a:t>
                </a:r>
                <a:endParaRPr lang="en-US" altLang="ru-RU" sz="1400"/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720" y="5955"/>
                <a:ext cx="7185" cy="76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450"/>
                  </a:spcBef>
                  <a:buFontTx/>
                  <a:buNone/>
                </a:pPr>
                <a:r>
                  <a:rPr lang="ru-RU" altLang="ru-RU" sz="1400" b="1">
                    <a:solidFill>
                      <a:srgbClr val="000000"/>
                    </a:solidFill>
                  </a:rPr>
                  <a:t>Реализация / План перехода </a:t>
                </a:r>
                <a:endParaRPr lang="en-US" altLang="ru-RU" sz="1400"/>
              </a:p>
            </p:txBody>
          </p: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525" y="4216"/>
              <a:ext cx="5607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Уровень 2 «Где мы сейчас находимся»</a:t>
              </a:r>
              <a:endParaRPr lang="en-US" altLang="ru-RU" sz="1600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945" y="4861"/>
              <a:ext cx="6577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Уровень 3 « Видение состояния, </a:t>
              </a:r>
            </a:p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которого мы хотим достичь»</a:t>
              </a:r>
              <a:endParaRPr lang="en-US" altLang="ru-RU" sz="1600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7515" y="5776"/>
              <a:ext cx="5399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Уровень 4 «Как мы планируем </a:t>
              </a:r>
            </a:p>
            <a:p>
              <a:pPr lvl="1">
                <a:spcBef>
                  <a:spcPts val="450"/>
                </a:spcBef>
                <a:buFontTx/>
                <a:buNone/>
              </a:pPr>
              <a:r>
                <a:rPr lang="ru-RU" altLang="ru-RU" sz="1600" b="1" i="1">
                  <a:solidFill>
                    <a:srgbClr val="000000"/>
                  </a:solidFill>
                </a:rPr>
                <a:t>это осуществить»</a:t>
              </a:r>
              <a:endParaRPr lang="en-US" altLang="ru-RU" sz="16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98028" y="5423084"/>
            <a:ext cx="74683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/>
              <a:t>(</a:t>
            </a:r>
            <a:r>
              <a:rPr lang="en-US" altLang="ru-RU" dirty="0" err="1"/>
              <a:t>Spewak</a:t>
            </a:r>
            <a:r>
              <a:rPr lang="en-US" altLang="ru-RU" dirty="0"/>
              <a:t>, Steven H. with Steven </a:t>
            </a:r>
            <a:r>
              <a:rPr lang="en-US" altLang="ru-RU" dirty="0" err="1"/>
              <a:t>C.Hill</a:t>
            </a:r>
            <a:r>
              <a:rPr lang="en-US" altLang="ru-RU" dirty="0"/>
              <a:t>. Enterprise </a:t>
            </a:r>
            <a:r>
              <a:rPr lang="en-US" altLang="ru-RU" dirty="0" err="1"/>
              <a:t>Architectury</a:t>
            </a:r>
            <a:r>
              <a:rPr lang="en-US" altLang="ru-RU" dirty="0"/>
              <a:t> Planning, Development a Blueprint for Data, Application and Technology.</a:t>
            </a:r>
            <a:r>
              <a:rPr lang="ru-RU" altLang="ru-RU" dirty="0"/>
              <a:t>)</a:t>
            </a:r>
            <a:r>
              <a:rPr lang="en-US" altLang="ru-RU" dirty="0"/>
              <a:t> </a:t>
            </a:r>
            <a:endParaRPr lang="ru-RU" alt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Рисунок 21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1536" y="0"/>
            <a:ext cx="5608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</a:t>
            </a:r>
            <a:r>
              <a:rPr lang="ru-RU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архітектурних</a:t>
            </a:r>
            <a:r>
              <a:rPr lang="ru-RU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артефактів</a:t>
            </a:r>
            <a:r>
              <a:rPr lang="ru-RU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109" y="1139547"/>
            <a:ext cx="799758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 err="1" smtClean="0">
                <a:solidFill>
                  <a:srgbClr val="FF0000"/>
                </a:solidFill>
              </a:rPr>
              <a:t>Місія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Бачення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(потреби </a:t>
            </a:r>
            <a:r>
              <a:rPr lang="ru-RU" sz="2000" dirty="0" err="1" smtClean="0"/>
              <a:t>клієнтів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ділові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цілі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, КФУ і </a:t>
            </a:r>
            <a:r>
              <a:rPr lang="ru-RU" sz="2000" dirty="0" err="1" smtClean="0"/>
              <a:t>критичні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бар'єри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високорівневе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),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/>
              <a:t>Словник </a:t>
            </a:r>
            <a:r>
              <a:rPr lang="ru-RU" sz="2000" b="1" dirty="0" err="1" smtClean="0"/>
              <a:t>елементів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архітектурних</a:t>
            </a:r>
            <a:r>
              <a:rPr lang="ru-RU" sz="2000" dirty="0" smtClean="0"/>
              <a:t> продуктах,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 err="1" smtClean="0"/>
              <a:t>Ділові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мотиви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регламенти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бізнес-плани</a:t>
            </a:r>
            <a:r>
              <a:rPr lang="ru-RU" sz="2000" dirty="0" smtClean="0"/>
              <a:t>, </a:t>
            </a:r>
            <a:r>
              <a:rPr lang="ru-RU" sz="2000" dirty="0" err="1" smtClean="0"/>
              <a:t>бізнес</a:t>
            </a:r>
            <a:r>
              <a:rPr lang="ru-RU" sz="2000" dirty="0" smtClean="0"/>
              <a:t>-правила)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 err="1" smtClean="0"/>
              <a:t>Оргструктурн</a:t>
            </a:r>
            <a:r>
              <a:rPr lang="uk-UA" sz="2000" b="1" dirty="0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моделі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схеми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плани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інструкції</a:t>
            </a:r>
            <a:r>
              <a:rPr lang="ru-RU" sz="2000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000" dirty="0" smtClean="0"/>
              <a:t>Часові графіки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Функціональні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моделі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Інформаційні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моделі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Розміщення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дислокації</a:t>
            </a:r>
            <a:r>
              <a:rPr lang="ru-RU" sz="2000" dirty="0" smtClean="0"/>
              <a:t>) і </a:t>
            </a:r>
            <a:r>
              <a:rPr lang="ru-RU" sz="2000" dirty="0" err="1" smtClean="0"/>
              <a:t>інтегральні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схеми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Моделі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подій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err="1" smtClean="0"/>
              <a:t>Моделі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компонентів</a:t>
            </a:r>
            <a:r>
              <a:rPr lang="ru-RU" sz="2000" dirty="0" smtClean="0"/>
              <a:t>, і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6688" y="200883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0000CC"/>
                </a:solidFill>
              </a:rPr>
              <a:t>«</a:t>
            </a:r>
            <a:r>
              <a:rPr lang="ru-RU" altLang="ru-RU" sz="3600" b="1" dirty="0" err="1" smtClean="0">
                <a:solidFill>
                  <a:srgbClr val="0000CC"/>
                </a:solidFill>
              </a:rPr>
              <a:t>Архітектурні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" </a:t>
            </a:r>
            <a:r>
              <a:rPr lang="ru-RU" altLang="ru-RU" sz="3600" b="1" dirty="0" err="1" smtClean="0">
                <a:solidFill>
                  <a:srgbClr val="0000CC"/>
                </a:solidFill>
              </a:rPr>
              <a:t>стандарти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 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224" y="1110735"/>
            <a:ext cx="8004412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«Одна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місію</a:t>
            </a:r>
            <a:r>
              <a:rPr lang="ru-RU" sz="2000" dirty="0" smtClean="0"/>
              <a:t> і </a:t>
            </a:r>
            <a:r>
              <a:rPr lang="ru-RU" sz="2000" dirty="0" err="1" smtClean="0"/>
              <a:t>керуються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цілями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завданнями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виходу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продукту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C00000"/>
                </a:solidFill>
              </a:rPr>
              <a:t>ISO 15704. «</a:t>
            </a:r>
            <a:r>
              <a:rPr lang="ru-RU" sz="2000" dirty="0" err="1" smtClean="0">
                <a:solidFill>
                  <a:srgbClr val="C00000"/>
                </a:solidFill>
              </a:rPr>
              <a:t>Industrial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automation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systems</a:t>
            </a:r>
            <a:r>
              <a:rPr lang="ru-RU" sz="2000" dirty="0" smtClean="0">
                <a:solidFill>
                  <a:srgbClr val="C00000"/>
                </a:solidFill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</a:rPr>
              <a:t>Requirements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for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enterprise-reference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architectures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and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methodologies</a:t>
            </a:r>
            <a:r>
              <a:rPr lang="ru-RU" sz="2000" dirty="0" smtClean="0">
                <a:solidFill>
                  <a:srgbClr val="C00000"/>
                </a:solidFill>
              </a:rPr>
              <a:t>. 2000»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1224" y="3317628"/>
            <a:ext cx="7895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Підприємство</a:t>
            </a:r>
            <a:r>
              <a:rPr lang="ru-RU" sz="2000" dirty="0" smtClean="0"/>
              <a:t> є </a:t>
            </a:r>
            <a:r>
              <a:rPr lang="ru-RU" sz="2000" dirty="0" err="1" smtClean="0"/>
              <a:t>гібридною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соціальною</a:t>
            </a:r>
            <a:r>
              <a:rPr lang="ru-RU" sz="2000" dirty="0" smtClean="0"/>
              <a:t> системою, яка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 людей і машин.</a:t>
            </a:r>
          </a:p>
          <a:p>
            <a:r>
              <a:rPr lang="ru-RU" sz="2000" dirty="0" smtClean="0"/>
              <a:t>Люди (</a:t>
            </a:r>
            <a:r>
              <a:rPr lang="ru-RU" sz="2000" dirty="0" err="1" smtClean="0"/>
              <a:t>моделюються</a:t>
            </a:r>
            <a:r>
              <a:rPr lang="ru-RU" sz="2000" dirty="0" smtClean="0"/>
              <a:t> як </a:t>
            </a:r>
            <a:r>
              <a:rPr lang="ru-RU" sz="2000" dirty="0" err="1" smtClean="0"/>
              <a:t>об'єкти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) в рамках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поведінку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задач), </a:t>
            </a:r>
            <a:r>
              <a:rPr lang="ru-RU" sz="2000" dirty="0" err="1" smtClean="0"/>
              <a:t>відмінне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машин (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реагують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), тому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»</a:t>
            </a:r>
          </a:p>
          <a:p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C00000"/>
                </a:solidFill>
              </a:rPr>
              <a:t>ISO 14258. «</a:t>
            </a:r>
            <a:r>
              <a:rPr lang="ru-RU" sz="2000" dirty="0" err="1" smtClean="0">
                <a:solidFill>
                  <a:srgbClr val="C00000"/>
                </a:solidFill>
              </a:rPr>
              <a:t>Industrial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automation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systems</a:t>
            </a:r>
            <a:r>
              <a:rPr lang="ru-RU" sz="2000" dirty="0" smtClean="0">
                <a:solidFill>
                  <a:srgbClr val="C00000"/>
                </a:solidFill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</a:rPr>
              <a:t>Concepts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and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rules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for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enterprise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models</a:t>
            </a:r>
            <a:r>
              <a:rPr lang="ru-RU" sz="2000" dirty="0" smtClean="0">
                <a:solidFill>
                  <a:srgbClr val="C00000"/>
                </a:solidFill>
              </a:rPr>
              <a:t>. 1998»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4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265" y="0"/>
            <a:ext cx="5474208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0000CC"/>
                </a:solidFill>
              </a:rPr>
              <a:t>Що</a:t>
            </a:r>
            <a:r>
              <a:rPr lang="ru-RU" sz="3200" b="1" dirty="0" smtClean="0">
                <a:solidFill>
                  <a:srgbClr val="0000CC"/>
                </a:solidFill>
              </a:rPr>
              <a:t> є «</a:t>
            </a:r>
            <a:r>
              <a:rPr lang="ru-RU" sz="3200" b="1" dirty="0" err="1" smtClean="0">
                <a:solidFill>
                  <a:srgbClr val="0000CC"/>
                </a:solidFill>
              </a:rPr>
              <a:t>Архітектура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підприємства</a:t>
            </a:r>
            <a:r>
              <a:rPr lang="ru-RU" sz="3200" b="1" dirty="0" smtClean="0">
                <a:solidFill>
                  <a:srgbClr val="0000CC"/>
                </a:solidFill>
              </a:rPr>
              <a:t>»?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684" y="1066694"/>
            <a:ext cx="785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 ISO 15704 «</a:t>
            </a:r>
            <a:r>
              <a:rPr lang="ru-RU" sz="2000" dirty="0" err="1" smtClean="0">
                <a:solidFill>
                  <a:srgbClr val="C00000"/>
                </a:solidFill>
              </a:rPr>
              <a:t>Requirements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for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enterprise-reference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architectures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and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methodologies</a:t>
            </a:r>
            <a:r>
              <a:rPr lang="ru-RU" sz="2000" dirty="0" smtClean="0">
                <a:solidFill>
                  <a:srgbClr val="C00000"/>
                </a:solidFill>
              </a:rPr>
              <a:t>. 2000 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7104" y="1936678"/>
            <a:ext cx="80248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Архітектура</a:t>
            </a:r>
            <a:r>
              <a:rPr lang="ru-RU" sz="2000" dirty="0" smtClean="0"/>
              <a:t>. </a:t>
            </a:r>
            <a:r>
              <a:rPr lang="ru-RU" sz="2000" dirty="0" err="1" smtClean="0"/>
              <a:t>Опис</a:t>
            </a:r>
            <a:r>
              <a:rPr lang="ru-RU" sz="2000" dirty="0" smtClean="0"/>
              <a:t> (модель) основного взаиморасположения і </a:t>
            </a:r>
            <a:r>
              <a:rPr lang="ru-RU" sz="2000" dirty="0" err="1" smtClean="0"/>
              <a:t>взаємозв'язків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(будь то </a:t>
            </a:r>
            <a:r>
              <a:rPr lang="ru-RU" sz="2000" dirty="0" err="1" smtClean="0"/>
              <a:t>фізичний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концептуальний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</a:t>
            </a:r>
            <a:r>
              <a:rPr lang="ru-RU" sz="2000" dirty="0" smtClean="0"/>
              <a:t> / </a:t>
            </a:r>
            <a:r>
              <a:rPr lang="ru-RU" sz="2000" dirty="0" err="1" smtClean="0"/>
              <a:t>сутність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Розглядаються</a:t>
            </a:r>
            <a:r>
              <a:rPr lang="ru-RU" sz="2000" dirty="0" smtClean="0"/>
              <a:t> два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а) </a:t>
            </a:r>
            <a:r>
              <a:rPr lang="ru-RU" sz="2000" b="1" dirty="0" err="1" smtClean="0"/>
              <a:t>Архітектура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</a:t>
            </a:r>
            <a:r>
              <a:rPr lang="ru-RU" sz="2000" dirty="0" smtClean="0"/>
              <a:t>(1) - </a:t>
            </a:r>
            <a:r>
              <a:rPr lang="ru-RU" sz="2000" dirty="0" err="1" smtClean="0"/>
              <a:t>відповідальна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конструювання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конкретної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), як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інтегрованої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б) </a:t>
            </a:r>
            <a:r>
              <a:rPr lang="ru-RU" sz="2000" b="1" dirty="0" err="1" smtClean="0"/>
              <a:t>Архітектура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підприємства</a:t>
            </a:r>
            <a:r>
              <a:rPr lang="ru-RU" sz="2000" b="1" dirty="0" smtClean="0"/>
              <a:t> </a:t>
            </a:r>
            <a:r>
              <a:rPr lang="ru-RU" sz="2000" dirty="0" smtClean="0"/>
              <a:t>(2) - </a:t>
            </a:r>
            <a:r>
              <a:rPr lang="ru-RU" sz="2000" dirty="0" err="1" smtClean="0"/>
              <a:t>відповідальна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розгортання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проекту </a:t>
            </a:r>
            <a:r>
              <a:rPr lang="ru-RU" sz="2000" dirty="0" err="1" smtClean="0"/>
              <a:t>інтеграції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endParaRPr lang="ru-RU" sz="2000" dirty="0" smtClean="0"/>
          </a:p>
          <a:p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0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014" y="1262883"/>
            <a:ext cx="74926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повинна </a:t>
            </a:r>
            <a:r>
              <a:rPr lang="ru-RU" sz="2000" dirty="0" err="1" smtClean="0"/>
              <a:t>включати</a:t>
            </a:r>
            <a:r>
              <a:rPr lang="ru-RU" sz="2000" dirty="0" smtClean="0"/>
              <a:t> в себе:</a:t>
            </a:r>
          </a:p>
          <a:p>
            <a:r>
              <a:rPr lang="ru-RU" sz="2000" dirty="0" err="1" smtClean="0"/>
              <a:t>референсні</a:t>
            </a:r>
            <a:r>
              <a:rPr lang="ru-RU" sz="2000" dirty="0" smtClean="0"/>
              <a:t> (</a:t>
            </a:r>
            <a:r>
              <a:rPr lang="ru-RU" sz="2000" dirty="0" err="1" smtClean="0"/>
              <a:t>еталонні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довідкові</a:t>
            </a:r>
            <a:r>
              <a:rPr lang="ru-RU" sz="2000" dirty="0" smtClean="0"/>
              <a:t>) </a:t>
            </a:r>
            <a:r>
              <a:rPr lang="ru-RU" sz="2000" dirty="0" err="1" smtClean="0"/>
              <a:t>архітектурні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моделі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err="1" smtClean="0"/>
              <a:t>тобто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«</a:t>
            </a:r>
            <a:r>
              <a:rPr lang="ru-RU" sz="2000" b="1" dirty="0" err="1" smtClean="0">
                <a:solidFill>
                  <a:srgbClr val="0000CC"/>
                </a:solidFill>
              </a:rPr>
              <a:t>Терміни</a:t>
            </a:r>
            <a:r>
              <a:rPr lang="ru-RU" sz="2000" b="1" dirty="0" smtClean="0">
                <a:solidFill>
                  <a:srgbClr val="0000CC"/>
                </a:solidFill>
              </a:rPr>
              <a:t>, </a:t>
            </a:r>
            <a:r>
              <a:rPr lang="ru-RU" sz="2000" b="1" dirty="0" err="1" smtClean="0">
                <a:solidFill>
                  <a:srgbClr val="0000CC"/>
                </a:solidFill>
              </a:rPr>
              <a:t>нормативи</a:t>
            </a:r>
            <a:r>
              <a:rPr lang="ru-RU" sz="2000" b="1" dirty="0" smtClean="0">
                <a:solidFill>
                  <a:srgbClr val="0000CC"/>
                </a:solidFill>
              </a:rPr>
              <a:t> і </a:t>
            </a:r>
            <a:r>
              <a:rPr lang="ru-RU" sz="2000" b="1" dirty="0" err="1" smtClean="0">
                <a:solidFill>
                  <a:srgbClr val="0000CC"/>
                </a:solidFill>
              </a:rPr>
              <a:t>закони</a:t>
            </a:r>
            <a:r>
              <a:rPr lang="ru-RU" sz="2000" b="1" dirty="0" smtClean="0">
                <a:solidFill>
                  <a:srgbClr val="0000CC"/>
                </a:solidFill>
              </a:rPr>
              <a:t>»</a:t>
            </a:r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побудови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конкретних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підприємства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6416" y="115475"/>
            <a:ext cx="5267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00CC"/>
                </a:solidFill>
              </a:rPr>
              <a:t>Архітектура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підприємства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3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979" y="1443841"/>
            <a:ext cx="8011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по ANSI / IEEE </a:t>
            </a:r>
            <a:r>
              <a:rPr lang="ru-RU" sz="2400" dirty="0" err="1" smtClean="0"/>
              <a:t>Std</a:t>
            </a:r>
            <a:r>
              <a:rPr lang="ru-RU" sz="2400" dirty="0" smtClean="0"/>
              <a:t> 1471-2000</a:t>
            </a:r>
          </a:p>
          <a:p>
            <a:r>
              <a:rPr lang="ru-RU" sz="2400" dirty="0" smtClean="0"/>
              <a:t>«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пристрою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втілені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її</a:t>
            </a:r>
            <a:r>
              <a:rPr lang="ru-RU" sz="2400" dirty="0" smtClean="0"/>
              <a:t> компонентах,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взаємозв'язках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собою і з </a:t>
            </a:r>
            <a:r>
              <a:rPr lang="ru-RU" sz="2400" dirty="0" err="1" smtClean="0"/>
              <a:t>оточенням</a:t>
            </a:r>
            <a:r>
              <a:rPr lang="ru-RU" sz="2400" dirty="0" smtClean="0"/>
              <a:t>, і в принципах,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конструюванням</a:t>
            </a:r>
            <a:r>
              <a:rPr lang="ru-RU" sz="2400" dirty="0" smtClean="0"/>
              <a:t> і </a:t>
            </a:r>
            <a:r>
              <a:rPr lang="ru-RU" sz="2400" dirty="0" err="1" smtClean="0"/>
              <a:t>еволюцією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 smtClean="0"/>
              <a:t>Архітектура</a:t>
            </a:r>
            <a:r>
              <a:rPr lang="ru-RU" sz="2400" dirty="0" smtClean="0"/>
              <a:t> і методики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опис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(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поведінку</a:t>
            </a:r>
            <a:r>
              <a:rPr lang="ru-RU" sz="2400" dirty="0" smtClean="0"/>
              <a:t>) і </a:t>
            </a:r>
            <a:r>
              <a:rPr lang="ru-RU" sz="2400" dirty="0" err="1" smtClean="0"/>
              <a:t>представлення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допоміжних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усього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циклу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» (по ISO 15704)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3348" y="196334"/>
            <a:ext cx="425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00CC"/>
                </a:solidFill>
              </a:rPr>
              <a:t>Архітектура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системи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8" y="175383"/>
            <a:ext cx="1280160" cy="4649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4" y="24804"/>
            <a:ext cx="204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1451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Другая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0C209B"/>
      </a:hlink>
      <a:folHlink>
        <a:srgbClr val="C60C0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1455</Words>
  <Application>Microsoft Office PowerPoint</Application>
  <PresentationFormat>Экран (4:3)</PresentationFormat>
  <Paragraphs>383</Paragraphs>
  <Slides>24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Courier New</vt:lpstr>
      <vt:lpstr>Microsoft Sans Serif</vt:lpstr>
      <vt:lpstr>Times New Roman</vt:lpstr>
      <vt:lpstr>Wingdings</vt:lpstr>
      <vt:lpstr>powerpoint-template-24</vt:lpstr>
      <vt:lpstr>Слайд</vt:lpstr>
      <vt:lpstr>Visio</vt:lpstr>
      <vt:lpstr>Bitmap Image</vt:lpstr>
      <vt:lpstr>CorelDRAW</vt:lpstr>
      <vt:lpstr>Clip</vt:lpstr>
      <vt:lpstr> Topic Architectural approach and methodology of IS construction  </vt:lpstr>
      <vt:lpstr>Архітектурний підхід і комплексна архітектура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архітектури підприємства (Канада)</vt:lpstr>
      <vt:lpstr>Боротьба за вплив в Архітектурі підприємства. Бізнес-архітектури vs ІТ-архітектури</vt:lpstr>
      <vt:lpstr>Эволюция архитектуры</vt:lpstr>
      <vt:lpstr>Презентация PowerPoint</vt:lpstr>
      <vt:lpstr>Різноманіття узагальнених схем</vt:lpstr>
      <vt:lpstr>Презентация PowerPoint</vt:lpstr>
      <vt:lpstr>Презентация PowerPoint</vt:lpstr>
      <vt:lpstr>Презентация PowerPoint</vt:lpstr>
      <vt:lpstr>Презентация PowerPoint</vt:lpstr>
      <vt:lpstr> “3D-підприємство ": підприємство в стратегічній перспективі його розвитку і трансформації</vt:lpstr>
      <vt:lpstr>Презентация PowerPoint</vt:lpstr>
      <vt:lpstr>Архітектура і процес (CIO Council, США)</vt:lpstr>
      <vt:lpstr>Архітектурний підхід до трансформації підприємства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Архітектурний підхід і методологія побудови ІС</dc:title>
  <dc:creator>Администратор</dc:creator>
  <cp:lastModifiedBy>Администратор</cp:lastModifiedBy>
  <cp:revision>13</cp:revision>
  <dcterms:created xsi:type="dcterms:W3CDTF">2017-11-14T01:16:27Z</dcterms:created>
  <dcterms:modified xsi:type="dcterms:W3CDTF">2017-12-01T17:05:38Z</dcterms:modified>
</cp:coreProperties>
</file>