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92" r:id="rId3"/>
    <p:sldId id="258" r:id="rId4"/>
    <p:sldId id="256" r:id="rId5"/>
    <p:sldId id="259" r:id="rId6"/>
    <p:sldId id="260" r:id="rId7"/>
    <p:sldId id="261" r:id="rId8"/>
    <p:sldId id="283" r:id="rId9"/>
    <p:sldId id="262" r:id="rId10"/>
    <p:sldId id="285" r:id="rId11"/>
    <p:sldId id="286" r:id="rId12"/>
    <p:sldId id="287" r:id="rId13"/>
    <p:sldId id="288" r:id="rId14"/>
    <p:sldId id="284" r:id="rId15"/>
    <p:sldId id="289" r:id="rId16"/>
    <p:sldId id="290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1" r:id="rId25"/>
    <p:sldId id="270" r:id="rId26"/>
    <p:sldId id="272" r:id="rId27"/>
    <p:sldId id="273" r:id="rId28"/>
    <p:sldId id="29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97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D8190-67AF-4D38-AE7E-20DB05C6C1CC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1F99B-7012-4B88-B42D-4B46A0BC0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286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0C53-2812-4276-883A-E93B77319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328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0C53-2812-4276-883A-E93B77319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13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0C53-2812-4276-883A-E93B77319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481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7631113" y="6583363"/>
            <a:ext cx="1262062" cy="274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uk-UA" sz="1200"/>
              <a:t>Листопад 2011</a:t>
            </a:r>
            <a:endParaRPr lang="ru-RU" sz="1200"/>
          </a:p>
        </p:txBody>
      </p:sp>
      <p:pic>
        <p:nvPicPr>
          <p:cNvPr id="29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50"/>
            <a:ext cx="9144000" cy="691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58"/>
          <p:cNvSpPr txBox="1">
            <a:spLocks noChangeArrowheads="1"/>
          </p:cNvSpPr>
          <p:nvPr userDrawn="1"/>
        </p:nvSpPr>
        <p:spPr bwMode="auto">
          <a:xfrm flipH="1">
            <a:off x="5541963" y="6594475"/>
            <a:ext cx="2720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err="1" smtClean="0"/>
              <a:t>Kovaliuk</a:t>
            </a:r>
            <a:r>
              <a:rPr lang="en-US" sz="1200" dirty="0" smtClean="0"/>
              <a:t> T. ISDAD</a:t>
            </a:r>
            <a:endParaRPr lang="ru-RU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" y="47279"/>
            <a:ext cx="914400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583362"/>
            <a:ext cx="1905000" cy="2746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67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0C53-2812-4276-883A-E93B77319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964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0C53-2812-4276-883A-E93B77319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709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0C53-2812-4276-883A-E93B77319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91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0C53-2812-4276-883A-E93B77319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626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0C53-2812-4276-883A-E93B77319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94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0C53-2812-4276-883A-E93B77319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31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0C53-2812-4276-883A-E93B77319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416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0C53-2812-4276-883A-E93B77319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880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90C53-2812-4276-883A-E93B77319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376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5"/>
          <p:cNvSpPr>
            <a:spLocks noChangeArrowheads="1" noChangeShapeType="1" noTextEdit="1"/>
          </p:cNvSpPr>
          <p:nvPr/>
        </p:nvSpPr>
        <p:spPr bwMode="auto">
          <a:xfrm>
            <a:off x="2627783" y="3345378"/>
            <a:ext cx="4608041" cy="13863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68392" dir="1308085" algn="ctr" rotWithShape="0">
                    <a:srgbClr val="F6FB17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Topic</a:t>
            </a:r>
          </a:p>
          <a:p>
            <a:pPr algn="ctr"/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68392" dir="1308085" algn="ctr" rotWithShape="0">
                    <a:srgbClr val="F6FB17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BPMN 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68392" dir="1308085" algn="ctr" rotWithShape="0">
                    <a:srgbClr val="F6FB17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for </a:t>
            </a:r>
          </a:p>
          <a:p>
            <a:pPr algn="ctr"/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68392" dir="1308085" algn="ctr" rotWithShape="0">
                    <a:srgbClr val="F6FB17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Business Analyses</a:t>
            </a:r>
            <a:endParaRPr lang="uk-UA" sz="3600" b="1" kern="10" dirty="0">
              <a:ln w="9525">
                <a:noFill/>
                <a:round/>
                <a:headEnd/>
                <a:tailEnd/>
              </a:ln>
              <a:solidFill>
                <a:srgbClr val="0000CC"/>
              </a:solidFill>
              <a:effectLst>
                <a:outerShdw dist="68392" dir="1308085" algn="ctr" rotWithShape="0">
                  <a:srgbClr val="F6FB17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363" name="WordArt 6"/>
          <p:cNvSpPr>
            <a:spLocks noChangeArrowheads="1" noChangeShapeType="1" noTextEdit="1"/>
          </p:cNvSpPr>
          <p:nvPr/>
        </p:nvSpPr>
        <p:spPr bwMode="auto">
          <a:xfrm>
            <a:off x="3311610" y="5229200"/>
            <a:ext cx="3240385" cy="687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CC"/>
                    </a:gs>
                    <a:gs pos="100000">
                      <a:srgbClr val="00005E"/>
                    </a:gs>
                  </a:gsLst>
                  <a:lin ang="5400000" scaled="1"/>
                </a:gradFill>
                <a:latin typeface="Arial"/>
                <a:cs typeface="Arial"/>
              </a:rPr>
              <a:t>Kovaliuk</a:t>
            </a:r>
            <a:r>
              <a:rPr lang="en-US" sz="3600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CC"/>
                    </a:gs>
                    <a:gs pos="100000">
                      <a:srgbClr val="00005E"/>
                    </a:gs>
                  </a:gsLst>
                  <a:lin ang="5400000" scaled="1"/>
                </a:gradFill>
                <a:latin typeface="Arial"/>
                <a:cs typeface="Arial"/>
              </a:rPr>
              <a:t> Tetiana</a:t>
            </a:r>
          </a:p>
          <a:p>
            <a:pPr algn="ctr"/>
            <a:r>
              <a:rPr lang="en-US" sz="3600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CC"/>
                    </a:gs>
                    <a:gs pos="100000">
                      <a:srgbClr val="00005E"/>
                    </a:gs>
                  </a:gsLst>
                  <a:lin ang="5400000" scaled="1"/>
                </a:gradFill>
                <a:latin typeface="Arial"/>
                <a:cs typeface="Arial"/>
              </a:rPr>
              <a:t>Igor </a:t>
            </a:r>
            <a:r>
              <a:rPr lang="en-US" sz="3600" kern="10" dirty="0" err="1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CC"/>
                    </a:gs>
                    <a:gs pos="100000">
                      <a:srgbClr val="00005E"/>
                    </a:gs>
                  </a:gsLst>
                  <a:lin ang="5400000" scaled="1"/>
                </a:gradFill>
                <a:latin typeface="Arial"/>
                <a:cs typeface="Arial"/>
              </a:rPr>
              <a:t>sikorsky</a:t>
            </a:r>
            <a:r>
              <a:rPr lang="en-US" sz="3600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CC"/>
                    </a:gs>
                    <a:gs pos="100000">
                      <a:srgbClr val="00005E"/>
                    </a:gs>
                  </a:gsLst>
                  <a:lin ang="5400000" scaled="1"/>
                </a:gradFill>
                <a:latin typeface="Arial"/>
                <a:cs typeface="Arial"/>
              </a:rPr>
              <a:t> KPI</a:t>
            </a:r>
            <a:endParaRPr lang="ru-RU" sz="3600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CC"/>
                  </a:gs>
                  <a:gs pos="100000">
                    <a:srgbClr val="00005E"/>
                  </a:gs>
                </a:gsLst>
                <a:lin ang="5400000" scaled="1"/>
              </a:gradFill>
              <a:latin typeface="Arial"/>
              <a:cs typeface="Arial"/>
            </a:endParaRPr>
          </a:p>
          <a:p>
            <a:pPr algn="ctr"/>
            <a:r>
              <a:rPr lang="ru-RU" sz="36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CC"/>
                    </a:gs>
                    <a:gs pos="100000">
                      <a:srgbClr val="00005E"/>
                    </a:gs>
                  </a:gsLst>
                  <a:lin ang="5400000" scaled="1"/>
                </a:gradFill>
                <a:latin typeface="Arial"/>
                <a:cs typeface="Arial"/>
              </a:rPr>
              <a:t>tkovalyuk@ukr.net</a:t>
            </a:r>
            <a:endParaRPr lang="uk-UA" sz="3600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CC"/>
                  </a:gs>
                  <a:gs pos="100000">
                    <a:srgbClr val="00005E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75185"/>
            <a:ext cx="16637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75185"/>
            <a:ext cx="27622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5548" y="2066160"/>
            <a:ext cx="88445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Course</a:t>
            </a:r>
          </a:p>
          <a:p>
            <a:pPr algn="ctr"/>
            <a:r>
              <a:rPr lang="en-US" sz="3200" b="1" dirty="0" smtClean="0"/>
              <a:t>Information </a:t>
            </a:r>
            <a:r>
              <a:rPr lang="en-US" sz="3200" b="1" dirty="0" smtClean="0"/>
              <a:t>System Development and Deployment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0251424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3" name="Прямокутник 2"/>
          <p:cNvSpPr/>
          <p:nvPr/>
        </p:nvSpPr>
        <p:spPr>
          <a:xfrm>
            <a:off x="683568" y="1196752"/>
            <a:ext cx="7488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Arial" pitchFamily="34" charset="0"/>
                <a:cs typeface="Arial" pitchFamily="34" charset="0"/>
              </a:rPr>
              <a:t>Існує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три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класифікованих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за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часом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впливу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хід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процесу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початкові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Start Events), </a:t>
            </a:r>
            <a:endParaRPr lang="uk-UA" sz="20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проміжні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Intermeidate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Events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)</a:t>
            </a:r>
            <a:endParaRPr lang="uk-UA" sz="20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кінцеві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End Events). </a:t>
            </a:r>
            <a:endParaRPr lang="uk-UA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Початкові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кінцеві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події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являють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собою точки початку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закінчення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процесу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повинні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обов’язково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бути 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присутнім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діаграмі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21088"/>
            <a:ext cx="3816424" cy="123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57576" y="-11628"/>
            <a:ext cx="26841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ипи</a:t>
            </a: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подій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Рисунок 6" descr="Описание: eu_flag_co_funded_pos_[rgb]_r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333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3" name="Прямокутник 2"/>
          <p:cNvSpPr/>
          <p:nvPr/>
        </p:nvSpPr>
        <p:spPr>
          <a:xfrm>
            <a:off x="179512" y="836712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нотації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BPMN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визначені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наступні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типи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тригерів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Повідомлення</a:t>
            </a:r>
            <a:r>
              <a:rPr lang="ru-RU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Message)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виходить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деякого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учасника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або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тригера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процесу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передує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початку,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продовженню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або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закінченню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деякого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процесу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Таймер </a:t>
            </a:r>
            <a:r>
              <a:rPr lang="ru-RU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Timer)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встановлює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цикл часу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перебігу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процесу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Правило (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Rule)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тестовий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рядок,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описує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деякий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правило,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застосовуване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події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Виняткова</a:t>
            </a:r>
            <a:r>
              <a:rPr lang="ru-RU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подія</a:t>
            </a:r>
            <a:r>
              <a:rPr lang="ru-RU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Exception)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завершенні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деякої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інформує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процес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про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виникнення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помилки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Компенсація</a:t>
            </a:r>
            <a:r>
              <a:rPr lang="ru-RU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Compensation)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показує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як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підпроцесс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може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бути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компенсувавши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послідовністю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відкату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Скасування</a:t>
            </a:r>
            <a:r>
              <a:rPr lang="ru-RU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Cancel)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вказує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скасування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події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Посилання</a:t>
            </a:r>
            <a:r>
              <a:rPr lang="ru-RU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Link)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являє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собою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механізм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забезпечує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під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ключение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закінчення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події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одного потоку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процесу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до початку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події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іншого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потоку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процесу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Складене</a:t>
            </a:r>
            <a:r>
              <a:rPr lang="ru-RU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подія</a:t>
            </a:r>
            <a:r>
              <a:rPr lang="ru-RU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Multiple)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вказує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на те,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подія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може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задіяти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кілька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шляхів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розвитку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процесу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або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продовжити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процес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разі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наявності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проміжного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події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2771800" y="-7953"/>
            <a:ext cx="30015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Типи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тригерів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734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38" y="836712"/>
            <a:ext cx="8420918" cy="5064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2771800" y="-7953"/>
            <a:ext cx="30015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Типи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тригерів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Рисунок 6" descr="Описание: eu_flag_co_funded_pos_[rgb]_r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098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3" name="Прямокутник 2"/>
          <p:cNvSpPr/>
          <p:nvPr/>
        </p:nvSpPr>
        <p:spPr>
          <a:xfrm>
            <a:off x="311595" y="836712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Шлюз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або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об'єднання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використовується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для контролю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розбіжності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сходження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послідовного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потоку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позначає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розгалуження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або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з'єднання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маршрутів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Внутрішні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маркери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вказують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на тип контролю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розвитку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процесу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Шлюзи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можуть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визначати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напрямок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потоку 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основі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даних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процесу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Data-Based)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або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основі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результатів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настання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подій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Event- Based).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шлюз 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основі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даних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процесу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операцією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«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виключне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АБО» (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Exclusive (XOR) Data-Based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 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може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виконуватися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тільки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одна з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гілок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процесу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Шлюз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основі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результатів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настання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подій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операцією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«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виключне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АБО» (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Exclusive (XOR) Event-Based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 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може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виполнять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тільки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одна з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гілок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процесу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Шлюз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основі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результатів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настання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подій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операцією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«АБО» (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Inclusive (OR) Event-Based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 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можуть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виконуватися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одна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або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більше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гілок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процесу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шлюз з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операцією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«І» (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Parallel (AND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)) 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всі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гілки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процесу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виконуються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паралельно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Шлюз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складним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умовою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Complex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475656" y="-22264"/>
            <a:ext cx="57606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Шлюз (</a:t>
            </a:r>
            <a:r>
              <a:rPr lang="ru-RU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або</a:t>
            </a:r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об'єднання</a:t>
            </a:r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299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3" name="Прямокутник 2"/>
          <p:cNvSpPr/>
          <p:nvPr/>
        </p:nvSpPr>
        <p:spPr>
          <a:xfrm>
            <a:off x="0" y="2501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Графічні</a:t>
            </a:r>
            <a:r>
              <a:rPr lang="ru-RU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об’єкти</a:t>
            </a:r>
            <a:r>
              <a:rPr lang="ru-RU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моделювання</a:t>
            </a:r>
            <a:r>
              <a:rPr lang="ru-RU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нотації</a:t>
            </a:r>
            <a:r>
              <a:rPr lang="ru-RU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BPMN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352928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936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88" y="1124744"/>
            <a:ext cx="866510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кутник 2"/>
          <p:cNvSpPr/>
          <p:nvPr/>
        </p:nvSpPr>
        <p:spPr>
          <a:xfrm>
            <a:off x="0" y="2501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Графічні</a:t>
            </a:r>
            <a:r>
              <a:rPr lang="ru-RU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об’єкти</a:t>
            </a:r>
            <a:r>
              <a:rPr lang="ru-RU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моделювання</a:t>
            </a:r>
            <a:r>
              <a:rPr lang="ru-RU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нотації</a:t>
            </a:r>
            <a:r>
              <a:rPr lang="ru-RU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BPMN</a:t>
            </a:r>
          </a:p>
        </p:txBody>
      </p:sp>
    </p:spTree>
    <p:extLst>
      <p:ext uri="{BB962C8B-B14F-4D97-AF65-F5344CB8AC3E}">
        <p14:creationId xmlns:p14="http://schemas.microsoft.com/office/powerpoint/2010/main" val="1003661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3" name="Прямокутник 2"/>
          <p:cNvSpPr/>
          <p:nvPr/>
        </p:nvSpPr>
        <p:spPr>
          <a:xfrm>
            <a:off x="539552" y="980728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У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BPMN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визначені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наступні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типи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артефактів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: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Дані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про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об'єкт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Data Objects)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являють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собою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додаткові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дані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про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об'єкт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графічно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зображуються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вигляді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прямокутника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з «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загнутим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верхнім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правим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куточком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Група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Groupe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використовується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документації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або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аналізу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цілей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але не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впливає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послідовність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потоків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Анотація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Annotation)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надає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додаткову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інформацію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читача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діаграм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BPMN.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2779715" y="0"/>
            <a:ext cx="36565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Типи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артефактів</a:t>
            </a:r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41211"/>
            <a:ext cx="6264696" cy="2395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Рисунок 6" descr="Описание: eu_flag_co_funded_pos_[rgb]_r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587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3" name="Прямокутник 2"/>
          <p:cNvSpPr/>
          <p:nvPr/>
        </p:nvSpPr>
        <p:spPr>
          <a:xfrm>
            <a:off x="1115616" y="1124744"/>
            <a:ext cx="65527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Розглянемо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такі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основні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бізнес-процеси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1.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отримання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замовлення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та установка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програмного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забезпечення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2.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отримання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замовлення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та ремонт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комп’ютерної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техніки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3.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отримання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замовлення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організація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доставки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мультимедійних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засобів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4.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отримання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замовлення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обслуговування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комп’ютерної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техніки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наприклад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заправка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картриджів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5.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вивчення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потреб та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формування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планів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закупівлю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нової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комп’ютерної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техніки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іншого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обладнання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107504" y="20295"/>
            <a:ext cx="9036496" cy="95410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Моделювання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основних</a:t>
            </a: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бізнес-процесів</a:t>
            </a: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центру</a:t>
            </a:r>
          </a:p>
          <a:p>
            <a:pPr algn="ctr"/>
            <a:r>
              <a:rPr lang="ru-RU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інформаційно-технічного</a:t>
            </a: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обслуговування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415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3" name="Прямокутник 2"/>
          <p:cNvSpPr/>
          <p:nvPr/>
        </p:nvSpPr>
        <p:spPr>
          <a:xfrm>
            <a:off x="395536" y="1052736"/>
            <a:ext cx="78488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процесі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розробки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документації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стосується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опису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взаємодії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іншими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відділами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обов'язковим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є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опис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процесу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надходження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заявок до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відділу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інформаційних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технологій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(ІТ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процесі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отримання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замовлення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організацію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доставки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мультимедійних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засобів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спочатку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формується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заявка на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поставку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мультимедійного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засобу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згідно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із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затвердженим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стандартом, 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заявці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вказується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ініціатор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звернення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1257300" lvl="2" indent="-342900"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час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і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місце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поставки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мультимедійного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засобу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1257300" lvl="2" indent="-342900"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дата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надходження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заявки,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1257300" lvl="2" indent="-342900">
              <a:buFont typeface="Wingdings" pitchFamily="2" charset="2"/>
              <a:buChar char="Ø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спеціаліст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відділу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який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прийняв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заявку.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Додатково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необхідно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вказати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результат: час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її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виконання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або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причину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відмови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відповідального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співробітника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який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безпосередньо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займався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проблемою,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зазначеною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заявці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179512" y="73183"/>
            <a:ext cx="8964488" cy="978729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Опис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бізнес-процесу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замовлення</a:t>
            </a:r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видачі</a:t>
            </a:r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мультимедійних</a:t>
            </a:r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засобів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779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4" y="997590"/>
            <a:ext cx="8810158" cy="522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14314" y="10943"/>
            <a:ext cx="92382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Замовлення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видача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мультимедійних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засобів</a:t>
            </a:r>
            <a:endParaRPr lang="ru-RU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245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3" name="Прямокутник 2"/>
          <p:cNvSpPr/>
          <p:nvPr/>
        </p:nvSpPr>
        <p:spPr>
          <a:xfrm>
            <a:off x="179512" y="889844"/>
            <a:ext cx="87849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latin typeface="Arial" pitchFamily="34" charset="0"/>
                <a:cs typeface="Arial" pitchFamily="34" charset="0"/>
              </a:rPr>
              <a:t>Б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ізнес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-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процес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це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деяка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сукупність</a:t>
            </a:r>
            <a:r>
              <a:rPr lang="ru-RU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дій</a:t>
            </a:r>
            <a:r>
              <a:rPr lang="ru-RU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з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перетворення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отриманих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вході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ресурсів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 продукт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має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певну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цінність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споживача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виході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бізнес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-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процеси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є на будь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-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якому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підприємстві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endParaRPr lang="uk-UA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Найчастіше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компанії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застосовують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один з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двох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підходів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управління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своїми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бізнес-процесами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функціональний</a:t>
            </a:r>
            <a:r>
              <a:rPr lang="ru-RU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процесний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Різниця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полягає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 тому,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при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функціональному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підході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компанія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розглядається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як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набір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підрозділів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кожний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з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яких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виконує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якісь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свої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окремі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функції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При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процесному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підході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розглядається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бізнес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з точки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зору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набору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процесів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: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основних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таких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управляють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таких,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підтримують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0"/>
            <a:ext cx="5832648" cy="886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Модель </a:t>
            </a:r>
            <a:r>
              <a:rPr lang="ru-RU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управління</a:t>
            </a:r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бізнес-процесами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467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3" name="Прямокутник 2"/>
          <p:cNvSpPr/>
          <p:nvPr/>
        </p:nvSpPr>
        <p:spPr>
          <a:xfrm>
            <a:off x="611560" y="1268760"/>
            <a:ext cx="77768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Процес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обслуговування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заявок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наприклад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заявки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на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заправку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картриджа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починається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поданням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заявки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на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певну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послугу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Якщо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заявка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оформлена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за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затвердженим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стандартом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то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в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разі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наявності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матеріалів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наприклад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тонера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відповідальний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спеціаліст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відділу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виконує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послугу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Потім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виконавець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реєструє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факт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успішно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виконаної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заявки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в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інформаційній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системі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обов’язково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вказуючи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кількість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використаного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матеріалу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Якщо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матеріали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відсутні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то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формується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документ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на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придбання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необхідного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матеріалу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8118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бслуговування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заявки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заправку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картриджа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576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5025"/>
            <a:ext cx="8793900" cy="548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18118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pc="-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BPMN.</a:t>
            </a:r>
            <a:r>
              <a:rPr lang="uk-UA" sz="2800" b="1" spc="-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en-US" sz="2800" b="1" spc="-1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бслуговування</a:t>
            </a:r>
            <a:r>
              <a:rPr lang="en-US" sz="2800" b="1" spc="-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spc="-1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заявки</a:t>
            </a:r>
            <a:r>
              <a:rPr lang="en-US" sz="2800" b="1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spc="-1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sz="2800" b="1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spc="-1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заправку</a:t>
            </a:r>
            <a:r>
              <a:rPr lang="en-US" sz="2800" b="1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spc="-1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картриджа</a:t>
            </a:r>
            <a:r>
              <a:rPr lang="en-US" sz="2800" b="1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1" spc="-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815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3" name="Прямокутник 2"/>
          <p:cNvSpPr/>
          <p:nvPr/>
        </p:nvSpPr>
        <p:spPr>
          <a:xfrm>
            <a:off x="1475656" y="0"/>
            <a:ext cx="5688632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Встановлення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програмних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засобів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99592" y="1484784"/>
            <a:ext cx="70567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Процес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отримання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замовлення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на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встановлення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програмних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засобів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має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два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позитивних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виходи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і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один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негативний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відхилена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заявка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у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випадку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відмови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керівництвом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придбання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нового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програмного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забезпечення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549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3" name="Прямокутник 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-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Приклад </a:t>
            </a:r>
            <a:r>
              <a:rPr lang="en-US" sz="2800" b="1" spc="-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BPMN. </a:t>
            </a:r>
            <a:r>
              <a:rPr lang="en-US" sz="2800" b="1" spc="-1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Встановлення</a:t>
            </a:r>
            <a:r>
              <a:rPr lang="en-US" sz="2800" b="1" spc="-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spc="-1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програмних</a:t>
            </a:r>
            <a:r>
              <a:rPr lang="en-US" sz="2800" b="1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spc="-1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засобів</a:t>
            </a:r>
            <a:endParaRPr lang="ru-RU" sz="2800" b="1" spc="-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964488" cy="5836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100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3" name="Прямокутник 2"/>
          <p:cNvSpPr/>
          <p:nvPr/>
        </p:nvSpPr>
        <p:spPr>
          <a:xfrm>
            <a:off x="215008" y="908720"/>
            <a:ext cx="89289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При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поданні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заявки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на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закупівлю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ініціатору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необхідно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подати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обґрунтування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Потім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якщо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обґрунтування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дійсно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виправдано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слід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запросити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рахунок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у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постачальника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і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відправити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його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разом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з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поданою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заявкою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на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підпис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особі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яка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приймає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рішення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про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оплату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"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Заявка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на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закупівлю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"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найчастіше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виникає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при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організації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додаткового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робочого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місця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У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цьому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випадку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обґрунтуванням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буде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виписка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з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переліків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стандартного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типового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програмного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забезпечення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та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конфігурації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ПК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та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іншої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комп'ютерної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техніки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Може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виникнути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ситуація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коли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запитувані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в "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Заявці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на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закупівлю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"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об'єкти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є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на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складі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відділу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ІТ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і їх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можна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видати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запитуване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зі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складу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При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цьому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необхідно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заповнити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документ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Переміщення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зі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складу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»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в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якому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вказується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об'єкт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видачі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(у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тому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числі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з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кількісними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характеристиками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), 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ПІБ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та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підпис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співробітника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який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видав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об'єкт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ПІБ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та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підпис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співробітника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який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прийняв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об'єкт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дата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передачі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331640" y="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Закупка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апаратних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засобів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97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3" name="Прямокутник 2"/>
          <p:cNvSpPr/>
          <p:nvPr/>
        </p:nvSpPr>
        <p:spPr>
          <a:xfrm>
            <a:off x="1475656" y="0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Закупка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апаратних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засобів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8251"/>
            <a:ext cx="9036496" cy="583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23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6" y="908720"/>
            <a:ext cx="9113484" cy="58326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3" name="Прямокутник 2"/>
          <p:cNvSpPr/>
          <p:nvPr/>
        </p:nvSpPr>
        <p:spPr>
          <a:xfrm>
            <a:off x="63304" y="0"/>
            <a:ext cx="90806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Приклад BPMN-</a:t>
            </a:r>
            <a:r>
              <a:rPr lang="ru-RU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процесу</a:t>
            </a: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«Доставка товару в магазин»</a:t>
            </a:r>
          </a:p>
        </p:txBody>
      </p:sp>
    </p:spTree>
    <p:extLst>
      <p:ext uri="{BB962C8B-B14F-4D97-AF65-F5344CB8AC3E}">
        <p14:creationId xmlns:p14="http://schemas.microsoft.com/office/powerpoint/2010/main" val="421825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28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915816" y="2132856"/>
            <a:ext cx="2568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0456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4" name="Прямокутник 3"/>
          <p:cNvSpPr/>
          <p:nvPr/>
        </p:nvSpPr>
        <p:spPr>
          <a:xfrm>
            <a:off x="0" y="116632"/>
            <a:ext cx="9144000" cy="88024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Опис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бізнес-процесів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з</a:t>
            </a:r>
          </a:p>
          <a:p>
            <a:pPr algn="ctr">
              <a:lnSpc>
                <a:spcPct val="80000"/>
              </a:lnSpc>
            </a:pPr>
            <a:r>
              <a:rPr lang="ru-RU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використанням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BPMN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755576" y="3212976"/>
            <a:ext cx="712879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Основним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інструментом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BPMN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служить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діаграма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бізнес-процесів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Business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Process Diagram, BPD).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http://demo.bpmn.io/</a:t>
            </a:r>
            <a:endParaRPr lang="uk-UA" sz="20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Отримана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результаті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модель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являє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собою мережу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графічних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об'єктів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які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зображують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дії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пов'язані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потоками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управління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467544" y="1213008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Яку б модель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управління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процесами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не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вибрала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компанія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процеси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передусім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необхідно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змоделювати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Моделювання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бізнес-процесів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стартує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нотації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яка, у свою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чергу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починається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визначення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її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елементів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Рисунок 7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90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5" name="Прямокутник 4"/>
          <p:cNvSpPr/>
          <p:nvPr/>
        </p:nvSpPr>
        <p:spPr>
          <a:xfrm>
            <a:off x="755576" y="1582341"/>
            <a:ext cx="78488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У рамках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загальної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нотації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BPMN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існує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три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типи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процесів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Приватні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або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внутрішні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процеси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Private) -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внутрішні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процеси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певної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організації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Абстрактні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або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відкриті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процеси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Abstract) -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взаємодія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між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процесами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рівні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обміну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повідомленнями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Спільні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або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глобальні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процеси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Collaboration) -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два і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більше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абстрактних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процесів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одній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діаграмі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475656" y="-112028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Типи</a:t>
            </a:r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процесів</a:t>
            </a:r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3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нотації</a:t>
            </a:r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BPMN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Рисунок 7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225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3" name="Прямокутник 2"/>
          <p:cNvSpPr/>
          <p:nvPr/>
        </p:nvSpPr>
        <p:spPr>
          <a:xfrm>
            <a:off x="443212" y="908720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Діаграма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BPMN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може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відображати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процеси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різних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учасників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кожний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з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яких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може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мати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свій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погляд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неї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По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відношенню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учасника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одні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дії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будуть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внутрішніми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інші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зовнішніми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Проектування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процесів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рекомендується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розділяти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за такими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рівнями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Бізнес-рівень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Business Layer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-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загальне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уявлення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різних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бізнес-кроків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і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керуючих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ними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потоків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Функціональний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рівень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Functional Layer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-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загальне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уявлення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про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взаємодії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процесів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з базами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даних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проектування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формату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обміну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повідомленнями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Рівень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реалізації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Implementation Layer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-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схема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реалізації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деталей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процесу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290614" y="0"/>
            <a:ext cx="2651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Точки </a:t>
            </a:r>
            <a:r>
              <a:rPr lang="ru-RU" sz="3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зору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778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3" name="Прямокутник 2"/>
          <p:cNvSpPr/>
          <p:nvPr/>
        </p:nvSpPr>
        <p:spPr>
          <a:xfrm>
            <a:off x="260114" y="1052736"/>
            <a:ext cx="8568952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BPMN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визначені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наступні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типи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об'єктів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Діяльність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Activity)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дії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виконуються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учасниками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процес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З'єднувач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потоків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Flow Connector)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зв'язок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між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об'єктами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процесу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Подія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Event)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специфікація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істотних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явищ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поведінці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системи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тобто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явища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впливають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потік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процесу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>
              <a:spcAft>
                <a:spcPts val="600"/>
              </a:spcAft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Шлюз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або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об'єднання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Gateway)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точка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прийняття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рішень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діаграмі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процесу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після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якої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потік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процесу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може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бути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продовжений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по одному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або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більше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шляху;</a:t>
            </a:r>
          </a:p>
          <a:p>
            <a:pPr>
              <a:spcAft>
                <a:spcPts val="600"/>
              </a:spcAft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Доріжка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Swimlane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область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діаграми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містить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елементи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моделі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окремого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учасника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процесу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Артефакт (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Artifact)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документи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коментарі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447800" y="-2376"/>
            <a:ext cx="7084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Об'єкти</a:t>
            </a:r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потоку </a:t>
            </a:r>
            <a:r>
              <a:rPr lang="ru-RU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процесу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595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3" name="Прямокутник 2"/>
          <p:cNvSpPr/>
          <p:nvPr/>
        </p:nvSpPr>
        <p:spPr>
          <a:xfrm>
            <a:off x="899592" y="997565"/>
            <a:ext cx="79928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000" dirty="0" err="1">
                <a:latin typeface="Arial" pitchFamily="34" charset="0"/>
                <a:cs typeface="Arial" pitchFamily="34" charset="0"/>
              </a:rPr>
              <a:t>Діяльність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складається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атомарних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або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складових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дій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характеризую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чи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х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роботу, яку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виконує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система.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Діяльність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підрозділяється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завдання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підпроцеси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Завдання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Task)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являє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собою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елементарне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дію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 межах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процесу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Завдання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можуть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об'єднуватися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підпроцеси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Sub-process) 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складні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 межах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процесу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000" dirty="0" err="1">
                <a:latin typeface="Arial" pitchFamily="34" charset="0"/>
                <a:cs typeface="Arial" pitchFamily="34" charset="0"/>
              </a:rPr>
              <a:t>З'єднувачі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потоків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коннектори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використовуються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з'єднання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елементів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потоку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процесу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1447800" y="-2376"/>
            <a:ext cx="7084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Об'єкти</a:t>
            </a:r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потоку </a:t>
            </a:r>
            <a:r>
              <a:rPr lang="ru-RU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процесу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256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3" name="Прямокутник 2"/>
          <p:cNvSpPr/>
          <p:nvPr/>
        </p:nvSpPr>
        <p:spPr>
          <a:xfrm>
            <a:off x="251520" y="836712"/>
            <a:ext cx="8640960" cy="57861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З'єднувачі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потоків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коннектори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використовуються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з'єднання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елементів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потоку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процесу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Послідовний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простий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потік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Sequence Flow)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використовується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відображення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порядку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проходження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дій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процесу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Умовний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потік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послідовний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потік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умовним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виразом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зміняється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за часом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виконання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з метою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визначити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чи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буде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використовуватися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потік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Потік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за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замовчуванням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умовний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потік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який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буде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використовуватися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випадку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якщо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всі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інші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умовні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потоки не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вірні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при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виконанні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ru-RU" sz="2000" dirty="0" err="1">
                <a:latin typeface="Arial" pitchFamily="34" charset="0"/>
                <a:cs typeface="Arial" pitchFamily="34" charset="0"/>
              </a:rPr>
              <a:t>Потік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повідомлень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Message Flow)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використовується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відображення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потоку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повідомлень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між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двома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окремими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учасниками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процесу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ru-RU" sz="2000" dirty="0" err="1">
                <a:latin typeface="Arial" pitchFamily="34" charset="0"/>
                <a:cs typeface="Arial" pitchFamily="34" charset="0"/>
              </a:rPr>
              <a:t>Асоціація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Association)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використовується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для того,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щоб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зв'язати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дані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текст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та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інші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артефакти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з потоком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об'єктів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процесу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Подія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являє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собою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щось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відбувається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ході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бізнес-процеса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впливає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його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перебіг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1447800" y="-2376"/>
            <a:ext cx="7084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Об'єкти</a:t>
            </a:r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потоку </a:t>
            </a:r>
            <a:r>
              <a:rPr lang="ru-RU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процесу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302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E928D-F6AD-4585-86C7-24457011D92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3" name="Прямокутник 2"/>
          <p:cNvSpPr/>
          <p:nvPr/>
        </p:nvSpPr>
        <p:spPr>
          <a:xfrm>
            <a:off x="0" y="2501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Графічні</a:t>
            </a:r>
            <a:r>
              <a:rPr lang="ru-RU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об’єкти</a:t>
            </a:r>
            <a:r>
              <a:rPr lang="ru-RU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моделювання</a:t>
            </a:r>
            <a:r>
              <a:rPr lang="ru-RU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нотації</a:t>
            </a:r>
            <a:r>
              <a:rPr lang="ru-RU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BPMN</a:t>
            </a:r>
          </a:p>
        </p:txBody>
      </p:sp>
      <p:pic>
        <p:nvPicPr>
          <p:cNvPr id="2086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836712"/>
            <a:ext cx="7776864" cy="55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3509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1615</Words>
  <Application>Microsoft Office PowerPoint</Application>
  <PresentationFormat>Экран (4:3)</PresentationFormat>
  <Paragraphs>169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24</cp:revision>
  <dcterms:created xsi:type="dcterms:W3CDTF">2015-09-24T21:47:00Z</dcterms:created>
  <dcterms:modified xsi:type="dcterms:W3CDTF">2017-12-01T17:25:01Z</dcterms:modified>
</cp:coreProperties>
</file>