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0"/>
  </p:notesMasterIdLst>
  <p:sldIdLst>
    <p:sldId id="257" r:id="rId2"/>
    <p:sldId id="292" r:id="rId3"/>
    <p:sldId id="258" r:id="rId4"/>
    <p:sldId id="256" r:id="rId5"/>
    <p:sldId id="259" r:id="rId6"/>
    <p:sldId id="260" r:id="rId7"/>
    <p:sldId id="261" r:id="rId8"/>
    <p:sldId id="283" r:id="rId9"/>
    <p:sldId id="262" r:id="rId10"/>
    <p:sldId id="285" r:id="rId11"/>
    <p:sldId id="286" r:id="rId12"/>
    <p:sldId id="287" r:id="rId13"/>
    <p:sldId id="288" r:id="rId14"/>
    <p:sldId id="284" r:id="rId15"/>
    <p:sldId id="289" r:id="rId16"/>
    <p:sldId id="290" r:id="rId17"/>
    <p:sldId id="263" r:id="rId18"/>
    <p:sldId id="264" r:id="rId19"/>
    <p:sldId id="265" r:id="rId20"/>
    <p:sldId id="266" r:id="rId21"/>
    <p:sldId id="267" r:id="rId22"/>
    <p:sldId id="268" r:id="rId23"/>
    <p:sldId id="269" r:id="rId24"/>
    <p:sldId id="271" r:id="rId25"/>
    <p:sldId id="270" r:id="rId26"/>
    <p:sldId id="272" r:id="rId27"/>
    <p:sldId id="273" r:id="rId28"/>
    <p:sldId id="291" r:id="rId2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Помірний стиль 2 –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5" d="100"/>
          <a:sy n="75" d="100"/>
        </p:scale>
        <p:origin x="972" y="5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верхнього колонтитула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Місце для дати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59D8190-67AF-4D38-AE7E-20DB05C6C1CC}" type="datetimeFigureOut">
              <a:rPr lang="ru-RU" smtClean="0"/>
              <a:t>01.12.2017</a:t>
            </a:fld>
            <a:endParaRPr lang="ru-RU"/>
          </a:p>
        </p:txBody>
      </p:sp>
      <p:sp>
        <p:nvSpPr>
          <p:cNvPr id="4" name="Місце для зображення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Місце для нотаток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ru-RU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8C1F99B-7012-4B88-B42D-4B46A0BC0E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42867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uk-UA" smtClean="0"/>
              <a:t>Зразок заголовка</a:t>
            </a:r>
            <a:endParaRPr lang="ru-RU"/>
          </a:p>
        </p:txBody>
      </p:sp>
      <p:sp>
        <p:nvSpPr>
          <p:cNvPr id="3" name="Пі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uk-UA" smtClean="0"/>
              <a:t>Зразок підзаголовка</a:t>
            </a:r>
            <a:endParaRPr lang="ru-RU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F90C53-2812-4276-883A-E93B773197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023287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ru-RU"/>
          </a:p>
        </p:txBody>
      </p:sp>
      <p:sp>
        <p:nvSpPr>
          <p:cNvPr id="3" name="Місце для вертикального тексту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ru-RU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F90C53-2812-4276-883A-E93B773197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91390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и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uk-UA" smtClean="0"/>
              <a:t>Зразок заголовка</a:t>
            </a:r>
            <a:endParaRPr lang="ru-RU"/>
          </a:p>
        </p:txBody>
      </p:sp>
      <p:sp>
        <p:nvSpPr>
          <p:cNvPr id="3" name="Місце для вертикального тексту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ru-RU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F90C53-2812-4276-883A-E93B773197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5948163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 Box 32"/>
          <p:cNvSpPr txBox="1">
            <a:spLocks noChangeArrowheads="1"/>
          </p:cNvSpPr>
          <p:nvPr/>
        </p:nvSpPr>
        <p:spPr bwMode="auto">
          <a:xfrm>
            <a:off x="7631113" y="6583363"/>
            <a:ext cx="1262062" cy="274637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uk-UA" sz="1200"/>
              <a:t>Листопад 2011</a:t>
            </a:r>
            <a:endParaRPr lang="ru-RU" sz="1200"/>
          </a:p>
        </p:txBody>
      </p:sp>
      <p:pic>
        <p:nvPicPr>
          <p:cNvPr id="29" name="Picture 5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4850"/>
            <a:ext cx="9144000" cy="6916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" name="TextBox 58"/>
          <p:cNvSpPr txBox="1">
            <a:spLocks noChangeArrowheads="1"/>
          </p:cNvSpPr>
          <p:nvPr userDrawn="1"/>
        </p:nvSpPr>
        <p:spPr bwMode="auto">
          <a:xfrm flipH="1">
            <a:off x="5541963" y="6594475"/>
            <a:ext cx="2720975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200" dirty="0" err="1" smtClean="0"/>
              <a:t>Kovaliuk</a:t>
            </a:r>
            <a:r>
              <a:rPr lang="en-US" sz="1200" dirty="0" smtClean="0"/>
              <a:t> T. ISDAD</a:t>
            </a:r>
            <a:endParaRPr lang="ru-RU" sz="12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0" y="47279"/>
            <a:ext cx="9144000" cy="809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2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7239000" y="6583362"/>
            <a:ext cx="1905000" cy="274638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8F2E928D-F6AD-4585-86C7-24457011D92F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876739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і об'є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ru-RU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ru-RU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F90C53-2812-4276-883A-E93B773197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59640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uk-UA" smtClean="0"/>
              <a:t>Зразок заголовка</a:t>
            </a:r>
            <a:endParaRPr lang="ru-RU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F90C53-2812-4276-883A-E93B773197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07096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'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ru-RU"/>
          </a:p>
        </p:txBody>
      </p:sp>
      <p:sp>
        <p:nvSpPr>
          <p:cNvPr id="3" name="Місце для вмісту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ru-RU"/>
          </a:p>
        </p:txBody>
      </p:sp>
      <p:sp>
        <p:nvSpPr>
          <p:cNvPr id="4" name="Місце для вмісту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ru-RU"/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F90C53-2812-4276-883A-E93B773197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5911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uk-UA" smtClean="0"/>
              <a:t>Зразок заголовка</a:t>
            </a:r>
            <a:endParaRPr lang="ru-RU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4" name="Місце для вмісту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ru-RU"/>
          </a:p>
        </p:txBody>
      </p:sp>
      <p:sp>
        <p:nvSpPr>
          <p:cNvPr id="5" name="Місце для тексту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6" name="Місце для вмісту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ru-RU"/>
          </a:p>
        </p:txBody>
      </p:sp>
      <p:sp>
        <p:nvSpPr>
          <p:cNvPr id="7" name="Місце для дати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Місце для нижнього колонтитула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Місце для номера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F90C53-2812-4276-883A-E93B773197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66264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ru-RU"/>
          </a:p>
        </p:txBody>
      </p:sp>
      <p:sp>
        <p:nvSpPr>
          <p:cNvPr id="3" name="Місце для дати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Місце для нижнього колонтитула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Місце для номера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F90C53-2812-4276-883A-E93B773197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59456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дати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Місце для нижнього колонтитула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F90C53-2812-4276-883A-E93B773197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13177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uk-UA" smtClean="0"/>
              <a:t>Зразок заголовка</a:t>
            </a:r>
            <a:endParaRPr lang="ru-RU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ru-RU"/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F90C53-2812-4276-883A-E93B773197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654164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Зображення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uk-UA" smtClean="0"/>
              <a:t>Зразок заголовка</a:t>
            </a:r>
            <a:endParaRPr lang="ru-RU"/>
          </a:p>
        </p:txBody>
      </p:sp>
      <p:sp>
        <p:nvSpPr>
          <p:cNvPr id="3" name="Місце для зображення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F90C53-2812-4276-883A-E93B773197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08805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аголовка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 smtClean="0"/>
              <a:t>Зразок заголовка</a:t>
            </a:r>
            <a:endParaRPr lang="ru-RU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ru-RU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F90C53-2812-4276-883A-E93B773197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03769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.jpe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.jpe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1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WordArt 5"/>
          <p:cNvSpPr>
            <a:spLocks noChangeArrowheads="1" noChangeShapeType="1" noTextEdit="1"/>
          </p:cNvSpPr>
          <p:nvPr/>
        </p:nvSpPr>
        <p:spPr bwMode="auto">
          <a:xfrm>
            <a:off x="2627783" y="3345378"/>
            <a:ext cx="4608041" cy="1386361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b="1" kern="10" dirty="0" smtClean="0">
                <a:ln w="9525">
                  <a:noFill/>
                  <a:round/>
                  <a:headEnd/>
                  <a:tailEnd/>
                </a:ln>
                <a:solidFill>
                  <a:srgbClr val="0000CC"/>
                </a:solidFill>
                <a:effectLst>
                  <a:outerShdw dist="68392" dir="1308085" algn="ctr" rotWithShape="0">
                    <a:srgbClr val="F6FB17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Topic</a:t>
            </a:r>
          </a:p>
          <a:p>
            <a:pPr algn="ctr"/>
            <a:r>
              <a:rPr lang="en-US" sz="3600" b="1" kern="10" dirty="0" smtClean="0">
                <a:ln w="9525">
                  <a:noFill/>
                  <a:round/>
                  <a:headEnd/>
                  <a:tailEnd/>
                </a:ln>
                <a:solidFill>
                  <a:srgbClr val="0000CC"/>
                </a:solidFill>
                <a:effectLst>
                  <a:outerShdw dist="68392" dir="1308085" algn="ctr" rotWithShape="0">
                    <a:srgbClr val="F6FB17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BPMN </a:t>
            </a:r>
            <a:r>
              <a:rPr lang="en-US" sz="3600" b="1" kern="10" dirty="0" smtClean="0">
                <a:ln w="9525">
                  <a:noFill/>
                  <a:round/>
                  <a:headEnd/>
                  <a:tailEnd/>
                </a:ln>
                <a:solidFill>
                  <a:srgbClr val="0000CC"/>
                </a:solidFill>
                <a:effectLst>
                  <a:outerShdw dist="68392" dir="1308085" algn="ctr" rotWithShape="0">
                    <a:srgbClr val="F6FB17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for </a:t>
            </a:r>
          </a:p>
          <a:p>
            <a:pPr algn="ctr"/>
            <a:r>
              <a:rPr lang="en-US" sz="3600" b="1" kern="10" dirty="0" smtClean="0">
                <a:ln w="9525">
                  <a:noFill/>
                  <a:round/>
                  <a:headEnd/>
                  <a:tailEnd/>
                </a:ln>
                <a:solidFill>
                  <a:srgbClr val="0000CC"/>
                </a:solidFill>
                <a:effectLst>
                  <a:outerShdw dist="68392" dir="1308085" algn="ctr" rotWithShape="0">
                    <a:srgbClr val="F6FB17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Business Analyses</a:t>
            </a:r>
            <a:endParaRPr lang="uk-UA" sz="3600" b="1" kern="10" dirty="0">
              <a:ln w="9525">
                <a:noFill/>
                <a:round/>
                <a:headEnd/>
                <a:tailEnd/>
              </a:ln>
              <a:solidFill>
                <a:srgbClr val="0000CC"/>
              </a:solidFill>
              <a:effectLst>
                <a:outerShdw dist="68392" dir="1308085" algn="ctr" rotWithShape="0">
                  <a:srgbClr val="F6FB17">
                    <a:alpha val="79999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sp>
        <p:nvSpPr>
          <p:cNvPr id="15363" name="WordArt 6"/>
          <p:cNvSpPr>
            <a:spLocks noChangeArrowheads="1" noChangeShapeType="1" noTextEdit="1"/>
          </p:cNvSpPr>
          <p:nvPr/>
        </p:nvSpPr>
        <p:spPr bwMode="auto">
          <a:xfrm>
            <a:off x="3311610" y="5229200"/>
            <a:ext cx="3240385" cy="687387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 dirty="0" err="1" smtClean="0">
                <a:ln w="9525">
                  <a:solidFill>
                    <a:schemeClr val="tx2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0000CC"/>
                    </a:gs>
                    <a:gs pos="100000">
                      <a:srgbClr val="00005E"/>
                    </a:gs>
                  </a:gsLst>
                  <a:lin ang="5400000" scaled="1"/>
                </a:gradFill>
                <a:latin typeface="Arial"/>
                <a:cs typeface="Arial"/>
              </a:rPr>
              <a:t>Kovaliuk</a:t>
            </a:r>
            <a:r>
              <a:rPr lang="en-US" sz="3600" kern="10" dirty="0" smtClean="0">
                <a:ln w="9525">
                  <a:solidFill>
                    <a:schemeClr val="tx2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0000CC"/>
                    </a:gs>
                    <a:gs pos="100000">
                      <a:srgbClr val="00005E"/>
                    </a:gs>
                  </a:gsLst>
                  <a:lin ang="5400000" scaled="1"/>
                </a:gradFill>
                <a:latin typeface="Arial"/>
                <a:cs typeface="Arial"/>
              </a:rPr>
              <a:t> Tetiana</a:t>
            </a:r>
          </a:p>
          <a:p>
            <a:pPr algn="ctr"/>
            <a:r>
              <a:rPr lang="en-US" sz="3600" kern="10" dirty="0" smtClean="0">
                <a:ln w="9525">
                  <a:solidFill>
                    <a:schemeClr val="tx2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0000CC"/>
                    </a:gs>
                    <a:gs pos="100000">
                      <a:srgbClr val="00005E"/>
                    </a:gs>
                  </a:gsLst>
                  <a:lin ang="5400000" scaled="1"/>
                </a:gradFill>
                <a:latin typeface="Arial"/>
                <a:cs typeface="Arial"/>
              </a:rPr>
              <a:t>Igor </a:t>
            </a:r>
            <a:r>
              <a:rPr lang="en-US" sz="3600" kern="10" dirty="0" err="1" smtClean="0">
                <a:ln w="9525">
                  <a:solidFill>
                    <a:schemeClr val="tx2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0000CC"/>
                    </a:gs>
                    <a:gs pos="100000">
                      <a:srgbClr val="00005E"/>
                    </a:gs>
                  </a:gsLst>
                  <a:lin ang="5400000" scaled="1"/>
                </a:gradFill>
                <a:latin typeface="Arial"/>
                <a:cs typeface="Arial"/>
              </a:rPr>
              <a:t>sikorsky</a:t>
            </a:r>
            <a:r>
              <a:rPr lang="en-US" sz="3600" kern="10" dirty="0" smtClean="0">
                <a:ln w="9525">
                  <a:solidFill>
                    <a:schemeClr val="tx2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0000CC"/>
                    </a:gs>
                    <a:gs pos="100000">
                      <a:srgbClr val="00005E"/>
                    </a:gs>
                  </a:gsLst>
                  <a:lin ang="5400000" scaled="1"/>
                </a:gradFill>
                <a:latin typeface="Arial"/>
                <a:cs typeface="Arial"/>
              </a:rPr>
              <a:t> KPI</a:t>
            </a:r>
            <a:endParaRPr lang="ru-RU" sz="3600" kern="10" dirty="0">
              <a:ln w="9525">
                <a:solidFill>
                  <a:schemeClr val="tx2"/>
                </a:solidFill>
                <a:round/>
                <a:headEnd/>
                <a:tailEnd/>
              </a:ln>
              <a:gradFill rotWithShape="1">
                <a:gsLst>
                  <a:gs pos="0">
                    <a:srgbClr val="0000CC"/>
                  </a:gs>
                  <a:gs pos="100000">
                    <a:srgbClr val="00005E"/>
                  </a:gs>
                </a:gsLst>
                <a:lin ang="5400000" scaled="1"/>
              </a:gradFill>
              <a:latin typeface="Arial"/>
              <a:cs typeface="Arial"/>
            </a:endParaRPr>
          </a:p>
          <a:p>
            <a:pPr algn="ctr"/>
            <a:r>
              <a:rPr lang="ru-RU" sz="3600" kern="10" dirty="0">
                <a:ln w="9525">
                  <a:solidFill>
                    <a:schemeClr val="tx2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0000CC"/>
                    </a:gs>
                    <a:gs pos="100000">
                      <a:srgbClr val="00005E"/>
                    </a:gs>
                  </a:gsLst>
                  <a:lin ang="5400000" scaled="1"/>
                </a:gradFill>
                <a:latin typeface="Arial"/>
                <a:cs typeface="Arial"/>
              </a:rPr>
              <a:t>tkovalyuk@ukr.net</a:t>
            </a:r>
            <a:endParaRPr lang="uk-UA" sz="3600" kern="10" dirty="0">
              <a:ln w="9525">
                <a:solidFill>
                  <a:schemeClr val="tx2"/>
                </a:solidFill>
                <a:round/>
                <a:headEnd/>
                <a:tailEnd/>
              </a:ln>
              <a:gradFill rotWithShape="1">
                <a:gsLst>
                  <a:gs pos="0">
                    <a:srgbClr val="0000CC"/>
                  </a:gs>
                  <a:gs pos="100000">
                    <a:srgbClr val="00005E"/>
                  </a:gs>
                </a:gsLst>
                <a:lin ang="5400000" scaled="1"/>
              </a:gradFill>
              <a:latin typeface="Arial"/>
              <a:cs typeface="Arial"/>
            </a:endParaRPr>
          </a:p>
        </p:txBody>
      </p:sp>
      <p:sp>
        <p:nvSpPr>
          <p:cNvPr id="2" name="Місце для номера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F2E928D-F6AD-4585-86C7-24457011D92F}" type="slidenum">
              <a:rPr lang="ru-RU" smtClean="0"/>
              <a:pPr>
                <a:defRPr/>
              </a:pPr>
              <a:t>1</a:t>
            </a:fld>
            <a:endParaRPr lang="ru-RU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175185"/>
            <a:ext cx="1663700" cy="688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 descr="Описание: eu_flag_co_funded_pos_[rgb]_right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8" y="1175185"/>
            <a:ext cx="2762250" cy="771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155548" y="2066160"/>
            <a:ext cx="8844537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b="1" dirty="0" smtClean="0"/>
              <a:t>Course</a:t>
            </a:r>
          </a:p>
          <a:p>
            <a:pPr algn="ctr"/>
            <a:r>
              <a:rPr lang="en-US" sz="3200" b="1" dirty="0" smtClean="0"/>
              <a:t>Information </a:t>
            </a:r>
            <a:r>
              <a:rPr lang="en-US" sz="3200" b="1" dirty="0" smtClean="0"/>
              <a:t>System Development and Deployment</a:t>
            </a:r>
            <a:endParaRPr lang="ru-RU" sz="3200" b="1" dirty="0"/>
          </a:p>
        </p:txBody>
      </p:sp>
    </p:spTree>
    <p:extLst>
      <p:ext uri="{BB962C8B-B14F-4D97-AF65-F5344CB8AC3E}">
        <p14:creationId xmlns:p14="http://schemas.microsoft.com/office/powerpoint/2010/main" val="3025142472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номера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F2E928D-F6AD-4585-86C7-24457011D92F}" type="slidenum">
              <a:rPr lang="ru-RU" smtClean="0"/>
              <a:pPr>
                <a:defRPr/>
              </a:pPr>
              <a:t>10</a:t>
            </a:fld>
            <a:endParaRPr lang="ru-RU"/>
          </a:p>
        </p:txBody>
      </p:sp>
      <p:sp>
        <p:nvSpPr>
          <p:cNvPr id="3" name="Прямокутник 2"/>
          <p:cNvSpPr/>
          <p:nvPr/>
        </p:nvSpPr>
        <p:spPr>
          <a:xfrm>
            <a:off x="683568" y="1196752"/>
            <a:ext cx="7488832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err="1">
                <a:latin typeface="Arial" pitchFamily="34" charset="0"/>
                <a:cs typeface="Arial" pitchFamily="34" charset="0"/>
              </a:rPr>
              <a:t>Існує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три 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класифікованих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за 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часом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впливу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на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хід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процесу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: </a:t>
            </a:r>
            <a:endParaRPr lang="ru-RU" sz="2000" dirty="0" smtClean="0">
              <a:latin typeface="Arial" pitchFamily="34" charset="0"/>
              <a:cs typeface="Arial" pitchFamily="34" charset="0"/>
            </a:endParaRPr>
          </a:p>
          <a:p>
            <a:pPr lvl="1"/>
            <a:r>
              <a:rPr lang="ru-RU" sz="2000" b="1" dirty="0" err="1" smtClean="0">
                <a:latin typeface="Arial" pitchFamily="34" charset="0"/>
                <a:cs typeface="Arial" pitchFamily="34" charset="0"/>
              </a:rPr>
              <a:t>початкові</a:t>
            </a:r>
            <a:r>
              <a:rPr lang="ru-RU" sz="2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b="1" dirty="0">
                <a:latin typeface="Arial" pitchFamily="34" charset="0"/>
                <a:cs typeface="Arial" pitchFamily="34" charset="0"/>
              </a:rPr>
              <a:t>(</a:t>
            </a:r>
            <a:r>
              <a:rPr lang="en-US" sz="2000" b="1" dirty="0">
                <a:latin typeface="Arial" pitchFamily="34" charset="0"/>
                <a:cs typeface="Arial" pitchFamily="34" charset="0"/>
              </a:rPr>
              <a:t>Start Events), </a:t>
            </a:r>
            <a:endParaRPr lang="uk-UA" sz="2000" b="1" dirty="0" smtClean="0">
              <a:latin typeface="Arial" pitchFamily="34" charset="0"/>
              <a:cs typeface="Arial" pitchFamily="34" charset="0"/>
            </a:endParaRPr>
          </a:p>
          <a:p>
            <a:pPr lvl="1"/>
            <a:r>
              <a:rPr lang="ru-RU" sz="2000" b="1" dirty="0" err="1" smtClean="0">
                <a:latin typeface="Arial" pitchFamily="34" charset="0"/>
                <a:cs typeface="Arial" pitchFamily="34" charset="0"/>
              </a:rPr>
              <a:t>проміжні</a:t>
            </a:r>
            <a:r>
              <a:rPr lang="ru-RU" sz="2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b="1" dirty="0">
                <a:latin typeface="Arial" pitchFamily="34" charset="0"/>
                <a:cs typeface="Arial" pitchFamily="34" charset="0"/>
              </a:rPr>
              <a:t>(</a:t>
            </a:r>
            <a:r>
              <a:rPr lang="en-US" sz="2000" b="1" dirty="0" err="1">
                <a:latin typeface="Arial" pitchFamily="34" charset="0"/>
                <a:cs typeface="Arial" pitchFamily="34" charset="0"/>
              </a:rPr>
              <a:t>Intermeidate</a:t>
            </a:r>
            <a:r>
              <a:rPr lang="en-US" sz="2000" b="1" dirty="0">
                <a:latin typeface="Arial" pitchFamily="34" charset="0"/>
                <a:cs typeface="Arial" pitchFamily="34" charset="0"/>
              </a:rPr>
              <a:t> Events</a:t>
            </a:r>
            <a:r>
              <a:rPr lang="en-US" sz="2000" b="1" dirty="0" smtClean="0">
                <a:latin typeface="Arial" pitchFamily="34" charset="0"/>
                <a:cs typeface="Arial" pitchFamily="34" charset="0"/>
              </a:rPr>
              <a:t>)</a:t>
            </a:r>
            <a:endParaRPr lang="uk-UA" sz="2000" b="1" dirty="0" smtClean="0">
              <a:latin typeface="Arial" pitchFamily="34" charset="0"/>
              <a:cs typeface="Arial" pitchFamily="34" charset="0"/>
            </a:endParaRPr>
          </a:p>
          <a:p>
            <a:pPr lvl="1"/>
            <a:r>
              <a:rPr lang="ru-RU" sz="2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b="1" dirty="0" err="1">
                <a:latin typeface="Arial" pitchFamily="34" charset="0"/>
                <a:cs typeface="Arial" pitchFamily="34" charset="0"/>
              </a:rPr>
              <a:t>кінцеві</a:t>
            </a:r>
            <a:r>
              <a:rPr lang="ru-RU" sz="2000" b="1" dirty="0">
                <a:latin typeface="Arial" pitchFamily="34" charset="0"/>
                <a:cs typeface="Arial" pitchFamily="34" charset="0"/>
              </a:rPr>
              <a:t> (</a:t>
            </a:r>
            <a:r>
              <a:rPr lang="en-US" sz="2000" b="1" dirty="0">
                <a:latin typeface="Arial" pitchFamily="34" charset="0"/>
                <a:cs typeface="Arial" pitchFamily="34" charset="0"/>
              </a:rPr>
              <a:t>End Events). </a:t>
            </a:r>
            <a:endParaRPr lang="uk-UA" sz="2000" b="1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Початкові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і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кінцеві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події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являють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собою точки початку і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закінчення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процесу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і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повинні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обов’язково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бути 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присутнім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на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діаграмі</a:t>
            </a:r>
            <a:endParaRPr lang="ru-RU" sz="20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4221088"/>
            <a:ext cx="3816424" cy="12350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157576" y="-11628"/>
            <a:ext cx="268413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36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Т</a:t>
            </a:r>
            <a:r>
              <a:rPr lang="ru-RU" sz="36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ипи</a:t>
            </a:r>
            <a:r>
              <a:rPr lang="ru-RU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6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подій</a:t>
            </a:r>
            <a:endParaRPr lang="ru-RU" sz="3600" b="1" dirty="0">
              <a:solidFill>
                <a:schemeClr val="bg1"/>
              </a:solidFill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"/>
            <a:ext cx="1331640" cy="551462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7" name="Рисунок 6" descr="Описание: eu_flag_co_funded_pos_[rgb]_right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288" y="1"/>
            <a:ext cx="1979712" cy="620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3133375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номера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F2E928D-F6AD-4585-86C7-24457011D92F}" type="slidenum">
              <a:rPr lang="ru-RU" smtClean="0"/>
              <a:pPr>
                <a:defRPr/>
              </a:pPr>
              <a:t>11</a:t>
            </a:fld>
            <a:endParaRPr lang="ru-RU"/>
          </a:p>
        </p:txBody>
      </p:sp>
      <p:sp>
        <p:nvSpPr>
          <p:cNvPr id="3" name="Прямокутник 2"/>
          <p:cNvSpPr/>
          <p:nvPr/>
        </p:nvSpPr>
        <p:spPr>
          <a:xfrm>
            <a:off x="179512" y="836712"/>
            <a:ext cx="8712968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latin typeface="Arial" pitchFamily="34" charset="0"/>
                <a:cs typeface="Arial" pitchFamily="34" charset="0"/>
              </a:rPr>
              <a:t>У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нотації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BPMN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визначені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наступні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типи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тригерів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:</a:t>
            </a:r>
            <a:endParaRPr lang="ru-RU" sz="2000" dirty="0">
              <a:latin typeface="Arial" pitchFamily="34" charset="0"/>
              <a:cs typeface="Arial" pitchFamily="34" charset="0"/>
            </a:endParaRPr>
          </a:p>
          <a:p>
            <a:pPr marL="342900" indent="-342900">
              <a:buFontTx/>
              <a:buChar char="-"/>
            </a:pPr>
            <a:r>
              <a:rPr lang="ru-RU" sz="2000" b="1" dirty="0" err="1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Повідомлення</a:t>
            </a:r>
            <a:r>
              <a:rPr lang="ru-RU" sz="2000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b="1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(</a:t>
            </a:r>
            <a:r>
              <a:rPr lang="en-US" sz="2000" b="1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Message) 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-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виходить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від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деякого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учасника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або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тригера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процесу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і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передує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початку,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продовженню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або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закінченню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деякого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дії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процесу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;</a:t>
            </a:r>
          </a:p>
          <a:p>
            <a:r>
              <a:rPr lang="ru-RU" sz="2000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- Таймер </a:t>
            </a:r>
            <a:r>
              <a:rPr lang="ru-RU" sz="2000" b="1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(</a:t>
            </a:r>
            <a:r>
              <a:rPr lang="en-US" sz="2000" b="1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Timer) 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-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встановлює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цикл часу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перебігу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процесу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;</a:t>
            </a:r>
          </a:p>
          <a:p>
            <a:r>
              <a:rPr lang="ru-RU" sz="2000" dirty="0" smtClean="0">
                <a:latin typeface="Arial" pitchFamily="34" charset="0"/>
                <a:cs typeface="Arial" pitchFamily="34" charset="0"/>
              </a:rPr>
              <a:t>- </a:t>
            </a:r>
            <a:r>
              <a:rPr lang="ru-RU" sz="2000" b="1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Правило (</a:t>
            </a:r>
            <a:r>
              <a:rPr lang="en-US" sz="2000" b="1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Rule) 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-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тестовий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рядок,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що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описує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деякий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правило,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застосовуване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до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події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;</a:t>
            </a:r>
          </a:p>
          <a:p>
            <a:r>
              <a:rPr lang="ru-RU" sz="2000" b="1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- </a:t>
            </a:r>
            <a:r>
              <a:rPr lang="ru-RU" sz="2000" b="1" dirty="0" err="1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Виняткова</a:t>
            </a:r>
            <a:r>
              <a:rPr lang="ru-RU" sz="2000" b="1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b="1" dirty="0" err="1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подія</a:t>
            </a:r>
            <a:r>
              <a:rPr lang="ru-RU" sz="2000" b="1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(</a:t>
            </a:r>
            <a:r>
              <a:rPr lang="en-US" sz="2000" b="1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Exception) 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- 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при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завершенні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деякої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дії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інформує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процес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про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виникнення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помилки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;</a:t>
            </a:r>
          </a:p>
          <a:p>
            <a:r>
              <a:rPr lang="ru-RU" sz="2000" b="1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- </a:t>
            </a:r>
            <a:r>
              <a:rPr lang="ru-RU" sz="2000" b="1" dirty="0" err="1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Компенсація</a:t>
            </a:r>
            <a:r>
              <a:rPr lang="ru-RU" sz="2000" b="1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(</a:t>
            </a:r>
            <a:r>
              <a:rPr lang="en-US" sz="2000" b="1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Compensation) 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-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показує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, як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підпроцесс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може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бути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компенсувавши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послідовністю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відкату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;</a:t>
            </a:r>
          </a:p>
          <a:p>
            <a:r>
              <a:rPr lang="ru-RU" sz="2000" dirty="0">
                <a:latin typeface="Arial" pitchFamily="34" charset="0"/>
                <a:cs typeface="Arial" pitchFamily="34" charset="0"/>
              </a:rPr>
              <a:t>- </a:t>
            </a:r>
            <a:r>
              <a:rPr lang="ru-RU" sz="2000" b="1" dirty="0" err="1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Скасування</a:t>
            </a:r>
            <a:r>
              <a:rPr lang="ru-RU" sz="2000" b="1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(</a:t>
            </a:r>
            <a:r>
              <a:rPr lang="en-US" sz="2000" b="1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Cancel) 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-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вказує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на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скасування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події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;</a:t>
            </a:r>
          </a:p>
          <a:p>
            <a:r>
              <a:rPr lang="ru-RU" sz="2000" dirty="0">
                <a:latin typeface="Arial" pitchFamily="34" charset="0"/>
                <a:cs typeface="Arial" pitchFamily="34" charset="0"/>
              </a:rPr>
              <a:t>- </a:t>
            </a:r>
            <a:r>
              <a:rPr lang="ru-RU" sz="2000" b="1" dirty="0" err="1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Посилання</a:t>
            </a:r>
            <a:r>
              <a:rPr lang="ru-RU" sz="2000" b="1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(</a:t>
            </a:r>
            <a:r>
              <a:rPr lang="en-US" sz="2000" b="1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Link) 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-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являє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собою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механізм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,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що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забезпечує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під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-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ключение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закінчення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події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одного потоку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процесу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до початку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події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іншого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потоку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процесу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;</a:t>
            </a:r>
          </a:p>
          <a:p>
            <a:r>
              <a:rPr lang="ru-RU" sz="2000" dirty="0">
                <a:latin typeface="Arial" pitchFamily="34" charset="0"/>
                <a:cs typeface="Arial" pitchFamily="34" charset="0"/>
              </a:rPr>
              <a:t>- </a:t>
            </a:r>
            <a:r>
              <a:rPr lang="ru-RU" sz="2000" b="1" dirty="0" err="1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Складене</a:t>
            </a:r>
            <a:r>
              <a:rPr lang="ru-RU" sz="2000" b="1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b="1" dirty="0" err="1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подія</a:t>
            </a:r>
            <a:r>
              <a:rPr lang="ru-RU" sz="2000" b="1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(</a:t>
            </a:r>
            <a:r>
              <a:rPr lang="en-US" sz="2000" b="1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Multiple) 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-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вказує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на те,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що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подія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може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задіяти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кілька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шляхів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розвитку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процесу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або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продовжити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процес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у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разі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наявності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проміжного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події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.</a:t>
            </a:r>
          </a:p>
        </p:txBody>
      </p:sp>
      <p:sp>
        <p:nvSpPr>
          <p:cNvPr id="4" name="Прямокутник 3"/>
          <p:cNvSpPr/>
          <p:nvPr/>
        </p:nvSpPr>
        <p:spPr>
          <a:xfrm>
            <a:off x="2771800" y="-7953"/>
            <a:ext cx="300152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Типи</a:t>
            </a:r>
            <a:r>
              <a:rPr lang="ru-RU" sz="3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2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тригерів</a:t>
            </a:r>
            <a:endParaRPr lang="ru-RU" sz="3200" b="1" dirty="0">
              <a:solidFill>
                <a:schemeClr val="bg1"/>
              </a:solidFill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"/>
            <a:ext cx="1331640" cy="551462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6" name="Рисунок 5" descr="Описание: eu_flag_co_funded_pos_[rgb]_right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288" y="1"/>
            <a:ext cx="1979712" cy="620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0973416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номера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F2E928D-F6AD-4585-86C7-24457011D92F}" type="slidenum">
              <a:rPr lang="ru-RU" smtClean="0"/>
              <a:pPr>
                <a:defRPr/>
              </a:pPr>
              <a:t>12</a:t>
            </a:fld>
            <a:endParaRPr lang="ru-RU"/>
          </a:p>
        </p:txBody>
      </p:sp>
      <p:pic>
        <p:nvPicPr>
          <p:cNvPr id="9217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38" y="836712"/>
            <a:ext cx="8420918" cy="50643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кутник 4"/>
          <p:cNvSpPr/>
          <p:nvPr/>
        </p:nvSpPr>
        <p:spPr>
          <a:xfrm>
            <a:off x="2771800" y="-7953"/>
            <a:ext cx="300152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Типи</a:t>
            </a:r>
            <a:r>
              <a:rPr lang="ru-RU" sz="3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2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тригерів</a:t>
            </a:r>
            <a:endParaRPr lang="ru-RU" sz="3200" b="1" dirty="0">
              <a:solidFill>
                <a:schemeClr val="bg1"/>
              </a:solidFill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"/>
            <a:ext cx="1331640" cy="551462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7" name="Рисунок 6" descr="Описание: eu_flag_co_funded_pos_[rgb]_right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288" y="1"/>
            <a:ext cx="1979712" cy="620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0709852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номера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F2E928D-F6AD-4585-86C7-24457011D92F}" type="slidenum">
              <a:rPr lang="ru-RU" smtClean="0"/>
              <a:pPr>
                <a:defRPr/>
              </a:pPr>
              <a:t>13</a:t>
            </a:fld>
            <a:endParaRPr lang="ru-RU"/>
          </a:p>
        </p:txBody>
      </p:sp>
      <p:sp>
        <p:nvSpPr>
          <p:cNvPr id="3" name="Прямокутник 2"/>
          <p:cNvSpPr/>
          <p:nvPr/>
        </p:nvSpPr>
        <p:spPr>
          <a:xfrm>
            <a:off x="311595" y="836712"/>
            <a:ext cx="8496944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latin typeface="Arial" pitchFamily="34" charset="0"/>
                <a:cs typeface="Arial" pitchFamily="34" charset="0"/>
              </a:rPr>
              <a:t>Шлюз (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або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об'єднання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)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використовується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для контролю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розбіжності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і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сходження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послідовного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потоку і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позначає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розгалуження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або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з'єднання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маршрутів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). </a:t>
            </a:r>
            <a:endParaRPr lang="ru-RU" sz="2000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Внутрішні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маркери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вказують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на тип контролю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розвитку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процесу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.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Шлюзи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можуть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визначати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напрямок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потоку на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основі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даних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процесу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(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Data-Based)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або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на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основі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результатів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настання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подій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(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Event- Based).</a:t>
            </a:r>
          </a:p>
          <a:p>
            <a:pPr marL="342900" indent="-342900">
              <a:buFont typeface="Wingdings" pitchFamily="2" charset="2"/>
              <a:buChar char="Ø"/>
            </a:pPr>
            <a:r>
              <a:rPr lang="ru-RU" sz="2000" dirty="0">
                <a:latin typeface="Arial" pitchFamily="34" charset="0"/>
                <a:cs typeface="Arial" pitchFamily="34" charset="0"/>
              </a:rPr>
              <a:t>шлюз на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основі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даних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процесу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з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операцією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«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виключне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АБО» (</a:t>
            </a:r>
            <a:r>
              <a:rPr lang="en-US" sz="2000" b="1" dirty="0">
                <a:latin typeface="Arial" pitchFamily="34" charset="0"/>
                <a:cs typeface="Arial" pitchFamily="34" charset="0"/>
              </a:rPr>
              <a:t>Exclusive (XOR) Data-Based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) -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може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виконуватися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тільки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одна з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гілок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процесу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;</a:t>
            </a:r>
          </a:p>
          <a:p>
            <a:pPr marL="342900" indent="-342900">
              <a:buFont typeface="Wingdings" pitchFamily="2" charset="2"/>
              <a:buChar char="Ø"/>
            </a:pPr>
            <a:r>
              <a:rPr lang="ru-RU" sz="2000" dirty="0" smtClean="0">
                <a:latin typeface="Arial" pitchFamily="34" charset="0"/>
                <a:cs typeface="Arial" pitchFamily="34" charset="0"/>
              </a:rPr>
              <a:t>Шлюз 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на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основі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результатів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настання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подій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з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операцією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«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виключне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АБО» (</a:t>
            </a:r>
            <a:r>
              <a:rPr lang="en-US" sz="2000" b="1" dirty="0">
                <a:latin typeface="Arial" pitchFamily="34" charset="0"/>
                <a:cs typeface="Arial" pitchFamily="34" charset="0"/>
              </a:rPr>
              <a:t>Exclusive (XOR) Event-Based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) -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може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виполнять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-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ся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тільки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одна з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гілок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процесу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;</a:t>
            </a:r>
          </a:p>
          <a:p>
            <a:pPr marL="342900" indent="-342900">
              <a:buFont typeface="Wingdings" pitchFamily="2" charset="2"/>
              <a:buChar char="Ø"/>
            </a:pPr>
            <a:r>
              <a:rPr lang="ru-RU" sz="2000" dirty="0" smtClean="0">
                <a:latin typeface="Arial" pitchFamily="34" charset="0"/>
                <a:cs typeface="Arial" pitchFamily="34" charset="0"/>
              </a:rPr>
              <a:t>Шлюз 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на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основі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результатів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настання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подій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з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операцією</a:t>
            </a:r>
            <a:endParaRPr lang="ru-RU" sz="2000" dirty="0">
              <a:latin typeface="Arial" pitchFamily="34" charset="0"/>
              <a:cs typeface="Arial" pitchFamily="34" charset="0"/>
            </a:endParaRPr>
          </a:p>
          <a:p>
            <a:pPr marL="342900" indent="-342900">
              <a:buFont typeface="Wingdings" pitchFamily="2" charset="2"/>
              <a:buChar char="Ø"/>
            </a:pPr>
            <a:r>
              <a:rPr lang="ru-RU" sz="2000" dirty="0">
                <a:latin typeface="Arial" pitchFamily="34" charset="0"/>
                <a:cs typeface="Arial" pitchFamily="34" charset="0"/>
              </a:rPr>
              <a:t>«АБО» (</a:t>
            </a:r>
            <a:r>
              <a:rPr lang="en-US" sz="2000" b="1" dirty="0">
                <a:latin typeface="Arial" pitchFamily="34" charset="0"/>
                <a:cs typeface="Arial" pitchFamily="34" charset="0"/>
              </a:rPr>
              <a:t>Inclusive (OR) Event-Based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) -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можуть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виконуватися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одна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або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більше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гілок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процесу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;</a:t>
            </a:r>
          </a:p>
          <a:p>
            <a:pPr marL="342900" indent="-342900">
              <a:buFont typeface="Wingdings" pitchFamily="2" charset="2"/>
              <a:buChar char="Ø"/>
            </a:pPr>
            <a:r>
              <a:rPr lang="ru-RU" sz="2000" dirty="0">
                <a:latin typeface="Arial" pitchFamily="34" charset="0"/>
                <a:cs typeface="Arial" pitchFamily="34" charset="0"/>
              </a:rPr>
              <a:t>шлюз з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операцією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«І» (</a:t>
            </a:r>
            <a:r>
              <a:rPr lang="en-US" sz="2000" b="1" dirty="0">
                <a:latin typeface="Arial" pitchFamily="34" charset="0"/>
                <a:cs typeface="Arial" pitchFamily="34" charset="0"/>
              </a:rPr>
              <a:t>Parallel (AND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)) -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всі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гілки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процесу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виконуються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паралельно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;</a:t>
            </a:r>
          </a:p>
          <a:p>
            <a:pPr marL="342900" indent="-342900">
              <a:buFont typeface="Wingdings" pitchFamily="2" charset="2"/>
              <a:buChar char="Ø"/>
            </a:pPr>
            <a:r>
              <a:rPr lang="ru-RU" sz="2000" dirty="0" smtClean="0">
                <a:latin typeface="Arial" pitchFamily="34" charset="0"/>
                <a:cs typeface="Arial" pitchFamily="34" charset="0"/>
              </a:rPr>
              <a:t>Шлюз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зі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складним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умовою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(</a:t>
            </a:r>
            <a:r>
              <a:rPr lang="en-US" sz="2000" b="1" dirty="0">
                <a:latin typeface="Arial" pitchFamily="34" charset="0"/>
                <a:cs typeface="Arial" pitchFamily="34" charset="0"/>
              </a:rPr>
              <a:t>Complex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).</a:t>
            </a:r>
            <a:endParaRPr lang="ru-RU" sz="2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кутник 3"/>
          <p:cNvSpPr/>
          <p:nvPr/>
        </p:nvSpPr>
        <p:spPr>
          <a:xfrm>
            <a:off x="1475656" y="-22264"/>
            <a:ext cx="576063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Шлюз (</a:t>
            </a:r>
            <a:r>
              <a:rPr lang="ru-RU" sz="32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або</a:t>
            </a:r>
            <a:r>
              <a:rPr lang="ru-RU" sz="3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2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об'єднання</a:t>
            </a:r>
            <a:r>
              <a:rPr lang="ru-RU" sz="3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) </a:t>
            </a:r>
            <a:endParaRPr lang="ru-RU" sz="3200" b="1" dirty="0">
              <a:solidFill>
                <a:schemeClr val="bg1"/>
              </a:solidFill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"/>
            <a:ext cx="1331640" cy="551462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6" name="Рисунок 5" descr="Описание: eu_flag_co_funded_pos_[rgb]_right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288" y="1"/>
            <a:ext cx="1979712" cy="620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2729935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номера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F2E928D-F6AD-4585-86C7-24457011D92F}" type="slidenum">
              <a:rPr lang="ru-RU" smtClean="0"/>
              <a:pPr>
                <a:defRPr/>
              </a:pPr>
              <a:t>14</a:t>
            </a:fld>
            <a:endParaRPr lang="ru-RU"/>
          </a:p>
        </p:txBody>
      </p:sp>
      <p:sp>
        <p:nvSpPr>
          <p:cNvPr id="3" name="Прямокутник 2"/>
          <p:cNvSpPr/>
          <p:nvPr/>
        </p:nvSpPr>
        <p:spPr>
          <a:xfrm>
            <a:off x="0" y="25010"/>
            <a:ext cx="9144000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0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Графічні</a:t>
            </a:r>
            <a:r>
              <a:rPr lang="ru-RU" sz="3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0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об’єкти</a:t>
            </a:r>
            <a:r>
              <a:rPr lang="ru-RU" sz="3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0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моделювання</a:t>
            </a:r>
            <a:r>
              <a:rPr lang="ru-RU" sz="3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в </a:t>
            </a:r>
            <a:r>
              <a:rPr lang="ru-RU" sz="30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нотації</a:t>
            </a:r>
            <a:r>
              <a:rPr lang="ru-RU" sz="3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BPMN</a:t>
            </a: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692696"/>
            <a:ext cx="8352928" cy="61653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0693615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номера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F2E928D-F6AD-4585-86C7-24457011D92F}" type="slidenum">
              <a:rPr lang="ru-RU" smtClean="0"/>
              <a:pPr>
                <a:defRPr/>
              </a:pPr>
              <a:t>15</a:t>
            </a:fld>
            <a:endParaRPr lang="ru-RU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388" y="1124744"/>
            <a:ext cx="8665100" cy="47525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кутник 2"/>
          <p:cNvSpPr/>
          <p:nvPr/>
        </p:nvSpPr>
        <p:spPr>
          <a:xfrm>
            <a:off x="0" y="25010"/>
            <a:ext cx="9144000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0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Графічні</a:t>
            </a:r>
            <a:r>
              <a:rPr lang="ru-RU" sz="3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0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об’єкти</a:t>
            </a:r>
            <a:r>
              <a:rPr lang="ru-RU" sz="3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0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моделювання</a:t>
            </a:r>
            <a:r>
              <a:rPr lang="ru-RU" sz="3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в </a:t>
            </a:r>
            <a:r>
              <a:rPr lang="ru-RU" sz="30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нотації</a:t>
            </a:r>
            <a:r>
              <a:rPr lang="ru-RU" sz="3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BPMN</a:t>
            </a:r>
          </a:p>
        </p:txBody>
      </p:sp>
    </p:spTree>
    <p:extLst>
      <p:ext uri="{BB962C8B-B14F-4D97-AF65-F5344CB8AC3E}">
        <p14:creationId xmlns:p14="http://schemas.microsoft.com/office/powerpoint/2010/main" val="100366141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номера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F2E928D-F6AD-4585-86C7-24457011D92F}" type="slidenum">
              <a:rPr lang="ru-RU" smtClean="0"/>
              <a:pPr>
                <a:defRPr/>
              </a:pPr>
              <a:t>16</a:t>
            </a:fld>
            <a:endParaRPr lang="ru-RU"/>
          </a:p>
        </p:txBody>
      </p:sp>
      <p:sp>
        <p:nvSpPr>
          <p:cNvPr id="3" name="Прямокутник 2"/>
          <p:cNvSpPr/>
          <p:nvPr/>
        </p:nvSpPr>
        <p:spPr>
          <a:xfrm>
            <a:off x="539552" y="980728"/>
            <a:ext cx="8136904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latin typeface="Arial" pitchFamily="34" charset="0"/>
                <a:cs typeface="Arial" pitchFamily="34" charset="0"/>
              </a:rPr>
              <a:t>У 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BPMN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визначені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наступні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типи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артефактів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:</a:t>
            </a:r>
            <a:endParaRPr lang="ru-RU" sz="2000" dirty="0">
              <a:latin typeface="Arial" pitchFamily="34" charset="0"/>
              <a:cs typeface="Arial" pitchFamily="34" charset="0"/>
            </a:endParaRPr>
          </a:p>
          <a:p>
            <a:r>
              <a:rPr lang="ru-RU" sz="2000" dirty="0">
                <a:latin typeface="Arial" pitchFamily="34" charset="0"/>
                <a:cs typeface="Arial" pitchFamily="34" charset="0"/>
              </a:rPr>
              <a:t>- </a:t>
            </a:r>
            <a:r>
              <a:rPr lang="ru-RU" sz="2000" b="1" dirty="0" err="1">
                <a:latin typeface="Arial" pitchFamily="34" charset="0"/>
                <a:cs typeface="Arial" pitchFamily="34" charset="0"/>
              </a:rPr>
              <a:t>Дані</a:t>
            </a:r>
            <a:r>
              <a:rPr lang="ru-RU" sz="2000" b="1" dirty="0">
                <a:latin typeface="Arial" pitchFamily="34" charset="0"/>
                <a:cs typeface="Arial" pitchFamily="34" charset="0"/>
              </a:rPr>
              <a:t> про </a:t>
            </a:r>
            <a:r>
              <a:rPr lang="ru-RU" sz="2000" b="1" dirty="0" err="1">
                <a:latin typeface="Arial" pitchFamily="34" charset="0"/>
                <a:cs typeface="Arial" pitchFamily="34" charset="0"/>
              </a:rPr>
              <a:t>об'єкт</a:t>
            </a:r>
            <a:r>
              <a:rPr lang="ru-RU" sz="2000" b="1" dirty="0">
                <a:latin typeface="Arial" pitchFamily="34" charset="0"/>
                <a:cs typeface="Arial" pitchFamily="34" charset="0"/>
              </a:rPr>
              <a:t> (</a:t>
            </a:r>
            <a:r>
              <a:rPr lang="en-US" sz="2000" b="1" dirty="0">
                <a:latin typeface="Arial" pitchFamily="34" charset="0"/>
                <a:cs typeface="Arial" pitchFamily="34" charset="0"/>
              </a:rPr>
              <a:t>Data Objects) 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-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являють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собою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додаткові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дані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про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об'єкт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,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графічно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зображуються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у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вигляді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прямокутника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з «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загнутим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»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верхнім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правим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куточком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;</a:t>
            </a:r>
          </a:p>
          <a:p>
            <a:r>
              <a:rPr lang="ru-RU" sz="2000" dirty="0">
                <a:latin typeface="Arial" pitchFamily="34" charset="0"/>
                <a:cs typeface="Arial" pitchFamily="34" charset="0"/>
              </a:rPr>
              <a:t>- </a:t>
            </a:r>
            <a:r>
              <a:rPr lang="ru-RU" sz="2000" b="1" dirty="0" err="1">
                <a:latin typeface="Arial" pitchFamily="34" charset="0"/>
                <a:cs typeface="Arial" pitchFamily="34" charset="0"/>
              </a:rPr>
              <a:t>Група</a:t>
            </a:r>
            <a:r>
              <a:rPr lang="ru-RU" sz="2000" b="1" dirty="0">
                <a:latin typeface="Arial" pitchFamily="34" charset="0"/>
                <a:cs typeface="Arial" pitchFamily="34" charset="0"/>
              </a:rPr>
              <a:t> (</a:t>
            </a:r>
            <a:r>
              <a:rPr lang="en-US" sz="2000" b="1" dirty="0" err="1">
                <a:latin typeface="Arial" pitchFamily="34" charset="0"/>
                <a:cs typeface="Arial" pitchFamily="34" charset="0"/>
              </a:rPr>
              <a:t>Groupe</a:t>
            </a:r>
            <a:r>
              <a:rPr lang="en-US" sz="2000" b="1" dirty="0">
                <a:latin typeface="Arial" pitchFamily="34" charset="0"/>
                <a:cs typeface="Arial" pitchFamily="34" charset="0"/>
              </a:rPr>
              <a:t>) 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-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використовується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для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документації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або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аналізу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цілей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, але не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впливає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на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послідовність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потоків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;</a:t>
            </a:r>
          </a:p>
          <a:p>
            <a:r>
              <a:rPr lang="ru-RU" sz="2000" dirty="0">
                <a:latin typeface="Arial" pitchFamily="34" charset="0"/>
                <a:cs typeface="Arial" pitchFamily="34" charset="0"/>
              </a:rPr>
              <a:t>- </a:t>
            </a:r>
            <a:r>
              <a:rPr lang="ru-RU" sz="2000" b="1" dirty="0" err="1">
                <a:latin typeface="Arial" pitchFamily="34" charset="0"/>
                <a:cs typeface="Arial" pitchFamily="34" charset="0"/>
              </a:rPr>
              <a:t>Анотація</a:t>
            </a:r>
            <a:r>
              <a:rPr lang="ru-RU" sz="2000" b="1" dirty="0">
                <a:latin typeface="Arial" pitchFamily="34" charset="0"/>
                <a:cs typeface="Arial" pitchFamily="34" charset="0"/>
              </a:rPr>
              <a:t> (</a:t>
            </a:r>
            <a:r>
              <a:rPr lang="en-US" sz="2000" b="1" dirty="0">
                <a:latin typeface="Arial" pitchFamily="34" charset="0"/>
                <a:cs typeface="Arial" pitchFamily="34" charset="0"/>
              </a:rPr>
              <a:t>Annotation) 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-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надає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додаткову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інформацію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для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читача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діаграм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BPMN.</a:t>
            </a:r>
            <a:endParaRPr lang="ru-RU" sz="2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кутник 3"/>
          <p:cNvSpPr/>
          <p:nvPr/>
        </p:nvSpPr>
        <p:spPr>
          <a:xfrm>
            <a:off x="2779715" y="0"/>
            <a:ext cx="365657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Типи</a:t>
            </a:r>
            <a:r>
              <a:rPr lang="ru-RU" sz="3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2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артефактів</a:t>
            </a:r>
            <a:r>
              <a:rPr lang="ru-RU" sz="3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200" b="1" dirty="0">
              <a:solidFill>
                <a:schemeClr val="bg1"/>
              </a:solidFill>
            </a:endParaRPr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3541211"/>
            <a:ext cx="6264696" cy="23956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"/>
            <a:ext cx="1331640" cy="551462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7" name="Рисунок 6" descr="Описание: eu_flag_co_funded_pos_[rgb]_right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288" y="1"/>
            <a:ext cx="1979712" cy="620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4558791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номера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F2E928D-F6AD-4585-86C7-24457011D92F}" type="slidenum">
              <a:rPr lang="ru-RU" smtClean="0"/>
              <a:pPr>
                <a:defRPr/>
              </a:pPr>
              <a:t>17</a:t>
            </a:fld>
            <a:endParaRPr lang="ru-RU"/>
          </a:p>
        </p:txBody>
      </p:sp>
      <p:sp>
        <p:nvSpPr>
          <p:cNvPr id="3" name="Прямокутник 2"/>
          <p:cNvSpPr/>
          <p:nvPr/>
        </p:nvSpPr>
        <p:spPr>
          <a:xfrm>
            <a:off x="1115616" y="1124744"/>
            <a:ext cx="6552728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Розглянемо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такі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основні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бізнес-процеси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:</a:t>
            </a:r>
          </a:p>
          <a:p>
            <a:endParaRPr lang="ru-RU" sz="2000" dirty="0">
              <a:latin typeface="Arial" pitchFamily="34" charset="0"/>
              <a:cs typeface="Arial" pitchFamily="34" charset="0"/>
            </a:endParaRPr>
          </a:p>
          <a:p>
            <a:r>
              <a:rPr lang="ru-RU" sz="2000" dirty="0">
                <a:latin typeface="Arial" pitchFamily="34" charset="0"/>
                <a:cs typeface="Arial" pitchFamily="34" charset="0"/>
              </a:rPr>
              <a:t>1.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отримання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замовлення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та установка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програмного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забезпечення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;</a:t>
            </a:r>
          </a:p>
          <a:p>
            <a:r>
              <a:rPr lang="ru-RU" sz="2000" dirty="0">
                <a:latin typeface="Arial" pitchFamily="34" charset="0"/>
                <a:cs typeface="Arial" pitchFamily="34" charset="0"/>
              </a:rPr>
              <a:t>2.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отримання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замовлення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та ремонт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комп’ютерної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техніки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;</a:t>
            </a:r>
          </a:p>
          <a:p>
            <a:r>
              <a:rPr lang="ru-RU" sz="2000" dirty="0">
                <a:latin typeface="Arial" pitchFamily="34" charset="0"/>
                <a:cs typeface="Arial" pitchFamily="34" charset="0"/>
              </a:rPr>
              <a:t>3.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отримання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замовлення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та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організація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доставки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мультимедійних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засобів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;</a:t>
            </a:r>
          </a:p>
          <a:p>
            <a:r>
              <a:rPr lang="ru-RU" sz="2000" dirty="0">
                <a:latin typeface="Arial" pitchFamily="34" charset="0"/>
                <a:cs typeface="Arial" pitchFamily="34" charset="0"/>
              </a:rPr>
              <a:t>4.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отримання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замовлення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на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обслуговування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комп’ютерної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техніки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(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наприклад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, заправка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картриджів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);</a:t>
            </a:r>
          </a:p>
          <a:p>
            <a:r>
              <a:rPr lang="ru-RU" sz="2000" dirty="0">
                <a:latin typeface="Arial" pitchFamily="34" charset="0"/>
                <a:cs typeface="Arial" pitchFamily="34" charset="0"/>
              </a:rPr>
              <a:t>5.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вивчення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потреб та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формування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планів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на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закупівлю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нової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комп’ютерної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техніки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та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іншого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обладнання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.</a:t>
            </a:r>
          </a:p>
        </p:txBody>
      </p:sp>
      <p:sp>
        <p:nvSpPr>
          <p:cNvPr id="4" name="Прямокутник 3"/>
          <p:cNvSpPr/>
          <p:nvPr/>
        </p:nvSpPr>
        <p:spPr>
          <a:xfrm>
            <a:off x="107504" y="20295"/>
            <a:ext cx="9036496" cy="954107"/>
          </a:xfrm>
          <a:prstGeom prst="rect">
            <a:avLst/>
          </a:prstGeom>
          <a:effectLst>
            <a:outerShdw blurRad="50800" dist="50800" dir="5400000" algn="ctr" rotWithShape="0">
              <a:schemeClr val="tx1"/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lang="ru-RU" sz="28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Моделювання</a:t>
            </a:r>
            <a:r>
              <a:rPr lang="ru-RU" sz="2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основних</a:t>
            </a:r>
            <a:r>
              <a:rPr lang="ru-RU" sz="2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бізнес-процесів</a:t>
            </a:r>
            <a:r>
              <a:rPr lang="ru-RU" sz="2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центру</a:t>
            </a:r>
          </a:p>
          <a:p>
            <a:pPr algn="ctr"/>
            <a:r>
              <a:rPr lang="ru-RU" sz="28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інформаційно-технічного</a:t>
            </a:r>
            <a:r>
              <a:rPr lang="ru-RU" sz="2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обслуговування</a:t>
            </a:r>
            <a:endParaRPr lang="ru-RU" sz="2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4141518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номера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F2E928D-F6AD-4585-86C7-24457011D92F}" type="slidenum">
              <a:rPr lang="ru-RU" smtClean="0"/>
              <a:pPr>
                <a:defRPr/>
              </a:pPr>
              <a:t>18</a:t>
            </a:fld>
            <a:endParaRPr lang="ru-RU"/>
          </a:p>
        </p:txBody>
      </p:sp>
      <p:sp>
        <p:nvSpPr>
          <p:cNvPr id="3" name="Прямокутник 2"/>
          <p:cNvSpPr/>
          <p:nvPr/>
        </p:nvSpPr>
        <p:spPr>
          <a:xfrm>
            <a:off x="395536" y="1052736"/>
            <a:ext cx="7848872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ru-RU" sz="2000" dirty="0">
                <a:latin typeface="Arial" pitchFamily="34" charset="0"/>
                <a:cs typeface="Arial" pitchFamily="34" charset="0"/>
              </a:rPr>
              <a:t>У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процесі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розробки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документації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,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що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стосується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опису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взаємодії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з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іншими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відділами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,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обов'язковим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є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опис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процесу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надходження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заявок до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відділу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інформаційних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технологій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(ІТ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).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000" dirty="0" smtClean="0">
                <a:latin typeface="Arial" pitchFamily="34" charset="0"/>
                <a:cs typeface="Arial" pitchFamily="34" charset="0"/>
              </a:rPr>
              <a:t>У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процесі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отримання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замовлення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на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організацію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доставки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мультимедійних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засобів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спочатку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формується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заявка на 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поставку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мультимедійного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засобу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згідно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із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затвердженим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стандартом, у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заявці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вказується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: </a:t>
            </a:r>
          </a:p>
          <a:p>
            <a:pPr marL="1257300" lvl="2" indent="-342900">
              <a:buFont typeface="Wingdings" pitchFamily="2" charset="2"/>
              <a:buChar char="Ø"/>
            </a:pP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ініціатор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звернення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, </a:t>
            </a:r>
            <a:endParaRPr lang="ru-RU" sz="2000" dirty="0" smtClean="0">
              <a:latin typeface="Arial" pitchFamily="34" charset="0"/>
              <a:cs typeface="Arial" pitchFamily="34" charset="0"/>
            </a:endParaRPr>
          </a:p>
          <a:p>
            <a:pPr marL="1257300" lvl="2" indent="-342900">
              <a:buFont typeface="Wingdings" pitchFamily="2" charset="2"/>
              <a:buChar char="Ø"/>
            </a:pPr>
            <a:r>
              <a:rPr lang="ru-RU" sz="2000" dirty="0" smtClean="0">
                <a:latin typeface="Arial" pitchFamily="34" charset="0"/>
                <a:cs typeface="Arial" pitchFamily="34" charset="0"/>
              </a:rPr>
              <a:t>час 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і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місце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поставки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мультимедійного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засобу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, </a:t>
            </a:r>
            <a:endParaRPr lang="ru-RU" sz="2000" dirty="0" smtClean="0">
              <a:latin typeface="Arial" pitchFamily="34" charset="0"/>
              <a:cs typeface="Arial" pitchFamily="34" charset="0"/>
            </a:endParaRPr>
          </a:p>
          <a:p>
            <a:pPr marL="1257300" lvl="2" indent="-342900">
              <a:buFont typeface="Wingdings" pitchFamily="2" charset="2"/>
              <a:buChar char="Ø"/>
            </a:pPr>
            <a:r>
              <a:rPr lang="ru-RU" sz="2000" dirty="0" smtClean="0">
                <a:latin typeface="Arial" pitchFamily="34" charset="0"/>
                <a:cs typeface="Arial" pitchFamily="34" charset="0"/>
              </a:rPr>
              <a:t>дата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надходження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заявки, </a:t>
            </a:r>
            <a:endParaRPr lang="ru-RU" sz="2000" dirty="0" smtClean="0">
              <a:latin typeface="Arial" pitchFamily="34" charset="0"/>
              <a:cs typeface="Arial" pitchFamily="34" charset="0"/>
            </a:endParaRPr>
          </a:p>
          <a:p>
            <a:pPr marL="1257300" lvl="2" indent="-342900">
              <a:buFont typeface="Wingdings" pitchFamily="2" charset="2"/>
              <a:buChar char="Ø"/>
            </a:pP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спеціаліст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відділу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,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який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прийняв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заявку. </a:t>
            </a:r>
            <a:endParaRPr lang="ru-RU" sz="2000" dirty="0" smtClean="0">
              <a:latin typeface="Arial" pitchFamily="34" charset="0"/>
              <a:cs typeface="Arial" pitchFamily="34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Додатково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необхідно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вказати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результат: час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її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виконання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або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причину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відмови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і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відповідального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співробітника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який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безпосередньо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займався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проблемою,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зазначеною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в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заявці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.</a:t>
            </a:r>
          </a:p>
        </p:txBody>
      </p:sp>
      <p:sp>
        <p:nvSpPr>
          <p:cNvPr id="4" name="Прямокутник 3"/>
          <p:cNvSpPr/>
          <p:nvPr/>
        </p:nvSpPr>
        <p:spPr>
          <a:xfrm>
            <a:off x="179512" y="73183"/>
            <a:ext cx="8964488" cy="978729"/>
          </a:xfrm>
          <a:prstGeom prst="rect">
            <a:avLst/>
          </a:prstGeom>
          <a:effectLst>
            <a:outerShdw blurRad="50800" dist="50800" dir="5400000" algn="ctr" rotWithShape="0">
              <a:schemeClr val="tx1"/>
            </a:outerShdw>
          </a:effectLst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ru-RU" sz="32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Опис</a:t>
            </a:r>
            <a:r>
              <a:rPr lang="ru-RU" sz="3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2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бізнес-процесу</a:t>
            </a:r>
            <a:r>
              <a:rPr lang="ru-RU" sz="3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2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замовлення</a:t>
            </a:r>
            <a:r>
              <a:rPr lang="ru-RU" sz="3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та </a:t>
            </a:r>
            <a:r>
              <a:rPr lang="ru-RU" sz="32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видачі</a:t>
            </a:r>
            <a:r>
              <a:rPr lang="ru-RU" sz="3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2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мультимедійних</a:t>
            </a:r>
            <a:r>
              <a:rPr lang="ru-RU" sz="3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2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засобів</a:t>
            </a:r>
            <a:endParaRPr lang="ru-RU" sz="3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2777919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номера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F2E928D-F6AD-4585-86C7-24457011D92F}" type="slidenum">
              <a:rPr lang="ru-RU" smtClean="0"/>
              <a:pPr>
                <a:defRPr/>
              </a:pPr>
              <a:t>19</a:t>
            </a:fld>
            <a:endParaRPr lang="ru-RU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14" y="997590"/>
            <a:ext cx="8810158" cy="52267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кутник 3"/>
          <p:cNvSpPr/>
          <p:nvPr/>
        </p:nvSpPr>
        <p:spPr>
          <a:xfrm>
            <a:off x="14314" y="10943"/>
            <a:ext cx="9238206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0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Замовлення</a:t>
            </a:r>
            <a:r>
              <a:rPr lang="en-US" sz="3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та</a:t>
            </a:r>
            <a:r>
              <a:rPr lang="en-US" sz="3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видача</a:t>
            </a:r>
            <a:r>
              <a:rPr lang="en-US" sz="3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мультимедійних</a:t>
            </a:r>
            <a:r>
              <a:rPr lang="en-US" sz="3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засобів</a:t>
            </a:r>
            <a:endParaRPr lang="ru-RU" sz="3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702451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номера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F2E928D-F6AD-4585-86C7-24457011D92F}" type="slidenum">
              <a:rPr lang="ru-RU" smtClean="0"/>
              <a:pPr>
                <a:defRPr/>
              </a:pPr>
              <a:t>2</a:t>
            </a:fld>
            <a:endParaRPr lang="ru-RU"/>
          </a:p>
        </p:txBody>
      </p:sp>
      <p:sp>
        <p:nvSpPr>
          <p:cNvPr id="3" name="Прямокутник 2"/>
          <p:cNvSpPr/>
          <p:nvPr/>
        </p:nvSpPr>
        <p:spPr>
          <a:xfrm>
            <a:off x="179512" y="889844"/>
            <a:ext cx="8784976" cy="5324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000" b="1" dirty="0">
                <a:latin typeface="Arial" pitchFamily="34" charset="0"/>
                <a:cs typeface="Arial" pitchFamily="34" charset="0"/>
              </a:rPr>
              <a:t>Б</a:t>
            </a:r>
            <a:r>
              <a:rPr lang="ru-RU" sz="2000" b="1" dirty="0" err="1" smtClean="0">
                <a:latin typeface="Arial" pitchFamily="34" charset="0"/>
                <a:cs typeface="Arial" pitchFamily="34" charset="0"/>
              </a:rPr>
              <a:t>ізнес</a:t>
            </a:r>
            <a:r>
              <a:rPr lang="en-US" sz="2000" b="1" dirty="0">
                <a:latin typeface="Arial" pitchFamily="34" charset="0"/>
                <a:cs typeface="Arial" pitchFamily="34" charset="0"/>
              </a:rPr>
              <a:t>-</a:t>
            </a:r>
            <a:r>
              <a:rPr lang="ru-RU" sz="2000" b="1" dirty="0" err="1">
                <a:latin typeface="Arial" pitchFamily="34" charset="0"/>
                <a:cs typeface="Arial" pitchFamily="34" charset="0"/>
              </a:rPr>
              <a:t>процес</a:t>
            </a:r>
            <a:r>
              <a:rPr lang="en-US" sz="20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-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це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деяка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сукупність</a:t>
            </a:r>
            <a:r>
              <a:rPr lang="ru-RU" sz="2000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дій</a:t>
            </a:r>
            <a:r>
              <a:rPr lang="ru-RU" sz="2000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з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перетворення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отриманих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на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вході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ресурсів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в продукт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,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що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має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певну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цінність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для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споживача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на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виході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,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бізнес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-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процеси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є на будь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-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якому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підприємстві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.</a:t>
            </a:r>
            <a:endParaRPr lang="uk-UA" sz="2000" dirty="0" smtClean="0">
              <a:latin typeface="Arial" pitchFamily="34" charset="0"/>
              <a:cs typeface="Arial" pitchFamily="34" charset="0"/>
            </a:endParaRPr>
          </a:p>
          <a:p>
            <a:endParaRPr lang="uk-UA" sz="2000" dirty="0">
              <a:latin typeface="Arial" pitchFamily="34" charset="0"/>
              <a:cs typeface="Arial" pitchFamily="34" charset="0"/>
            </a:endParaRPr>
          </a:p>
          <a:p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Найчастіше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компанії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застосовують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один з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двох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підходів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до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управління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своїми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бізнес-процесами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:</a:t>
            </a:r>
          </a:p>
          <a:p>
            <a:pPr marL="342900" indent="-342900">
              <a:buFont typeface="Wingdings" pitchFamily="2" charset="2"/>
              <a:buChar char="Ø"/>
            </a:pPr>
            <a:r>
              <a:rPr lang="ru-RU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функціональний</a:t>
            </a:r>
            <a:r>
              <a:rPr lang="ru-RU" sz="20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marL="342900" indent="-342900">
              <a:buFont typeface="Wingdings" pitchFamily="2" charset="2"/>
              <a:buChar char="Ø"/>
            </a:pPr>
            <a:r>
              <a:rPr lang="ru-RU" sz="20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процесний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. </a:t>
            </a:r>
            <a:endParaRPr lang="ru-RU" sz="2000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Різниця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полягає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в тому,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що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при </a:t>
            </a:r>
            <a:r>
              <a:rPr lang="ru-RU" sz="2000" b="1" dirty="0" err="1">
                <a:latin typeface="Arial" pitchFamily="34" charset="0"/>
                <a:cs typeface="Arial" pitchFamily="34" charset="0"/>
              </a:rPr>
              <a:t>функціональному</a:t>
            </a:r>
            <a:r>
              <a:rPr lang="ru-RU" sz="200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b="1" dirty="0" err="1">
                <a:latin typeface="Arial" pitchFamily="34" charset="0"/>
                <a:cs typeface="Arial" pitchFamily="34" charset="0"/>
              </a:rPr>
              <a:t>підході</a:t>
            </a:r>
            <a:r>
              <a:rPr lang="ru-RU" sz="200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компанія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розглядається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як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набір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підрозділів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,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кожний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з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яких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виконує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якісь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свої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окремі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функції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endParaRPr lang="ru-RU" sz="2000" dirty="0">
              <a:latin typeface="Arial" pitchFamily="34" charset="0"/>
              <a:cs typeface="Arial" pitchFamily="34" charset="0"/>
            </a:endParaRPr>
          </a:p>
          <a:p>
            <a:r>
              <a:rPr lang="ru-RU" sz="2000" dirty="0" smtClean="0">
                <a:latin typeface="Arial" pitchFamily="34" charset="0"/>
                <a:cs typeface="Arial" pitchFamily="34" charset="0"/>
              </a:rPr>
              <a:t> При </a:t>
            </a:r>
            <a:r>
              <a:rPr lang="ru-RU" sz="2000" b="1" dirty="0" err="1" smtClean="0">
                <a:latin typeface="Arial" pitchFamily="34" charset="0"/>
                <a:cs typeface="Arial" pitchFamily="34" charset="0"/>
              </a:rPr>
              <a:t>процесному</a:t>
            </a:r>
            <a:r>
              <a:rPr lang="ru-RU" sz="2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b="1" dirty="0" err="1" smtClean="0">
                <a:latin typeface="Arial" pitchFamily="34" charset="0"/>
                <a:cs typeface="Arial" pitchFamily="34" charset="0"/>
              </a:rPr>
              <a:t>підході</a:t>
            </a:r>
            <a:r>
              <a:rPr lang="ru-RU" sz="2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розглядається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бізнес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з точки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зору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набору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процесів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: </a:t>
            </a:r>
            <a:endParaRPr lang="ru-RU" sz="2000" dirty="0" smtClean="0">
              <a:latin typeface="Arial" pitchFamily="34" charset="0"/>
              <a:cs typeface="Arial" pitchFamily="34" charset="0"/>
            </a:endParaRPr>
          </a:p>
          <a:p>
            <a:pPr marL="342900" indent="-342900">
              <a:buFont typeface="Wingdings" pitchFamily="2" charset="2"/>
              <a:buChar char="Ø"/>
            </a:pP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основних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, </a:t>
            </a:r>
            <a:endParaRPr lang="ru-RU" sz="2000" dirty="0" smtClean="0">
              <a:latin typeface="Arial" pitchFamily="34" charset="0"/>
              <a:cs typeface="Arial" pitchFamily="34" charset="0"/>
            </a:endParaRPr>
          </a:p>
          <a:p>
            <a:pPr marL="342900" indent="-342900">
              <a:buFont typeface="Wingdings" pitchFamily="2" charset="2"/>
              <a:buChar char="Ø"/>
            </a:pPr>
            <a:r>
              <a:rPr lang="ru-RU" sz="2000" dirty="0" smtClean="0">
                <a:latin typeface="Arial" pitchFamily="34" charset="0"/>
                <a:cs typeface="Arial" pitchFamily="34" charset="0"/>
              </a:rPr>
              <a:t>таких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,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що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управляють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endParaRPr lang="ru-RU" sz="2000" dirty="0" smtClean="0">
              <a:latin typeface="Arial" pitchFamily="34" charset="0"/>
              <a:cs typeface="Arial" pitchFamily="34" charset="0"/>
            </a:endParaRPr>
          </a:p>
          <a:p>
            <a:pPr marL="342900" indent="-342900">
              <a:buFont typeface="Wingdings" pitchFamily="2" charset="2"/>
              <a:buChar char="Ø"/>
            </a:pPr>
            <a:r>
              <a:rPr lang="ru-RU" sz="2000" dirty="0" smtClean="0">
                <a:latin typeface="Arial" pitchFamily="34" charset="0"/>
                <a:cs typeface="Arial" pitchFamily="34" charset="0"/>
              </a:rPr>
              <a:t> таких,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що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підтримують</a:t>
            </a:r>
            <a:endParaRPr lang="ru-RU" sz="2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331640" y="0"/>
            <a:ext cx="5832648" cy="8869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80000"/>
              </a:lnSpc>
            </a:pPr>
            <a:r>
              <a:rPr lang="ru-RU" sz="3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Модель </a:t>
            </a:r>
            <a:r>
              <a:rPr lang="ru-RU" sz="32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управління</a:t>
            </a:r>
            <a:r>
              <a:rPr lang="ru-RU" sz="3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2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бізнес-процесами</a:t>
            </a:r>
            <a:r>
              <a:rPr lang="ru-RU" sz="3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uk-UA" sz="3200" b="1" dirty="0">
              <a:solidFill>
                <a:schemeClr val="bg1"/>
              </a:solidFill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"/>
            <a:ext cx="1331640" cy="551462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6" name="Рисунок 5" descr="Описание: eu_flag_co_funded_pos_[rgb]_right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288" y="1"/>
            <a:ext cx="1979712" cy="620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5446723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номера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F2E928D-F6AD-4585-86C7-24457011D92F}" type="slidenum">
              <a:rPr lang="ru-RU" smtClean="0"/>
              <a:pPr>
                <a:defRPr/>
              </a:pPr>
              <a:t>20</a:t>
            </a:fld>
            <a:endParaRPr lang="ru-RU"/>
          </a:p>
        </p:txBody>
      </p:sp>
      <p:sp>
        <p:nvSpPr>
          <p:cNvPr id="3" name="Прямокутник 2"/>
          <p:cNvSpPr/>
          <p:nvPr/>
        </p:nvSpPr>
        <p:spPr>
          <a:xfrm>
            <a:off x="611560" y="1268760"/>
            <a:ext cx="7776864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en-US" sz="2000" dirty="0" err="1">
                <a:latin typeface="Arial" pitchFamily="34" charset="0"/>
                <a:cs typeface="Arial" pitchFamily="34" charset="0"/>
              </a:rPr>
              <a:t>Процес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обслуговування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заявок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(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наприклад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,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заявки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на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заправку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картриджа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)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починається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поданням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заявки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на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певну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послугу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. </a:t>
            </a:r>
            <a:endParaRPr lang="uk-UA" sz="2000" dirty="0" smtClean="0">
              <a:latin typeface="Arial" pitchFamily="34" charset="0"/>
              <a:cs typeface="Arial" pitchFamily="34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Якщо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заявка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оформлена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за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затвердженим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стандартом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,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то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в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разі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наявності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матеріалів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(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наприклад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,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тонера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),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відповідальний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спеціаліст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відділу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виконує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послугу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. </a:t>
            </a:r>
            <a:endParaRPr lang="uk-UA" sz="2000" dirty="0" smtClean="0">
              <a:latin typeface="Arial" pitchFamily="34" charset="0"/>
              <a:cs typeface="Arial" pitchFamily="34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Потім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виконавець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реєструє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факт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успішно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виконаної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заявки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в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інформаційній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системі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,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обов’язково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вказуючи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кількість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використаного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матеріалу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. </a:t>
            </a:r>
            <a:endParaRPr lang="uk-UA" sz="2000" dirty="0" smtClean="0">
              <a:latin typeface="Arial" pitchFamily="34" charset="0"/>
              <a:cs typeface="Arial" pitchFamily="34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Якщо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матеріали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відсутні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,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то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формується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документ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на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придбання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необхідного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матеріалу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. </a:t>
            </a:r>
            <a:endParaRPr lang="ru-RU" sz="2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кутник 3"/>
          <p:cNvSpPr/>
          <p:nvPr/>
        </p:nvSpPr>
        <p:spPr>
          <a:xfrm>
            <a:off x="18118" y="0"/>
            <a:ext cx="91440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О</a:t>
            </a:r>
            <a:r>
              <a:rPr lang="en-US" sz="28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бслуговування</a:t>
            </a:r>
            <a:r>
              <a:rPr lang="en-US" sz="2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заявки</a:t>
            </a:r>
            <a:r>
              <a:rPr lang="en-US" sz="2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на</a:t>
            </a:r>
            <a:r>
              <a:rPr lang="en-US" sz="2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заправку</a:t>
            </a:r>
            <a:r>
              <a:rPr lang="en-US" sz="2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картриджа</a:t>
            </a:r>
            <a:r>
              <a:rPr lang="en-US" sz="2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2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057671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номера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F2E928D-F6AD-4585-86C7-24457011D92F}" type="slidenum">
              <a:rPr lang="ru-RU" smtClean="0"/>
              <a:pPr>
                <a:defRPr/>
              </a:pPr>
              <a:t>21</a:t>
            </a:fld>
            <a:endParaRPr lang="ru-RU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45025"/>
            <a:ext cx="8793900" cy="54810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кутник 3"/>
          <p:cNvSpPr/>
          <p:nvPr/>
        </p:nvSpPr>
        <p:spPr>
          <a:xfrm>
            <a:off x="18118" y="0"/>
            <a:ext cx="91440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spc="-1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BPMN.</a:t>
            </a:r>
            <a:r>
              <a:rPr lang="uk-UA" sz="2800" b="1" spc="-1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О</a:t>
            </a:r>
            <a:r>
              <a:rPr lang="en-US" sz="2800" b="1" spc="-1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бслуговування</a:t>
            </a:r>
            <a:r>
              <a:rPr lang="en-US" sz="2800" b="1" spc="-1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spc="-1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заявки</a:t>
            </a:r>
            <a:r>
              <a:rPr lang="en-US" sz="2800" b="1" spc="-1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spc="-1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на</a:t>
            </a:r>
            <a:r>
              <a:rPr lang="en-US" sz="2800" b="1" spc="-1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spc="-1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заправку</a:t>
            </a:r>
            <a:r>
              <a:rPr lang="en-US" sz="2800" b="1" spc="-1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spc="-1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картриджа</a:t>
            </a:r>
            <a:r>
              <a:rPr lang="en-US" sz="2800" b="1" spc="-1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2800" b="1" spc="-1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281513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номера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F2E928D-F6AD-4585-86C7-24457011D92F}" type="slidenum">
              <a:rPr lang="ru-RU" smtClean="0"/>
              <a:pPr>
                <a:defRPr/>
              </a:pPr>
              <a:t>22</a:t>
            </a:fld>
            <a:endParaRPr lang="ru-RU"/>
          </a:p>
        </p:txBody>
      </p:sp>
      <p:sp>
        <p:nvSpPr>
          <p:cNvPr id="3" name="Прямокутник 2"/>
          <p:cNvSpPr/>
          <p:nvPr/>
        </p:nvSpPr>
        <p:spPr>
          <a:xfrm>
            <a:off x="1475656" y="0"/>
            <a:ext cx="5688632" cy="8802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sz="32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Встановлення</a:t>
            </a:r>
            <a:r>
              <a:rPr lang="en-US" sz="3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програмних</a:t>
            </a:r>
            <a:r>
              <a:rPr lang="en-US" sz="3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засобів</a:t>
            </a:r>
            <a:endParaRPr lang="ru-RU" sz="3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кутник 3"/>
          <p:cNvSpPr/>
          <p:nvPr/>
        </p:nvSpPr>
        <p:spPr>
          <a:xfrm>
            <a:off x="899592" y="1484784"/>
            <a:ext cx="7056784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 err="1">
                <a:latin typeface="Arial" pitchFamily="34" charset="0"/>
                <a:cs typeface="Arial" pitchFamily="34" charset="0"/>
              </a:rPr>
              <a:t>Процес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отримання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замовлення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на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встановлення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програмних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засобів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має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два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позитивних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виходи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і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один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негативний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uk-UA" sz="2000" dirty="0" smtClean="0">
                <a:latin typeface="Arial" pitchFamily="34" charset="0"/>
                <a:cs typeface="Arial" pitchFamily="34" charset="0"/>
              </a:rPr>
              <a:t>:</a:t>
            </a:r>
          </a:p>
          <a:p>
            <a:r>
              <a:rPr lang="en-US" sz="2000" dirty="0" smtClean="0">
                <a:latin typeface="Arial" pitchFamily="34" charset="0"/>
                <a:cs typeface="Arial" pitchFamily="34" charset="0"/>
              </a:rPr>
              <a:t>–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відхилена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заявка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у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випадку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відмови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керівництвом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придбання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нового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програмного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забезпечення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endParaRPr lang="ru-RU" sz="20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"/>
            <a:ext cx="1331640" cy="551462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6" name="Рисунок 5" descr="Описание: eu_flag_co_funded_pos_[rgb]_right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288" y="1"/>
            <a:ext cx="1979712" cy="620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3454905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номера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F2E928D-F6AD-4585-86C7-24457011D92F}" type="slidenum">
              <a:rPr lang="ru-RU" smtClean="0"/>
              <a:pPr>
                <a:defRPr/>
              </a:pPr>
              <a:t>23</a:t>
            </a:fld>
            <a:endParaRPr lang="ru-RU"/>
          </a:p>
        </p:txBody>
      </p:sp>
      <p:sp>
        <p:nvSpPr>
          <p:cNvPr id="3" name="Прямокутник 2"/>
          <p:cNvSpPr/>
          <p:nvPr/>
        </p:nvSpPr>
        <p:spPr>
          <a:xfrm>
            <a:off x="0" y="0"/>
            <a:ext cx="91440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spc="-1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Приклад </a:t>
            </a:r>
            <a:r>
              <a:rPr lang="en-US" sz="2800" b="1" spc="-1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BPMN. </a:t>
            </a:r>
            <a:r>
              <a:rPr lang="en-US" sz="2800" b="1" spc="-1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Встановлення</a:t>
            </a:r>
            <a:r>
              <a:rPr lang="en-US" sz="2800" b="1" spc="-1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spc="-1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програмних</a:t>
            </a:r>
            <a:r>
              <a:rPr lang="en-US" sz="2800" b="1" spc="-1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spc="-1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засобів</a:t>
            </a:r>
            <a:endParaRPr lang="ru-RU" sz="2800" b="1" spc="-1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764704"/>
            <a:ext cx="8964488" cy="58365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0810058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номера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F2E928D-F6AD-4585-86C7-24457011D92F}" type="slidenum">
              <a:rPr lang="ru-RU" smtClean="0"/>
              <a:pPr>
                <a:defRPr/>
              </a:pPr>
              <a:t>24</a:t>
            </a:fld>
            <a:endParaRPr lang="ru-RU"/>
          </a:p>
        </p:txBody>
      </p:sp>
      <p:sp>
        <p:nvSpPr>
          <p:cNvPr id="3" name="Прямокутник 2"/>
          <p:cNvSpPr/>
          <p:nvPr/>
        </p:nvSpPr>
        <p:spPr>
          <a:xfrm>
            <a:off x="215008" y="908720"/>
            <a:ext cx="8928992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en-US" sz="2000" dirty="0" err="1">
                <a:latin typeface="Arial" pitchFamily="34" charset="0"/>
                <a:cs typeface="Arial" pitchFamily="34" charset="0"/>
              </a:rPr>
              <a:t>При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поданні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заявки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на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закупівлю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,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ініціатору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необхідно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подати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обґрунтування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. </a:t>
            </a:r>
            <a:endParaRPr lang="uk-UA" sz="2000" dirty="0" smtClean="0">
              <a:latin typeface="Arial" pitchFamily="34" charset="0"/>
              <a:cs typeface="Arial" pitchFamily="34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Потім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,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якщо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обґрунтування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дійсно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виправдано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,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слід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запросити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рахунок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у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постачальника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і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відправити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його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разом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з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поданою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заявкою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на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підпис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особі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,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яка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приймає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рішення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про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оплату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. </a:t>
            </a:r>
            <a:endParaRPr lang="uk-UA" sz="2000" dirty="0" smtClean="0">
              <a:latin typeface="Arial" pitchFamily="34" charset="0"/>
              <a:cs typeface="Arial" pitchFamily="34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en-US" sz="2000" dirty="0" smtClean="0">
                <a:latin typeface="Arial" pitchFamily="34" charset="0"/>
                <a:cs typeface="Arial" pitchFamily="34" charset="0"/>
              </a:rPr>
              <a:t>"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Заявка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на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закупівлю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"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найчастіше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виникає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при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організації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додаткового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робочого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місця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. У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цьому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випадку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обґрунтуванням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буде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виписка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з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переліків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стандартного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типового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програмного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забезпечення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та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конфігурації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ПК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та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іншої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комп'ютерної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техніки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. </a:t>
            </a:r>
            <a:endParaRPr lang="uk-UA" sz="2000" dirty="0" smtClean="0">
              <a:latin typeface="Arial" pitchFamily="34" charset="0"/>
              <a:cs typeface="Arial" pitchFamily="34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Може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виникнути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ситуація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,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коли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запитувані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в "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Заявці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на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закупівлю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"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об'єкти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є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на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складі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відділу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ІТ </a:t>
            </a:r>
            <a:r>
              <a:rPr lang="uk-UA" sz="2000" dirty="0" smtClean="0">
                <a:latin typeface="Arial" pitchFamily="34" charset="0"/>
                <a:cs typeface="Arial" pitchFamily="34" charset="0"/>
              </a:rPr>
              <a:t>і їх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можна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видати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запитуване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зі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складу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.</a:t>
            </a:r>
            <a:endParaRPr lang="uk-UA" sz="2000" dirty="0" smtClean="0">
              <a:latin typeface="Arial" pitchFamily="34" charset="0"/>
              <a:cs typeface="Arial" pitchFamily="34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При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цьому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необхідно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заповнити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документ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uk-UA" sz="2000" dirty="0" smtClean="0">
                <a:latin typeface="Arial" pitchFamily="34" charset="0"/>
                <a:cs typeface="Arial" pitchFamily="34" charset="0"/>
              </a:rPr>
              <a:t>«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Переміщення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зі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складу</a:t>
            </a:r>
            <a:r>
              <a:rPr lang="uk-UA" sz="2000" dirty="0" smtClean="0">
                <a:latin typeface="Arial" pitchFamily="34" charset="0"/>
                <a:cs typeface="Arial" pitchFamily="34" charset="0"/>
              </a:rPr>
              <a:t>»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в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якому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вказується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endParaRPr lang="uk-UA" sz="2000" dirty="0" smtClean="0">
              <a:latin typeface="Arial" pitchFamily="34" charset="0"/>
              <a:cs typeface="Arial" pitchFamily="34" charset="0"/>
            </a:endParaRPr>
          </a:p>
          <a:p>
            <a:pPr marL="457200" indent="-457200">
              <a:buFont typeface="Wingdings" pitchFamily="2" charset="2"/>
              <a:buChar char="Ø"/>
            </a:pP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об'єкт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видачі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(у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тому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числі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з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кількісними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характеристиками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), </a:t>
            </a:r>
            <a:endParaRPr lang="uk-UA" sz="2000" dirty="0" smtClean="0">
              <a:latin typeface="Arial" pitchFamily="34" charset="0"/>
              <a:cs typeface="Arial" pitchFamily="34" charset="0"/>
            </a:endParaRPr>
          </a:p>
          <a:p>
            <a:pPr marL="457200" indent="-457200">
              <a:buFont typeface="Wingdings" pitchFamily="2" charset="2"/>
              <a:buChar char="Ø"/>
            </a:pPr>
            <a:r>
              <a:rPr lang="en-US" sz="2000" dirty="0" smtClean="0">
                <a:latin typeface="Arial" pitchFamily="34" charset="0"/>
                <a:cs typeface="Arial" pitchFamily="34" charset="0"/>
              </a:rPr>
              <a:t>ПІБ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та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підпис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співробітника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,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який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видав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об'єкт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,</a:t>
            </a:r>
            <a:endParaRPr lang="uk-UA" sz="2000" dirty="0" smtClean="0">
              <a:latin typeface="Arial" pitchFamily="34" charset="0"/>
              <a:cs typeface="Arial" pitchFamily="34" charset="0"/>
            </a:endParaRPr>
          </a:p>
          <a:p>
            <a:pPr marL="457200" indent="-457200">
              <a:buFont typeface="Wingdings" pitchFamily="2" charset="2"/>
              <a:buChar char="Ø"/>
            </a:pP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ПІБ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та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підпис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співробітника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,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який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прийняв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об'єкт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,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дата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передачі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.</a:t>
            </a:r>
            <a:endParaRPr lang="ru-RU" sz="2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кутник 3"/>
          <p:cNvSpPr/>
          <p:nvPr/>
        </p:nvSpPr>
        <p:spPr>
          <a:xfrm>
            <a:off x="1331640" y="0"/>
            <a:ext cx="756084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Закупка</a:t>
            </a:r>
            <a:r>
              <a:rPr lang="en-US" sz="3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апаратних</a:t>
            </a:r>
            <a:r>
              <a:rPr lang="en-US" sz="3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засобів</a:t>
            </a:r>
            <a:endParaRPr lang="ru-RU" sz="3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"/>
            <a:ext cx="1331640" cy="551462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6" name="Рисунок 5" descr="Описание: eu_flag_co_funded_pos_[rgb]_right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288" y="1"/>
            <a:ext cx="1979712" cy="620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299747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номера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F2E928D-F6AD-4585-86C7-24457011D92F}" type="slidenum">
              <a:rPr lang="ru-RU" smtClean="0"/>
              <a:pPr>
                <a:defRPr/>
              </a:pPr>
              <a:t>25</a:t>
            </a:fld>
            <a:endParaRPr lang="ru-RU"/>
          </a:p>
        </p:txBody>
      </p:sp>
      <p:sp>
        <p:nvSpPr>
          <p:cNvPr id="3" name="Прямокутник 2"/>
          <p:cNvSpPr/>
          <p:nvPr/>
        </p:nvSpPr>
        <p:spPr>
          <a:xfrm>
            <a:off x="1475656" y="0"/>
            <a:ext cx="741682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Закупка</a:t>
            </a:r>
            <a:r>
              <a:rPr lang="en-US" sz="3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апаратних</a:t>
            </a:r>
            <a:r>
              <a:rPr lang="en-US" sz="3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засобів</a:t>
            </a:r>
            <a:endParaRPr lang="ru-RU" sz="3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568251"/>
            <a:ext cx="9036496" cy="5830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"/>
            <a:ext cx="1331640" cy="551462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6" name="Рисунок 5" descr="Описание: eu_flag_co_funded_pos_[rgb]_right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288" y="1"/>
            <a:ext cx="1979712" cy="620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892326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номера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F2E928D-F6AD-4585-86C7-24457011D92F}" type="slidenum">
              <a:rPr lang="ru-RU" smtClean="0"/>
              <a:pPr>
                <a:defRPr/>
              </a:pPr>
              <a:t>26</a:t>
            </a:fld>
            <a:endParaRPr lang="ru-RU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16" y="908720"/>
            <a:ext cx="9113484" cy="583264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</p:pic>
      <p:sp>
        <p:nvSpPr>
          <p:cNvPr id="3" name="Прямокутник 2"/>
          <p:cNvSpPr/>
          <p:nvPr/>
        </p:nvSpPr>
        <p:spPr>
          <a:xfrm>
            <a:off x="63304" y="0"/>
            <a:ext cx="9080695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Приклад BPMN-</a:t>
            </a:r>
            <a:r>
              <a:rPr lang="ru-RU" sz="28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процесу</a:t>
            </a:r>
            <a:r>
              <a:rPr lang="ru-RU" sz="2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«Доставка товару в магазин»</a:t>
            </a:r>
          </a:p>
        </p:txBody>
      </p:sp>
    </p:spTree>
    <p:extLst>
      <p:ext uri="{BB962C8B-B14F-4D97-AF65-F5344CB8AC3E}">
        <p14:creationId xmlns:p14="http://schemas.microsoft.com/office/powerpoint/2010/main" val="42182503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номера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F2E928D-F6AD-4585-86C7-24457011D92F}" type="slidenum">
              <a:rPr lang="ru-RU" smtClean="0"/>
              <a:pPr>
                <a:defRPr/>
              </a:pPr>
              <a:t>27</a:t>
            </a:fld>
            <a:endParaRPr lang="ru-RU"/>
          </a:p>
        </p:txBody>
      </p:sp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402891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F2E928D-F6AD-4585-86C7-24457011D92F}" type="slidenum">
              <a:rPr lang="ru-RU" smtClean="0"/>
              <a:pPr>
                <a:defRPr/>
              </a:pPr>
              <a:t>28</a:t>
            </a:fld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2915816" y="2132856"/>
            <a:ext cx="256897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Questions?</a:t>
            </a:r>
            <a:endParaRPr lang="ru-RU" sz="4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4504563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номера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F2E928D-F6AD-4585-86C7-24457011D92F}" type="slidenum">
              <a:rPr lang="ru-RU" smtClean="0"/>
              <a:pPr>
                <a:defRPr/>
              </a:pPr>
              <a:t>3</a:t>
            </a:fld>
            <a:endParaRPr lang="ru-RU"/>
          </a:p>
        </p:txBody>
      </p:sp>
      <p:sp>
        <p:nvSpPr>
          <p:cNvPr id="4" name="Прямокутник 3"/>
          <p:cNvSpPr/>
          <p:nvPr/>
        </p:nvSpPr>
        <p:spPr>
          <a:xfrm>
            <a:off x="0" y="116632"/>
            <a:ext cx="9144000" cy="880241"/>
          </a:xfrm>
          <a:prstGeom prst="rect">
            <a:avLst/>
          </a:prstGeom>
          <a:effectLst>
            <a:outerShdw blurRad="50800" dist="50800" dir="5400000" algn="ctr" rotWithShape="0">
              <a:schemeClr val="tx1"/>
            </a:outerShdw>
          </a:effectLst>
        </p:spPr>
        <p:txBody>
          <a:bodyPr wrap="square">
            <a:spAutoFit/>
          </a:bodyPr>
          <a:lstStyle/>
          <a:p>
            <a:pPr algn="ctr">
              <a:lnSpc>
                <a:spcPct val="80000"/>
              </a:lnSpc>
            </a:pPr>
            <a:r>
              <a:rPr lang="ru-RU" sz="32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Опис</a:t>
            </a:r>
            <a:r>
              <a:rPr lang="ru-RU" sz="3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2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бізнес-процесів</a:t>
            </a:r>
            <a:r>
              <a:rPr lang="ru-RU" sz="3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з</a:t>
            </a:r>
          </a:p>
          <a:p>
            <a:pPr algn="ctr">
              <a:lnSpc>
                <a:spcPct val="80000"/>
              </a:lnSpc>
            </a:pPr>
            <a:r>
              <a:rPr lang="ru-RU" sz="32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використанням</a:t>
            </a:r>
            <a:r>
              <a:rPr lang="ru-RU" sz="3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BPMN</a:t>
            </a:r>
            <a:endParaRPr lang="ru-RU" sz="3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кутник 4"/>
          <p:cNvSpPr/>
          <p:nvPr/>
        </p:nvSpPr>
        <p:spPr>
          <a:xfrm>
            <a:off x="755576" y="3212976"/>
            <a:ext cx="7128792" cy="20928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Основним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інструментом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BPMN 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служить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діаграма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бізнес-процесів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(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Business</a:t>
            </a:r>
            <a:r>
              <a:rPr lang="uk-UA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Process Diagram, BPD).</a:t>
            </a:r>
            <a:r>
              <a:rPr lang="uk-UA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http://demo.bpmn.io/</a:t>
            </a:r>
            <a:endParaRPr lang="uk-UA" sz="2000" dirty="0" smtClean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  <a:p>
            <a:pPr>
              <a:spcAft>
                <a:spcPts val="1200"/>
              </a:spcAft>
            </a:pP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Отримана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в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результаті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модель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являє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собою мережу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графічних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об'єктів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які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зображують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дії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пов'язані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потоками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управління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2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кутник 5"/>
          <p:cNvSpPr/>
          <p:nvPr/>
        </p:nvSpPr>
        <p:spPr>
          <a:xfrm>
            <a:off x="467544" y="1213008"/>
            <a:ext cx="828092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latin typeface="Arial" pitchFamily="34" charset="0"/>
                <a:cs typeface="Arial" pitchFamily="34" charset="0"/>
              </a:rPr>
              <a:t>Яку б модель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управління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процесами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не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вибрала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компанія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,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процеси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,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передусім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необхідно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змоделювати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Моделювання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бізнес-процесів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стартує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з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нотації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, яка, у свою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чергу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,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починається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з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визначення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її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елементів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. </a:t>
            </a: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"/>
            <a:ext cx="1331640" cy="551462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8" name="Рисунок 7" descr="Описание: eu_flag_co_funded_pos_[rgb]_right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288" y="1"/>
            <a:ext cx="1979712" cy="620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39904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Місце для номера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F2E928D-F6AD-4585-86C7-24457011D92F}" type="slidenum">
              <a:rPr lang="ru-RU" smtClean="0"/>
              <a:pPr>
                <a:defRPr/>
              </a:pPr>
              <a:t>4</a:t>
            </a:fld>
            <a:endParaRPr lang="ru-RU"/>
          </a:p>
        </p:txBody>
      </p:sp>
      <p:sp>
        <p:nvSpPr>
          <p:cNvPr id="5" name="Прямокутник 4"/>
          <p:cNvSpPr/>
          <p:nvPr/>
        </p:nvSpPr>
        <p:spPr>
          <a:xfrm>
            <a:off x="755576" y="1582341"/>
            <a:ext cx="7848872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latin typeface="Arial" pitchFamily="34" charset="0"/>
                <a:cs typeface="Arial" pitchFamily="34" charset="0"/>
              </a:rPr>
              <a:t>У рамках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загальної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нотації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BPMN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існує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b="1" dirty="0" smtClean="0">
                <a:latin typeface="Arial" pitchFamily="34" charset="0"/>
                <a:cs typeface="Arial" pitchFamily="34" charset="0"/>
              </a:rPr>
              <a:t>три </a:t>
            </a:r>
            <a:r>
              <a:rPr lang="ru-RU" sz="2000" b="1" dirty="0" err="1" smtClean="0">
                <a:latin typeface="Arial" pitchFamily="34" charset="0"/>
                <a:cs typeface="Arial" pitchFamily="34" charset="0"/>
              </a:rPr>
              <a:t>типи</a:t>
            </a:r>
            <a:r>
              <a:rPr lang="ru-RU" sz="2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b="1" dirty="0" err="1" smtClean="0">
                <a:latin typeface="Arial" pitchFamily="34" charset="0"/>
                <a:cs typeface="Arial" pitchFamily="34" charset="0"/>
              </a:rPr>
              <a:t>процесів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:</a:t>
            </a:r>
          </a:p>
          <a:p>
            <a:endParaRPr lang="ru-RU" sz="2000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2000" dirty="0" smtClean="0">
                <a:latin typeface="Arial" pitchFamily="34" charset="0"/>
                <a:cs typeface="Arial" pitchFamily="34" charset="0"/>
              </a:rPr>
              <a:t>-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Приватні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або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внутрішні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процеси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(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Private) -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внутрішні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процеси</a:t>
            </a:r>
            <a:endParaRPr lang="ru-RU" sz="2000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певної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організації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;</a:t>
            </a:r>
          </a:p>
          <a:p>
            <a:endParaRPr lang="ru-RU" sz="2000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2000" dirty="0" smtClean="0">
                <a:latin typeface="Arial" pitchFamily="34" charset="0"/>
                <a:cs typeface="Arial" pitchFamily="34" charset="0"/>
              </a:rPr>
              <a:t>-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Абстрактні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або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відкриті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процеси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(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Abstract) -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взаємодія</a:t>
            </a:r>
            <a:endParaRPr lang="ru-RU" sz="2000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між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процесами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на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рівні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обміну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повідомленнями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;</a:t>
            </a:r>
          </a:p>
          <a:p>
            <a:endParaRPr lang="ru-RU" sz="2000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2000" dirty="0" smtClean="0">
                <a:latin typeface="Arial" pitchFamily="34" charset="0"/>
                <a:cs typeface="Arial" pitchFamily="34" charset="0"/>
              </a:rPr>
              <a:t>-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Спільні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або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глобальні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процеси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(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Collaboration) - 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два і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більше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абстрактних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процесів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на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одній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діаграмі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2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кутник 5"/>
          <p:cNvSpPr/>
          <p:nvPr/>
        </p:nvSpPr>
        <p:spPr>
          <a:xfrm>
            <a:off x="1475656" y="-112028"/>
            <a:ext cx="568863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36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Типи</a:t>
            </a:r>
            <a:r>
              <a:rPr lang="ru-RU" sz="36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6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процесів</a:t>
            </a:r>
            <a:r>
              <a:rPr lang="ru-RU" sz="36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в </a:t>
            </a:r>
            <a:r>
              <a:rPr lang="ru-RU" sz="36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нотації</a:t>
            </a:r>
            <a:r>
              <a:rPr lang="ru-RU" sz="36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BPMN</a:t>
            </a: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"/>
            <a:ext cx="1331640" cy="551462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8" name="Рисунок 7" descr="Описание: eu_flag_co_funded_pos_[rgb]_right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288" y="1"/>
            <a:ext cx="1979712" cy="620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662254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номера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F2E928D-F6AD-4585-86C7-24457011D92F}" type="slidenum">
              <a:rPr lang="ru-RU" smtClean="0"/>
              <a:pPr>
                <a:defRPr/>
              </a:pPr>
              <a:t>5</a:t>
            </a:fld>
            <a:endParaRPr lang="ru-RU"/>
          </a:p>
        </p:txBody>
      </p:sp>
      <p:sp>
        <p:nvSpPr>
          <p:cNvPr id="3" name="Прямокутник 2"/>
          <p:cNvSpPr/>
          <p:nvPr/>
        </p:nvSpPr>
        <p:spPr>
          <a:xfrm>
            <a:off x="443212" y="908720"/>
            <a:ext cx="8208912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Діаграма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BPMN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може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відображати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процеси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різних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учасників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кожний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з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яких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може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мати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свій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погляд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на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неї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. </a:t>
            </a:r>
          </a:p>
          <a:p>
            <a:r>
              <a:rPr lang="ru-RU" sz="2000" dirty="0" smtClean="0">
                <a:latin typeface="Arial" pitchFamily="34" charset="0"/>
                <a:cs typeface="Arial" pitchFamily="34" charset="0"/>
              </a:rPr>
              <a:t>По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відношенню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до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учасника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одні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дії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будуть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внутрішніми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, а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інші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-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зовнішніми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. </a:t>
            </a:r>
          </a:p>
          <a:p>
            <a:endParaRPr lang="ru-RU" sz="2000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Проектування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процесів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рекомендується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розділяти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за такими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рівнями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:</a:t>
            </a:r>
          </a:p>
          <a:p>
            <a:pPr marL="342900" indent="-342900">
              <a:buFont typeface="Wingdings" pitchFamily="2" charset="2"/>
              <a:buChar char="Ø"/>
            </a:pP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Бізнес-рівень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(</a:t>
            </a:r>
            <a:r>
              <a:rPr lang="en-US" sz="2000" b="1" dirty="0" smtClean="0">
                <a:latin typeface="Arial" pitchFamily="34" charset="0"/>
                <a:cs typeface="Arial" pitchFamily="34" charset="0"/>
              </a:rPr>
              <a:t>Business Layer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) -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загальне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уявлення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різних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бізнес-кроків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і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керуючих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ними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потоків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;</a:t>
            </a:r>
          </a:p>
          <a:p>
            <a:pPr marL="342900" indent="-342900">
              <a:buFont typeface="Wingdings" pitchFamily="2" charset="2"/>
              <a:buChar char="Ø"/>
            </a:pP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Функціональний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рівень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(</a:t>
            </a:r>
            <a:r>
              <a:rPr lang="en-US" sz="2000" b="1" dirty="0" smtClean="0">
                <a:latin typeface="Arial" pitchFamily="34" charset="0"/>
                <a:cs typeface="Arial" pitchFamily="34" charset="0"/>
              </a:rPr>
              <a:t>Functional Layer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) -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загальне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уявлення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про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взаємодії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процесів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з базами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даних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проектування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формату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обміну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повідомленнями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;</a:t>
            </a:r>
          </a:p>
          <a:p>
            <a:pPr marL="342900" indent="-342900">
              <a:buFont typeface="Wingdings" pitchFamily="2" charset="2"/>
              <a:buChar char="Ø"/>
            </a:pP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Рівень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реалізації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(</a:t>
            </a:r>
            <a:r>
              <a:rPr lang="en-US" sz="2000" b="1" dirty="0" smtClean="0">
                <a:latin typeface="Arial" pitchFamily="34" charset="0"/>
                <a:cs typeface="Arial" pitchFamily="34" charset="0"/>
              </a:rPr>
              <a:t>Implementation Layer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) - 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схема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реалізації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деталей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процесу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2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кутник 3"/>
          <p:cNvSpPr/>
          <p:nvPr/>
        </p:nvSpPr>
        <p:spPr>
          <a:xfrm>
            <a:off x="3290614" y="0"/>
            <a:ext cx="265123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36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Точки </a:t>
            </a:r>
            <a:r>
              <a:rPr lang="ru-RU" sz="36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зору</a:t>
            </a:r>
            <a:endParaRPr lang="ru-RU" sz="36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"/>
            <a:ext cx="1331640" cy="551462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6" name="Рисунок 5" descr="Описание: eu_flag_co_funded_pos_[rgb]_right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288" y="1"/>
            <a:ext cx="1979712" cy="620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6877817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номера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F2E928D-F6AD-4585-86C7-24457011D92F}" type="slidenum">
              <a:rPr lang="ru-RU" smtClean="0"/>
              <a:pPr>
                <a:defRPr/>
              </a:pPr>
              <a:t>6</a:t>
            </a:fld>
            <a:endParaRPr lang="ru-RU"/>
          </a:p>
        </p:txBody>
      </p:sp>
      <p:sp>
        <p:nvSpPr>
          <p:cNvPr id="3" name="Прямокутник 2"/>
          <p:cNvSpPr/>
          <p:nvPr/>
        </p:nvSpPr>
        <p:spPr>
          <a:xfrm>
            <a:off x="260114" y="1052736"/>
            <a:ext cx="8568952" cy="41703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latin typeface="Arial" pitchFamily="34" charset="0"/>
                <a:cs typeface="Arial" pitchFamily="34" charset="0"/>
              </a:rPr>
              <a:t>У 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BPMN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визначені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наступні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типи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об'єктів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:</a:t>
            </a:r>
            <a:endParaRPr lang="en-US" sz="2000" dirty="0" smtClean="0">
              <a:latin typeface="Arial" pitchFamily="34" charset="0"/>
              <a:cs typeface="Arial" pitchFamily="34" charset="0"/>
            </a:endParaRPr>
          </a:p>
          <a:p>
            <a:endParaRPr lang="ru-RU" sz="2000" dirty="0" smtClean="0">
              <a:latin typeface="Arial" pitchFamily="34" charset="0"/>
              <a:cs typeface="Arial" pitchFamily="34" charset="0"/>
            </a:endParaRPr>
          </a:p>
          <a:p>
            <a:pPr>
              <a:spcAft>
                <a:spcPts val="600"/>
              </a:spcAft>
            </a:pPr>
            <a:r>
              <a:rPr lang="ru-RU" sz="2000" dirty="0" smtClean="0">
                <a:latin typeface="Arial" pitchFamily="34" charset="0"/>
                <a:cs typeface="Arial" pitchFamily="34" charset="0"/>
              </a:rPr>
              <a:t>- </a:t>
            </a:r>
            <a:r>
              <a:rPr lang="ru-RU" sz="2000" b="1" dirty="0" err="1" smtClean="0">
                <a:latin typeface="Arial" pitchFamily="34" charset="0"/>
                <a:cs typeface="Arial" pitchFamily="34" charset="0"/>
              </a:rPr>
              <a:t>Діяльність</a:t>
            </a:r>
            <a:r>
              <a:rPr lang="ru-RU" sz="2000" b="1" dirty="0" smtClean="0">
                <a:latin typeface="Arial" pitchFamily="34" charset="0"/>
                <a:cs typeface="Arial" pitchFamily="34" charset="0"/>
              </a:rPr>
              <a:t> (</a:t>
            </a:r>
            <a:r>
              <a:rPr lang="en-US" sz="2000" b="1" dirty="0" smtClean="0">
                <a:latin typeface="Arial" pitchFamily="34" charset="0"/>
                <a:cs typeface="Arial" pitchFamily="34" charset="0"/>
              </a:rPr>
              <a:t>Activity) 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-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дії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що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виконуються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учасниками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процес</a:t>
            </a:r>
            <a:r>
              <a:rPr lang="uk-UA" sz="2000" dirty="0">
                <a:latin typeface="Arial" pitchFamily="34" charset="0"/>
                <a:cs typeface="Arial" pitchFamily="34" charset="0"/>
              </a:rPr>
              <a:t>у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;</a:t>
            </a:r>
          </a:p>
          <a:p>
            <a:pPr>
              <a:spcAft>
                <a:spcPts val="600"/>
              </a:spcAft>
            </a:pPr>
            <a:r>
              <a:rPr lang="ru-RU" sz="2000" dirty="0" smtClean="0">
                <a:latin typeface="Arial" pitchFamily="34" charset="0"/>
                <a:cs typeface="Arial" pitchFamily="34" charset="0"/>
              </a:rPr>
              <a:t>- </a:t>
            </a:r>
            <a:r>
              <a:rPr lang="ru-RU" sz="2000" b="1" dirty="0" err="1" smtClean="0">
                <a:latin typeface="Arial" pitchFamily="34" charset="0"/>
                <a:cs typeface="Arial" pitchFamily="34" charset="0"/>
              </a:rPr>
              <a:t>З'єднувач</a:t>
            </a:r>
            <a:r>
              <a:rPr lang="ru-RU" sz="2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b="1" dirty="0" err="1" smtClean="0">
                <a:latin typeface="Arial" pitchFamily="34" charset="0"/>
                <a:cs typeface="Arial" pitchFamily="34" charset="0"/>
              </a:rPr>
              <a:t>потоків</a:t>
            </a:r>
            <a:r>
              <a:rPr lang="ru-RU" sz="2000" b="1" dirty="0" smtClean="0">
                <a:latin typeface="Arial" pitchFamily="34" charset="0"/>
                <a:cs typeface="Arial" pitchFamily="34" charset="0"/>
              </a:rPr>
              <a:t> (</a:t>
            </a:r>
            <a:r>
              <a:rPr lang="en-US" sz="2000" b="1" dirty="0" smtClean="0">
                <a:latin typeface="Arial" pitchFamily="34" charset="0"/>
                <a:cs typeface="Arial" pitchFamily="34" charset="0"/>
              </a:rPr>
              <a:t>Flow Connector) 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-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зв'язок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між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об'єктами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процесу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;</a:t>
            </a:r>
          </a:p>
          <a:p>
            <a:pPr>
              <a:spcAft>
                <a:spcPts val="600"/>
              </a:spcAft>
            </a:pPr>
            <a:r>
              <a:rPr lang="ru-RU" sz="2000" dirty="0" smtClean="0">
                <a:latin typeface="Arial" pitchFamily="34" charset="0"/>
                <a:cs typeface="Arial" pitchFamily="34" charset="0"/>
              </a:rPr>
              <a:t>- </a:t>
            </a:r>
            <a:r>
              <a:rPr lang="ru-RU" sz="2000" b="1" dirty="0" err="1" smtClean="0">
                <a:latin typeface="Arial" pitchFamily="34" charset="0"/>
                <a:cs typeface="Arial" pitchFamily="34" charset="0"/>
              </a:rPr>
              <a:t>Подія</a:t>
            </a:r>
            <a:r>
              <a:rPr lang="ru-RU" sz="2000" b="1" dirty="0" smtClean="0">
                <a:latin typeface="Arial" pitchFamily="34" charset="0"/>
                <a:cs typeface="Arial" pitchFamily="34" charset="0"/>
              </a:rPr>
              <a:t> (</a:t>
            </a:r>
            <a:r>
              <a:rPr lang="en-US" sz="2000" b="1" dirty="0" smtClean="0">
                <a:latin typeface="Arial" pitchFamily="34" charset="0"/>
                <a:cs typeface="Arial" pitchFamily="34" charset="0"/>
              </a:rPr>
              <a:t>Event) 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-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специфікація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істотних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явищ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у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поведінці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системи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(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тобто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явища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що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впливають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на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потік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процесу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);</a:t>
            </a:r>
          </a:p>
          <a:p>
            <a:pPr>
              <a:spcAft>
                <a:spcPts val="600"/>
              </a:spcAft>
            </a:pPr>
            <a:r>
              <a:rPr lang="ru-RU" sz="2000" b="1" dirty="0" smtClean="0">
                <a:latin typeface="Arial" pitchFamily="34" charset="0"/>
                <a:cs typeface="Arial" pitchFamily="34" charset="0"/>
              </a:rPr>
              <a:t>- Шлюз </a:t>
            </a:r>
            <a:r>
              <a:rPr lang="ru-RU" sz="2000" b="1" dirty="0" err="1" smtClean="0">
                <a:latin typeface="Arial" pitchFamily="34" charset="0"/>
                <a:cs typeface="Arial" pitchFamily="34" charset="0"/>
              </a:rPr>
              <a:t>або</a:t>
            </a:r>
            <a:r>
              <a:rPr lang="ru-RU" sz="2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b="1" dirty="0" err="1" smtClean="0">
                <a:latin typeface="Arial" pitchFamily="34" charset="0"/>
                <a:cs typeface="Arial" pitchFamily="34" charset="0"/>
              </a:rPr>
              <a:t>об'єднання</a:t>
            </a:r>
            <a:r>
              <a:rPr lang="ru-RU" sz="2000" b="1" dirty="0" smtClean="0">
                <a:latin typeface="Arial" pitchFamily="34" charset="0"/>
                <a:cs typeface="Arial" pitchFamily="34" charset="0"/>
              </a:rPr>
              <a:t> (</a:t>
            </a:r>
            <a:r>
              <a:rPr lang="en-US" sz="2000" b="1" dirty="0" smtClean="0">
                <a:latin typeface="Arial" pitchFamily="34" charset="0"/>
                <a:cs typeface="Arial" pitchFamily="34" charset="0"/>
              </a:rPr>
              <a:t>Gateway) 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- 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точка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прийняття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рішень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в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діаграмі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процесу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після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якої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потік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процесу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може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бути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продовжений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по одному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або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більше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шляху;</a:t>
            </a:r>
          </a:p>
          <a:p>
            <a:pPr>
              <a:spcAft>
                <a:spcPts val="600"/>
              </a:spcAft>
            </a:pPr>
            <a:r>
              <a:rPr lang="ru-RU" sz="2000" b="1" dirty="0" smtClean="0">
                <a:latin typeface="Arial" pitchFamily="34" charset="0"/>
                <a:cs typeface="Arial" pitchFamily="34" charset="0"/>
              </a:rPr>
              <a:t>- </a:t>
            </a:r>
            <a:r>
              <a:rPr lang="ru-RU" sz="2000" b="1" dirty="0" err="1" smtClean="0">
                <a:latin typeface="Arial" pitchFamily="34" charset="0"/>
                <a:cs typeface="Arial" pitchFamily="34" charset="0"/>
              </a:rPr>
              <a:t>Доріжка</a:t>
            </a:r>
            <a:r>
              <a:rPr lang="ru-RU" sz="2000" b="1" dirty="0" smtClean="0">
                <a:latin typeface="Arial" pitchFamily="34" charset="0"/>
                <a:cs typeface="Arial" pitchFamily="34" charset="0"/>
              </a:rPr>
              <a:t> (</a:t>
            </a:r>
            <a:r>
              <a:rPr lang="en-US" sz="2000" b="1" dirty="0" err="1" smtClean="0">
                <a:latin typeface="Arial" pitchFamily="34" charset="0"/>
                <a:cs typeface="Arial" pitchFamily="34" charset="0"/>
              </a:rPr>
              <a:t>Swimlane</a:t>
            </a:r>
            <a:r>
              <a:rPr lang="en-US" sz="2000" b="1" dirty="0" smtClean="0">
                <a:latin typeface="Arial" pitchFamily="34" charset="0"/>
                <a:cs typeface="Arial" pitchFamily="34" charset="0"/>
              </a:rPr>
              <a:t>) 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- 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область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діаграми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що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містить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елементи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моделі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окремого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учасника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процесу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;</a:t>
            </a:r>
          </a:p>
          <a:p>
            <a:pPr>
              <a:spcAft>
                <a:spcPts val="600"/>
              </a:spcAft>
            </a:pPr>
            <a:r>
              <a:rPr lang="ru-RU" sz="2000" dirty="0" smtClean="0">
                <a:latin typeface="Arial" pitchFamily="34" charset="0"/>
                <a:cs typeface="Arial" pitchFamily="34" charset="0"/>
              </a:rPr>
              <a:t>- </a:t>
            </a:r>
            <a:r>
              <a:rPr lang="ru-RU" sz="2000" b="1" dirty="0" smtClean="0">
                <a:latin typeface="Arial" pitchFamily="34" charset="0"/>
                <a:cs typeface="Arial" pitchFamily="34" charset="0"/>
              </a:rPr>
              <a:t>Артефакт (</a:t>
            </a:r>
            <a:r>
              <a:rPr lang="en-US" sz="2000" b="1" dirty="0" smtClean="0">
                <a:latin typeface="Arial" pitchFamily="34" charset="0"/>
                <a:cs typeface="Arial" pitchFamily="34" charset="0"/>
              </a:rPr>
              <a:t>Artifact) 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-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документи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та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коментарі</a:t>
            </a:r>
            <a:endParaRPr lang="ru-RU" sz="2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кутник 3"/>
          <p:cNvSpPr/>
          <p:nvPr/>
        </p:nvSpPr>
        <p:spPr>
          <a:xfrm>
            <a:off x="1447800" y="-2376"/>
            <a:ext cx="708464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32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Об'єкти</a:t>
            </a:r>
            <a:r>
              <a:rPr lang="ru-RU" sz="3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потоку </a:t>
            </a:r>
            <a:r>
              <a:rPr lang="ru-RU" sz="32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процесу</a:t>
            </a:r>
            <a:endParaRPr lang="ru-RU" sz="3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"/>
            <a:ext cx="1331640" cy="551462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6" name="Рисунок 5" descr="Описание: eu_flag_co_funded_pos_[rgb]_right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288" y="1"/>
            <a:ext cx="1979712" cy="620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2159590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номера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F2E928D-F6AD-4585-86C7-24457011D92F}" type="slidenum">
              <a:rPr lang="ru-RU" smtClean="0"/>
              <a:pPr>
                <a:defRPr/>
              </a:pPr>
              <a:t>7</a:t>
            </a:fld>
            <a:endParaRPr lang="ru-RU"/>
          </a:p>
        </p:txBody>
      </p:sp>
      <p:sp>
        <p:nvSpPr>
          <p:cNvPr id="3" name="Прямокутник 2"/>
          <p:cNvSpPr/>
          <p:nvPr/>
        </p:nvSpPr>
        <p:spPr>
          <a:xfrm>
            <a:off x="899592" y="997565"/>
            <a:ext cx="7992888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spcBef>
                <a:spcPts val="600"/>
              </a:spcBef>
              <a:buFont typeface="Wingdings" pitchFamily="2" charset="2"/>
              <a:buChar char="Ø"/>
            </a:pPr>
            <a:r>
              <a:rPr lang="ru-RU" sz="2000" dirty="0" err="1">
                <a:latin typeface="Arial" pitchFamily="34" charset="0"/>
                <a:cs typeface="Arial" pitchFamily="34" charset="0"/>
              </a:rPr>
              <a:t>Діяльність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складається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з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атомарних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або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складових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дій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, 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характеризую</a:t>
            </a:r>
            <a:r>
              <a:rPr lang="uk-UA" sz="2000" dirty="0" smtClean="0">
                <a:latin typeface="Arial" pitchFamily="34" charset="0"/>
                <a:cs typeface="Arial" pitchFamily="34" charset="0"/>
              </a:rPr>
              <a:t>чи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х 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роботу, яку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виконує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система. </a:t>
            </a:r>
            <a:endParaRPr lang="ru-RU" sz="2000" dirty="0" smtClean="0">
              <a:latin typeface="Arial" pitchFamily="34" charset="0"/>
              <a:cs typeface="Arial" pitchFamily="34" charset="0"/>
            </a:endParaRPr>
          </a:p>
          <a:p>
            <a:pPr marL="342900" indent="-342900">
              <a:spcBef>
                <a:spcPts val="600"/>
              </a:spcBef>
              <a:buFont typeface="Wingdings" pitchFamily="2" charset="2"/>
              <a:buChar char="Ø"/>
            </a:pP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Діяльність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підрозділяється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 на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завдання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і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підпроцеси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marL="342900" indent="-342900">
              <a:spcBef>
                <a:spcPts val="600"/>
              </a:spcBef>
              <a:buFont typeface="Wingdings" pitchFamily="2" charset="2"/>
              <a:buChar char="Ø"/>
            </a:pP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Завдання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(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Task)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являє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собою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елементарне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дію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в межах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процесу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marL="342900" indent="-342900">
              <a:spcBef>
                <a:spcPts val="600"/>
              </a:spcBef>
              <a:buFont typeface="Wingdings" pitchFamily="2" charset="2"/>
              <a:buChar char="Ø"/>
            </a:pP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Завдання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можуть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об'єднуватися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в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підпроцеси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(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Sub-process) -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складні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дії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в межах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процесу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marL="342900" indent="-342900">
              <a:spcBef>
                <a:spcPts val="600"/>
              </a:spcBef>
              <a:buFont typeface="Wingdings" pitchFamily="2" charset="2"/>
              <a:buChar char="Ø"/>
            </a:pPr>
            <a:r>
              <a:rPr lang="ru-RU" sz="2000" dirty="0" err="1">
                <a:latin typeface="Arial" pitchFamily="34" charset="0"/>
                <a:cs typeface="Arial" pitchFamily="34" charset="0"/>
              </a:rPr>
              <a:t>З'єднувачі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потоків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(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коннектори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)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використовуються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для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з'єднання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елементів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потоку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процесу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.</a:t>
            </a:r>
          </a:p>
        </p:txBody>
      </p:sp>
      <p:sp>
        <p:nvSpPr>
          <p:cNvPr id="4" name="Прямокутник 3"/>
          <p:cNvSpPr/>
          <p:nvPr/>
        </p:nvSpPr>
        <p:spPr>
          <a:xfrm>
            <a:off x="1447800" y="-2376"/>
            <a:ext cx="708464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32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Об'єкти</a:t>
            </a:r>
            <a:r>
              <a:rPr lang="ru-RU" sz="3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потоку </a:t>
            </a:r>
            <a:r>
              <a:rPr lang="ru-RU" sz="32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процесу</a:t>
            </a:r>
            <a:endParaRPr lang="ru-RU" sz="3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"/>
            <a:ext cx="1331640" cy="551462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6" name="Рисунок 5" descr="Описание: eu_flag_co_funded_pos_[rgb]_right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288" y="1"/>
            <a:ext cx="1979712" cy="620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8425633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номера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F2E928D-F6AD-4585-86C7-24457011D92F}" type="slidenum">
              <a:rPr lang="ru-RU" smtClean="0"/>
              <a:pPr>
                <a:defRPr/>
              </a:pPr>
              <a:t>8</a:t>
            </a:fld>
            <a:endParaRPr lang="ru-RU"/>
          </a:p>
        </p:txBody>
      </p:sp>
      <p:sp>
        <p:nvSpPr>
          <p:cNvPr id="3" name="Прямокутник 2"/>
          <p:cNvSpPr/>
          <p:nvPr/>
        </p:nvSpPr>
        <p:spPr>
          <a:xfrm>
            <a:off x="251520" y="836712"/>
            <a:ext cx="8640960" cy="5786199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marL="342900" indent="-342900">
              <a:spcAft>
                <a:spcPts val="600"/>
              </a:spcAft>
              <a:buFont typeface="Wingdings" pitchFamily="2" charset="2"/>
              <a:buChar char="q"/>
            </a:pP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З'єднувачі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потоків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(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коннектори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)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використовуються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для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з'єднання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елементів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потоку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процесу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marL="342900" indent="-342900">
              <a:spcAft>
                <a:spcPts val="600"/>
              </a:spcAft>
              <a:buFont typeface="Wingdings" pitchFamily="2" charset="2"/>
              <a:buChar char="q"/>
            </a:pPr>
            <a:r>
              <a:rPr lang="ru-RU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Послідовний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(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простий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)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потік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(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Sequence Flow)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використовується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для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відображення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порядку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проходження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дій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процесу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. </a:t>
            </a:r>
            <a:endParaRPr lang="ru-RU" sz="2000" dirty="0" smtClean="0">
              <a:latin typeface="Arial" pitchFamily="34" charset="0"/>
              <a:cs typeface="Arial" pitchFamily="34" charset="0"/>
            </a:endParaRPr>
          </a:p>
          <a:p>
            <a:pPr marL="342900" indent="-342900">
              <a:spcAft>
                <a:spcPts val="600"/>
              </a:spcAft>
              <a:buFont typeface="Wingdings" pitchFamily="2" charset="2"/>
              <a:buChar char="q"/>
            </a:pP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Умовний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потік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-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послідовний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потік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з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умовним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виразом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,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що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зміняється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за часом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виконання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, з метою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визначити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,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чи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буде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використовуватися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потік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marL="342900" indent="-342900">
              <a:spcAft>
                <a:spcPts val="600"/>
              </a:spcAft>
              <a:buFont typeface="Wingdings" pitchFamily="2" charset="2"/>
              <a:buChar char="q"/>
            </a:pP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Потік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за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замовчуванням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-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умовний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потік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,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який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буде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використовуватися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у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випадку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,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якщо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всі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інші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умовні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потоки не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вірні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при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виконанні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2000" dirty="0">
              <a:latin typeface="Arial" pitchFamily="34" charset="0"/>
              <a:cs typeface="Arial" pitchFamily="34" charset="0"/>
            </a:endParaRPr>
          </a:p>
          <a:p>
            <a:pPr marL="342900" indent="-342900">
              <a:spcAft>
                <a:spcPts val="600"/>
              </a:spcAft>
              <a:buFont typeface="Wingdings" pitchFamily="2" charset="2"/>
              <a:buChar char="q"/>
            </a:pPr>
            <a:r>
              <a:rPr lang="ru-RU" sz="2000" dirty="0" err="1">
                <a:latin typeface="Arial" pitchFamily="34" charset="0"/>
                <a:cs typeface="Arial" pitchFamily="34" charset="0"/>
              </a:rPr>
              <a:t>Потік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повідомлень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(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Message Flow)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використовується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для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відображення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потоку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повідомлень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між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двома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окремими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учасниками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процесу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2000" dirty="0">
              <a:latin typeface="Arial" pitchFamily="34" charset="0"/>
              <a:cs typeface="Arial" pitchFamily="34" charset="0"/>
            </a:endParaRPr>
          </a:p>
          <a:p>
            <a:pPr marL="342900" indent="-342900">
              <a:spcAft>
                <a:spcPts val="600"/>
              </a:spcAft>
              <a:buFont typeface="Wingdings" pitchFamily="2" charset="2"/>
              <a:buChar char="q"/>
            </a:pPr>
            <a:r>
              <a:rPr lang="ru-RU" sz="2000" dirty="0" err="1">
                <a:latin typeface="Arial" pitchFamily="34" charset="0"/>
                <a:cs typeface="Arial" pitchFamily="34" charset="0"/>
              </a:rPr>
              <a:t>Асоціація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(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Association)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використовується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для того,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щоб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зв'язати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дані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, текст 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та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інші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артефакти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з потоком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об'єктів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процесу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marL="342900" indent="-342900">
              <a:spcAft>
                <a:spcPts val="600"/>
              </a:spcAft>
              <a:buFont typeface="Wingdings" pitchFamily="2" charset="2"/>
              <a:buChar char="q"/>
            </a:pP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Подія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являє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собою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щось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,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що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відбувається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в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ході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бізнес-процеса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і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впливає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на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його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перебіг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.</a:t>
            </a:r>
          </a:p>
        </p:txBody>
      </p:sp>
      <p:sp>
        <p:nvSpPr>
          <p:cNvPr id="4" name="Прямокутник 3"/>
          <p:cNvSpPr/>
          <p:nvPr/>
        </p:nvSpPr>
        <p:spPr>
          <a:xfrm>
            <a:off x="1447800" y="-2376"/>
            <a:ext cx="708464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32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Об'єкти</a:t>
            </a:r>
            <a:r>
              <a:rPr lang="ru-RU" sz="3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потоку </a:t>
            </a:r>
            <a:r>
              <a:rPr lang="ru-RU" sz="32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процесу</a:t>
            </a:r>
            <a:endParaRPr lang="ru-RU" sz="3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"/>
            <a:ext cx="1331640" cy="551462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6" name="Рисунок 5" descr="Описание: eu_flag_co_funded_pos_[rgb]_right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288" y="1"/>
            <a:ext cx="1979712" cy="620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5830205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номера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F2E928D-F6AD-4585-86C7-24457011D92F}" type="slidenum">
              <a:rPr lang="ru-RU" smtClean="0"/>
              <a:pPr>
                <a:defRPr/>
              </a:pPr>
              <a:t>9</a:t>
            </a:fld>
            <a:endParaRPr lang="ru-RU"/>
          </a:p>
        </p:txBody>
      </p:sp>
      <p:sp>
        <p:nvSpPr>
          <p:cNvPr id="3" name="Прямокутник 2"/>
          <p:cNvSpPr/>
          <p:nvPr/>
        </p:nvSpPr>
        <p:spPr>
          <a:xfrm>
            <a:off x="0" y="25010"/>
            <a:ext cx="9144000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0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Графічні</a:t>
            </a:r>
            <a:r>
              <a:rPr lang="ru-RU" sz="3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0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об’єкти</a:t>
            </a:r>
            <a:r>
              <a:rPr lang="ru-RU" sz="3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0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моделювання</a:t>
            </a:r>
            <a:r>
              <a:rPr lang="ru-RU" sz="3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в </a:t>
            </a:r>
            <a:r>
              <a:rPr lang="ru-RU" sz="30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нотації</a:t>
            </a:r>
            <a:r>
              <a:rPr lang="ru-RU" sz="3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BPMN</a:t>
            </a:r>
          </a:p>
        </p:txBody>
      </p:sp>
      <p:pic>
        <p:nvPicPr>
          <p:cNvPr id="2086" name="Picture 3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1" y="836712"/>
            <a:ext cx="7776864" cy="5535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6135090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323</TotalTime>
  <Words>1615</Words>
  <Application>Microsoft Office PowerPoint</Application>
  <PresentationFormat>Экран (4:3)</PresentationFormat>
  <Paragraphs>169</Paragraphs>
  <Slides>28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28</vt:i4>
      </vt:variant>
    </vt:vector>
  </HeadingPairs>
  <TitlesOfParts>
    <vt:vector size="33" baseType="lpstr">
      <vt:lpstr>Arial</vt:lpstr>
      <vt:lpstr>Calibri</vt:lpstr>
      <vt:lpstr>Times New Roman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Презентація PowerPoint</dc:title>
  <dc:creator>Администратор</dc:creator>
  <cp:lastModifiedBy>Администратор</cp:lastModifiedBy>
  <cp:revision>24</cp:revision>
  <dcterms:created xsi:type="dcterms:W3CDTF">2015-09-24T21:47:00Z</dcterms:created>
  <dcterms:modified xsi:type="dcterms:W3CDTF">2017-12-01T17:25:01Z</dcterms:modified>
</cp:coreProperties>
</file>