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77"/>
  </p:notesMasterIdLst>
  <p:handoutMasterIdLst>
    <p:handoutMasterId r:id="rId78"/>
  </p:handoutMasterIdLst>
  <p:sldIdLst>
    <p:sldId id="313" r:id="rId2"/>
    <p:sldId id="446" r:id="rId3"/>
    <p:sldId id="434" r:id="rId4"/>
    <p:sldId id="401" r:id="rId5"/>
    <p:sldId id="402" r:id="rId6"/>
    <p:sldId id="403" r:id="rId7"/>
    <p:sldId id="404" r:id="rId8"/>
    <p:sldId id="405" r:id="rId9"/>
    <p:sldId id="406" r:id="rId10"/>
    <p:sldId id="407" r:id="rId11"/>
    <p:sldId id="408" r:id="rId12"/>
    <p:sldId id="409" r:id="rId13"/>
    <p:sldId id="410" r:id="rId14"/>
    <p:sldId id="411" r:id="rId15"/>
    <p:sldId id="413" r:id="rId16"/>
    <p:sldId id="412" r:id="rId17"/>
    <p:sldId id="415" r:id="rId18"/>
    <p:sldId id="416" r:id="rId19"/>
    <p:sldId id="414" r:id="rId20"/>
    <p:sldId id="420" r:id="rId21"/>
    <p:sldId id="421" r:id="rId22"/>
    <p:sldId id="422" r:id="rId23"/>
    <p:sldId id="417" r:id="rId24"/>
    <p:sldId id="418" r:id="rId25"/>
    <p:sldId id="442" r:id="rId26"/>
    <p:sldId id="443" r:id="rId27"/>
    <p:sldId id="444" r:id="rId28"/>
    <p:sldId id="419" r:id="rId29"/>
    <p:sldId id="427" r:id="rId30"/>
    <p:sldId id="428" r:id="rId31"/>
    <p:sldId id="429" r:id="rId32"/>
    <p:sldId id="430" r:id="rId33"/>
    <p:sldId id="431" r:id="rId34"/>
    <p:sldId id="432" r:id="rId35"/>
    <p:sldId id="433" r:id="rId36"/>
    <p:sldId id="437" r:id="rId37"/>
    <p:sldId id="441" r:id="rId38"/>
    <p:sldId id="445" r:id="rId39"/>
    <p:sldId id="438" r:id="rId40"/>
    <p:sldId id="439" r:id="rId41"/>
    <p:sldId id="440" r:id="rId42"/>
    <p:sldId id="435" r:id="rId43"/>
    <p:sldId id="475" r:id="rId44"/>
    <p:sldId id="476" r:id="rId45"/>
    <p:sldId id="477" r:id="rId46"/>
    <p:sldId id="478" r:id="rId47"/>
    <p:sldId id="479" r:id="rId48"/>
    <p:sldId id="480" r:id="rId49"/>
    <p:sldId id="481" r:id="rId50"/>
    <p:sldId id="482" r:id="rId51"/>
    <p:sldId id="483" r:id="rId52"/>
    <p:sldId id="487" r:id="rId53"/>
    <p:sldId id="489" r:id="rId54"/>
    <p:sldId id="490" r:id="rId55"/>
    <p:sldId id="494" r:id="rId56"/>
    <p:sldId id="491" r:id="rId57"/>
    <p:sldId id="492" r:id="rId58"/>
    <p:sldId id="493" r:id="rId59"/>
    <p:sldId id="533" r:id="rId60"/>
    <p:sldId id="534" r:id="rId61"/>
    <p:sldId id="558" r:id="rId62"/>
    <p:sldId id="559" r:id="rId63"/>
    <p:sldId id="560" r:id="rId64"/>
    <p:sldId id="561" r:id="rId65"/>
    <p:sldId id="562" r:id="rId66"/>
    <p:sldId id="572" r:id="rId67"/>
    <p:sldId id="573" r:id="rId68"/>
    <p:sldId id="563" r:id="rId69"/>
    <p:sldId id="564" r:id="rId70"/>
    <p:sldId id="565" r:id="rId71"/>
    <p:sldId id="567" r:id="rId72"/>
    <p:sldId id="568" r:id="rId73"/>
    <p:sldId id="569" r:id="rId74"/>
    <p:sldId id="570" r:id="rId75"/>
    <p:sldId id="571" r:id="rId76"/>
  </p:sldIdLst>
  <p:sldSz cx="9144000" cy="6858000" type="screen4x3"/>
  <p:notesSz cx="6858000" cy="9144000"/>
  <p:defaultTextStyle>
    <a:defPPr>
      <a:defRPr lang="ru-RU"/>
    </a:defPPr>
    <a:lvl1pPr algn="ctr" rtl="0" fontAlgn="base">
      <a:spcBef>
        <a:spcPct val="0"/>
      </a:spcBef>
      <a:spcAft>
        <a:spcPct val="0"/>
      </a:spcAft>
      <a:defRPr sz="3200" b="1"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3200" b="1"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3200" b="1"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3200" b="1"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3200" b="1" kern="1200">
        <a:solidFill>
          <a:schemeClr val="tx1"/>
        </a:solidFill>
        <a:latin typeface="Times New Roman" panose="02020603050405020304" pitchFamily="18" charset="0"/>
        <a:ea typeface="+mn-ea"/>
        <a:cs typeface="+mn-cs"/>
      </a:defRPr>
    </a:lvl5pPr>
    <a:lvl6pPr marL="2286000" algn="l" defTabSz="914400" rtl="0" eaLnBrk="1" latinLnBrk="0" hangingPunct="1">
      <a:defRPr sz="3200" b="1" kern="1200">
        <a:solidFill>
          <a:schemeClr val="tx1"/>
        </a:solidFill>
        <a:latin typeface="Times New Roman" panose="02020603050405020304" pitchFamily="18" charset="0"/>
        <a:ea typeface="+mn-ea"/>
        <a:cs typeface="+mn-cs"/>
      </a:defRPr>
    </a:lvl6pPr>
    <a:lvl7pPr marL="2743200" algn="l" defTabSz="914400" rtl="0" eaLnBrk="1" latinLnBrk="0" hangingPunct="1">
      <a:defRPr sz="3200" b="1" kern="1200">
        <a:solidFill>
          <a:schemeClr val="tx1"/>
        </a:solidFill>
        <a:latin typeface="Times New Roman" panose="02020603050405020304" pitchFamily="18" charset="0"/>
        <a:ea typeface="+mn-ea"/>
        <a:cs typeface="+mn-cs"/>
      </a:defRPr>
    </a:lvl7pPr>
    <a:lvl8pPr marL="3200400" algn="l" defTabSz="914400" rtl="0" eaLnBrk="1" latinLnBrk="0" hangingPunct="1">
      <a:defRPr sz="3200" b="1" kern="1200">
        <a:solidFill>
          <a:schemeClr val="tx1"/>
        </a:solidFill>
        <a:latin typeface="Times New Roman" panose="02020603050405020304" pitchFamily="18" charset="0"/>
        <a:ea typeface="+mn-ea"/>
        <a:cs typeface="+mn-cs"/>
      </a:defRPr>
    </a:lvl8pPr>
    <a:lvl9pPr marL="3657600" algn="l" defTabSz="914400" rtl="0" eaLnBrk="1" latinLnBrk="0" hangingPunct="1">
      <a:defRPr sz="32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FF00"/>
    <a:srgbClr val="FF0000"/>
    <a:srgbClr val="0099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01" autoAdjust="0"/>
    <p:restoredTop sz="93262" autoAdjust="0"/>
  </p:normalViewPr>
  <p:slideViewPr>
    <p:cSldViewPr>
      <p:cViewPr>
        <p:scale>
          <a:sx n="66" d="100"/>
          <a:sy n="66" d="100"/>
        </p:scale>
        <p:origin x="2016" y="4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192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F3F159-04CC-4300-B38B-97FEB216D4C6}" type="doc">
      <dgm:prSet loTypeId="urn:microsoft.com/office/officeart/2005/8/layout/orgChart1" loCatId="hierarchy" qsTypeId="urn:microsoft.com/office/officeart/2005/8/quickstyle/simple1" qsCatId="simple" csTypeId="urn:microsoft.com/office/officeart/2005/8/colors/accent1_2" csCatId="accent1"/>
      <dgm:spPr/>
    </dgm:pt>
    <dgm:pt modelId="{9A81EC50-2C91-4219-B5BA-041D435B727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1" i="0" u="none" strike="noStrike" cap="none" normalizeH="0" baseline="0" smtClean="0">
              <a:ln>
                <a:noFill/>
              </a:ln>
              <a:solidFill>
                <a:schemeClr val="tx1"/>
              </a:solidFill>
              <a:effectLst/>
              <a:latin typeface="Times New Roman" panose="02020603050405020304" pitchFamily="18" charset="0"/>
            </a:rPr>
            <a:t>Сотрудники, связанные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1" i="0" u="none" strike="noStrike" cap="none" normalizeH="0" baseline="0" smtClean="0">
              <a:ln>
                <a:noFill/>
              </a:ln>
              <a:solidFill>
                <a:schemeClr val="tx1"/>
              </a:solidFill>
              <a:effectLst/>
              <a:latin typeface="Times New Roman" panose="02020603050405020304" pitchFamily="18" charset="0"/>
            </a:rPr>
            <a:t>с функционированием ИС</a:t>
          </a:r>
        </a:p>
      </dgm:t>
    </dgm:pt>
    <dgm:pt modelId="{D792875D-AB58-4CA6-A8DE-76494A9A0B04}" type="parTrans" cxnId="{DC848840-4D37-47CF-9572-A6177649CDCB}">
      <dgm:prSet/>
      <dgm:spPr/>
    </dgm:pt>
    <dgm:pt modelId="{0C81A932-54D8-4913-A2DE-4F95A78514FB}" type="sibTrans" cxnId="{DC848840-4D37-47CF-9572-A6177649CDCB}">
      <dgm:prSet/>
      <dgm:spPr/>
    </dgm:pt>
    <dgm:pt modelId="{8F1A176D-0DA8-4381-815C-546C893F7C2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1" i="0" u="none" strike="noStrike" cap="none" normalizeH="0" baseline="0" smtClean="0">
              <a:ln>
                <a:noFill/>
              </a:ln>
              <a:solidFill>
                <a:schemeClr val="tx1"/>
              </a:solidFill>
              <a:effectLst/>
              <a:latin typeface="Times New Roman" panose="02020603050405020304" pitchFamily="18" charset="0"/>
            </a:rPr>
            <a:t>Оперативный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1" i="0" u="none" strike="noStrike" cap="none" normalizeH="0" baseline="0" smtClean="0">
              <a:ln>
                <a:noFill/>
              </a:ln>
              <a:solidFill>
                <a:schemeClr val="tx1"/>
              </a:solidFill>
              <a:effectLst/>
              <a:latin typeface="Times New Roman" panose="02020603050405020304" pitchFamily="18" charset="0"/>
            </a:rPr>
            <a:t>персонал</a:t>
          </a:r>
        </a:p>
      </dgm:t>
    </dgm:pt>
    <dgm:pt modelId="{954A7DC9-3060-4DF7-B13B-B2F27C3ADC3E}" type="parTrans" cxnId="{C95914E8-345C-48C3-81B8-CE2D6AFB02E8}">
      <dgm:prSet/>
      <dgm:spPr/>
    </dgm:pt>
    <dgm:pt modelId="{9CE5D726-D28D-4B4B-BF79-EE035589A55C}" type="sibTrans" cxnId="{C95914E8-345C-48C3-81B8-CE2D6AFB02E8}">
      <dgm:prSet/>
      <dgm:spPr/>
    </dgm:pt>
    <dgm:pt modelId="{AE816094-47DB-4D52-BFB1-D6EDB77EB18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1" i="0" u="none" strike="noStrike" cap="none" normalizeH="0" baseline="0" smtClean="0">
              <a:ln>
                <a:noFill/>
              </a:ln>
              <a:solidFill>
                <a:schemeClr val="tx1"/>
              </a:solidFill>
              <a:effectLst/>
              <a:latin typeface="Times New Roman" panose="02020603050405020304" pitchFamily="18" charset="0"/>
            </a:rPr>
            <a:t>Эксплуатационный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1" i="0" u="none" strike="noStrike" cap="none" normalizeH="0" baseline="0" smtClean="0">
              <a:ln>
                <a:noFill/>
              </a:ln>
              <a:solidFill>
                <a:schemeClr val="tx1"/>
              </a:solidFill>
              <a:effectLst/>
              <a:latin typeface="Times New Roman" panose="02020603050405020304" pitchFamily="18" charset="0"/>
            </a:rPr>
            <a:t>персонал</a:t>
          </a:r>
        </a:p>
      </dgm:t>
    </dgm:pt>
    <dgm:pt modelId="{5433B257-0E44-4D3C-8246-583FCDF6905F}" type="parTrans" cxnId="{D13FA4C4-A77D-4804-A708-28D8F8A2F421}">
      <dgm:prSet/>
      <dgm:spPr/>
    </dgm:pt>
    <dgm:pt modelId="{E583B3A0-ED35-4939-9403-909F89A76FDE}" type="sibTrans" cxnId="{D13FA4C4-A77D-4804-A708-28D8F8A2F421}">
      <dgm:prSet/>
      <dgm:spPr/>
    </dgm:pt>
    <dgm:pt modelId="{D03472C8-3812-4201-B951-40A5A6E12194}" type="pres">
      <dgm:prSet presAssocID="{86F3F159-04CC-4300-B38B-97FEB216D4C6}" presName="hierChild1" presStyleCnt="0">
        <dgm:presLayoutVars>
          <dgm:orgChart val="1"/>
          <dgm:chPref val="1"/>
          <dgm:dir/>
          <dgm:animOne val="branch"/>
          <dgm:animLvl val="lvl"/>
          <dgm:resizeHandles/>
        </dgm:presLayoutVars>
      </dgm:prSet>
      <dgm:spPr/>
    </dgm:pt>
    <dgm:pt modelId="{F27308DE-17E5-486B-A562-6CD3C6F8888F}" type="pres">
      <dgm:prSet presAssocID="{9A81EC50-2C91-4219-B5BA-041D435B7273}" presName="hierRoot1" presStyleCnt="0">
        <dgm:presLayoutVars>
          <dgm:hierBranch/>
        </dgm:presLayoutVars>
      </dgm:prSet>
      <dgm:spPr/>
    </dgm:pt>
    <dgm:pt modelId="{84B5DBAF-5CAF-4575-AE43-E1C1D323B099}" type="pres">
      <dgm:prSet presAssocID="{9A81EC50-2C91-4219-B5BA-041D435B7273}" presName="rootComposite1" presStyleCnt="0"/>
      <dgm:spPr/>
    </dgm:pt>
    <dgm:pt modelId="{CFB4BE2D-E9AC-47DE-94A0-D66BC75F7E30}" type="pres">
      <dgm:prSet presAssocID="{9A81EC50-2C91-4219-B5BA-041D435B7273}" presName="rootText1" presStyleLbl="node0" presStyleIdx="0" presStyleCnt="1">
        <dgm:presLayoutVars>
          <dgm:chPref val="3"/>
        </dgm:presLayoutVars>
      </dgm:prSet>
      <dgm:spPr/>
      <dgm:t>
        <a:bodyPr/>
        <a:lstStyle/>
        <a:p>
          <a:endParaRPr lang="ru-RU"/>
        </a:p>
      </dgm:t>
    </dgm:pt>
    <dgm:pt modelId="{FBA216EB-FAE7-4F7E-B92D-09C78F72117A}" type="pres">
      <dgm:prSet presAssocID="{9A81EC50-2C91-4219-B5BA-041D435B7273}" presName="rootConnector1" presStyleLbl="node1" presStyleIdx="0" presStyleCnt="0"/>
      <dgm:spPr/>
      <dgm:t>
        <a:bodyPr/>
        <a:lstStyle/>
        <a:p>
          <a:endParaRPr lang="ru-RU"/>
        </a:p>
      </dgm:t>
    </dgm:pt>
    <dgm:pt modelId="{A9C3D619-2025-4162-BFD6-70158D2E2FCE}" type="pres">
      <dgm:prSet presAssocID="{9A81EC50-2C91-4219-B5BA-041D435B7273}" presName="hierChild2" presStyleCnt="0"/>
      <dgm:spPr/>
    </dgm:pt>
    <dgm:pt modelId="{0C3D80DD-56A9-4751-ADA8-35736008609E}" type="pres">
      <dgm:prSet presAssocID="{954A7DC9-3060-4DF7-B13B-B2F27C3ADC3E}" presName="Name35" presStyleLbl="parChTrans1D2" presStyleIdx="0" presStyleCnt="2"/>
      <dgm:spPr/>
    </dgm:pt>
    <dgm:pt modelId="{427E8BFB-5F12-4577-ACE5-853A5ADBCE23}" type="pres">
      <dgm:prSet presAssocID="{8F1A176D-0DA8-4381-815C-546C893F7C28}" presName="hierRoot2" presStyleCnt="0">
        <dgm:presLayoutVars>
          <dgm:hierBranch/>
        </dgm:presLayoutVars>
      </dgm:prSet>
      <dgm:spPr/>
    </dgm:pt>
    <dgm:pt modelId="{E88E070E-760D-4B89-B6D4-94D7AA5A722E}" type="pres">
      <dgm:prSet presAssocID="{8F1A176D-0DA8-4381-815C-546C893F7C28}" presName="rootComposite" presStyleCnt="0"/>
      <dgm:spPr/>
    </dgm:pt>
    <dgm:pt modelId="{9835CD0A-5937-4D82-9DBA-CAAAC98B65C7}" type="pres">
      <dgm:prSet presAssocID="{8F1A176D-0DA8-4381-815C-546C893F7C28}" presName="rootText" presStyleLbl="node2" presStyleIdx="0" presStyleCnt="2">
        <dgm:presLayoutVars>
          <dgm:chPref val="3"/>
        </dgm:presLayoutVars>
      </dgm:prSet>
      <dgm:spPr/>
      <dgm:t>
        <a:bodyPr/>
        <a:lstStyle/>
        <a:p>
          <a:endParaRPr lang="ru-RU"/>
        </a:p>
      </dgm:t>
    </dgm:pt>
    <dgm:pt modelId="{4DCD0FEC-F8B7-4886-BCBC-7DAD7C1A47A1}" type="pres">
      <dgm:prSet presAssocID="{8F1A176D-0DA8-4381-815C-546C893F7C28}" presName="rootConnector" presStyleLbl="node2" presStyleIdx="0" presStyleCnt="2"/>
      <dgm:spPr/>
      <dgm:t>
        <a:bodyPr/>
        <a:lstStyle/>
        <a:p>
          <a:endParaRPr lang="ru-RU"/>
        </a:p>
      </dgm:t>
    </dgm:pt>
    <dgm:pt modelId="{191B591B-EA0F-477E-95A4-2AA1C3977453}" type="pres">
      <dgm:prSet presAssocID="{8F1A176D-0DA8-4381-815C-546C893F7C28}" presName="hierChild4" presStyleCnt="0"/>
      <dgm:spPr/>
    </dgm:pt>
    <dgm:pt modelId="{FDD28EDB-8CD7-4A83-A13D-8286847E30E9}" type="pres">
      <dgm:prSet presAssocID="{8F1A176D-0DA8-4381-815C-546C893F7C28}" presName="hierChild5" presStyleCnt="0"/>
      <dgm:spPr/>
    </dgm:pt>
    <dgm:pt modelId="{8DF5B053-6311-4A7D-8B2E-0FEE46F12B62}" type="pres">
      <dgm:prSet presAssocID="{5433B257-0E44-4D3C-8246-583FCDF6905F}" presName="Name35" presStyleLbl="parChTrans1D2" presStyleIdx="1" presStyleCnt="2"/>
      <dgm:spPr/>
    </dgm:pt>
    <dgm:pt modelId="{E5696407-4542-4AB3-A3AC-5A5BEE22FE6D}" type="pres">
      <dgm:prSet presAssocID="{AE816094-47DB-4D52-BFB1-D6EDB77EB187}" presName="hierRoot2" presStyleCnt="0">
        <dgm:presLayoutVars>
          <dgm:hierBranch/>
        </dgm:presLayoutVars>
      </dgm:prSet>
      <dgm:spPr/>
    </dgm:pt>
    <dgm:pt modelId="{9E88C4CA-989B-43C1-A865-DC809F2C1FD7}" type="pres">
      <dgm:prSet presAssocID="{AE816094-47DB-4D52-BFB1-D6EDB77EB187}" presName="rootComposite" presStyleCnt="0"/>
      <dgm:spPr/>
    </dgm:pt>
    <dgm:pt modelId="{7713E782-AE95-4BFD-98D9-8EBFC1CA6F51}" type="pres">
      <dgm:prSet presAssocID="{AE816094-47DB-4D52-BFB1-D6EDB77EB187}" presName="rootText" presStyleLbl="node2" presStyleIdx="1" presStyleCnt="2">
        <dgm:presLayoutVars>
          <dgm:chPref val="3"/>
        </dgm:presLayoutVars>
      </dgm:prSet>
      <dgm:spPr/>
      <dgm:t>
        <a:bodyPr/>
        <a:lstStyle/>
        <a:p>
          <a:endParaRPr lang="ru-RU"/>
        </a:p>
      </dgm:t>
    </dgm:pt>
    <dgm:pt modelId="{17F2B66B-6194-404C-BB75-B859EA884354}" type="pres">
      <dgm:prSet presAssocID="{AE816094-47DB-4D52-BFB1-D6EDB77EB187}" presName="rootConnector" presStyleLbl="node2" presStyleIdx="1" presStyleCnt="2"/>
      <dgm:spPr/>
      <dgm:t>
        <a:bodyPr/>
        <a:lstStyle/>
        <a:p>
          <a:endParaRPr lang="ru-RU"/>
        </a:p>
      </dgm:t>
    </dgm:pt>
    <dgm:pt modelId="{242B65E3-15CC-482E-B4B5-1EAEE627413C}" type="pres">
      <dgm:prSet presAssocID="{AE816094-47DB-4D52-BFB1-D6EDB77EB187}" presName="hierChild4" presStyleCnt="0"/>
      <dgm:spPr/>
    </dgm:pt>
    <dgm:pt modelId="{11201BB3-0883-4C87-AB2E-2E3430040F21}" type="pres">
      <dgm:prSet presAssocID="{AE816094-47DB-4D52-BFB1-D6EDB77EB187}" presName="hierChild5" presStyleCnt="0"/>
      <dgm:spPr/>
    </dgm:pt>
    <dgm:pt modelId="{C76E9484-AC86-48C6-9AD9-55E819715F3D}" type="pres">
      <dgm:prSet presAssocID="{9A81EC50-2C91-4219-B5BA-041D435B7273}" presName="hierChild3" presStyleCnt="0"/>
      <dgm:spPr/>
    </dgm:pt>
  </dgm:ptLst>
  <dgm:cxnLst>
    <dgm:cxn modelId="{C95914E8-345C-48C3-81B8-CE2D6AFB02E8}" srcId="{9A81EC50-2C91-4219-B5BA-041D435B7273}" destId="{8F1A176D-0DA8-4381-815C-546C893F7C28}" srcOrd="0" destOrd="0" parTransId="{954A7DC9-3060-4DF7-B13B-B2F27C3ADC3E}" sibTransId="{9CE5D726-D28D-4B4B-BF79-EE035589A55C}"/>
    <dgm:cxn modelId="{D13FA4C4-A77D-4804-A708-28D8F8A2F421}" srcId="{9A81EC50-2C91-4219-B5BA-041D435B7273}" destId="{AE816094-47DB-4D52-BFB1-D6EDB77EB187}" srcOrd="1" destOrd="0" parTransId="{5433B257-0E44-4D3C-8246-583FCDF6905F}" sibTransId="{E583B3A0-ED35-4939-9403-909F89A76FDE}"/>
    <dgm:cxn modelId="{3CF7C844-0C0A-4C3C-A772-1E9A19CD7F4F}" type="presOf" srcId="{AE816094-47DB-4D52-BFB1-D6EDB77EB187}" destId="{7713E782-AE95-4BFD-98D9-8EBFC1CA6F51}" srcOrd="0" destOrd="0" presId="urn:microsoft.com/office/officeart/2005/8/layout/orgChart1"/>
    <dgm:cxn modelId="{87F5AB38-BB05-487F-B64F-5F49A7C54254}" type="presOf" srcId="{86F3F159-04CC-4300-B38B-97FEB216D4C6}" destId="{D03472C8-3812-4201-B951-40A5A6E12194}" srcOrd="0" destOrd="0" presId="urn:microsoft.com/office/officeart/2005/8/layout/orgChart1"/>
    <dgm:cxn modelId="{2B269DF8-373C-4696-9EFE-14D586933B2C}" type="presOf" srcId="{9A81EC50-2C91-4219-B5BA-041D435B7273}" destId="{CFB4BE2D-E9AC-47DE-94A0-D66BC75F7E30}" srcOrd="0" destOrd="0" presId="urn:microsoft.com/office/officeart/2005/8/layout/orgChart1"/>
    <dgm:cxn modelId="{A4A0F3AC-2D55-400F-ADB9-6A6AF4144C34}" type="presOf" srcId="{8F1A176D-0DA8-4381-815C-546C893F7C28}" destId="{9835CD0A-5937-4D82-9DBA-CAAAC98B65C7}" srcOrd="0" destOrd="0" presId="urn:microsoft.com/office/officeart/2005/8/layout/orgChart1"/>
    <dgm:cxn modelId="{DC848840-4D37-47CF-9572-A6177649CDCB}" srcId="{86F3F159-04CC-4300-B38B-97FEB216D4C6}" destId="{9A81EC50-2C91-4219-B5BA-041D435B7273}" srcOrd="0" destOrd="0" parTransId="{D792875D-AB58-4CA6-A8DE-76494A9A0B04}" sibTransId="{0C81A932-54D8-4913-A2DE-4F95A78514FB}"/>
    <dgm:cxn modelId="{917844B4-2FFD-4FCF-9A48-7D4436A830EF}" type="presOf" srcId="{8F1A176D-0DA8-4381-815C-546C893F7C28}" destId="{4DCD0FEC-F8B7-4886-BCBC-7DAD7C1A47A1}" srcOrd="1" destOrd="0" presId="urn:microsoft.com/office/officeart/2005/8/layout/orgChart1"/>
    <dgm:cxn modelId="{CD7B90A4-8C3E-474B-B67D-6393266F2532}" type="presOf" srcId="{954A7DC9-3060-4DF7-B13B-B2F27C3ADC3E}" destId="{0C3D80DD-56A9-4751-ADA8-35736008609E}" srcOrd="0" destOrd="0" presId="urn:microsoft.com/office/officeart/2005/8/layout/orgChart1"/>
    <dgm:cxn modelId="{C84CC010-A010-442F-9B76-EFE175D0D515}" type="presOf" srcId="{AE816094-47DB-4D52-BFB1-D6EDB77EB187}" destId="{17F2B66B-6194-404C-BB75-B859EA884354}" srcOrd="1" destOrd="0" presId="urn:microsoft.com/office/officeart/2005/8/layout/orgChart1"/>
    <dgm:cxn modelId="{E97A63DA-2FD1-41F5-8DC6-B52B47774E89}" type="presOf" srcId="{9A81EC50-2C91-4219-B5BA-041D435B7273}" destId="{FBA216EB-FAE7-4F7E-B92D-09C78F72117A}" srcOrd="1" destOrd="0" presId="urn:microsoft.com/office/officeart/2005/8/layout/orgChart1"/>
    <dgm:cxn modelId="{61EE2BC6-05C1-4166-98C4-C503F0165A5B}" type="presOf" srcId="{5433B257-0E44-4D3C-8246-583FCDF6905F}" destId="{8DF5B053-6311-4A7D-8B2E-0FEE46F12B62}" srcOrd="0" destOrd="0" presId="urn:microsoft.com/office/officeart/2005/8/layout/orgChart1"/>
    <dgm:cxn modelId="{C9E7E8CE-4933-4EA1-A065-2EDF49FB9A6D}" type="presParOf" srcId="{D03472C8-3812-4201-B951-40A5A6E12194}" destId="{F27308DE-17E5-486B-A562-6CD3C6F8888F}" srcOrd="0" destOrd="0" presId="urn:microsoft.com/office/officeart/2005/8/layout/orgChart1"/>
    <dgm:cxn modelId="{9ECCA9CD-0E58-4838-BDFC-EA12DBD29848}" type="presParOf" srcId="{F27308DE-17E5-486B-A562-6CD3C6F8888F}" destId="{84B5DBAF-5CAF-4575-AE43-E1C1D323B099}" srcOrd="0" destOrd="0" presId="urn:microsoft.com/office/officeart/2005/8/layout/orgChart1"/>
    <dgm:cxn modelId="{632972C9-5624-46C0-B726-30805526BB53}" type="presParOf" srcId="{84B5DBAF-5CAF-4575-AE43-E1C1D323B099}" destId="{CFB4BE2D-E9AC-47DE-94A0-D66BC75F7E30}" srcOrd="0" destOrd="0" presId="urn:microsoft.com/office/officeart/2005/8/layout/orgChart1"/>
    <dgm:cxn modelId="{BFC05403-3CF7-4ECB-8497-1E11EDC8040E}" type="presParOf" srcId="{84B5DBAF-5CAF-4575-AE43-E1C1D323B099}" destId="{FBA216EB-FAE7-4F7E-B92D-09C78F72117A}" srcOrd="1" destOrd="0" presId="urn:microsoft.com/office/officeart/2005/8/layout/orgChart1"/>
    <dgm:cxn modelId="{528D33DC-4217-4C9B-892C-FE9E08ACA23F}" type="presParOf" srcId="{F27308DE-17E5-486B-A562-6CD3C6F8888F}" destId="{A9C3D619-2025-4162-BFD6-70158D2E2FCE}" srcOrd="1" destOrd="0" presId="urn:microsoft.com/office/officeart/2005/8/layout/orgChart1"/>
    <dgm:cxn modelId="{FE438BFB-0BC0-41D1-8DA8-F871E0684D48}" type="presParOf" srcId="{A9C3D619-2025-4162-BFD6-70158D2E2FCE}" destId="{0C3D80DD-56A9-4751-ADA8-35736008609E}" srcOrd="0" destOrd="0" presId="urn:microsoft.com/office/officeart/2005/8/layout/orgChart1"/>
    <dgm:cxn modelId="{3D9E2C4C-3597-4381-B811-E70B332632CB}" type="presParOf" srcId="{A9C3D619-2025-4162-BFD6-70158D2E2FCE}" destId="{427E8BFB-5F12-4577-ACE5-853A5ADBCE23}" srcOrd="1" destOrd="0" presId="urn:microsoft.com/office/officeart/2005/8/layout/orgChart1"/>
    <dgm:cxn modelId="{D4FC8A76-88BE-4D7E-B2B3-15C51335F404}" type="presParOf" srcId="{427E8BFB-5F12-4577-ACE5-853A5ADBCE23}" destId="{E88E070E-760D-4B89-B6D4-94D7AA5A722E}" srcOrd="0" destOrd="0" presId="urn:microsoft.com/office/officeart/2005/8/layout/orgChart1"/>
    <dgm:cxn modelId="{41B0760F-8366-478F-B6E6-DB54CAF0C71D}" type="presParOf" srcId="{E88E070E-760D-4B89-B6D4-94D7AA5A722E}" destId="{9835CD0A-5937-4D82-9DBA-CAAAC98B65C7}" srcOrd="0" destOrd="0" presId="urn:microsoft.com/office/officeart/2005/8/layout/orgChart1"/>
    <dgm:cxn modelId="{FF10DA7B-6B26-49EF-9286-061ACE29D35E}" type="presParOf" srcId="{E88E070E-760D-4B89-B6D4-94D7AA5A722E}" destId="{4DCD0FEC-F8B7-4886-BCBC-7DAD7C1A47A1}" srcOrd="1" destOrd="0" presId="urn:microsoft.com/office/officeart/2005/8/layout/orgChart1"/>
    <dgm:cxn modelId="{44D8A114-43A0-4F1B-9B92-B97590DD6624}" type="presParOf" srcId="{427E8BFB-5F12-4577-ACE5-853A5ADBCE23}" destId="{191B591B-EA0F-477E-95A4-2AA1C3977453}" srcOrd="1" destOrd="0" presId="urn:microsoft.com/office/officeart/2005/8/layout/orgChart1"/>
    <dgm:cxn modelId="{95532DB6-5186-4E88-A2E3-8D9E0DB1A7C2}" type="presParOf" srcId="{427E8BFB-5F12-4577-ACE5-853A5ADBCE23}" destId="{FDD28EDB-8CD7-4A83-A13D-8286847E30E9}" srcOrd="2" destOrd="0" presId="urn:microsoft.com/office/officeart/2005/8/layout/orgChart1"/>
    <dgm:cxn modelId="{D6ADF64C-DEB8-447A-ABCC-9550702F9D23}" type="presParOf" srcId="{A9C3D619-2025-4162-BFD6-70158D2E2FCE}" destId="{8DF5B053-6311-4A7D-8B2E-0FEE46F12B62}" srcOrd="2" destOrd="0" presId="urn:microsoft.com/office/officeart/2005/8/layout/orgChart1"/>
    <dgm:cxn modelId="{9BA93108-0417-4AC1-BABC-122DE26C76C0}" type="presParOf" srcId="{A9C3D619-2025-4162-BFD6-70158D2E2FCE}" destId="{E5696407-4542-4AB3-A3AC-5A5BEE22FE6D}" srcOrd="3" destOrd="0" presId="urn:microsoft.com/office/officeart/2005/8/layout/orgChart1"/>
    <dgm:cxn modelId="{85EB3517-E669-4B3B-86DF-7688300C6473}" type="presParOf" srcId="{E5696407-4542-4AB3-A3AC-5A5BEE22FE6D}" destId="{9E88C4CA-989B-43C1-A865-DC809F2C1FD7}" srcOrd="0" destOrd="0" presId="urn:microsoft.com/office/officeart/2005/8/layout/orgChart1"/>
    <dgm:cxn modelId="{8739E71A-323F-4FC4-8632-188FDB5A2CDA}" type="presParOf" srcId="{9E88C4CA-989B-43C1-A865-DC809F2C1FD7}" destId="{7713E782-AE95-4BFD-98D9-8EBFC1CA6F51}" srcOrd="0" destOrd="0" presId="urn:microsoft.com/office/officeart/2005/8/layout/orgChart1"/>
    <dgm:cxn modelId="{8CBC9BB5-412F-4E9C-8ADA-4BAAFA9E40B1}" type="presParOf" srcId="{9E88C4CA-989B-43C1-A865-DC809F2C1FD7}" destId="{17F2B66B-6194-404C-BB75-B859EA884354}" srcOrd="1" destOrd="0" presId="urn:microsoft.com/office/officeart/2005/8/layout/orgChart1"/>
    <dgm:cxn modelId="{48C3C7D1-FC21-485C-BE63-C3EFF6A2AEE3}" type="presParOf" srcId="{E5696407-4542-4AB3-A3AC-5A5BEE22FE6D}" destId="{242B65E3-15CC-482E-B4B5-1EAEE627413C}" srcOrd="1" destOrd="0" presId="urn:microsoft.com/office/officeart/2005/8/layout/orgChart1"/>
    <dgm:cxn modelId="{6D029399-8494-43B1-9DC2-649115EA0331}" type="presParOf" srcId="{E5696407-4542-4AB3-A3AC-5A5BEE22FE6D}" destId="{11201BB3-0883-4C87-AB2E-2E3430040F21}" srcOrd="2" destOrd="0" presId="urn:microsoft.com/office/officeart/2005/8/layout/orgChart1"/>
    <dgm:cxn modelId="{4716A719-5DE1-4FB3-8F34-FC7B87F8E5AA}" type="presParOf" srcId="{F27308DE-17E5-486B-A562-6CD3C6F8888F}" destId="{C76E9484-AC86-48C6-9AD9-55E819715F3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b="0">
                <a:latin typeface="Arial" charset="0"/>
              </a:defRPr>
            </a:lvl1pPr>
          </a:lstStyle>
          <a:p>
            <a:pPr>
              <a:defRPr/>
            </a:pPr>
            <a:endParaRPr lang="ru-RU"/>
          </a:p>
        </p:txBody>
      </p:sp>
      <p:sp>
        <p:nvSpPr>
          <p:cNvPr id="83971"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fld id="{6FD2EF63-CF02-451A-83CA-C2DD95BE9361}" type="datetime1">
              <a:rPr lang="ru-RU"/>
              <a:pPr>
                <a:defRPr/>
              </a:pPr>
              <a:t>07.05.2018</a:t>
            </a:fld>
            <a:endParaRPr lang="ru-RU"/>
          </a:p>
        </p:txBody>
      </p:sp>
      <p:sp>
        <p:nvSpPr>
          <p:cNvPr id="83972"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b="0">
                <a:latin typeface="Arial" charset="0"/>
              </a:defRPr>
            </a:lvl1pPr>
          </a:lstStyle>
          <a:p>
            <a:pPr>
              <a:defRPr/>
            </a:pPr>
            <a:endParaRPr lang="ru-RU"/>
          </a:p>
        </p:txBody>
      </p:sp>
      <p:sp>
        <p:nvSpPr>
          <p:cNvPr id="83973"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0">
                <a:latin typeface="Arial" panose="020B0604020202020204" pitchFamily="34" charset="0"/>
              </a:defRPr>
            </a:lvl1pPr>
          </a:lstStyle>
          <a:p>
            <a:fld id="{C1384549-46F3-46C1-B38E-BA68034FF974}" type="slidenum">
              <a:rPr lang="ru-RU" altLang="ru-RU"/>
              <a:pPr/>
              <a:t>‹#›</a:t>
            </a:fld>
            <a:endParaRPr lang="ru-RU" altLang="ru-RU"/>
          </a:p>
        </p:txBody>
      </p:sp>
    </p:spTree>
    <p:extLst>
      <p:ext uri="{BB962C8B-B14F-4D97-AF65-F5344CB8AC3E}">
        <p14:creationId xmlns:p14="http://schemas.microsoft.com/office/powerpoint/2010/main" val="3626980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b="0">
                <a:latin typeface="Arial" charset="0"/>
              </a:defRPr>
            </a:lvl1pPr>
          </a:lstStyle>
          <a:p>
            <a:pPr>
              <a:defRPr/>
            </a:pPr>
            <a:endParaRPr lang="ru-RU"/>
          </a:p>
        </p:txBody>
      </p:sp>
      <p:sp>
        <p:nvSpPr>
          <p:cNvPr id="9523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fld id="{6DA01FC2-B3C0-445F-AEB6-18B9972683F8}" type="datetime1">
              <a:rPr lang="ru-RU"/>
              <a:pPr>
                <a:defRPr/>
              </a:pPr>
              <a:t>07.05.2018</a:t>
            </a:fld>
            <a:endParaRPr lang="ru-RU"/>
          </a:p>
        </p:txBody>
      </p:sp>
      <p:sp>
        <p:nvSpPr>
          <p:cNvPr id="159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9523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b="0">
                <a:latin typeface="Arial" charset="0"/>
              </a:defRPr>
            </a:lvl1pPr>
          </a:lstStyle>
          <a:p>
            <a:pPr>
              <a:defRPr/>
            </a:pPr>
            <a:endParaRPr lang="ru-RU"/>
          </a:p>
        </p:txBody>
      </p:sp>
      <p:sp>
        <p:nvSpPr>
          <p:cNvPr id="9523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0">
                <a:latin typeface="Arial" panose="020B0604020202020204" pitchFamily="34" charset="0"/>
              </a:defRPr>
            </a:lvl1pPr>
          </a:lstStyle>
          <a:p>
            <a:fld id="{29DF44E4-CA58-4BCD-98AC-B7C3558A628E}" type="slidenum">
              <a:rPr lang="ru-RU" altLang="ru-RU"/>
              <a:pPr/>
              <a:t>‹#›</a:t>
            </a:fld>
            <a:endParaRPr lang="ru-RU" altLang="ru-RU"/>
          </a:p>
        </p:txBody>
      </p:sp>
    </p:spTree>
    <p:extLst>
      <p:ext uri="{BB962C8B-B14F-4D97-AF65-F5344CB8AC3E}">
        <p14:creationId xmlns:p14="http://schemas.microsoft.com/office/powerpoint/2010/main" val="215661762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31755"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ru-RU" noProof="0" smtClean="0"/>
              <a:t>Образец заголовка</a:t>
            </a:r>
          </a:p>
        </p:txBody>
      </p:sp>
      <p:sp>
        <p:nvSpPr>
          <p:cNvPr id="3175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fld id="{EB2D77DD-89DA-4401-BD0C-0F784ECE5D36}" type="datetime1">
              <a:rPr lang="ru-RU"/>
              <a:pPr>
                <a:defRPr/>
              </a:pPr>
              <a:t>07.05.2018</a:t>
            </a:fld>
            <a:endParaRPr lang="ru-RU"/>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91E5171C-93A1-41D1-A867-B32ED89CBBE1}" type="slidenum">
              <a:rPr lang="ru-RU" altLang="ru-RU"/>
              <a:pPr/>
              <a:t>‹#›</a:t>
            </a:fld>
            <a:endParaRPr lang="ru-RU" altLang="ru-RU"/>
          </a:p>
        </p:txBody>
      </p:sp>
      <p:sp>
        <p:nvSpPr>
          <p:cNvPr id="16" name="Rectangle 14"/>
          <p:cNvSpPr txBox="1">
            <a:spLocks noChangeArrowheads="1"/>
          </p:cNvSpPr>
          <p:nvPr userDrawn="1"/>
        </p:nvSpPr>
        <p:spPr bwMode="auto">
          <a:xfrm>
            <a:off x="3124200" y="6615980"/>
            <a:ext cx="2895600" cy="271314"/>
          </a:xfrm>
          <a:prstGeom prst="rect">
            <a:avLst/>
          </a:prstGeom>
          <a:noFill/>
          <a:ln>
            <a:noFill/>
          </a:ln>
          <a:effectLst/>
          <a:extLst/>
        </p:spPr>
        <p:txBody>
          <a:bodyPr vert="horz" wrap="square" lIns="91440" tIns="45720" rIns="91440" bIns="45720" numCol="1" anchor="b" anchorCtr="0" compatLnSpc="1">
            <a:prstTxWarp prst="textNoShape">
              <a:avLst/>
            </a:prstTxWarp>
          </a:bodyPr>
          <a:lstStyle>
            <a:defPPr>
              <a:defRPr lang="ru-RU"/>
            </a:defPPr>
            <a:lvl1pPr algn="ctr" rtl="0" fontAlgn="base">
              <a:spcBef>
                <a:spcPct val="0"/>
              </a:spcBef>
              <a:spcAft>
                <a:spcPct val="0"/>
              </a:spcAft>
              <a:defRPr sz="1200" b="0" kern="1200">
                <a:solidFill>
                  <a:schemeClr val="tx1"/>
                </a:solidFill>
                <a:latin typeface="Arial" charset="0"/>
                <a:ea typeface="+mn-ea"/>
                <a:cs typeface="+mn-cs"/>
              </a:defRPr>
            </a:lvl1pPr>
            <a:lvl2pPr marL="457200" algn="ctr" rtl="0" fontAlgn="base">
              <a:spcBef>
                <a:spcPct val="0"/>
              </a:spcBef>
              <a:spcAft>
                <a:spcPct val="0"/>
              </a:spcAft>
              <a:defRPr sz="3200" b="1"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3200" b="1"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3200" b="1"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3200" b="1" kern="1200">
                <a:solidFill>
                  <a:schemeClr val="tx1"/>
                </a:solidFill>
                <a:latin typeface="Times New Roman" panose="02020603050405020304" pitchFamily="18" charset="0"/>
                <a:ea typeface="+mn-ea"/>
                <a:cs typeface="+mn-cs"/>
              </a:defRPr>
            </a:lvl5pPr>
            <a:lvl6pPr marL="2286000" algn="l" defTabSz="914400" rtl="0" eaLnBrk="1" latinLnBrk="0" hangingPunct="1">
              <a:defRPr sz="3200" b="1" kern="1200">
                <a:solidFill>
                  <a:schemeClr val="tx1"/>
                </a:solidFill>
                <a:latin typeface="Times New Roman" panose="02020603050405020304" pitchFamily="18" charset="0"/>
                <a:ea typeface="+mn-ea"/>
                <a:cs typeface="+mn-cs"/>
              </a:defRPr>
            </a:lvl6pPr>
            <a:lvl7pPr marL="2743200" algn="l" defTabSz="914400" rtl="0" eaLnBrk="1" latinLnBrk="0" hangingPunct="1">
              <a:defRPr sz="3200" b="1" kern="1200">
                <a:solidFill>
                  <a:schemeClr val="tx1"/>
                </a:solidFill>
                <a:latin typeface="Times New Roman" panose="02020603050405020304" pitchFamily="18" charset="0"/>
                <a:ea typeface="+mn-ea"/>
                <a:cs typeface="+mn-cs"/>
              </a:defRPr>
            </a:lvl7pPr>
            <a:lvl8pPr marL="3200400" algn="l" defTabSz="914400" rtl="0" eaLnBrk="1" latinLnBrk="0" hangingPunct="1">
              <a:defRPr sz="3200" b="1" kern="1200">
                <a:solidFill>
                  <a:schemeClr val="tx1"/>
                </a:solidFill>
                <a:latin typeface="Times New Roman" panose="02020603050405020304" pitchFamily="18" charset="0"/>
                <a:ea typeface="+mn-ea"/>
                <a:cs typeface="+mn-cs"/>
              </a:defRPr>
            </a:lvl8pPr>
            <a:lvl9pPr marL="3657600" algn="l" defTabSz="914400" rtl="0" eaLnBrk="1" latinLnBrk="0" hangingPunct="1">
              <a:defRPr sz="3200" b="1" kern="1200">
                <a:solidFill>
                  <a:schemeClr val="tx1"/>
                </a:solidFill>
                <a:latin typeface="Times New Roman" panose="02020603050405020304" pitchFamily="18" charset="0"/>
                <a:ea typeface="+mn-ea"/>
                <a:cs typeface="+mn-cs"/>
              </a:defRPr>
            </a:lvl9pPr>
          </a:lstStyle>
          <a:p>
            <a:pPr>
              <a:defRPr/>
            </a:pPr>
            <a:r>
              <a:rPr lang="en-US" smtClean="0"/>
              <a:t>Kovaliuk T. ISDAD</a:t>
            </a:r>
            <a:endParaRPr lang="ru-RU" dirty="0"/>
          </a:p>
        </p:txBody>
      </p:sp>
    </p:spTree>
    <p:extLst>
      <p:ext uri="{BB962C8B-B14F-4D97-AF65-F5344CB8AC3E}">
        <p14:creationId xmlns:p14="http://schemas.microsoft.com/office/powerpoint/2010/main" val="1890062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fld id="{FBFF42D0-55FE-4BE5-AD72-975BBF2F78C3}" type="datetime1">
              <a:rPr lang="ru-RU"/>
              <a:pPr>
                <a:defRPr/>
              </a:pPr>
              <a:t>07.05.2018</a:t>
            </a:fld>
            <a:endParaRPr lang="ru-RU"/>
          </a:p>
        </p:txBody>
      </p:sp>
      <p:sp>
        <p:nvSpPr>
          <p:cNvPr id="5" name="Rectangle 3"/>
          <p:cNvSpPr>
            <a:spLocks noGrp="1" noChangeArrowheads="1"/>
          </p:cNvSpPr>
          <p:nvPr>
            <p:ph type="sldNum" sz="quarter" idx="11"/>
          </p:nvPr>
        </p:nvSpPr>
        <p:spPr>
          <a:ln/>
        </p:spPr>
        <p:txBody>
          <a:bodyPr/>
          <a:lstStyle>
            <a:lvl1pPr>
              <a:defRPr/>
            </a:lvl1pPr>
          </a:lstStyle>
          <a:p>
            <a:fld id="{1D0938B3-8F6D-41F0-BAED-7602B2932254}" type="slidenum">
              <a:rPr lang="ru-RU" altLang="ru-RU"/>
              <a:pPr/>
              <a:t>‹#›</a:t>
            </a:fld>
            <a:endParaRPr lang="ru-RU" altLang="ru-RU"/>
          </a:p>
        </p:txBody>
      </p:sp>
      <p:sp>
        <p:nvSpPr>
          <p:cNvPr id="6" name="Rectangle 14"/>
          <p:cNvSpPr>
            <a:spLocks noGrp="1" noChangeArrowheads="1"/>
          </p:cNvSpPr>
          <p:nvPr>
            <p:ph type="ftr" sz="quarter" idx="12"/>
          </p:nvPr>
        </p:nvSpPr>
        <p:spPr>
          <a:xfrm>
            <a:off x="3124200" y="6615980"/>
            <a:ext cx="2895600" cy="271314"/>
          </a:xfrm>
          <a:prstGeom prst="rect">
            <a:avLst/>
          </a:prstGeom>
          <a:ln/>
        </p:spPr>
        <p:txBody>
          <a:bodyPr/>
          <a:lstStyle>
            <a:lvl1pPr>
              <a:defRPr/>
            </a:lvl1pPr>
          </a:lstStyle>
          <a:p>
            <a:pPr>
              <a:defRPr/>
            </a:pPr>
            <a:r>
              <a:rPr lang="en-US" dirty="0" err="1" smtClean="0"/>
              <a:t>Kovaliuk</a:t>
            </a:r>
            <a:r>
              <a:rPr lang="en-US" dirty="0" smtClean="0"/>
              <a:t> T. ISDAD</a:t>
            </a:r>
            <a:endParaRPr lang="ru-RU" dirty="0"/>
          </a:p>
        </p:txBody>
      </p:sp>
    </p:spTree>
    <p:extLst>
      <p:ext uri="{BB962C8B-B14F-4D97-AF65-F5344CB8AC3E}">
        <p14:creationId xmlns:p14="http://schemas.microsoft.com/office/powerpoint/2010/main" val="244484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dt" sz="half" idx="10"/>
          </p:nvPr>
        </p:nvSpPr>
        <p:spPr>
          <a:ln/>
        </p:spPr>
        <p:txBody>
          <a:bodyPr/>
          <a:lstStyle>
            <a:lvl1pPr>
              <a:defRPr/>
            </a:lvl1pPr>
          </a:lstStyle>
          <a:p>
            <a:pPr>
              <a:defRPr/>
            </a:pPr>
            <a:fld id="{1E597A8C-B21C-491C-95F3-25F3C081913E}" type="datetime1">
              <a:rPr lang="ru-RU"/>
              <a:pPr>
                <a:defRPr/>
              </a:pPr>
              <a:t>07.05.2018</a:t>
            </a:fld>
            <a:endParaRPr lang="ru-RU"/>
          </a:p>
        </p:txBody>
      </p:sp>
      <p:sp>
        <p:nvSpPr>
          <p:cNvPr id="5" name="Rectangle 3"/>
          <p:cNvSpPr>
            <a:spLocks noGrp="1" noChangeArrowheads="1"/>
          </p:cNvSpPr>
          <p:nvPr>
            <p:ph type="sldNum" sz="quarter" idx="11"/>
          </p:nvPr>
        </p:nvSpPr>
        <p:spPr>
          <a:ln/>
        </p:spPr>
        <p:txBody>
          <a:bodyPr/>
          <a:lstStyle>
            <a:lvl1pPr>
              <a:defRPr/>
            </a:lvl1pPr>
          </a:lstStyle>
          <a:p>
            <a:fld id="{B93268EF-4D71-4F61-97E5-3F917CE43644}" type="slidenum">
              <a:rPr lang="ru-RU" altLang="ru-RU"/>
              <a:pPr/>
              <a:t>‹#›</a:t>
            </a:fld>
            <a:endParaRPr lang="ru-RU" altLang="ru-RU"/>
          </a:p>
        </p:txBody>
      </p:sp>
      <p:sp>
        <p:nvSpPr>
          <p:cNvPr id="7" name="Rectangle 14"/>
          <p:cNvSpPr>
            <a:spLocks noGrp="1" noChangeArrowheads="1"/>
          </p:cNvSpPr>
          <p:nvPr>
            <p:ph type="ftr" sz="quarter" idx="12"/>
          </p:nvPr>
        </p:nvSpPr>
        <p:spPr>
          <a:xfrm>
            <a:off x="3124200" y="6615980"/>
            <a:ext cx="2895600" cy="271314"/>
          </a:xfrm>
          <a:prstGeom prst="rect">
            <a:avLst/>
          </a:prstGeom>
          <a:ln/>
        </p:spPr>
        <p:txBody>
          <a:bodyPr/>
          <a:lstStyle>
            <a:lvl1pPr>
              <a:defRPr/>
            </a:lvl1pPr>
          </a:lstStyle>
          <a:p>
            <a:pPr>
              <a:defRPr/>
            </a:pPr>
            <a:r>
              <a:rPr lang="en-US" dirty="0" err="1" smtClean="0"/>
              <a:t>Kovaliuk</a:t>
            </a:r>
            <a:r>
              <a:rPr lang="en-US" dirty="0" smtClean="0"/>
              <a:t> T. ISDAD</a:t>
            </a:r>
            <a:endParaRPr lang="ru-RU" dirty="0"/>
          </a:p>
        </p:txBody>
      </p:sp>
    </p:spTree>
    <p:extLst>
      <p:ext uri="{BB962C8B-B14F-4D97-AF65-F5344CB8AC3E}">
        <p14:creationId xmlns:p14="http://schemas.microsoft.com/office/powerpoint/2010/main" val="2266869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dt" sz="half" idx="10"/>
          </p:nvPr>
        </p:nvSpPr>
        <p:spPr>
          <a:ln/>
        </p:spPr>
        <p:txBody>
          <a:bodyPr/>
          <a:lstStyle>
            <a:lvl1pPr>
              <a:defRPr/>
            </a:lvl1pPr>
          </a:lstStyle>
          <a:p>
            <a:pPr>
              <a:defRPr/>
            </a:pPr>
            <a:fld id="{CCE43400-46A8-4148-8B8D-42F43F78328E}" type="datetime1">
              <a:rPr lang="ru-RU"/>
              <a:pPr>
                <a:defRPr/>
              </a:pPr>
              <a:t>07.05.2018</a:t>
            </a:fld>
            <a:endParaRPr lang="ru-RU"/>
          </a:p>
        </p:txBody>
      </p:sp>
      <p:sp>
        <p:nvSpPr>
          <p:cNvPr id="6" name="Rectangle 3"/>
          <p:cNvSpPr>
            <a:spLocks noGrp="1" noChangeArrowheads="1"/>
          </p:cNvSpPr>
          <p:nvPr>
            <p:ph type="sldNum" sz="quarter" idx="11"/>
          </p:nvPr>
        </p:nvSpPr>
        <p:spPr>
          <a:ln/>
        </p:spPr>
        <p:txBody>
          <a:bodyPr/>
          <a:lstStyle>
            <a:lvl1pPr>
              <a:defRPr/>
            </a:lvl1pPr>
          </a:lstStyle>
          <a:p>
            <a:fld id="{77BA89AC-0AF8-4911-BB0F-65CDDDC8D24E}" type="slidenum">
              <a:rPr lang="ru-RU" altLang="ru-RU"/>
              <a:pPr/>
              <a:t>‹#›</a:t>
            </a:fld>
            <a:endParaRPr lang="ru-RU" altLang="ru-RU"/>
          </a:p>
        </p:txBody>
      </p:sp>
      <p:sp>
        <p:nvSpPr>
          <p:cNvPr id="8" name="Rectangle 14"/>
          <p:cNvSpPr>
            <a:spLocks noGrp="1" noChangeArrowheads="1"/>
          </p:cNvSpPr>
          <p:nvPr>
            <p:ph type="ftr" sz="quarter" idx="12"/>
          </p:nvPr>
        </p:nvSpPr>
        <p:spPr>
          <a:xfrm>
            <a:off x="3124200" y="6615980"/>
            <a:ext cx="2895600" cy="271314"/>
          </a:xfrm>
          <a:prstGeom prst="rect">
            <a:avLst/>
          </a:prstGeom>
          <a:ln/>
        </p:spPr>
        <p:txBody>
          <a:bodyPr/>
          <a:lstStyle>
            <a:lvl1pPr>
              <a:defRPr/>
            </a:lvl1pPr>
          </a:lstStyle>
          <a:p>
            <a:pPr>
              <a:defRPr/>
            </a:pPr>
            <a:r>
              <a:rPr lang="en-US" dirty="0" err="1" smtClean="0"/>
              <a:t>Kovaliuk</a:t>
            </a:r>
            <a:r>
              <a:rPr lang="en-US" dirty="0" smtClean="0"/>
              <a:t> T. ISDAD</a:t>
            </a:r>
            <a:endParaRPr lang="ru-RU" dirty="0"/>
          </a:p>
        </p:txBody>
      </p:sp>
    </p:spTree>
    <p:extLst>
      <p:ext uri="{BB962C8B-B14F-4D97-AF65-F5344CB8AC3E}">
        <p14:creationId xmlns:p14="http://schemas.microsoft.com/office/powerpoint/2010/main" val="37445582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dt" sz="half" idx="2"/>
          </p:nvPr>
        </p:nvSpPr>
        <p:spPr bwMode="auto">
          <a:xfrm>
            <a:off x="457200" y="625157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b="0">
                <a:latin typeface="Arial" charset="0"/>
              </a:defRPr>
            </a:lvl1pPr>
          </a:lstStyle>
          <a:p>
            <a:pPr>
              <a:defRPr/>
            </a:pPr>
            <a:fld id="{46A031CA-F94F-4110-AD52-63AC6CBEB333}" type="datetime1">
              <a:rPr lang="ru-RU"/>
              <a:pPr>
                <a:defRPr/>
              </a:pPr>
              <a:t>07.05.2018</a:t>
            </a:fld>
            <a:endParaRPr lang="ru-RU"/>
          </a:p>
        </p:txBody>
      </p:sp>
      <p:sp>
        <p:nvSpPr>
          <p:cNvPr id="30723" name="Rectangle 3"/>
          <p:cNvSpPr>
            <a:spLocks noGrp="1" noChangeArrowheads="1"/>
          </p:cNvSpPr>
          <p:nvPr>
            <p:ph type="sldNum" sz="quarter" idx="4"/>
          </p:nvPr>
        </p:nvSpPr>
        <p:spPr bwMode="auto">
          <a:xfrm>
            <a:off x="6553200" y="6248400"/>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0">
                <a:latin typeface="Arial" panose="020B0604020202020204" pitchFamily="34" charset="0"/>
              </a:defRPr>
            </a:lvl1pPr>
          </a:lstStyle>
          <a:p>
            <a:fld id="{DF6E45EA-A86E-4F2A-8C70-BBAA6973681A}" type="slidenum">
              <a:rPr lang="ru-RU" altLang="ru-RU"/>
              <a:pPr/>
              <a:t>‹#›</a:t>
            </a:fld>
            <a:endParaRPr lang="ru-RU" altLang="ru-RU"/>
          </a:p>
        </p:txBody>
      </p:sp>
      <p:grpSp>
        <p:nvGrpSpPr>
          <p:cNvPr id="2052" name="Group 4"/>
          <p:cNvGrpSpPr>
            <a:grpSpLocks/>
          </p:cNvGrpSpPr>
          <p:nvPr/>
        </p:nvGrpSpPr>
        <p:grpSpPr bwMode="auto">
          <a:xfrm>
            <a:off x="0" y="0"/>
            <a:ext cx="9140825" cy="6850063"/>
            <a:chOff x="0" y="0"/>
            <a:chExt cx="5758" cy="4315"/>
          </a:xfrm>
        </p:grpSpPr>
        <p:grpSp>
          <p:nvGrpSpPr>
            <p:cNvPr id="2056" name="Group 5"/>
            <p:cNvGrpSpPr>
              <a:grpSpLocks/>
            </p:cNvGrpSpPr>
            <p:nvPr userDrawn="1"/>
          </p:nvGrpSpPr>
          <p:grpSpPr bwMode="auto">
            <a:xfrm>
              <a:off x="1728" y="2230"/>
              <a:ext cx="4027" cy="2085"/>
              <a:chOff x="1728" y="2230"/>
              <a:chExt cx="4027" cy="2085"/>
            </a:xfrm>
          </p:grpSpPr>
          <p:sp>
            <p:nvSpPr>
              <p:cNvPr id="30726"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p:spPr>
            <p:txBody>
              <a:bodyPr/>
              <a:lstStyle/>
              <a:p>
                <a:pPr>
                  <a:defRPr/>
                </a:pPr>
                <a:endParaRPr lang="ru-RU"/>
              </a:p>
            </p:txBody>
          </p:sp>
          <p:sp>
            <p:nvSpPr>
              <p:cNvPr id="30727"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p:spPr>
            <p:txBody>
              <a:bodyPr/>
              <a:lstStyle/>
              <a:p>
                <a:pPr>
                  <a:defRPr/>
                </a:pPr>
                <a:endParaRPr lang="ru-RU"/>
              </a:p>
            </p:txBody>
          </p:sp>
          <p:sp>
            <p:nvSpPr>
              <p:cNvPr id="30728"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p:spPr>
            <p:txBody>
              <a:bodyPr/>
              <a:lstStyle/>
              <a:p>
                <a:pPr>
                  <a:defRPr/>
                </a:pPr>
                <a:endParaRPr lang="ru-RU"/>
              </a:p>
            </p:txBody>
          </p:sp>
          <p:sp>
            <p:nvSpPr>
              <p:cNvPr id="2062"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0730"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p:spPr>
            <p:txBody>
              <a:bodyPr/>
              <a:lstStyle/>
              <a:p>
                <a:pPr>
                  <a:defRPr/>
                </a:pPr>
                <a:endParaRPr lang="ru-RU"/>
              </a:p>
            </p:txBody>
          </p:sp>
        </p:grpSp>
        <p:sp>
          <p:nvSpPr>
            <p:cNvPr id="30731"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p:spPr>
          <p:txBody>
            <a:bodyPr/>
            <a:lstStyle/>
            <a:p>
              <a:pPr>
                <a:defRPr/>
              </a:pPr>
              <a:endParaRPr lang="ru-RU"/>
            </a:p>
          </p:txBody>
        </p:sp>
        <p:sp>
          <p:nvSpPr>
            <p:cNvPr id="2058" name="Freeform 12"/>
            <p:cNvSpPr>
              <a:spLocks/>
            </p:cNvSpPr>
            <p:nvPr/>
          </p:nvSpPr>
          <p:spPr bwMode="hidden">
            <a:xfrm>
              <a:off x="0" y="0"/>
              <a:ext cx="5758" cy="1776"/>
            </a:xfrm>
            <a:custGeom>
              <a:avLst/>
              <a:gdLst>
                <a:gd name="T0" fmla="*/ 0 w 5740"/>
                <a:gd name="T1" fmla="*/ 0 h 1906"/>
                <a:gd name="T2" fmla="*/ 0 w 5740"/>
                <a:gd name="T3" fmla="*/ 574 h 1906"/>
                <a:gd name="T4" fmla="*/ 6054 w 5740"/>
                <a:gd name="T5" fmla="*/ 574 h 1906"/>
                <a:gd name="T6" fmla="*/ 605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30733" name="Rectangle 13"/>
          <p:cNvSpPr>
            <a:spLocks noGrp="1" noRot="1" noChangeArrowheads="1"/>
          </p:cNvSpPr>
          <p:nvPr>
            <p:ph type="title"/>
          </p:nvPr>
        </p:nvSpPr>
        <p:spPr bwMode="auto">
          <a:xfrm>
            <a:off x="457200" y="274638"/>
            <a:ext cx="82296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0735" name="Rectangle 15"/>
          <p:cNvSpPr>
            <a:spLocks noGrp="1" noChangeArrowheads="1"/>
          </p:cNvSpPr>
          <p:nvPr>
            <p:ph type="body" idx="1"/>
          </p:nvPr>
        </p:nvSpPr>
        <p:spPr bwMode="auto">
          <a:xfrm>
            <a:off x="457200" y="1600200"/>
            <a:ext cx="8229600" cy="452596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6" name="Rectangle 14"/>
          <p:cNvSpPr>
            <a:spLocks noGrp="1" noChangeArrowheads="1"/>
          </p:cNvSpPr>
          <p:nvPr>
            <p:ph type="ftr" sz="quarter" idx="3"/>
          </p:nvPr>
        </p:nvSpPr>
        <p:spPr>
          <a:xfrm>
            <a:off x="2792710" y="6585255"/>
            <a:ext cx="3495080" cy="318782"/>
          </a:xfrm>
          <a:prstGeom prst="rect">
            <a:avLst/>
          </a:prstGeom>
          <a:ln/>
        </p:spPr>
        <p:txBody>
          <a:bodyPr/>
          <a:lstStyle>
            <a:lvl1pPr>
              <a:defRPr sz="1200" b="0"/>
            </a:lvl1pPr>
          </a:lstStyle>
          <a:p>
            <a:pPr>
              <a:defRPr/>
            </a:pPr>
            <a:r>
              <a:rPr lang="en-US" smtClean="0"/>
              <a:t>Kovaliuk T. ISDAD</a:t>
            </a:r>
            <a:endParaRPr lang="ru-RU" dirty="0"/>
          </a:p>
        </p:txBody>
      </p:sp>
    </p:spTree>
  </p:cSld>
  <p:clrMap bg1="lt1" tx1="dk1" bg2="lt2" tx2="dk2" accent1="accent1" accent2="accent2" accent3="accent3" accent4="accent4" accent5="accent5" accent6="accent6" hlink="hlink" folHlink="folHlink"/>
  <p:sldLayoutIdLst>
    <p:sldLayoutId id="2147483926" r:id="rId1"/>
    <p:sldLayoutId id="2147483916" r:id="rId2"/>
    <p:sldLayoutId id="2147483917" r:id="rId3"/>
    <p:sldLayoutId id="2147483918" r:id="rId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image" Target="../media/image4.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hyperlink" Target="http://ru.wikipedia.org/wiki/%D0%9F%D1%80%D0%BE%D1%82%D0%BE%D0%BA%D0%BE%D0%BB%D1%8B_%D0%BF%D1%80%D0%B8%D0%BA%D0%BB%D0%B0%D0%B4%D0%BD%D0%BE%D0%B3%D0%BE_%D1%83%D1%80%D0%BE%D0%B2%D0%BD%D1%8F" TargetMode="External"/><Relationship Id="rId2" Type="http://schemas.openxmlformats.org/officeDocument/2006/relationships/hyperlink" Target="http://ru.wikipedia.org/wiki/%D0%A1%D0%B5%D1%82%D0%B5%D0%B2%D0%BE%D0%B9_%D0%BF%D1%80%D0%BE%D1%82%D0%BE%D0%BA%D0%BE%D0%BB" TargetMode="External"/><Relationship Id="rId1" Type="http://schemas.openxmlformats.org/officeDocument/2006/relationships/slideLayout" Target="../slideLayouts/slideLayout2.xml"/><Relationship Id="rId6" Type="http://schemas.openxmlformats.org/officeDocument/2006/relationships/hyperlink" Target="http://ru.wikipedia.org/wiki/%D0%9C%D0%B5%D0%B6%D0%BF%D1%80%D0%BE%D1%86%D0%B5%D1%81%D1%81%D0%BD%D0%BE%D0%B5_%D0%B2%D0%B7%D0%B0%D0%B8%D0%BC%D0%BE%D0%B4%D0%B5%D0%B9%D1%81%D1%82%D0%B2%D0%B8%D0%B5" TargetMode="External"/><Relationship Id="rId5" Type="http://schemas.openxmlformats.org/officeDocument/2006/relationships/hyperlink" Target="http://ru.wikipedia.org/wiki/%D0%9F%D1%80%D0%B8%D0%BD%D1%82%D0%B5%D1%80" TargetMode="External"/><Relationship Id="rId4" Type="http://schemas.openxmlformats.org/officeDocument/2006/relationships/hyperlink" Target="http://ru.wikipedia.org/wiki/%D0%A4%D0%B0%D0%B9%D0%BB"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Grp="1" noChangeArrowheads="1"/>
          </p:cNvSpPr>
          <p:nvPr>
            <p:ph type="ctrTitle"/>
          </p:nvPr>
        </p:nvSpPr>
        <p:spPr>
          <a:xfrm>
            <a:off x="586829" y="2780928"/>
            <a:ext cx="7772400" cy="1920875"/>
          </a:xfrm>
        </p:spPr>
        <p:txBody>
          <a:bodyPr/>
          <a:lstStyle/>
          <a:p>
            <a:pPr eaLnBrk="1" hangingPunct="1">
              <a:defRPr/>
            </a:pPr>
            <a:r>
              <a:rPr lang="en-US" dirty="0" smtClean="0"/>
              <a:t>Topic</a:t>
            </a:r>
            <a:br>
              <a:rPr lang="en-US" dirty="0" smtClean="0"/>
            </a:br>
            <a:r>
              <a:rPr lang="en-US" dirty="0" smtClean="0"/>
              <a:t>IS </a:t>
            </a:r>
            <a:r>
              <a:rPr lang="en-US" dirty="0"/>
              <a:t>Support and </a:t>
            </a:r>
            <a:r>
              <a:rPr lang="en-US" dirty="0" smtClean="0"/>
              <a:t>Maintenance</a:t>
            </a:r>
            <a:endParaRPr lang="ru-RU" dirty="0" smtClean="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415" y="443187"/>
            <a:ext cx="1663700" cy="688975"/>
          </a:xfrm>
          <a:prstGeom prst="rect">
            <a:avLst/>
          </a:prstGeom>
          <a:solidFill>
            <a:schemeClr val="bg1"/>
          </a:solidFill>
        </p:spPr>
      </p:pic>
      <p:pic>
        <p:nvPicPr>
          <p:cNvPr id="4" name="Рисунок 3" descr="Описание: eu_flag_co_funded_pos_[rgb]_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6055" y="443187"/>
            <a:ext cx="2762250" cy="771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7435" y="1334162"/>
            <a:ext cx="8791189" cy="1015663"/>
          </a:xfrm>
          <a:prstGeom prst="rect">
            <a:avLst/>
          </a:prstGeom>
          <a:noFill/>
        </p:spPr>
        <p:txBody>
          <a:bodyPr wrap="none" rtlCol="0">
            <a:spAutoFit/>
          </a:bodyPr>
          <a:lstStyle/>
          <a:p>
            <a:pPr fontAlgn="auto">
              <a:spcBef>
                <a:spcPts val="0"/>
              </a:spcBef>
              <a:spcAft>
                <a:spcPts val="0"/>
              </a:spcAft>
            </a:pPr>
            <a:r>
              <a:rPr lang="en-US" sz="3000" dirty="0" smtClean="0">
                <a:latin typeface="Microsoft Sans Serif"/>
              </a:rPr>
              <a:t>Course</a:t>
            </a:r>
          </a:p>
          <a:p>
            <a:pPr fontAlgn="auto">
              <a:spcBef>
                <a:spcPts val="0"/>
              </a:spcBef>
              <a:spcAft>
                <a:spcPts val="0"/>
              </a:spcAft>
            </a:pPr>
            <a:r>
              <a:rPr lang="en-US" sz="3000" dirty="0" smtClean="0">
                <a:latin typeface="Microsoft Sans Serif"/>
              </a:rPr>
              <a:t>Information </a:t>
            </a:r>
            <a:r>
              <a:rPr lang="en-US" sz="3000" dirty="0">
                <a:latin typeface="Microsoft Sans Serif"/>
              </a:rPr>
              <a:t>System Development and Deployment</a:t>
            </a:r>
            <a:endParaRPr lang="ru-RU" sz="3000" dirty="0">
              <a:latin typeface="Microsoft Sans Serif"/>
            </a:endParaRPr>
          </a:p>
        </p:txBody>
      </p:sp>
      <p:sp>
        <p:nvSpPr>
          <p:cNvPr id="6" name="Прямоугольник 5"/>
          <p:cNvSpPr/>
          <p:nvPr/>
        </p:nvSpPr>
        <p:spPr>
          <a:xfrm>
            <a:off x="1884707" y="5733256"/>
            <a:ext cx="5380074" cy="954107"/>
          </a:xfrm>
          <a:prstGeom prst="rect">
            <a:avLst/>
          </a:prstGeom>
        </p:spPr>
        <p:txBody>
          <a:bodyPr wrap="square">
            <a:spAutoFit/>
          </a:bodyPr>
          <a:lstStyle/>
          <a:p>
            <a:pPr marR="104140">
              <a:spcAft>
                <a:spcPts val="0"/>
              </a:spcAft>
            </a:pPr>
            <a:r>
              <a:rPr lang="en-US" sz="2800" i="1" dirty="0" err="1" smtClean="0">
                <a:ea typeface="Calibri" panose="020F0502020204030204" pitchFamily="34" charset="0"/>
                <a:cs typeface="Times New Roman" panose="02020603050405020304" pitchFamily="18" charset="0"/>
              </a:rPr>
              <a:t>Kovaliuk</a:t>
            </a:r>
            <a:r>
              <a:rPr lang="en-US" sz="2800" i="1" dirty="0" smtClean="0">
                <a:ea typeface="Calibri" panose="020F0502020204030204" pitchFamily="34" charset="0"/>
                <a:cs typeface="Times New Roman" panose="02020603050405020304" pitchFamily="18" charset="0"/>
              </a:rPr>
              <a:t> Tetiana</a:t>
            </a:r>
            <a:endParaRPr lang="en-US" sz="2800" b="0" dirty="0">
              <a:ea typeface="Calibri" panose="020F0502020204030204" pitchFamily="34" charset="0"/>
              <a:cs typeface="Times New Roman" panose="02020603050405020304" pitchFamily="18" charset="0"/>
            </a:endParaRPr>
          </a:p>
          <a:p>
            <a:pPr marR="104140">
              <a:spcAft>
                <a:spcPts val="0"/>
              </a:spcAft>
            </a:pPr>
            <a:r>
              <a:rPr lang="en-US" sz="2800" dirty="0" smtClean="0">
                <a:ea typeface="Calibri" panose="020F0502020204030204" pitchFamily="34" charset="0"/>
                <a:cs typeface="Times New Roman" panose="02020603050405020304" pitchFamily="18" charset="0"/>
              </a:rPr>
              <a:t>Igor Sikorsky </a:t>
            </a:r>
            <a:r>
              <a:rPr lang="en-US" sz="2800" dirty="0" smtClean="0">
                <a:ea typeface="Calibri" panose="020F0502020204030204" pitchFamily="34" charset="0"/>
                <a:cs typeface="Times New Roman" panose="02020603050405020304" pitchFamily="18" charset="0"/>
              </a:rPr>
              <a:t>KPI</a:t>
            </a:r>
            <a:endParaRPr lang="ru-RU" sz="2800" b="0" dirty="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645351F1-9444-49F5-A11E-74FDC62624FA}" type="slidenum">
              <a:rPr lang="ru-RU" altLang="ru-RU" sz="1200" b="0">
                <a:latin typeface="Arial" panose="020B0604020202020204" pitchFamily="34" charset="0"/>
              </a:rPr>
              <a:pPr eaLnBrk="1" hangingPunct="1"/>
              <a:t>10</a:t>
            </a:fld>
            <a:endParaRPr lang="ru-RU" altLang="ru-RU" sz="1200" b="0">
              <a:latin typeface="Arial" panose="020B0604020202020204" pitchFamily="34" charset="0"/>
            </a:endParaRPr>
          </a:p>
        </p:txBody>
      </p:sp>
      <p:sp>
        <p:nvSpPr>
          <p:cNvPr id="667650" name="Rectangle 2"/>
          <p:cNvSpPr>
            <a:spLocks noGrp="1" noRot="1" noChangeArrowheads="1"/>
          </p:cNvSpPr>
          <p:nvPr>
            <p:ph type="title"/>
          </p:nvPr>
        </p:nvSpPr>
        <p:spPr>
          <a:xfrm>
            <a:off x="457200" y="274638"/>
            <a:ext cx="8229600" cy="777875"/>
          </a:xfrm>
        </p:spPr>
        <p:txBody>
          <a:bodyPr/>
          <a:lstStyle/>
          <a:p>
            <a:pPr eaLnBrk="1" hangingPunct="1">
              <a:defRPr/>
            </a:pPr>
            <a:r>
              <a:rPr lang="ru-RU" sz="4000" smtClean="0"/>
              <a:t>Документация стадии внедрения</a:t>
            </a:r>
          </a:p>
        </p:txBody>
      </p:sp>
      <p:sp>
        <p:nvSpPr>
          <p:cNvPr id="667651" name="Rectangle 3"/>
          <p:cNvSpPr>
            <a:spLocks noGrp="1" noChangeArrowheads="1"/>
          </p:cNvSpPr>
          <p:nvPr>
            <p:ph type="body" idx="1"/>
          </p:nvPr>
        </p:nvSpPr>
        <p:spPr>
          <a:xfrm>
            <a:off x="468313" y="1412875"/>
            <a:ext cx="8420100" cy="5183188"/>
          </a:xfrm>
        </p:spPr>
        <p:txBody>
          <a:bodyPr/>
          <a:lstStyle/>
          <a:p>
            <a:pPr eaLnBrk="1" hangingPunct="1">
              <a:lnSpc>
                <a:spcPct val="90000"/>
              </a:lnSpc>
              <a:defRPr/>
            </a:pPr>
            <a:r>
              <a:rPr lang="ru-RU" sz="2800" b="1" smtClean="0"/>
              <a:t>ГОСТ 34.603-92 </a:t>
            </a:r>
            <a:r>
              <a:rPr lang="ru-RU" sz="2800" smtClean="0"/>
              <a:t>«Информационная технология. Виды испытаний автоматизированных систем» </a:t>
            </a:r>
          </a:p>
          <a:p>
            <a:pPr eaLnBrk="1" hangingPunct="1">
              <a:lnSpc>
                <a:spcPct val="90000"/>
              </a:lnSpc>
              <a:defRPr/>
            </a:pPr>
            <a:r>
              <a:rPr lang="ru-RU" sz="2800" smtClean="0"/>
              <a:t>При проведении испытаний необходимы:</a:t>
            </a:r>
          </a:p>
          <a:p>
            <a:pPr lvl="1" eaLnBrk="1" hangingPunct="1">
              <a:lnSpc>
                <a:spcPct val="90000"/>
              </a:lnSpc>
              <a:defRPr/>
            </a:pPr>
            <a:r>
              <a:rPr lang="ru-RU" sz="2400" smtClean="0"/>
              <a:t>Техническое задание </a:t>
            </a:r>
          </a:p>
          <a:p>
            <a:pPr lvl="1" eaLnBrk="1" hangingPunct="1">
              <a:lnSpc>
                <a:spcPct val="90000"/>
              </a:lnSpc>
              <a:defRPr/>
            </a:pPr>
            <a:r>
              <a:rPr lang="ru-RU" sz="2400" smtClean="0"/>
              <a:t>Программа и методика испытаний</a:t>
            </a:r>
          </a:p>
          <a:p>
            <a:pPr eaLnBrk="1" hangingPunct="1">
              <a:lnSpc>
                <a:spcPct val="90000"/>
              </a:lnSpc>
              <a:defRPr/>
            </a:pPr>
            <a:r>
              <a:rPr lang="ru-RU" sz="2800" smtClean="0"/>
              <a:t>Программа и методика испытаний должны устанавливать необходимый и достаточный объем испытаний, обеспечивающий заданную достоверность получаемых результатов.</a:t>
            </a:r>
          </a:p>
          <a:p>
            <a:pPr eaLnBrk="1" hangingPunct="1">
              <a:lnSpc>
                <a:spcPct val="90000"/>
              </a:lnSpc>
              <a:defRPr/>
            </a:pPr>
            <a:r>
              <a:rPr lang="ru-RU" sz="2800" smtClean="0"/>
              <a:t>По результатам испытаний оформляются:</a:t>
            </a:r>
          </a:p>
          <a:p>
            <a:pPr lvl="1" eaLnBrk="1" hangingPunct="1">
              <a:lnSpc>
                <a:spcPct val="90000"/>
              </a:lnSpc>
              <a:defRPr/>
            </a:pPr>
            <a:r>
              <a:rPr lang="ru-RU" sz="2400" smtClean="0"/>
              <a:t>протоколы испытаний;</a:t>
            </a:r>
          </a:p>
          <a:p>
            <a:pPr lvl="1" eaLnBrk="1" hangingPunct="1">
              <a:lnSpc>
                <a:spcPct val="90000"/>
              </a:lnSpc>
              <a:defRPr/>
            </a:pPr>
            <a:r>
              <a:rPr lang="ru-RU" sz="2400" smtClean="0"/>
              <a:t>акты приемки ИС на следующий этап.</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6" name="Рисунок 5" descr="Описание: eu_flag_co_funded_pos_[rgb]_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C64AA3F8-EE52-40D2-97C1-B4231082A637}" type="slidenum">
              <a:rPr lang="ru-RU" altLang="ru-RU" sz="1200" b="0">
                <a:latin typeface="Arial" panose="020B0604020202020204" pitchFamily="34" charset="0"/>
              </a:rPr>
              <a:pPr eaLnBrk="1" hangingPunct="1"/>
              <a:t>11</a:t>
            </a:fld>
            <a:endParaRPr lang="ru-RU" altLang="ru-RU" sz="1200" b="0">
              <a:latin typeface="Arial" panose="020B0604020202020204" pitchFamily="34" charset="0"/>
            </a:endParaRPr>
          </a:p>
        </p:txBody>
      </p:sp>
      <p:sp>
        <p:nvSpPr>
          <p:cNvPr id="668674" name="Rectangle 2"/>
          <p:cNvSpPr>
            <a:spLocks noGrp="1" noRot="1" noChangeArrowheads="1"/>
          </p:cNvSpPr>
          <p:nvPr>
            <p:ph type="title"/>
          </p:nvPr>
        </p:nvSpPr>
        <p:spPr>
          <a:xfrm>
            <a:off x="457200" y="274638"/>
            <a:ext cx="8229600" cy="706437"/>
          </a:xfrm>
        </p:spPr>
        <p:txBody>
          <a:bodyPr/>
          <a:lstStyle/>
          <a:p>
            <a:pPr eaLnBrk="1" hangingPunct="1">
              <a:defRPr/>
            </a:pPr>
            <a:r>
              <a:rPr lang="ru-RU" sz="4000" smtClean="0"/>
              <a:t>Объекты испытаний</a:t>
            </a:r>
          </a:p>
        </p:txBody>
      </p:sp>
      <p:sp>
        <p:nvSpPr>
          <p:cNvPr id="668675" name="Rectangle 3"/>
          <p:cNvSpPr>
            <a:spLocks noGrp="1" noChangeArrowheads="1"/>
          </p:cNvSpPr>
          <p:nvPr>
            <p:ph type="body" idx="1"/>
          </p:nvPr>
        </p:nvSpPr>
        <p:spPr>
          <a:xfrm>
            <a:off x="179388" y="1196975"/>
            <a:ext cx="8640762" cy="5400675"/>
          </a:xfrm>
        </p:spPr>
        <p:txBody>
          <a:bodyPr/>
          <a:lstStyle/>
          <a:p>
            <a:pPr eaLnBrk="1" hangingPunct="1">
              <a:lnSpc>
                <a:spcPct val="90000"/>
              </a:lnSpc>
              <a:defRPr/>
            </a:pPr>
            <a:r>
              <a:rPr lang="ru-RU" sz="2800" b="1" i="1" smtClean="0"/>
              <a:t>Комплекс программных и технических средств</a:t>
            </a:r>
            <a:r>
              <a:rPr lang="ru-RU" sz="2800" smtClean="0"/>
              <a:t> – качество выполнения функций, возложенных на эти средства в соответствии с ТЗ</a:t>
            </a:r>
          </a:p>
          <a:p>
            <a:pPr eaLnBrk="1" hangingPunct="1">
              <a:lnSpc>
                <a:spcPct val="90000"/>
              </a:lnSpc>
              <a:defRPr/>
            </a:pPr>
            <a:r>
              <a:rPr lang="ru-RU" sz="2800" b="1" i="1" smtClean="0"/>
              <a:t>персонал </a:t>
            </a:r>
            <a:r>
              <a:rPr lang="ru-RU" sz="2800" smtClean="0"/>
              <a:t>–знание эксплуатационной документации и наличие навыков, необходимых для выполнения установленных функций во всех режимах функционирования ИС</a:t>
            </a:r>
          </a:p>
          <a:p>
            <a:pPr eaLnBrk="1" hangingPunct="1">
              <a:lnSpc>
                <a:spcPct val="90000"/>
              </a:lnSpc>
              <a:defRPr/>
            </a:pPr>
            <a:r>
              <a:rPr lang="ru-RU" sz="2800" b="1" i="1" smtClean="0"/>
              <a:t>эксплуатационная документация</a:t>
            </a:r>
            <a:r>
              <a:rPr lang="ru-RU" sz="2800" smtClean="0"/>
              <a:t> – полнота содержащихся указаний персоналу по выполнению им функций во всех режимах функционирования ИС </a:t>
            </a:r>
          </a:p>
          <a:p>
            <a:pPr eaLnBrk="1" hangingPunct="1">
              <a:lnSpc>
                <a:spcPct val="90000"/>
              </a:lnSpc>
              <a:defRPr/>
            </a:pPr>
            <a:r>
              <a:rPr lang="ru-RU" sz="2800" b="1" i="1" smtClean="0"/>
              <a:t>ИС в целом</a:t>
            </a:r>
            <a:r>
              <a:rPr lang="ru-RU" sz="2800" smtClean="0"/>
              <a:t> – количественные и качественные характеристики выполнения функций в соответствии с ТЗ.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6" name="Рисунок 5" descr="Описание: eu_flag_co_funded_pos_[rgb]_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A5DABA91-DEEE-4BA0-BA56-79BC3E55F4CA}" type="slidenum">
              <a:rPr lang="ru-RU" altLang="ru-RU" sz="1200" b="0">
                <a:latin typeface="Arial" panose="020B0604020202020204" pitchFamily="34" charset="0"/>
              </a:rPr>
              <a:pPr eaLnBrk="1" hangingPunct="1"/>
              <a:t>12</a:t>
            </a:fld>
            <a:endParaRPr lang="ru-RU" altLang="ru-RU" sz="1200" b="0">
              <a:latin typeface="Arial" panose="020B0604020202020204" pitchFamily="34" charset="0"/>
            </a:endParaRPr>
          </a:p>
        </p:txBody>
      </p:sp>
      <p:sp>
        <p:nvSpPr>
          <p:cNvPr id="669698" name="Rectangle 2"/>
          <p:cNvSpPr>
            <a:spLocks noGrp="1" noRot="1" noChangeArrowheads="1"/>
          </p:cNvSpPr>
          <p:nvPr>
            <p:ph type="title"/>
          </p:nvPr>
        </p:nvSpPr>
        <p:spPr>
          <a:xfrm>
            <a:off x="323528" y="558758"/>
            <a:ext cx="8229600" cy="561975"/>
          </a:xfrm>
        </p:spPr>
        <p:txBody>
          <a:bodyPr/>
          <a:lstStyle/>
          <a:p>
            <a:pPr eaLnBrk="1" hangingPunct="1">
              <a:defRPr/>
            </a:pPr>
            <a:r>
              <a:rPr lang="ru-RU" sz="4000" dirty="0" smtClean="0"/>
              <a:t>Предварительные испытания</a:t>
            </a:r>
          </a:p>
        </p:txBody>
      </p:sp>
      <p:sp>
        <p:nvSpPr>
          <p:cNvPr id="669699" name="Rectangle 3"/>
          <p:cNvSpPr>
            <a:spLocks noGrp="1" noChangeArrowheads="1"/>
          </p:cNvSpPr>
          <p:nvPr>
            <p:ph type="body" idx="1"/>
          </p:nvPr>
        </p:nvSpPr>
        <p:spPr>
          <a:xfrm>
            <a:off x="457200" y="1125538"/>
            <a:ext cx="8229600" cy="5399087"/>
          </a:xfrm>
        </p:spPr>
        <p:txBody>
          <a:bodyPr/>
          <a:lstStyle/>
          <a:p>
            <a:pPr eaLnBrk="1" hangingPunct="1">
              <a:defRPr/>
            </a:pPr>
            <a:r>
              <a:rPr lang="ru-RU" sz="2800" b="1" i="1" smtClean="0"/>
              <a:t>Цель</a:t>
            </a:r>
            <a:r>
              <a:rPr lang="ru-RU" sz="2800" smtClean="0"/>
              <a:t>: определение работоспособности ИС и решение вопроса о возможности приемки ИС в опытную эксплуатацию. </a:t>
            </a:r>
          </a:p>
          <a:p>
            <a:pPr eaLnBrk="1" hangingPunct="1">
              <a:defRPr/>
            </a:pPr>
            <a:r>
              <a:rPr lang="ru-RU" sz="2800" b="1" i="1" smtClean="0"/>
              <a:t>Условия</a:t>
            </a:r>
            <a:r>
              <a:rPr lang="ru-RU" sz="2800" smtClean="0"/>
              <a:t>: после проведения разработчиком отладки и тестирования поставляемых программных и технических средств системы и представления им соответствующих документов об их готовности к испытаниям, а также после ознакомления персонала ИС с эксплуатационной документацией.</a:t>
            </a:r>
          </a:p>
          <a:p>
            <a:pPr eaLnBrk="1" hangingPunct="1">
              <a:defRPr/>
            </a:pPr>
            <a:r>
              <a:rPr lang="ru-RU" sz="2800" b="1" i="1" smtClean="0"/>
              <a:t>Виды</a:t>
            </a:r>
            <a:r>
              <a:rPr lang="ru-RU" sz="2800" smtClean="0"/>
              <a:t>: автономные и комплексные.</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6" name="Рисунок 5" descr="Описание: eu_flag_co_funded_pos_[rgb]_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7B884E31-DFF9-48E6-AE0B-17DC532726EC}" type="slidenum">
              <a:rPr lang="ru-RU" altLang="ru-RU" sz="1200" b="0">
                <a:latin typeface="Arial" panose="020B0604020202020204" pitchFamily="34" charset="0"/>
              </a:rPr>
              <a:pPr eaLnBrk="1" hangingPunct="1"/>
              <a:t>13</a:t>
            </a:fld>
            <a:endParaRPr lang="ru-RU" altLang="ru-RU" sz="1200" b="0">
              <a:latin typeface="Arial" panose="020B0604020202020204" pitchFamily="34" charset="0"/>
            </a:endParaRPr>
          </a:p>
        </p:txBody>
      </p:sp>
      <p:sp>
        <p:nvSpPr>
          <p:cNvPr id="670722" name="Rectangle 2"/>
          <p:cNvSpPr>
            <a:spLocks noGrp="1" noRot="1" noChangeArrowheads="1"/>
          </p:cNvSpPr>
          <p:nvPr>
            <p:ph type="title"/>
          </p:nvPr>
        </p:nvSpPr>
        <p:spPr>
          <a:xfrm>
            <a:off x="378619" y="404608"/>
            <a:ext cx="8229600" cy="563562"/>
          </a:xfrm>
        </p:spPr>
        <p:txBody>
          <a:bodyPr/>
          <a:lstStyle/>
          <a:p>
            <a:pPr eaLnBrk="1" hangingPunct="1">
              <a:defRPr/>
            </a:pPr>
            <a:r>
              <a:rPr lang="ru-RU" sz="4000" dirty="0" smtClean="0"/>
              <a:t>Автономные испытания</a:t>
            </a:r>
          </a:p>
        </p:txBody>
      </p:sp>
      <p:sp>
        <p:nvSpPr>
          <p:cNvPr id="670723" name="Rectangle 3"/>
          <p:cNvSpPr>
            <a:spLocks noGrp="1" noChangeArrowheads="1"/>
          </p:cNvSpPr>
          <p:nvPr>
            <p:ph type="body" idx="1"/>
          </p:nvPr>
        </p:nvSpPr>
        <p:spPr>
          <a:xfrm>
            <a:off x="166688" y="1031875"/>
            <a:ext cx="8653462" cy="5573713"/>
          </a:xfrm>
        </p:spPr>
        <p:txBody>
          <a:bodyPr/>
          <a:lstStyle/>
          <a:p>
            <a:pPr eaLnBrk="1" hangingPunct="1">
              <a:lnSpc>
                <a:spcPct val="90000"/>
              </a:lnSpc>
              <a:buFont typeface="Wingdings" panose="05000000000000000000" pitchFamily="2" charset="2"/>
              <a:buNone/>
              <a:defRPr/>
            </a:pPr>
            <a:r>
              <a:rPr lang="ru-RU" sz="2000" b="1" i="1" smtClean="0"/>
              <a:t>Исходная информация </a:t>
            </a:r>
            <a:r>
              <a:rPr lang="ru-RU" sz="2000" smtClean="0"/>
              <a:t>– фрагмент реальной информации организации-заказчика в объеме, достаточном для обеспечения необходимой достоверности испытаний.</a:t>
            </a:r>
          </a:p>
          <a:p>
            <a:pPr eaLnBrk="1" hangingPunct="1">
              <a:lnSpc>
                <a:spcPct val="80000"/>
              </a:lnSpc>
              <a:buFont typeface="Wingdings" panose="05000000000000000000" pitchFamily="2" charset="2"/>
              <a:buNone/>
              <a:defRPr/>
            </a:pPr>
            <a:r>
              <a:rPr lang="ru-RU" sz="2000" b="1" i="1" smtClean="0"/>
              <a:t>Программа</a:t>
            </a:r>
            <a:r>
              <a:rPr lang="ru-RU" sz="2000" smtClean="0"/>
              <a:t> </a:t>
            </a:r>
            <a:r>
              <a:rPr lang="ru-RU" sz="2000" b="1" i="1" smtClean="0"/>
              <a:t>автономных испытаний</a:t>
            </a:r>
            <a:r>
              <a:rPr lang="ru-RU" sz="2000" smtClean="0"/>
              <a:t> содержит:</a:t>
            </a:r>
          </a:p>
          <a:p>
            <a:pPr lvl="1" eaLnBrk="1" hangingPunct="1">
              <a:lnSpc>
                <a:spcPct val="80000"/>
              </a:lnSpc>
              <a:defRPr/>
            </a:pPr>
            <a:r>
              <a:rPr lang="ru-RU" sz="1800" smtClean="0"/>
              <a:t>перечень функций ИС, подлежащих испытаниям; </a:t>
            </a:r>
          </a:p>
          <a:p>
            <a:pPr lvl="1" eaLnBrk="1" hangingPunct="1">
              <a:lnSpc>
                <a:spcPct val="80000"/>
              </a:lnSpc>
              <a:defRPr/>
            </a:pPr>
            <a:r>
              <a:rPr lang="ru-RU" sz="1800" smtClean="0"/>
              <a:t>описание взаимосвязей объекта испытаний с другими частями ИС; </a:t>
            </a:r>
          </a:p>
          <a:p>
            <a:pPr lvl="1" eaLnBrk="1" hangingPunct="1">
              <a:lnSpc>
                <a:spcPct val="80000"/>
              </a:lnSpc>
              <a:defRPr/>
            </a:pPr>
            <a:r>
              <a:rPr lang="ru-RU" sz="1800" smtClean="0"/>
              <a:t>условия, порядок и методы проведения испытаний и обработки результатов; </a:t>
            </a:r>
          </a:p>
          <a:p>
            <a:pPr lvl="1" eaLnBrk="1" hangingPunct="1">
              <a:lnSpc>
                <a:spcPct val="80000"/>
              </a:lnSpc>
              <a:defRPr/>
            </a:pPr>
            <a:r>
              <a:rPr lang="ru-RU" sz="1800" smtClean="0"/>
              <a:t>график проведения испытаний;</a:t>
            </a:r>
          </a:p>
          <a:p>
            <a:pPr lvl="1" eaLnBrk="1" hangingPunct="1">
              <a:lnSpc>
                <a:spcPct val="80000"/>
              </a:lnSpc>
              <a:defRPr/>
            </a:pPr>
            <a:r>
              <a:rPr lang="ru-RU" sz="1800" smtClean="0"/>
              <a:t>критерии приемки частей по результатам испытаний. </a:t>
            </a:r>
          </a:p>
          <a:p>
            <a:pPr eaLnBrk="1" hangingPunct="1">
              <a:lnSpc>
                <a:spcPct val="80000"/>
              </a:lnSpc>
              <a:buFont typeface="Wingdings" panose="05000000000000000000" pitchFamily="2" charset="2"/>
              <a:buNone/>
              <a:defRPr/>
            </a:pPr>
            <a:r>
              <a:rPr lang="ru-RU" sz="2000" b="1" i="1" smtClean="0"/>
              <a:t>Автономные испытания</a:t>
            </a:r>
            <a:r>
              <a:rPr lang="ru-RU" sz="2000" smtClean="0"/>
              <a:t> должны обеспечить:</a:t>
            </a:r>
          </a:p>
          <a:p>
            <a:pPr lvl="1" eaLnBrk="1" hangingPunct="1">
              <a:lnSpc>
                <a:spcPct val="80000"/>
              </a:lnSpc>
              <a:defRPr/>
            </a:pPr>
            <a:r>
              <a:rPr lang="ru-RU" sz="1800" smtClean="0"/>
              <a:t>полную проверку функций и процедур по перечню, согласованному с заказчиком; </a:t>
            </a:r>
          </a:p>
          <a:p>
            <a:pPr lvl="1" eaLnBrk="1" hangingPunct="1">
              <a:lnSpc>
                <a:spcPct val="80000"/>
              </a:lnSpc>
              <a:defRPr/>
            </a:pPr>
            <a:r>
              <a:rPr lang="ru-RU" sz="1800" smtClean="0"/>
              <a:t>необходимую точность вычислений, установленную в ТЗ; </a:t>
            </a:r>
          </a:p>
          <a:p>
            <a:pPr lvl="1" eaLnBrk="1" hangingPunct="1">
              <a:lnSpc>
                <a:spcPct val="90000"/>
              </a:lnSpc>
              <a:defRPr/>
            </a:pPr>
            <a:r>
              <a:rPr lang="ru-RU" sz="1800" smtClean="0"/>
              <a:t>проверку основных временных характеристик функционирования программных средств; </a:t>
            </a:r>
          </a:p>
          <a:p>
            <a:pPr lvl="1" eaLnBrk="1" hangingPunct="1">
              <a:lnSpc>
                <a:spcPct val="80000"/>
              </a:lnSpc>
              <a:defRPr/>
            </a:pPr>
            <a:r>
              <a:rPr lang="ru-RU" sz="1800" smtClean="0"/>
              <a:t>проверку надежности и устойчивости функционирования программных и технических средств.</a:t>
            </a:r>
          </a:p>
          <a:p>
            <a:pPr eaLnBrk="1" hangingPunct="1">
              <a:lnSpc>
                <a:spcPct val="90000"/>
              </a:lnSpc>
              <a:buFont typeface="Wingdings" panose="05000000000000000000" pitchFamily="2" charset="2"/>
              <a:buNone/>
              <a:defRPr/>
            </a:pPr>
            <a:r>
              <a:rPr lang="ru-RU" sz="2000" b="1" i="1" smtClean="0"/>
              <a:t>Результатная информация – </a:t>
            </a:r>
            <a:r>
              <a:rPr lang="ru-RU" sz="2000" smtClean="0"/>
              <a:t>протокол испытаний с заключением о возможности допуска части ИС к комплексным испытаниям.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6" name="Рисунок 5" descr="Описание: eu_flag_co_funded_pos_[rgb]_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F545A947-5731-46A6-8B88-F53FBED480A1}" type="slidenum">
              <a:rPr lang="ru-RU" altLang="ru-RU" sz="1200" b="0">
                <a:latin typeface="Arial" panose="020B0604020202020204" pitchFamily="34" charset="0"/>
              </a:rPr>
              <a:pPr eaLnBrk="1" hangingPunct="1"/>
              <a:t>14</a:t>
            </a:fld>
            <a:endParaRPr lang="ru-RU" altLang="ru-RU" sz="1200" b="0">
              <a:latin typeface="Arial" panose="020B0604020202020204" pitchFamily="34" charset="0"/>
            </a:endParaRPr>
          </a:p>
        </p:txBody>
      </p:sp>
      <p:sp>
        <p:nvSpPr>
          <p:cNvPr id="671746" name="Rectangle 2"/>
          <p:cNvSpPr>
            <a:spLocks noGrp="1" noRot="1" noChangeArrowheads="1"/>
          </p:cNvSpPr>
          <p:nvPr>
            <p:ph type="title"/>
          </p:nvPr>
        </p:nvSpPr>
        <p:spPr>
          <a:xfrm>
            <a:off x="284163" y="392234"/>
            <a:ext cx="8229600" cy="563562"/>
          </a:xfrm>
        </p:spPr>
        <p:txBody>
          <a:bodyPr/>
          <a:lstStyle/>
          <a:p>
            <a:pPr eaLnBrk="1" hangingPunct="1">
              <a:defRPr/>
            </a:pPr>
            <a:r>
              <a:rPr lang="ru-RU" sz="4000" dirty="0" smtClean="0"/>
              <a:t>Комплексные испытания</a:t>
            </a:r>
          </a:p>
        </p:txBody>
      </p:sp>
      <p:sp>
        <p:nvSpPr>
          <p:cNvPr id="671747" name="Rectangle 3"/>
          <p:cNvSpPr>
            <a:spLocks noGrp="1" noChangeArrowheads="1"/>
          </p:cNvSpPr>
          <p:nvPr>
            <p:ph type="body" idx="1"/>
          </p:nvPr>
        </p:nvSpPr>
        <p:spPr>
          <a:xfrm>
            <a:off x="166688" y="1031875"/>
            <a:ext cx="8464550" cy="5573713"/>
          </a:xfrm>
        </p:spPr>
        <p:txBody>
          <a:bodyPr/>
          <a:lstStyle/>
          <a:p>
            <a:pPr eaLnBrk="1" hangingPunct="1">
              <a:lnSpc>
                <a:spcPct val="80000"/>
              </a:lnSpc>
              <a:buFont typeface="Wingdings" panose="05000000000000000000" pitchFamily="2" charset="2"/>
              <a:buNone/>
              <a:defRPr/>
            </a:pPr>
            <a:r>
              <a:rPr lang="ru-RU" sz="2400" b="1" i="1" smtClean="0"/>
              <a:t>Программа</a:t>
            </a:r>
            <a:r>
              <a:rPr lang="ru-RU" sz="2400" smtClean="0"/>
              <a:t> </a:t>
            </a:r>
            <a:r>
              <a:rPr lang="ru-RU" sz="2400" b="1" i="1" smtClean="0"/>
              <a:t>комплексных испытаний</a:t>
            </a:r>
            <a:r>
              <a:rPr lang="ru-RU" sz="2400" smtClean="0"/>
              <a:t> содержит:</a:t>
            </a:r>
          </a:p>
          <a:p>
            <a:pPr lvl="1" eaLnBrk="1" hangingPunct="1">
              <a:lnSpc>
                <a:spcPct val="80000"/>
              </a:lnSpc>
              <a:defRPr/>
            </a:pPr>
            <a:r>
              <a:rPr lang="ru-RU" sz="2000" smtClean="0"/>
              <a:t>перечень объектов испытания; </a:t>
            </a:r>
          </a:p>
          <a:p>
            <a:pPr lvl="1" eaLnBrk="1" hangingPunct="1">
              <a:lnSpc>
                <a:spcPct val="80000"/>
              </a:lnSpc>
              <a:defRPr/>
            </a:pPr>
            <a:r>
              <a:rPr lang="ru-RU" sz="2000" smtClean="0"/>
              <a:t>состав предъявляемой документации; </a:t>
            </a:r>
          </a:p>
          <a:p>
            <a:pPr lvl="1" eaLnBrk="1" hangingPunct="1">
              <a:lnSpc>
                <a:spcPct val="80000"/>
              </a:lnSpc>
              <a:defRPr/>
            </a:pPr>
            <a:r>
              <a:rPr lang="ru-RU" sz="2000" smtClean="0"/>
              <a:t>описание проверяемых взаимосвязей между объектами испытаний; </a:t>
            </a:r>
          </a:p>
          <a:p>
            <a:pPr lvl="1" eaLnBrk="1" hangingPunct="1">
              <a:lnSpc>
                <a:spcPct val="80000"/>
              </a:lnSpc>
              <a:defRPr/>
            </a:pPr>
            <a:r>
              <a:rPr lang="ru-RU" sz="2000" smtClean="0"/>
              <a:t>очередность испытаний частей ИС; </a:t>
            </a:r>
          </a:p>
          <a:p>
            <a:pPr lvl="1" eaLnBrk="1" hangingPunct="1">
              <a:defRPr/>
            </a:pPr>
            <a:r>
              <a:rPr lang="ru-RU" sz="2000" smtClean="0"/>
              <a:t>порядок и методы испытаний, в том числе состав программных средств и оборудования, необходимых для проведения испытаний, включая специальные стенды и полигоны.</a:t>
            </a:r>
          </a:p>
          <a:p>
            <a:pPr eaLnBrk="1" hangingPunct="1">
              <a:lnSpc>
                <a:spcPct val="80000"/>
              </a:lnSpc>
              <a:buFont typeface="Wingdings" panose="05000000000000000000" pitchFamily="2" charset="2"/>
              <a:buNone/>
              <a:defRPr/>
            </a:pPr>
            <a:r>
              <a:rPr lang="ru-RU" sz="2400" b="1" i="1" smtClean="0"/>
              <a:t>Требования к комплексным тестам</a:t>
            </a:r>
            <a:r>
              <a:rPr lang="ru-RU" sz="2400" smtClean="0"/>
              <a:t>:</a:t>
            </a:r>
          </a:p>
          <a:p>
            <a:pPr lvl="1" eaLnBrk="1" hangingPunct="1">
              <a:lnSpc>
                <a:spcPct val="80000"/>
              </a:lnSpc>
              <a:defRPr/>
            </a:pPr>
            <a:r>
              <a:rPr lang="ru-RU" sz="2000" smtClean="0"/>
              <a:t>логическая увязка; </a:t>
            </a:r>
          </a:p>
          <a:p>
            <a:pPr lvl="1" eaLnBrk="1" hangingPunct="1">
              <a:lnSpc>
                <a:spcPct val="80000"/>
              </a:lnSpc>
              <a:defRPr/>
            </a:pPr>
            <a:r>
              <a:rPr lang="ru-RU" sz="2000" smtClean="0"/>
              <a:t>обеспечение проверки выполнения функций частей ИС во всех режимах функционирования; </a:t>
            </a:r>
          </a:p>
          <a:p>
            <a:pPr lvl="1" eaLnBrk="1" hangingPunct="1">
              <a:lnSpc>
                <a:spcPct val="80000"/>
              </a:lnSpc>
              <a:defRPr/>
            </a:pPr>
            <a:r>
              <a:rPr lang="ru-RU" sz="2000" smtClean="0"/>
              <a:t>обеспечение проверки реакции системы на некорректную информацию и аварийные ситуации. </a:t>
            </a:r>
          </a:p>
          <a:p>
            <a:pPr eaLnBrk="1" hangingPunct="1">
              <a:lnSpc>
                <a:spcPct val="80000"/>
              </a:lnSpc>
              <a:buFont typeface="Wingdings" panose="05000000000000000000" pitchFamily="2" charset="2"/>
              <a:buNone/>
              <a:defRPr/>
            </a:pPr>
            <a:r>
              <a:rPr lang="ru-RU" sz="2400" b="1" i="1" smtClean="0"/>
              <a:t>Результатная информация:</a:t>
            </a:r>
          </a:p>
          <a:p>
            <a:pPr lvl="1" eaLnBrk="1" hangingPunct="1">
              <a:lnSpc>
                <a:spcPct val="80000"/>
              </a:lnSpc>
              <a:defRPr/>
            </a:pPr>
            <a:r>
              <a:rPr lang="ru-RU" sz="2000" smtClean="0"/>
              <a:t>протокол комплексных испытаний;</a:t>
            </a:r>
          </a:p>
          <a:p>
            <a:pPr lvl="1" eaLnBrk="1" hangingPunct="1">
              <a:lnSpc>
                <a:spcPct val="80000"/>
              </a:lnSpc>
              <a:defRPr/>
            </a:pPr>
            <a:r>
              <a:rPr lang="ru-RU" sz="2000" smtClean="0"/>
              <a:t>акт приемки в опытную эксплуатацию.</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6" name="Рисунок 5" descr="Описание: eu_flag_co_funded_pos_[rgb]_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2262335F-C671-478B-AFC2-A16C84E3C193}" type="slidenum">
              <a:rPr lang="ru-RU" altLang="ru-RU" sz="1200" b="0">
                <a:latin typeface="Arial" panose="020B0604020202020204" pitchFamily="34" charset="0"/>
              </a:rPr>
              <a:pPr eaLnBrk="1" hangingPunct="1"/>
              <a:t>15</a:t>
            </a:fld>
            <a:endParaRPr lang="ru-RU" altLang="ru-RU" sz="1200" b="0">
              <a:latin typeface="Arial" panose="020B0604020202020204" pitchFamily="34" charset="0"/>
            </a:endParaRPr>
          </a:p>
        </p:txBody>
      </p:sp>
      <p:sp>
        <p:nvSpPr>
          <p:cNvPr id="673794" name="Rectangle 2"/>
          <p:cNvSpPr>
            <a:spLocks noGrp="1" noRot="1" noChangeArrowheads="1"/>
          </p:cNvSpPr>
          <p:nvPr>
            <p:ph type="title"/>
          </p:nvPr>
        </p:nvSpPr>
        <p:spPr>
          <a:xfrm>
            <a:off x="323850" y="558758"/>
            <a:ext cx="8229600" cy="561975"/>
          </a:xfrm>
        </p:spPr>
        <p:txBody>
          <a:bodyPr/>
          <a:lstStyle/>
          <a:p>
            <a:pPr eaLnBrk="1" hangingPunct="1">
              <a:defRPr/>
            </a:pPr>
            <a:r>
              <a:rPr lang="ru-RU" sz="4000" dirty="0" smtClean="0"/>
              <a:t>Опытная эксплуатация</a:t>
            </a:r>
          </a:p>
        </p:txBody>
      </p:sp>
      <p:sp>
        <p:nvSpPr>
          <p:cNvPr id="673795" name="Rectangle 3"/>
          <p:cNvSpPr>
            <a:spLocks noGrp="1" noChangeArrowheads="1"/>
          </p:cNvSpPr>
          <p:nvPr>
            <p:ph type="body" idx="1"/>
          </p:nvPr>
        </p:nvSpPr>
        <p:spPr>
          <a:xfrm>
            <a:off x="323850" y="1052513"/>
            <a:ext cx="8362950" cy="5545137"/>
          </a:xfrm>
        </p:spPr>
        <p:txBody>
          <a:bodyPr/>
          <a:lstStyle/>
          <a:p>
            <a:pPr eaLnBrk="1" hangingPunct="1">
              <a:buFont typeface="Wingdings" panose="05000000000000000000" pitchFamily="2" charset="2"/>
              <a:buNone/>
              <a:defRPr/>
            </a:pPr>
            <a:r>
              <a:rPr lang="ru-RU" sz="2800" b="1" i="1" smtClean="0"/>
              <a:t>Цели</a:t>
            </a:r>
            <a:r>
              <a:rPr lang="ru-RU" sz="2800" smtClean="0"/>
              <a:t>: </a:t>
            </a:r>
          </a:p>
          <a:p>
            <a:pPr lvl="1" eaLnBrk="1" hangingPunct="1">
              <a:defRPr/>
            </a:pPr>
            <a:r>
              <a:rPr lang="ru-RU" sz="2400" smtClean="0"/>
              <a:t>определение фактических значений количественных и качественных характеристик ИС;</a:t>
            </a:r>
          </a:p>
          <a:p>
            <a:pPr lvl="1" eaLnBrk="1" hangingPunct="1">
              <a:defRPr/>
            </a:pPr>
            <a:r>
              <a:rPr lang="ru-RU" sz="2400" smtClean="0"/>
              <a:t>определение готовности персонала к работе в условиях функционирования ИС, </a:t>
            </a:r>
          </a:p>
          <a:p>
            <a:pPr lvl="1" eaLnBrk="1" hangingPunct="1">
              <a:defRPr/>
            </a:pPr>
            <a:r>
              <a:rPr lang="ru-RU" sz="2400" smtClean="0"/>
              <a:t>определение фактической эффективности ИС,</a:t>
            </a:r>
          </a:p>
          <a:p>
            <a:pPr lvl="1" eaLnBrk="1" hangingPunct="1">
              <a:defRPr/>
            </a:pPr>
            <a:r>
              <a:rPr lang="ru-RU" sz="2400" smtClean="0"/>
              <a:t>корректировка (при необходимости) документации. </a:t>
            </a:r>
          </a:p>
          <a:p>
            <a:pPr eaLnBrk="1" hangingPunct="1">
              <a:buFont typeface="Wingdings" panose="05000000000000000000" pitchFamily="2" charset="2"/>
              <a:buNone/>
              <a:defRPr/>
            </a:pPr>
            <a:r>
              <a:rPr lang="ru-RU" sz="2800" b="1" i="1" smtClean="0"/>
              <a:t>Условия</a:t>
            </a:r>
            <a:r>
              <a:rPr lang="ru-RU" sz="2800" smtClean="0"/>
              <a:t>:</a:t>
            </a:r>
          </a:p>
          <a:p>
            <a:pPr lvl="1" eaLnBrk="1" hangingPunct="1">
              <a:defRPr/>
            </a:pPr>
            <a:r>
              <a:rPr lang="ru-RU" sz="2400" smtClean="0"/>
              <a:t>акт о приемке ИС в опытную эксплуатацию </a:t>
            </a:r>
          </a:p>
          <a:p>
            <a:pPr lvl="1" eaLnBrk="1" hangingPunct="1">
              <a:defRPr/>
            </a:pPr>
            <a:r>
              <a:rPr lang="ru-RU" sz="2400" smtClean="0"/>
              <a:t>приказ Заказчика о начале опытной эксплуатации, согласованный с Разработчиком.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6" name="Рисунок 5" descr="Описание: eu_flag_co_funded_pos_[rgb]_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4A6C8012-AAAA-49D4-82B4-173107702CA1}" type="slidenum">
              <a:rPr lang="ru-RU" altLang="ru-RU" sz="1200" b="0">
                <a:latin typeface="Arial" panose="020B0604020202020204" pitchFamily="34" charset="0"/>
              </a:rPr>
              <a:pPr eaLnBrk="1" hangingPunct="1"/>
              <a:t>16</a:t>
            </a:fld>
            <a:endParaRPr lang="ru-RU" altLang="ru-RU" sz="1200" b="0">
              <a:latin typeface="Arial" panose="020B0604020202020204" pitchFamily="34" charset="0"/>
            </a:endParaRPr>
          </a:p>
        </p:txBody>
      </p:sp>
      <p:sp>
        <p:nvSpPr>
          <p:cNvPr id="672770" name="Rectangle 2"/>
          <p:cNvSpPr>
            <a:spLocks noGrp="1" noRot="1" noChangeArrowheads="1"/>
          </p:cNvSpPr>
          <p:nvPr>
            <p:ph type="title"/>
          </p:nvPr>
        </p:nvSpPr>
        <p:spPr>
          <a:xfrm>
            <a:off x="457200" y="274638"/>
            <a:ext cx="8229600" cy="417512"/>
          </a:xfrm>
        </p:spPr>
        <p:txBody>
          <a:bodyPr/>
          <a:lstStyle/>
          <a:p>
            <a:pPr eaLnBrk="1" hangingPunct="1">
              <a:defRPr/>
            </a:pPr>
            <a:r>
              <a:rPr lang="ru-RU" sz="4000" smtClean="0"/>
              <a:t>Опытная эксплуатация</a:t>
            </a:r>
          </a:p>
        </p:txBody>
      </p:sp>
      <p:sp>
        <p:nvSpPr>
          <p:cNvPr id="672771" name="Rectangle 3"/>
          <p:cNvSpPr>
            <a:spLocks noGrp="1" noChangeArrowheads="1"/>
          </p:cNvSpPr>
          <p:nvPr>
            <p:ph type="body" idx="1"/>
          </p:nvPr>
        </p:nvSpPr>
        <p:spPr>
          <a:xfrm>
            <a:off x="323850" y="908050"/>
            <a:ext cx="8362950" cy="5616575"/>
          </a:xfrm>
        </p:spPr>
        <p:txBody>
          <a:bodyPr/>
          <a:lstStyle/>
          <a:p>
            <a:pPr eaLnBrk="1" hangingPunct="1">
              <a:buFont typeface="Wingdings" panose="05000000000000000000" pitchFamily="2" charset="2"/>
              <a:buNone/>
              <a:defRPr/>
            </a:pPr>
            <a:r>
              <a:rPr lang="ru-RU" sz="2800" b="1" i="1" smtClean="0"/>
              <a:t>Программа испытаний</a:t>
            </a:r>
            <a:r>
              <a:rPr lang="ru-RU" sz="2800" smtClean="0"/>
              <a:t> определяет:</a:t>
            </a:r>
          </a:p>
          <a:p>
            <a:pPr lvl="1" eaLnBrk="1" hangingPunct="1">
              <a:defRPr/>
            </a:pPr>
            <a:r>
              <a:rPr lang="ru-RU" sz="2400" smtClean="0"/>
              <a:t>условия и порядок функционирования ИС; </a:t>
            </a:r>
          </a:p>
          <a:p>
            <a:pPr lvl="1" eaLnBrk="1" hangingPunct="1">
              <a:defRPr/>
            </a:pPr>
            <a:r>
              <a:rPr lang="ru-RU" sz="2400" smtClean="0"/>
              <a:t>порядок проверки технических средств;</a:t>
            </a:r>
          </a:p>
          <a:p>
            <a:pPr lvl="1" eaLnBrk="1" hangingPunct="1">
              <a:defRPr/>
            </a:pPr>
            <a:r>
              <a:rPr lang="ru-RU" sz="2400" smtClean="0"/>
              <a:t>продолжительность опытной эксплуатации, достаточную для проверки правильности функционирования ИС; </a:t>
            </a:r>
          </a:p>
          <a:p>
            <a:pPr lvl="1" eaLnBrk="1" hangingPunct="1">
              <a:defRPr/>
            </a:pPr>
            <a:r>
              <a:rPr lang="ru-RU" sz="2400" smtClean="0"/>
              <a:t>порядок устранения недостатков, выявленных в процессе опытной эксплуатации. </a:t>
            </a:r>
          </a:p>
          <a:p>
            <a:pPr eaLnBrk="1" hangingPunct="1">
              <a:buFont typeface="Wingdings" panose="05000000000000000000" pitchFamily="2" charset="2"/>
              <a:buNone/>
              <a:defRPr/>
            </a:pPr>
            <a:r>
              <a:rPr lang="ru-RU" sz="2800" b="1" i="1" smtClean="0"/>
              <a:t>Результатная информация</a:t>
            </a:r>
            <a:r>
              <a:rPr lang="ru-RU" sz="2800" smtClean="0"/>
              <a:t>:</a:t>
            </a:r>
          </a:p>
          <a:p>
            <a:pPr lvl="1" eaLnBrk="1" hangingPunct="1">
              <a:defRPr/>
            </a:pPr>
            <a:r>
              <a:rPr lang="ru-RU" sz="2400" smtClean="0"/>
              <a:t>рабочий журнал;</a:t>
            </a:r>
          </a:p>
          <a:p>
            <a:pPr lvl="1" eaLnBrk="1" hangingPunct="1">
              <a:defRPr/>
            </a:pPr>
            <a:r>
              <a:rPr lang="ru-RU" sz="2400" smtClean="0"/>
              <a:t>акт о допуске ИС к приемочным испытаниям;</a:t>
            </a:r>
          </a:p>
          <a:p>
            <a:pPr lvl="1" eaLnBrk="1" hangingPunct="1">
              <a:defRPr/>
            </a:pPr>
            <a:r>
              <a:rPr lang="ru-RU" sz="2400" smtClean="0"/>
              <a:t>дополнение к ТЗ в случае выявления нереализованных требований.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6" name="Рисунок 5" descr="Описание: eu_flag_co_funded_pos_[rgb]_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219432EF-3515-4B81-964F-C7D9B339D9F8}" type="slidenum">
              <a:rPr lang="ru-RU" altLang="ru-RU" sz="1200" b="0">
                <a:latin typeface="Arial" panose="020B0604020202020204" pitchFamily="34" charset="0"/>
              </a:rPr>
              <a:pPr eaLnBrk="1" hangingPunct="1"/>
              <a:t>17</a:t>
            </a:fld>
            <a:endParaRPr lang="ru-RU" altLang="ru-RU" sz="1200" b="0">
              <a:latin typeface="Arial" panose="020B0604020202020204" pitchFamily="34" charset="0"/>
            </a:endParaRPr>
          </a:p>
        </p:txBody>
      </p:sp>
      <p:sp>
        <p:nvSpPr>
          <p:cNvPr id="675842" name="Rectangle 2"/>
          <p:cNvSpPr>
            <a:spLocks noGrp="1" noRot="1" noChangeArrowheads="1"/>
          </p:cNvSpPr>
          <p:nvPr>
            <p:ph type="title"/>
          </p:nvPr>
        </p:nvSpPr>
        <p:spPr>
          <a:xfrm>
            <a:off x="430425" y="561976"/>
            <a:ext cx="8229600" cy="490537"/>
          </a:xfrm>
        </p:spPr>
        <p:txBody>
          <a:bodyPr/>
          <a:lstStyle/>
          <a:p>
            <a:pPr eaLnBrk="1" hangingPunct="1">
              <a:defRPr/>
            </a:pPr>
            <a:r>
              <a:rPr lang="ru-RU" sz="4000" dirty="0" smtClean="0"/>
              <a:t>Приемочные испытания</a:t>
            </a:r>
          </a:p>
        </p:txBody>
      </p:sp>
      <p:sp>
        <p:nvSpPr>
          <p:cNvPr id="675843" name="Rectangle 3"/>
          <p:cNvSpPr>
            <a:spLocks noGrp="1" noChangeArrowheads="1"/>
          </p:cNvSpPr>
          <p:nvPr>
            <p:ph type="body" idx="1"/>
          </p:nvPr>
        </p:nvSpPr>
        <p:spPr>
          <a:xfrm>
            <a:off x="457200" y="1052513"/>
            <a:ext cx="8229600" cy="5545137"/>
          </a:xfrm>
        </p:spPr>
        <p:txBody>
          <a:bodyPr/>
          <a:lstStyle/>
          <a:p>
            <a:pPr eaLnBrk="1" hangingPunct="1">
              <a:buFont typeface="Wingdings" panose="05000000000000000000" pitchFamily="2" charset="2"/>
              <a:buNone/>
              <a:defRPr/>
            </a:pPr>
            <a:r>
              <a:rPr lang="ru-RU" sz="2800" b="1" i="1" smtClean="0"/>
              <a:t>Цели</a:t>
            </a:r>
            <a:r>
              <a:rPr lang="ru-RU" sz="2800" smtClean="0"/>
              <a:t>: </a:t>
            </a:r>
          </a:p>
          <a:p>
            <a:pPr lvl="1" eaLnBrk="1" hangingPunct="1">
              <a:defRPr/>
            </a:pPr>
            <a:r>
              <a:rPr lang="ru-RU" sz="2400" smtClean="0"/>
              <a:t>определение соответствия ИС техническому заданию;</a:t>
            </a:r>
          </a:p>
          <a:p>
            <a:pPr lvl="1" eaLnBrk="1" hangingPunct="1">
              <a:defRPr/>
            </a:pPr>
            <a:r>
              <a:rPr lang="ru-RU" sz="2400" smtClean="0"/>
              <a:t>оценка качества опытной эксплуатации;</a:t>
            </a:r>
          </a:p>
          <a:p>
            <a:pPr lvl="1" eaLnBrk="1" hangingPunct="1">
              <a:defRPr/>
            </a:pPr>
            <a:r>
              <a:rPr lang="ru-RU" sz="2400" smtClean="0"/>
              <a:t>решение вопроса о возможности приемки ИС в постоянную эксплуатацию. </a:t>
            </a:r>
          </a:p>
          <a:p>
            <a:pPr eaLnBrk="1" hangingPunct="1">
              <a:buFont typeface="Wingdings" panose="05000000000000000000" pitchFamily="2" charset="2"/>
              <a:buNone/>
              <a:defRPr/>
            </a:pPr>
            <a:r>
              <a:rPr lang="ru-RU" sz="2800" b="1" i="1" smtClean="0"/>
              <a:t>Условия</a:t>
            </a:r>
            <a:r>
              <a:rPr lang="ru-RU" sz="2800" smtClean="0"/>
              <a:t>:</a:t>
            </a:r>
          </a:p>
          <a:p>
            <a:pPr lvl="1" eaLnBrk="1" hangingPunct="1">
              <a:defRPr/>
            </a:pPr>
            <a:r>
              <a:rPr lang="ru-RU" sz="2400" smtClean="0"/>
              <a:t>техническое задание на создание ИС; </a:t>
            </a:r>
          </a:p>
          <a:p>
            <a:pPr lvl="1" eaLnBrk="1" hangingPunct="1">
              <a:defRPr/>
            </a:pPr>
            <a:r>
              <a:rPr lang="ru-RU" sz="2400" smtClean="0"/>
              <a:t>акт приемки в опытную эксплуатацию; </a:t>
            </a:r>
          </a:p>
          <a:p>
            <a:pPr lvl="1" eaLnBrk="1" hangingPunct="1">
              <a:defRPr/>
            </a:pPr>
            <a:r>
              <a:rPr lang="ru-RU" sz="2400" smtClean="0"/>
              <a:t>рабочие журналы опытной эксплуатации; </a:t>
            </a:r>
          </a:p>
          <a:p>
            <a:pPr lvl="1" eaLnBrk="1" hangingPunct="1">
              <a:defRPr/>
            </a:pPr>
            <a:r>
              <a:rPr lang="ru-RU" sz="2400" smtClean="0"/>
              <a:t>акт завершения опытной эксплуатации и допуска ИС к приемочным испытаниям; </a:t>
            </a:r>
          </a:p>
          <a:p>
            <a:pPr lvl="1" eaLnBrk="1" hangingPunct="1">
              <a:defRPr/>
            </a:pPr>
            <a:r>
              <a:rPr lang="ru-RU" sz="2400" smtClean="0"/>
              <a:t>программа и методика приемочных испытаний.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6" name="Рисунок 5" descr="Описание: eu_flag_co_funded_pos_[rgb]_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84915E39-094C-4EDA-9E49-4BFE93CA45E4}" type="slidenum">
              <a:rPr lang="ru-RU" altLang="ru-RU" sz="1200" b="0">
                <a:latin typeface="Arial" panose="020B0604020202020204" pitchFamily="34" charset="0"/>
              </a:rPr>
              <a:pPr eaLnBrk="1" hangingPunct="1"/>
              <a:t>18</a:t>
            </a:fld>
            <a:endParaRPr lang="ru-RU" altLang="ru-RU" sz="1200" b="0">
              <a:latin typeface="Arial" panose="020B0604020202020204" pitchFamily="34" charset="0"/>
            </a:endParaRPr>
          </a:p>
        </p:txBody>
      </p:sp>
      <p:sp>
        <p:nvSpPr>
          <p:cNvPr id="676866" name="Rectangle 2"/>
          <p:cNvSpPr>
            <a:spLocks noGrp="1" noRot="1" noChangeArrowheads="1"/>
          </p:cNvSpPr>
          <p:nvPr>
            <p:ph type="title"/>
          </p:nvPr>
        </p:nvSpPr>
        <p:spPr>
          <a:xfrm>
            <a:off x="457200" y="274638"/>
            <a:ext cx="8229600" cy="706437"/>
          </a:xfrm>
        </p:spPr>
        <p:txBody>
          <a:bodyPr/>
          <a:lstStyle/>
          <a:p>
            <a:pPr eaLnBrk="1" hangingPunct="1">
              <a:defRPr/>
            </a:pPr>
            <a:r>
              <a:rPr lang="ru-RU" sz="4000" smtClean="0"/>
              <a:t>Приемочные испытания</a:t>
            </a:r>
          </a:p>
        </p:txBody>
      </p:sp>
      <p:sp>
        <p:nvSpPr>
          <p:cNvPr id="676867" name="Rectangle 3"/>
          <p:cNvSpPr>
            <a:spLocks noGrp="1" noChangeArrowheads="1"/>
          </p:cNvSpPr>
          <p:nvPr>
            <p:ph type="body" idx="1"/>
          </p:nvPr>
        </p:nvSpPr>
        <p:spPr>
          <a:xfrm>
            <a:off x="301625" y="1125538"/>
            <a:ext cx="8385175" cy="5457825"/>
          </a:xfrm>
        </p:spPr>
        <p:txBody>
          <a:bodyPr/>
          <a:lstStyle/>
          <a:p>
            <a:pPr eaLnBrk="1" hangingPunct="1">
              <a:lnSpc>
                <a:spcPct val="80000"/>
              </a:lnSpc>
              <a:buFont typeface="Wingdings" panose="05000000000000000000" pitchFamily="2" charset="2"/>
              <a:buNone/>
              <a:defRPr/>
            </a:pPr>
            <a:r>
              <a:rPr lang="ru-RU" sz="2800" b="1" i="1" smtClean="0"/>
              <a:t>Программа испытаний </a:t>
            </a:r>
            <a:r>
              <a:rPr lang="ru-RU" sz="2800" smtClean="0"/>
              <a:t>включает: </a:t>
            </a:r>
          </a:p>
          <a:p>
            <a:pPr lvl="1" eaLnBrk="1" hangingPunct="1">
              <a:lnSpc>
                <a:spcPct val="80000"/>
              </a:lnSpc>
              <a:defRPr/>
            </a:pPr>
            <a:r>
              <a:rPr lang="ru-RU" sz="2400" smtClean="0"/>
              <a:t>перечень объектов, выделенных в системе для испытаний и перечень требований, которым должны соответствовать объекты (со ссылкой на пункты ТЗ); </a:t>
            </a:r>
          </a:p>
          <a:p>
            <a:pPr lvl="1" eaLnBrk="1" hangingPunct="1">
              <a:lnSpc>
                <a:spcPct val="80000"/>
              </a:lnSpc>
              <a:defRPr/>
            </a:pPr>
            <a:r>
              <a:rPr lang="ru-RU" sz="2400" smtClean="0"/>
              <a:t>критерии приемки системы и ее частей; </a:t>
            </a:r>
          </a:p>
          <a:p>
            <a:pPr lvl="1" eaLnBrk="1" hangingPunct="1">
              <a:lnSpc>
                <a:spcPct val="80000"/>
              </a:lnSpc>
              <a:defRPr/>
            </a:pPr>
            <a:r>
              <a:rPr lang="ru-RU" sz="2400" smtClean="0"/>
              <a:t>условия и сроки проведения испытаний; </a:t>
            </a:r>
          </a:p>
          <a:p>
            <a:pPr lvl="1" eaLnBrk="1" hangingPunct="1">
              <a:lnSpc>
                <a:spcPct val="80000"/>
              </a:lnSpc>
              <a:defRPr/>
            </a:pPr>
            <a:r>
              <a:rPr lang="ru-RU" sz="2400" smtClean="0"/>
              <a:t>средства для проведения испытаний; </a:t>
            </a:r>
          </a:p>
          <a:p>
            <a:pPr lvl="1" eaLnBrk="1" hangingPunct="1">
              <a:lnSpc>
                <a:spcPct val="80000"/>
              </a:lnSpc>
              <a:defRPr/>
            </a:pPr>
            <a:r>
              <a:rPr lang="ru-RU" sz="2400" smtClean="0"/>
              <a:t>перечень лиц, ответственных за проведение испытаний; </a:t>
            </a:r>
          </a:p>
          <a:p>
            <a:pPr lvl="1" eaLnBrk="1" hangingPunct="1">
              <a:lnSpc>
                <a:spcPct val="80000"/>
              </a:lnSpc>
              <a:defRPr/>
            </a:pPr>
            <a:r>
              <a:rPr lang="ru-RU" sz="2400" smtClean="0"/>
              <a:t>методику испытаний;</a:t>
            </a:r>
          </a:p>
          <a:p>
            <a:pPr lvl="1" eaLnBrk="1" hangingPunct="1">
              <a:lnSpc>
                <a:spcPct val="80000"/>
              </a:lnSpc>
              <a:defRPr/>
            </a:pPr>
            <a:r>
              <a:rPr lang="ru-RU" sz="2400" smtClean="0"/>
              <a:t>методику обработки результатов испытаний; </a:t>
            </a:r>
          </a:p>
          <a:p>
            <a:pPr lvl="1" eaLnBrk="1" hangingPunct="1">
              <a:lnSpc>
                <a:spcPct val="80000"/>
              </a:lnSpc>
              <a:defRPr/>
            </a:pPr>
            <a:r>
              <a:rPr lang="ru-RU" sz="2400" smtClean="0"/>
              <a:t>перечень оформляемой документации. </a:t>
            </a:r>
          </a:p>
          <a:p>
            <a:pPr eaLnBrk="1" hangingPunct="1">
              <a:lnSpc>
                <a:spcPct val="80000"/>
              </a:lnSpc>
              <a:buFont typeface="Wingdings" panose="05000000000000000000" pitchFamily="2" charset="2"/>
              <a:buNone/>
              <a:defRPr/>
            </a:pPr>
            <a:r>
              <a:rPr lang="ru-RU" sz="2800" b="1" i="1" smtClean="0"/>
              <a:t>Результатная информация</a:t>
            </a:r>
            <a:r>
              <a:rPr lang="ru-RU" sz="2800" smtClean="0"/>
              <a:t>:</a:t>
            </a:r>
          </a:p>
          <a:p>
            <a:pPr lvl="1" eaLnBrk="1" hangingPunct="1">
              <a:lnSpc>
                <a:spcPct val="80000"/>
              </a:lnSpc>
              <a:defRPr/>
            </a:pPr>
            <a:r>
              <a:rPr lang="ru-RU" sz="2400" smtClean="0"/>
              <a:t>объединенный протокол испытаний объектов;</a:t>
            </a:r>
          </a:p>
          <a:p>
            <a:pPr lvl="1" eaLnBrk="1" hangingPunct="1">
              <a:lnSpc>
                <a:spcPct val="80000"/>
              </a:lnSpc>
              <a:defRPr/>
            </a:pPr>
            <a:r>
              <a:rPr lang="ru-RU" sz="2400" smtClean="0"/>
              <a:t>акт о приемке системы в постоянную эксплуатацию.</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6" name="Рисунок 5" descr="Описание: eu_flag_co_funded_pos_[rgb]_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B81A44F4-C1A1-437F-AD60-A3472D039B8E}" type="slidenum">
              <a:rPr lang="ru-RU" altLang="ru-RU" sz="1200" b="0">
                <a:latin typeface="Arial" panose="020B0604020202020204" pitchFamily="34" charset="0"/>
              </a:rPr>
              <a:pPr eaLnBrk="1" hangingPunct="1"/>
              <a:t>19</a:t>
            </a:fld>
            <a:endParaRPr lang="ru-RU" altLang="ru-RU" sz="1200" b="0">
              <a:latin typeface="Arial" panose="020B0604020202020204" pitchFamily="34" charset="0"/>
            </a:endParaRPr>
          </a:p>
        </p:txBody>
      </p:sp>
      <p:sp>
        <p:nvSpPr>
          <p:cNvPr id="674818" name="Rectangle 2"/>
          <p:cNvSpPr>
            <a:spLocks noGrp="1" noRot="1" noChangeArrowheads="1"/>
          </p:cNvSpPr>
          <p:nvPr>
            <p:ph type="title"/>
          </p:nvPr>
        </p:nvSpPr>
        <p:spPr>
          <a:xfrm>
            <a:off x="457200" y="274638"/>
            <a:ext cx="8229600" cy="490537"/>
          </a:xfrm>
        </p:spPr>
        <p:txBody>
          <a:bodyPr/>
          <a:lstStyle/>
          <a:p>
            <a:pPr eaLnBrk="1" hangingPunct="1">
              <a:defRPr/>
            </a:pPr>
            <a:r>
              <a:rPr lang="ru-RU" sz="4000" smtClean="0"/>
              <a:t>Приемочные испытания</a:t>
            </a:r>
          </a:p>
        </p:txBody>
      </p:sp>
      <p:sp>
        <p:nvSpPr>
          <p:cNvPr id="674819" name="Rectangle 3"/>
          <p:cNvSpPr>
            <a:spLocks noGrp="1" noChangeArrowheads="1"/>
          </p:cNvSpPr>
          <p:nvPr>
            <p:ph type="body" idx="1"/>
          </p:nvPr>
        </p:nvSpPr>
        <p:spPr>
          <a:xfrm>
            <a:off x="233363" y="981075"/>
            <a:ext cx="8453437" cy="5472113"/>
          </a:xfrm>
        </p:spPr>
        <p:txBody>
          <a:bodyPr/>
          <a:lstStyle/>
          <a:p>
            <a:pPr eaLnBrk="1" hangingPunct="1">
              <a:buFont typeface="Wingdings" panose="05000000000000000000" pitchFamily="2" charset="2"/>
              <a:buNone/>
              <a:defRPr/>
            </a:pPr>
            <a:r>
              <a:rPr lang="ru-RU" sz="2800" smtClean="0"/>
              <a:t>Приемочные испытания должны включать проверку: </a:t>
            </a:r>
          </a:p>
          <a:p>
            <a:pPr lvl="1" eaLnBrk="1" hangingPunct="1">
              <a:defRPr/>
            </a:pPr>
            <a:r>
              <a:rPr lang="ru-RU" sz="2400" smtClean="0"/>
              <a:t>полноты и качества реализации функций при штатных, предельных, критических значениях параметров объекта автоматизации и в других условиях функционирования ИС, указанных в ТЗ; </a:t>
            </a:r>
          </a:p>
          <a:p>
            <a:pPr lvl="1" eaLnBrk="1" hangingPunct="1">
              <a:defRPr/>
            </a:pPr>
            <a:r>
              <a:rPr lang="ru-RU" sz="2400" smtClean="0"/>
              <a:t>выполнения каждого требования, относящегося к интерфейсу системы; </a:t>
            </a:r>
          </a:p>
          <a:p>
            <a:pPr lvl="1" eaLnBrk="1" hangingPunct="1">
              <a:defRPr/>
            </a:pPr>
            <a:r>
              <a:rPr lang="ru-RU" sz="2400" smtClean="0"/>
              <a:t>работы персонала в интерактивном режиме; </a:t>
            </a:r>
          </a:p>
          <a:p>
            <a:pPr lvl="1" eaLnBrk="1" hangingPunct="1">
              <a:defRPr/>
            </a:pPr>
            <a:r>
              <a:rPr lang="ru-RU" sz="2400" smtClean="0"/>
              <a:t>средств и методов восстановления работоспособности ИС после отказов; </a:t>
            </a:r>
          </a:p>
          <a:p>
            <a:pPr lvl="1" eaLnBrk="1" hangingPunct="1">
              <a:defRPr/>
            </a:pPr>
            <a:r>
              <a:rPr lang="ru-RU" sz="2400" smtClean="0"/>
              <a:t>комплектности и качества эксплуатационной документации.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6" name="Рисунок 5" descr="Описание: eu_flag_co_funded_pos_[rgb]_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52209016-C462-4D13-802C-AF3C4194A28A}" type="slidenum">
              <a:rPr lang="ru-RU" altLang="ru-RU" sz="1200" b="0">
                <a:latin typeface="Arial" panose="020B0604020202020204" pitchFamily="34" charset="0"/>
              </a:rPr>
              <a:pPr eaLnBrk="1" hangingPunct="1"/>
              <a:t>2</a:t>
            </a:fld>
            <a:endParaRPr lang="ru-RU" altLang="ru-RU" sz="1200" b="0">
              <a:latin typeface="Arial" panose="020B0604020202020204" pitchFamily="34" charset="0"/>
            </a:endParaRPr>
          </a:p>
        </p:txBody>
      </p:sp>
      <p:sp>
        <p:nvSpPr>
          <p:cNvPr id="731139" name="Rectangle 3"/>
          <p:cNvSpPr>
            <a:spLocks noGrp="1" noChangeArrowheads="1"/>
          </p:cNvSpPr>
          <p:nvPr>
            <p:ph type="body" idx="1"/>
          </p:nvPr>
        </p:nvSpPr>
        <p:spPr>
          <a:xfrm>
            <a:off x="323528" y="599419"/>
            <a:ext cx="8229600" cy="6264275"/>
          </a:xfrm>
        </p:spPr>
        <p:txBody>
          <a:bodyPr/>
          <a:lstStyle/>
          <a:p>
            <a:pPr eaLnBrk="1" hangingPunct="1">
              <a:lnSpc>
                <a:spcPct val="80000"/>
              </a:lnSpc>
              <a:defRPr/>
            </a:pPr>
            <a:r>
              <a:rPr lang="ru-RU" sz="1800" b="1" dirty="0" smtClean="0"/>
              <a:t>Эксплуатация ИС</a:t>
            </a:r>
            <a:r>
              <a:rPr lang="ru-RU" sz="1800" dirty="0" smtClean="0"/>
              <a:t> </a:t>
            </a:r>
            <a:r>
              <a:rPr lang="ru-RU" sz="1800" i="1" dirty="0" smtClean="0"/>
              <a:t/>
            </a:r>
            <a:br>
              <a:rPr lang="ru-RU" sz="1800" i="1" dirty="0" smtClean="0"/>
            </a:br>
            <a:r>
              <a:rPr lang="ru-RU" sz="1800" i="1" dirty="0" smtClean="0"/>
              <a:t>Эксплуатация</a:t>
            </a:r>
            <a:r>
              <a:rPr lang="ru-RU" sz="1800" dirty="0" smtClean="0"/>
              <a:t> включает работы по внедрению компонентов ПО в эксплуатацию, в том числе конфигурирование БД и рабочих мест пользователей, обеспечение эксплуатационной документацией, проведение обучения персонала и т.д., и непосредственно эксплуатацию, в том числе локализацию проблем и устранение причин их возникновения, модификацию ПО в рамках установленного регламента, подготовку предложений по совершенствованию, развитию и модернизации системы.</a:t>
            </a:r>
          </a:p>
          <a:p>
            <a:pPr eaLnBrk="1" hangingPunct="1">
              <a:lnSpc>
                <a:spcPct val="80000"/>
              </a:lnSpc>
              <a:defRPr/>
            </a:pPr>
            <a:r>
              <a:rPr lang="ru-RU" sz="1800" dirty="0" smtClean="0"/>
              <a:t>Продуктивность и иные характеристики деятельности организации после внедрения в ней разработанной ИС могут первоначально ухудшиться, так как на освоение новых средств и внесение необходимых изменений в процессы разработки и эксплуатации требуется некоторое время. Таким образом, ожидаемые результаты должны рассматриваться с учётом вероятной отсрочки в улучшении проектных и эксплуатационных характеристик.</a:t>
            </a:r>
          </a:p>
          <a:p>
            <a:pPr eaLnBrk="1" hangingPunct="1">
              <a:lnSpc>
                <a:spcPct val="80000"/>
              </a:lnSpc>
              <a:defRPr/>
            </a:pPr>
            <a:r>
              <a:rPr lang="ru-RU" sz="1800" dirty="0" smtClean="0"/>
              <a:t>Техническое обслуживание и модернизация. Если собственно техническое обслуживание (очистка от пыли, смазка вентиляторов, подтяжка креплений, контроль состояния аккумуляторов, изменение физической топологии сети и т. п.) может осуществляться службой технической поддержки, то грамотное формулирование заявок на изменение аппаратной конфигурации, организация закупки дополнительных лицензий или обновленной версии программного обеспечения – задача администратора.</a:t>
            </a:r>
          </a:p>
          <a:p>
            <a:pPr eaLnBrk="1" hangingPunct="1">
              <a:lnSpc>
                <a:spcPct val="80000"/>
              </a:lnSpc>
              <a:defRPr/>
            </a:pPr>
            <a:r>
              <a:rPr lang="ru-RU" sz="1800" dirty="0" smtClean="0"/>
              <a:t>Важным вопросом сопровождения ИС является мониторинг работы сетевого и иного вычислительного оборудования. Эту задачу оперативного управления ИС выполняет администратор системы.</a:t>
            </a:r>
          </a:p>
          <a:p>
            <a:pPr eaLnBrk="1" hangingPunct="1">
              <a:lnSpc>
                <a:spcPct val="80000"/>
              </a:lnSpc>
              <a:defRPr/>
            </a:pPr>
            <a:r>
              <a:rPr lang="ru-RU" sz="1800" dirty="0" smtClean="0"/>
              <a:t>В первую очередь принято обращать внимание на критически важные инциденты. Затем рекомендуется осуществлять контроль сроков исполнения, оптимизировать контролируемы параметры и др.</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6" name="Рисунок 5" descr="Описание: eu_flag_co_funded_pos_[rgb]_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E926B99D-80A9-4173-9B14-684F08905CD5}" type="slidenum">
              <a:rPr lang="ru-RU" altLang="ru-RU" sz="1200" b="0">
                <a:latin typeface="Arial" panose="020B0604020202020204" pitchFamily="34" charset="0"/>
              </a:rPr>
              <a:pPr eaLnBrk="1" hangingPunct="1"/>
              <a:t>20</a:t>
            </a:fld>
            <a:endParaRPr lang="ru-RU" altLang="ru-RU" sz="1200" b="0">
              <a:latin typeface="Arial" panose="020B0604020202020204" pitchFamily="34" charset="0"/>
            </a:endParaRPr>
          </a:p>
        </p:txBody>
      </p:sp>
      <p:sp>
        <p:nvSpPr>
          <p:cNvPr id="686082" name="Rectangle 2"/>
          <p:cNvSpPr>
            <a:spLocks noGrp="1" noRot="1" noChangeArrowheads="1"/>
          </p:cNvSpPr>
          <p:nvPr>
            <p:ph type="title"/>
          </p:nvPr>
        </p:nvSpPr>
        <p:spPr>
          <a:xfrm>
            <a:off x="447675" y="511875"/>
            <a:ext cx="8229600" cy="777875"/>
          </a:xfrm>
        </p:spPr>
        <p:txBody>
          <a:bodyPr/>
          <a:lstStyle/>
          <a:p>
            <a:pPr eaLnBrk="1" hangingPunct="1">
              <a:defRPr/>
            </a:pPr>
            <a:r>
              <a:rPr lang="ru-RU" dirty="0" smtClean="0"/>
              <a:t>Персонал заказчика ИС</a:t>
            </a:r>
          </a:p>
        </p:txBody>
      </p:sp>
      <p:graphicFrame>
        <p:nvGraphicFramePr>
          <p:cNvPr id="2" name="Схема 1"/>
          <p:cNvGraphicFramePr/>
          <p:nvPr/>
        </p:nvGraphicFramePr>
        <p:xfrm>
          <a:off x="468313" y="1557338"/>
          <a:ext cx="8208962" cy="2663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35" name="AutoShape 10"/>
          <p:cNvSpPr>
            <a:spLocks noChangeArrowheads="1"/>
          </p:cNvSpPr>
          <p:nvPr/>
        </p:nvSpPr>
        <p:spPr bwMode="auto">
          <a:xfrm>
            <a:off x="2051050" y="4292600"/>
            <a:ext cx="720725" cy="649288"/>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endParaRPr lang="ru-RU" altLang="ru-RU"/>
          </a:p>
        </p:txBody>
      </p:sp>
      <p:sp>
        <p:nvSpPr>
          <p:cNvPr id="1036" name="AutoShape 11"/>
          <p:cNvSpPr>
            <a:spLocks noChangeArrowheads="1"/>
          </p:cNvSpPr>
          <p:nvPr/>
        </p:nvSpPr>
        <p:spPr bwMode="auto">
          <a:xfrm>
            <a:off x="6372225" y="4292600"/>
            <a:ext cx="720725" cy="649288"/>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endParaRPr lang="ru-RU" altLang="ru-RU"/>
          </a:p>
        </p:txBody>
      </p:sp>
      <p:sp>
        <p:nvSpPr>
          <p:cNvPr id="1037" name="Text Box 12"/>
          <p:cNvSpPr txBox="1">
            <a:spLocks noChangeArrowheads="1"/>
          </p:cNvSpPr>
          <p:nvPr/>
        </p:nvSpPr>
        <p:spPr bwMode="auto">
          <a:xfrm>
            <a:off x="971550" y="4983163"/>
            <a:ext cx="29845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algn="l" eaLnBrk="1" hangingPunct="1">
              <a:lnSpc>
                <a:spcPct val="90000"/>
              </a:lnSpc>
            </a:pPr>
            <a:r>
              <a:rPr lang="ru-RU" altLang="ru-RU" sz="2400" i="1"/>
              <a:t>Осуществляет </a:t>
            </a:r>
          </a:p>
          <a:p>
            <a:pPr algn="l" eaLnBrk="1" hangingPunct="1">
              <a:lnSpc>
                <a:spcPct val="90000"/>
              </a:lnSpc>
            </a:pPr>
            <a:r>
              <a:rPr lang="ru-RU" altLang="ru-RU" sz="2400" i="1"/>
              <a:t>автоматизируемую </a:t>
            </a:r>
          </a:p>
          <a:p>
            <a:pPr algn="l" eaLnBrk="1" hangingPunct="1">
              <a:lnSpc>
                <a:spcPct val="90000"/>
              </a:lnSpc>
            </a:pPr>
            <a:r>
              <a:rPr lang="ru-RU" altLang="ru-RU" sz="2400" i="1"/>
              <a:t>деятельность </a:t>
            </a:r>
          </a:p>
          <a:p>
            <a:pPr algn="l" eaLnBrk="1" hangingPunct="1">
              <a:lnSpc>
                <a:spcPct val="90000"/>
              </a:lnSpc>
            </a:pPr>
            <a:r>
              <a:rPr lang="ru-RU" altLang="ru-RU" sz="2400" i="1"/>
              <a:t>(пользователи)</a:t>
            </a:r>
          </a:p>
        </p:txBody>
      </p:sp>
      <p:sp>
        <p:nvSpPr>
          <p:cNvPr id="1038" name="Text Box 13"/>
          <p:cNvSpPr txBox="1">
            <a:spLocks noChangeArrowheads="1"/>
          </p:cNvSpPr>
          <p:nvPr/>
        </p:nvSpPr>
        <p:spPr bwMode="auto">
          <a:xfrm>
            <a:off x="5076825" y="4941888"/>
            <a:ext cx="33528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algn="l" eaLnBrk="1" hangingPunct="1">
              <a:lnSpc>
                <a:spcPct val="90000"/>
              </a:lnSpc>
            </a:pPr>
            <a:r>
              <a:rPr lang="ru-RU" altLang="ru-RU" sz="2400" i="1"/>
              <a:t>Обеспечивает </a:t>
            </a:r>
          </a:p>
          <a:p>
            <a:pPr algn="l" eaLnBrk="1" hangingPunct="1">
              <a:lnSpc>
                <a:spcPct val="90000"/>
              </a:lnSpc>
            </a:pPr>
            <a:r>
              <a:rPr lang="ru-RU" altLang="ru-RU" sz="2400" i="1"/>
              <a:t>функционирование ИС </a:t>
            </a:r>
          </a:p>
          <a:p>
            <a:pPr algn="l" eaLnBrk="1" hangingPunct="1">
              <a:lnSpc>
                <a:spcPct val="90000"/>
              </a:lnSpc>
            </a:pPr>
            <a:r>
              <a:rPr lang="ru-RU" altLang="ru-RU" sz="2400" i="1"/>
              <a:t>(</a:t>
            </a:r>
            <a:r>
              <a:rPr lang="en-US" altLang="ru-RU" sz="2400" i="1"/>
              <a:t>IT</a:t>
            </a:r>
            <a:r>
              <a:rPr lang="ru-RU" altLang="ru-RU" sz="2400" i="1"/>
              <a:t>-специалисты)</a:t>
            </a:r>
          </a:p>
        </p:txBody>
      </p:sp>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10" name="Рисунок 9" descr="Описание: eu_flag_co_funded_pos_[rgb]_righ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903D6899-D50B-4B16-87CE-AFA24AD8450F}" type="slidenum">
              <a:rPr lang="ru-RU" altLang="ru-RU" sz="1200" b="0">
                <a:latin typeface="Arial" panose="020B0604020202020204" pitchFamily="34" charset="0"/>
              </a:rPr>
              <a:pPr eaLnBrk="1" hangingPunct="1"/>
              <a:t>21</a:t>
            </a:fld>
            <a:endParaRPr lang="ru-RU" altLang="ru-RU" sz="1200" b="0">
              <a:latin typeface="Arial" panose="020B0604020202020204" pitchFamily="34" charset="0"/>
            </a:endParaRPr>
          </a:p>
        </p:txBody>
      </p:sp>
      <p:sp>
        <p:nvSpPr>
          <p:cNvPr id="687106" name="Rectangle 2"/>
          <p:cNvSpPr>
            <a:spLocks noGrp="1" noRot="1" noChangeArrowheads="1"/>
          </p:cNvSpPr>
          <p:nvPr>
            <p:ph type="title"/>
          </p:nvPr>
        </p:nvSpPr>
        <p:spPr>
          <a:xfrm>
            <a:off x="107950" y="188913"/>
            <a:ext cx="8856663" cy="490537"/>
          </a:xfrm>
        </p:spPr>
        <p:txBody>
          <a:bodyPr/>
          <a:lstStyle/>
          <a:p>
            <a:pPr eaLnBrk="1" hangingPunct="1">
              <a:lnSpc>
                <a:spcPct val="80000"/>
              </a:lnSpc>
              <a:defRPr/>
            </a:pPr>
            <a:r>
              <a:rPr lang="ru-RU" sz="3200" smtClean="0"/>
              <a:t>Функциональные роли оперативного персонала</a:t>
            </a:r>
          </a:p>
        </p:txBody>
      </p:sp>
      <p:graphicFrame>
        <p:nvGraphicFramePr>
          <p:cNvPr id="687134" name="Group 30"/>
          <p:cNvGraphicFramePr>
            <a:graphicFrameLocks noGrp="1"/>
          </p:cNvGraphicFramePr>
          <p:nvPr>
            <p:ph idx="1"/>
          </p:nvPr>
        </p:nvGraphicFramePr>
        <p:xfrm>
          <a:off x="107950" y="836613"/>
          <a:ext cx="8856663" cy="5727700"/>
        </p:xfrm>
        <a:graphic>
          <a:graphicData uri="http://schemas.openxmlformats.org/drawingml/2006/table">
            <a:tbl>
              <a:tblPr/>
              <a:tblGrid>
                <a:gridCol w="1871663"/>
                <a:gridCol w="2736850"/>
                <a:gridCol w="2232025"/>
                <a:gridCol w="2016125"/>
              </a:tblGrid>
              <a:tr h="100591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000" b="1" i="0" u="none" strike="noStrike" cap="none" normalizeH="0" baseline="0" smtClean="0">
                          <a:ln>
                            <a:noFill/>
                          </a:ln>
                          <a:solidFill>
                            <a:schemeClr val="accent2"/>
                          </a:solidFill>
                          <a:effectLst>
                            <a:outerShdw blurRad="38100" dist="38100" dir="2700000" algn="tl">
                              <a:srgbClr val="C0C0C0"/>
                            </a:outerShdw>
                          </a:effectLst>
                          <a:latin typeface="Times New Roman" pitchFamily="18" charset="0"/>
                        </a:rPr>
                        <a:t>Роль</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000" b="1" i="0" u="none" strike="noStrike" cap="none" normalizeH="0" baseline="0" smtClean="0">
                          <a:ln>
                            <a:noFill/>
                          </a:ln>
                          <a:solidFill>
                            <a:schemeClr val="accent2"/>
                          </a:solidFill>
                          <a:effectLst>
                            <a:outerShdw blurRad="38100" dist="38100" dir="2700000" algn="tl">
                              <a:srgbClr val="C0C0C0"/>
                            </a:outerShdw>
                          </a:effectLst>
                          <a:latin typeface="Times New Roman" pitchFamily="18" charset="0"/>
                        </a:rPr>
                        <a:t>Функции</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000" b="1" i="0" u="none" strike="noStrike" cap="none" normalizeH="0" baseline="0" smtClean="0">
                          <a:ln>
                            <a:noFill/>
                          </a:ln>
                          <a:solidFill>
                            <a:schemeClr val="accent2"/>
                          </a:solidFill>
                          <a:effectLst>
                            <a:outerShdw blurRad="38100" dist="38100" dir="2700000" algn="tl">
                              <a:srgbClr val="C0C0C0"/>
                            </a:outerShdw>
                          </a:effectLst>
                          <a:latin typeface="Times New Roman" pitchFamily="18" charset="0"/>
                        </a:rPr>
                        <a:t>Квалификация в предметной области</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000" b="1" i="0" u="none" strike="noStrike" cap="none" normalizeH="0" baseline="0" smtClean="0">
                          <a:ln>
                            <a:noFill/>
                          </a:ln>
                          <a:solidFill>
                            <a:schemeClr val="accent2"/>
                          </a:solidFill>
                          <a:effectLst>
                            <a:outerShdw blurRad="38100" dist="38100" dir="2700000" algn="tl">
                              <a:srgbClr val="C0C0C0"/>
                            </a:outerShdw>
                          </a:effectLst>
                          <a:latin typeface="Times New Roman" pitchFamily="18" charset="0"/>
                        </a:rPr>
                        <a:t>Квалификация в области </a:t>
                      </a:r>
                      <a:r>
                        <a:rPr kumimoji="0" lang="en-US" sz="2000" b="1" i="0" u="none" strike="noStrike" cap="none" normalizeH="0" baseline="0" smtClean="0">
                          <a:ln>
                            <a:noFill/>
                          </a:ln>
                          <a:solidFill>
                            <a:schemeClr val="accent2"/>
                          </a:solidFill>
                          <a:effectLst>
                            <a:outerShdw blurRad="38100" dist="38100" dir="2700000" algn="tl">
                              <a:srgbClr val="C0C0C0"/>
                            </a:outerShdw>
                          </a:effectLst>
                          <a:latin typeface="Times New Roman" pitchFamily="18" charset="0"/>
                        </a:rPr>
                        <a:t>IT</a:t>
                      </a:r>
                      <a:endParaRPr kumimoji="0" lang="ru-RU" sz="2000" b="1" i="0" u="none" strike="noStrike" cap="none" normalizeH="0" baseline="0" smtClean="0">
                        <a:ln>
                          <a:noFill/>
                        </a:ln>
                        <a:solidFill>
                          <a:schemeClr val="accent2"/>
                        </a:solidFill>
                        <a:effectLst>
                          <a:outerShdw blurRad="38100" dist="38100" dir="2700000" algn="tl">
                            <a:srgbClr val="C0C0C0"/>
                          </a:outerShdw>
                        </a:effectLst>
                        <a:latin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0337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800" b="1" i="0" u="none" strike="noStrike" cap="none" normalizeH="0" baseline="0" smtClean="0">
                          <a:ln>
                            <a:noFill/>
                          </a:ln>
                          <a:solidFill>
                            <a:srgbClr val="006600"/>
                          </a:solidFill>
                          <a:effectLst/>
                          <a:latin typeface="Times New Roman" pitchFamily="18" charset="0"/>
                        </a:rPr>
                        <a:t>Владелец</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Инициатор создания ИС;</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ЛПР по приемке ИС, по организации доступа, по качеству обслуживания эксплуатационным персоналом</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Полное понимание автоматизируемой деятельности, знание всей ОРД и НТД</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Общие представления о целях, задачах и методах</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6380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800" b="1" i="0" u="none" strike="noStrike" cap="none" normalizeH="0" baseline="0" smtClean="0">
                          <a:ln>
                            <a:noFill/>
                          </a:ln>
                          <a:solidFill>
                            <a:srgbClr val="006600"/>
                          </a:solidFill>
                          <a:effectLst/>
                          <a:latin typeface="Times New Roman" pitchFamily="18" charset="0"/>
                        </a:rPr>
                        <a:t>Пользователь (</a:t>
                      </a:r>
                      <a:r>
                        <a:rPr kumimoji="0" lang="ru-RU" sz="1600" b="1" i="0" u="none" strike="noStrike" cap="none" normalizeH="0" baseline="0" smtClean="0">
                          <a:ln>
                            <a:noFill/>
                          </a:ln>
                          <a:solidFill>
                            <a:srgbClr val="006600"/>
                          </a:solidFill>
                          <a:effectLst/>
                          <a:latin typeface="Times New Roman" pitchFamily="18" charset="0"/>
                        </a:rPr>
                        <a:t>носитель функциональной роли</a:t>
                      </a:r>
                      <a:r>
                        <a:rPr kumimoji="0" lang="ru-RU" sz="1800" b="1" i="0" u="none" strike="noStrike" cap="none" normalizeH="0" baseline="0" smtClean="0">
                          <a:ln>
                            <a:noFill/>
                          </a:ln>
                          <a:solidFill>
                            <a:srgbClr val="006600"/>
                          </a:solidFill>
                          <a:effectLst/>
                          <a:latin typeface="Times New Roman" pitchFamily="18" charset="0"/>
                        </a:rPr>
                        <a:t>)</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Выполняет определенные функции в системе в соответствии со своей ролью или должностью.</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Знание собственного участка работы включая комплекс ОРД и НТД, наличие прикладных умений и навыков.</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Пользователь ПК, включая владение специальным ПО</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460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800" b="1" i="0" u="none" strike="noStrike" cap="none" normalizeH="0" baseline="0" smtClean="0">
                          <a:ln>
                            <a:noFill/>
                          </a:ln>
                          <a:solidFill>
                            <a:srgbClr val="006600"/>
                          </a:solidFill>
                          <a:effectLst/>
                          <a:latin typeface="Times New Roman" pitchFamily="18" charset="0"/>
                        </a:rPr>
                        <a:t>Бизнес-администратор</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Выполнение вспомогательных функций ИС (ведение документации, организация доступа, внесение непринципиальных изменений)</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Хорошее общее понимание автомати-зируемой деятельности и распределение обязанностей между ее участниками</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Пользователь ПК</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E81F2A59-F268-4013-9DFA-102A5221B88E}" type="slidenum">
              <a:rPr lang="ru-RU" altLang="ru-RU" sz="1200" b="0">
                <a:latin typeface="Arial" panose="020B0604020202020204" pitchFamily="34" charset="0"/>
              </a:rPr>
              <a:pPr eaLnBrk="1" hangingPunct="1"/>
              <a:t>22</a:t>
            </a:fld>
            <a:endParaRPr lang="ru-RU" altLang="ru-RU" sz="1200" b="0">
              <a:latin typeface="Arial" panose="020B0604020202020204" pitchFamily="34" charset="0"/>
            </a:endParaRPr>
          </a:p>
        </p:txBody>
      </p:sp>
      <p:sp>
        <p:nvSpPr>
          <p:cNvPr id="688130" name="Rectangle 2"/>
          <p:cNvSpPr>
            <a:spLocks noGrp="1" noRot="1" noChangeArrowheads="1"/>
          </p:cNvSpPr>
          <p:nvPr>
            <p:ph type="title"/>
          </p:nvPr>
        </p:nvSpPr>
        <p:spPr>
          <a:xfrm>
            <a:off x="457200" y="274638"/>
            <a:ext cx="8229600" cy="850900"/>
          </a:xfrm>
        </p:spPr>
        <p:txBody>
          <a:bodyPr/>
          <a:lstStyle/>
          <a:p>
            <a:pPr eaLnBrk="1" hangingPunct="1">
              <a:defRPr/>
            </a:pPr>
            <a:r>
              <a:rPr lang="ru-RU" sz="3200" smtClean="0"/>
              <a:t>Функциональные роли эксплуатационного персонала</a:t>
            </a:r>
          </a:p>
        </p:txBody>
      </p:sp>
      <p:graphicFrame>
        <p:nvGraphicFramePr>
          <p:cNvPr id="688131" name="Group 3"/>
          <p:cNvGraphicFramePr>
            <a:graphicFrameLocks noGrp="1"/>
          </p:cNvGraphicFramePr>
          <p:nvPr>
            <p:ph idx="1"/>
          </p:nvPr>
        </p:nvGraphicFramePr>
        <p:xfrm>
          <a:off x="250825" y="1484313"/>
          <a:ext cx="8713788" cy="4895850"/>
        </p:xfrm>
        <a:graphic>
          <a:graphicData uri="http://schemas.openxmlformats.org/drawingml/2006/table">
            <a:tbl>
              <a:tblPr/>
              <a:tblGrid>
                <a:gridCol w="1944688"/>
                <a:gridCol w="2376487"/>
                <a:gridCol w="2376488"/>
                <a:gridCol w="2016125"/>
              </a:tblGrid>
              <a:tr h="100599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000" b="1" i="0" u="none" strike="noStrike" cap="none" normalizeH="0" baseline="0" smtClean="0">
                          <a:ln>
                            <a:noFill/>
                          </a:ln>
                          <a:solidFill>
                            <a:schemeClr val="accent2"/>
                          </a:solidFill>
                          <a:effectLst>
                            <a:outerShdw blurRad="38100" dist="38100" dir="2700000" algn="tl">
                              <a:srgbClr val="C0C0C0"/>
                            </a:outerShdw>
                          </a:effectLst>
                          <a:latin typeface="Times New Roman" pitchFamily="18" charset="0"/>
                        </a:rPr>
                        <a:t>Роль</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000" b="1" i="0" u="none" strike="noStrike" cap="none" normalizeH="0" baseline="0" smtClean="0">
                          <a:ln>
                            <a:noFill/>
                          </a:ln>
                          <a:solidFill>
                            <a:schemeClr val="accent2"/>
                          </a:solidFill>
                          <a:effectLst>
                            <a:outerShdw blurRad="38100" dist="38100" dir="2700000" algn="tl">
                              <a:srgbClr val="C0C0C0"/>
                            </a:outerShdw>
                          </a:effectLst>
                          <a:latin typeface="Times New Roman" pitchFamily="18" charset="0"/>
                        </a:rPr>
                        <a:t>Функции</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000" b="1" i="0" u="none" strike="noStrike" cap="none" normalizeH="0" baseline="0" smtClean="0">
                          <a:ln>
                            <a:noFill/>
                          </a:ln>
                          <a:solidFill>
                            <a:schemeClr val="accent2"/>
                          </a:solidFill>
                          <a:effectLst>
                            <a:outerShdw blurRad="38100" dist="38100" dir="2700000" algn="tl">
                              <a:srgbClr val="C0C0C0"/>
                            </a:outerShdw>
                          </a:effectLst>
                          <a:latin typeface="Times New Roman" pitchFamily="18" charset="0"/>
                        </a:rPr>
                        <a:t>Квалификация в предметной области</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000" b="1" i="0" u="none" strike="noStrike" cap="none" normalizeH="0" baseline="0" smtClean="0">
                          <a:ln>
                            <a:noFill/>
                          </a:ln>
                          <a:solidFill>
                            <a:schemeClr val="accent2"/>
                          </a:solidFill>
                          <a:effectLst>
                            <a:outerShdw blurRad="38100" dist="38100" dir="2700000" algn="tl">
                              <a:srgbClr val="C0C0C0"/>
                            </a:outerShdw>
                          </a:effectLst>
                          <a:latin typeface="Times New Roman" pitchFamily="18" charset="0"/>
                        </a:rPr>
                        <a:t>Квалификация в области </a:t>
                      </a:r>
                      <a:r>
                        <a:rPr kumimoji="0" lang="en-US" sz="2000" b="1" i="0" u="none" strike="noStrike" cap="none" normalizeH="0" baseline="0" smtClean="0">
                          <a:ln>
                            <a:noFill/>
                          </a:ln>
                          <a:solidFill>
                            <a:schemeClr val="accent2"/>
                          </a:solidFill>
                          <a:effectLst>
                            <a:outerShdw blurRad="38100" dist="38100" dir="2700000" algn="tl">
                              <a:srgbClr val="C0C0C0"/>
                            </a:outerShdw>
                          </a:effectLst>
                          <a:latin typeface="Times New Roman" pitchFamily="18" charset="0"/>
                        </a:rPr>
                        <a:t>IT</a:t>
                      </a:r>
                      <a:endParaRPr kumimoji="0" lang="ru-RU" sz="2000" b="1" i="0" u="none" strike="noStrike" cap="none" normalizeH="0" baseline="0" smtClean="0">
                        <a:ln>
                          <a:noFill/>
                        </a:ln>
                        <a:solidFill>
                          <a:schemeClr val="accent2"/>
                        </a:solidFill>
                        <a:effectLst>
                          <a:outerShdw blurRad="38100" dist="38100" dir="2700000" algn="tl">
                            <a:srgbClr val="C0C0C0"/>
                          </a:outerShdw>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472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800" b="1" i="0" u="none" strike="noStrike" cap="none" normalizeH="0" baseline="0" smtClean="0">
                          <a:ln>
                            <a:noFill/>
                          </a:ln>
                          <a:solidFill>
                            <a:srgbClr val="006600"/>
                          </a:solidFill>
                          <a:effectLst/>
                          <a:latin typeface="Times New Roman" pitchFamily="18" charset="0"/>
                        </a:rPr>
                        <a:t>Ответственный за эксплуатацию ИС</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Обеспечение бесперебойного функционирования ИС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a:t>
                      </a:r>
                      <a:r>
                        <a:rPr kumimoji="0" lang="en-US"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IT</a:t>
                      </a: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-менеджер, начальник АСУ)</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Хорошее общее понимание автомати-зируемой деятельности и распределение обязанностей между ее участниками</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Специалист (возможно требование наличия сертификатов)</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3513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800" b="1" i="0" u="none" strike="noStrike" cap="none" normalizeH="0" baseline="0" smtClean="0">
                          <a:ln>
                            <a:noFill/>
                          </a:ln>
                          <a:solidFill>
                            <a:srgbClr val="006600"/>
                          </a:solidFill>
                          <a:effectLst/>
                          <a:latin typeface="Times New Roman" pitchFamily="18" charset="0"/>
                        </a:rPr>
                        <a:t>Системный администратор</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Обеспечение бесперебойного функционирования ИС на уровне программно-аппаратной платформы;</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выполнение технически сложных вспомогательных функций</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Практически не требуется</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Специалист (возможно требование наличия сертификатов)</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EEA7641E-6ECA-43E2-B189-08ED63DB190D}" type="slidenum">
              <a:rPr lang="ru-RU" altLang="ru-RU" sz="1200" b="0">
                <a:latin typeface="Arial" panose="020B0604020202020204" pitchFamily="34" charset="0"/>
              </a:rPr>
              <a:pPr eaLnBrk="1" hangingPunct="1"/>
              <a:t>23</a:t>
            </a:fld>
            <a:endParaRPr lang="ru-RU" altLang="ru-RU" sz="1200" b="0">
              <a:latin typeface="Arial" panose="020B0604020202020204" pitchFamily="34" charset="0"/>
            </a:endParaRPr>
          </a:p>
        </p:txBody>
      </p:sp>
      <p:sp>
        <p:nvSpPr>
          <p:cNvPr id="677890" name="Rectangle 2"/>
          <p:cNvSpPr>
            <a:spLocks noGrp="1" noRot="1" noChangeArrowheads="1"/>
          </p:cNvSpPr>
          <p:nvPr>
            <p:ph type="title"/>
          </p:nvPr>
        </p:nvSpPr>
        <p:spPr>
          <a:xfrm>
            <a:off x="457200" y="115888"/>
            <a:ext cx="8229600" cy="865187"/>
          </a:xfrm>
        </p:spPr>
        <p:txBody>
          <a:bodyPr/>
          <a:lstStyle/>
          <a:p>
            <a:pPr eaLnBrk="1" hangingPunct="1">
              <a:lnSpc>
                <a:spcPct val="90000"/>
              </a:lnSpc>
              <a:defRPr/>
            </a:pPr>
            <a:r>
              <a:rPr lang="ru-RU" sz="3200" smtClean="0"/>
              <a:t>Распределение ответственности на заключительных этапах внедрения</a:t>
            </a:r>
          </a:p>
        </p:txBody>
      </p:sp>
      <p:graphicFrame>
        <p:nvGraphicFramePr>
          <p:cNvPr id="677960" name="Group 72"/>
          <p:cNvGraphicFramePr>
            <a:graphicFrameLocks noGrp="1"/>
          </p:cNvGraphicFramePr>
          <p:nvPr>
            <p:ph idx="1"/>
          </p:nvPr>
        </p:nvGraphicFramePr>
        <p:xfrm>
          <a:off x="107950" y="1196975"/>
          <a:ext cx="8805863" cy="5145088"/>
        </p:xfrm>
        <a:graphic>
          <a:graphicData uri="http://schemas.openxmlformats.org/drawingml/2006/table">
            <a:tbl>
              <a:tblPr/>
              <a:tblGrid>
                <a:gridCol w="3027363"/>
                <a:gridCol w="5778500"/>
              </a:tblGrid>
              <a:tr h="1000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1" i="0" u="none" strike="noStrike" cap="none" normalizeH="0" baseline="0" smtClean="0">
                          <a:ln>
                            <a:noFill/>
                          </a:ln>
                          <a:solidFill>
                            <a:schemeClr val="accent2"/>
                          </a:solidFill>
                          <a:effectLst>
                            <a:outerShdw blurRad="38100" dist="38100" dir="2700000" algn="tl">
                              <a:srgbClr val="C0C0C0"/>
                            </a:outerShdw>
                          </a:effectLst>
                          <a:latin typeface="Times New Roman" pitchFamily="18" charset="0"/>
                        </a:rPr>
                        <a:t>Этапы внедрения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1" i="0" u="none" strike="noStrike" cap="none" normalizeH="0" baseline="0" smtClean="0">
                          <a:ln>
                            <a:noFill/>
                          </a:ln>
                          <a:solidFill>
                            <a:schemeClr val="accent2"/>
                          </a:solidFill>
                          <a:effectLst>
                            <a:outerShdw blurRad="38100" dist="38100" dir="2700000" algn="tl">
                              <a:srgbClr val="C0C0C0"/>
                            </a:outerShdw>
                          </a:effectLst>
                          <a:latin typeface="Times New Roman" pitchFamily="18" charset="0"/>
                        </a:rPr>
                        <a:t>Ответственность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Предварительные испытания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Разработчик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rowSpan="3">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Опытная эксплуатация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Владелец – использование результатов работы ИС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Разработчик – устранение ошибок и недоработок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050">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Служба эксплуатации – поддержка оборудования и ПО</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85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Промышленная эксплуатация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Заказчик в лице службы эксплуатации (</a:t>
                      </a:r>
                      <a:r>
                        <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IT-</a:t>
                      </a:r>
                      <a:r>
                        <a:rPr kumimoji="0" lang="ru-RU" sz="2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департамент)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3A7BD4F0-26A7-4928-BC0B-1D392C9FA1B6}" type="slidenum">
              <a:rPr lang="ru-RU" altLang="ru-RU" sz="1200" b="0">
                <a:latin typeface="Arial" panose="020B0604020202020204" pitchFamily="34" charset="0"/>
              </a:rPr>
              <a:pPr eaLnBrk="1" hangingPunct="1"/>
              <a:t>24</a:t>
            </a:fld>
            <a:endParaRPr lang="ru-RU" altLang="ru-RU" sz="1200" b="0">
              <a:latin typeface="Arial" panose="020B0604020202020204" pitchFamily="34" charset="0"/>
            </a:endParaRPr>
          </a:p>
        </p:txBody>
      </p:sp>
      <p:sp>
        <p:nvSpPr>
          <p:cNvPr id="680962" name="Rectangle 2"/>
          <p:cNvSpPr>
            <a:spLocks noGrp="1" noRot="1" noChangeArrowheads="1"/>
          </p:cNvSpPr>
          <p:nvPr>
            <p:ph type="title"/>
          </p:nvPr>
        </p:nvSpPr>
        <p:spPr>
          <a:xfrm>
            <a:off x="457200" y="274638"/>
            <a:ext cx="8229600" cy="757237"/>
          </a:xfrm>
        </p:spPr>
        <p:txBody>
          <a:bodyPr/>
          <a:lstStyle/>
          <a:p>
            <a:pPr eaLnBrk="1" hangingPunct="1">
              <a:lnSpc>
                <a:spcPct val="80000"/>
              </a:lnSpc>
              <a:defRPr/>
            </a:pPr>
            <a:r>
              <a:rPr lang="ru-RU" sz="4000" smtClean="0"/>
              <a:t>Статистика сбоев ИС </a:t>
            </a:r>
            <a:r>
              <a:rPr lang="en-US" sz="4000" smtClean="0"/>
              <a:t/>
            </a:r>
            <a:br>
              <a:rPr lang="en-US" sz="4000" smtClean="0"/>
            </a:br>
            <a:r>
              <a:rPr lang="ru-RU" sz="3200" i="1" smtClean="0"/>
              <a:t>(по данным </a:t>
            </a:r>
            <a:r>
              <a:rPr lang="en-US" sz="3200" i="1" smtClean="0"/>
              <a:t>HP</a:t>
            </a:r>
            <a:r>
              <a:rPr lang="ru-RU" sz="3200" i="1" smtClean="0"/>
              <a:t>)</a:t>
            </a:r>
            <a:r>
              <a:rPr lang="ru-RU" sz="4000" smtClean="0"/>
              <a:t> </a:t>
            </a:r>
          </a:p>
        </p:txBody>
      </p:sp>
      <p:graphicFrame>
        <p:nvGraphicFramePr>
          <p:cNvPr id="680998" name="Group 38"/>
          <p:cNvGraphicFramePr>
            <a:graphicFrameLocks noGrp="1"/>
          </p:cNvGraphicFramePr>
          <p:nvPr>
            <p:ph idx="1"/>
          </p:nvPr>
        </p:nvGraphicFramePr>
        <p:xfrm>
          <a:off x="457200" y="1303338"/>
          <a:ext cx="8229600" cy="4084638"/>
        </p:xfrm>
        <a:graphic>
          <a:graphicData uri="http://schemas.openxmlformats.org/drawingml/2006/table">
            <a:tbl>
              <a:tblPr/>
              <a:tblGrid>
                <a:gridCol w="4258816"/>
                <a:gridCol w="3970784"/>
              </a:tblGrid>
              <a:tr h="94487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1" i="0" u="none" strike="noStrike" cap="none" normalizeH="0" baseline="0" dirty="0" smtClean="0">
                          <a:ln>
                            <a:noFill/>
                          </a:ln>
                          <a:solidFill>
                            <a:schemeClr val="accent2"/>
                          </a:solidFill>
                          <a:effectLst>
                            <a:outerShdw blurRad="38100" dist="38100" dir="2700000" algn="tl">
                              <a:srgbClr val="C0C0C0"/>
                            </a:outerShdw>
                          </a:effectLst>
                          <a:latin typeface="Times New Roman" pitchFamily="18" charset="0"/>
                        </a:rPr>
                        <a:t>Категория ИС</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1" i="0" u="none" strike="noStrike" cap="none" normalizeH="0" baseline="0" smtClean="0">
                          <a:ln>
                            <a:noFill/>
                          </a:ln>
                          <a:solidFill>
                            <a:schemeClr val="accent2"/>
                          </a:solidFill>
                          <a:effectLst>
                            <a:outerShdw blurRad="38100" dist="38100" dir="2700000" algn="tl">
                              <a:srgbClr val="C0C0C0"/>
                            </a:outerShdw>
                          </a:effectLst>
                          <a:latin typeface="Times New Roman" pitchFamily="18" charset="0"/>
                        </a:rPr>
                        <a:t>Количество простоев (час/год) </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77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«Лучшие» системы обработки данных (СРВ)</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9</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906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«Выдающиеся» (</a:t>
                      </a:r>
                      <a:r>
                        <a:rPr kumimoji="0" lang="en-US" sz="28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ERP</a:t>
                      </a:r>
                      <a:r>
                        <a:rPr kumimoji="0" lang="ru-RU" sz="28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43</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303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«Очень хорошие»</a:t>
                      </a:r>
                      <a:r>
                        <a:rPr kumimoji="0" lang="en-US" sz="28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(ERP II)</a:t>
                      </a:r>
                      <a:endParaRPr kumimoji="0" lang="ru-RU" sz="28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87</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589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«Средние»</a:t>
                      </a:r>
                      <a:r>
                        <a:rPr kumimoji="0" lang="en-US" sz="28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 (MRP, MRP II)</a:t>
                      </a:r>
                      <a:endParaRPr kumimoji="0" lang="ru-RU" sz="28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175</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6" name="Рисунок 5" descr="Описание: eu_flag_co_funded_pos_[rgb]_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1C34FCB0-2199-46C9-9A3C-65C4EBEEC4B6}" type="slidenum">
              <a:rPr lang="ru-RU" altLang="ru-RU" sz="1200" b="0">
                <a:latin typeface="Arial" panose="020B0604020202020204" pitchFamily="34" charset="0"/>
              </a:rPr>
              <a:pPr eaLnBrk="1" hangingPunct="1"/>
              <a:t>25</a:t>
            </a:fld>
            <a:endParaRPr lang="ru-RU" altLang="ru-RU" sz="1200" b="0">
              <a:latin typeface="Arial" panose="020B0604020202020204" pitchFamily="34" charset="0"/>
            </a:endParaRPr>
          </a:p>
        </p:txBody>
      </p:sp>
      <p:sp>
        <p:nvSpPr>
          <p:cNvPr id="724994" name="Rectangle 2"/>
          <p:cNvSpPr>
            <a:spLocks noGrp="1" noRot="1" noChangeArrowheads="1"/>
          </p:cNvSpPr>
          <p:nvPr>
            <p:ph type="title"/>
          </p:nvPr>
        </p:nvSpPr>
        <p:spPr>
          <a:xfrm>
            <a:off x="384175" y="524371"/>
            <a:ext cx="8435975" cy="706437"/>
          </a:xfrm>
        </p:spPr>
        <p:txBody>
          <a:bodyPr/>
          <a:lstStyle/>
          <a:p>
            <a:pPr eaLnBrk="1" hangingPunct="1">
              <a:defRPr/>
            </a:pPr>
            <a:r>
              <a:rPr lang="ru-RU" sz="3600" dirty="0" smtClean="0"/>
              <a:t>Источники проблем при внедрении ИС</a:t>
            </a:r>
          </a:p>
        </p:txBody>
      </p:sp>
      <p:sp>
        <p:nvSpPr>
          <p:cNvPr id="724995" name="Rectangle 3"/>
          <p:cNvSpPr>
            <a:spLocks noGrp="1" noChangeArrowheads="1"/>
          </p:cNvSpPr>
          <p:nvPr>
            <p:ph type="body" idx="1"/>
          </p:nvPr>
        </p:nvSpPr>
        <p:spPr>
          <a:xfrm>
            <a:off x="457200" y="1196975"/>
            <a:ext cx="8362950" cy="5400675"/>
          </a:xfrm>
        </p:spPr>
        <p:txBody>
          <a:bodyPr/>
          <a:lstStyle/>
          <a:p>
            <a:pPr eaLnBrk="1" hangingPunct="1">
              <a:defRPr/>
            </a:pPr>
            <a:r>
              <a:rPr lang="ru-RU" smtClean="0"/>
              <a:t>Необходимость в частичной или полной реорганизации структуры предприятия;</a:t>
            </a:r>
          </a:p>
          <a:p>
            <a:pPr eaLnBrk="1" hangingPunct="1">
              <a:defRPr/>
            </a:pPr>
            <a:r>
              <a:rPr lang="ru-RU" smtClean="0"/>
              <a:t>необходимость изменения технологии бизнеса в различных аспектах;</a:t>
            </a:r>
          </a:p>
          <a:p>
            <a:pPr eaLnBrk="1" hangingPunct="1">
              <a:defRPr/>
            </a:pPr>
            <a:r>
              <a:rPr lang="ru-RU" smtClean="0"/>
              <a:t>сопротивление сотрудников предприятия;</a:t>
            </a:r>
          </a:p>
          <a:p>
            <a:pPr eaLnBrk="1" hangingPunct="1">
              <a:defRPr/>
            </a:pPr>
            <a:r>
              <a:rPr lang="ru-RU" smtClean="0"/>
              <a:t>временное увеличение нагрузки на сотрудников в процессе внедрения ИС;</a:t>
            </a:r>
          </a:p>
          <a:p>
            <a:pPr eaLnBrk="1" hangingPunct="1">
              <a:defRPr/>
            </a:pPr>
            <a:r>
              <a:rPr lang="ru-RU" smtClean="0"/>
              <a:t>необходимость в формировании квалифицированной группы внедрения и сопровождения системы.</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6" name="Рисунок 5" descr="Описание: eu_flag_co_funded_pos_[rgb]_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3A619A32-A8C2-4509-9CC7-14DF77F2E79B}" type="slidenum">
              <a:rPr lang="ru-RU" altLang="ru-RU" sz="1200" b="0">
                <a:latin typeface="Arial" panose="020B0604020202020204" pitchFamily="34" charset="0"/>
              </a:rPr>
              <a:pPr eaLnBrk="1" hangingPunct="1"/>
              <a:t>26</a:t>
            </a:fld>
            <a:endParaRPr lang="ru-RU" altLang="ru-RU" sz="1200" b="0">
              <a:latin typeface="Arial" panose="020B0604020202020204" pitchFamily="34" charset="0"/>
            </a:endParaRPr>
          </a:p>
        </p:txBody>
      </p:sp>
      <p:sp>
        <p:nvSpPr>
          <p:cNvPr id="726018" name="Rectangle 2"/>
          <p:cNvSpPr>
            <a:spLocks noGrp="1" noRot="1" noChangeArrowheads="1"/>
          </p:cNvSpPr>
          <p:nvPr>
            <p:ph type="title"/>
          </p:nvPr>
        </p:nvSpPr>
        <p:spPr>
          <a:xfrm>
            <a:off x="457200" y="274638"/>
            <a:ext cx="8229600" cy="777875"/>
          </a:xfrm>
        </p:spPr>
        <p:txBody>
          <a:bodyPr/>
          <a:lstStyle/>
          <a:p>
            <a:pPr eaLnBrk="1" hangingPunct="1">
              <a:defRPr/>
            </a:pPr>
            <a:r>
              <a:rPr lang="ru-RU" sz="4000" smtClean="0"/>
              <a:t>Типичные ошибки внедрения</a:t>
            </a:r>
          </a:p>
        </p:txBody>
      </p:sp>
      <p:sp>
        <p:nvSpPr>
          <p:cNvPr id="726019" name="Rectangle 3"/>
          <p:cNvSpPr>
            <a:spLocks noGrp="1" noChangeArrowheads="1"/>
          </p:cNvSpPr>
          <p:nvPr>
            <p:ph type="body" idx="1"/>
          </p:nvPr>
        </p:nvSpPr>
        <p:spPr>
          <a:xfrm>
            <a:off x="323850" y="1268413"/>
            <a:ext cx="8496300" cy="5400675"/>
          </a:xfrm>
        </p:spPr>
        <p:txBody>
          <a:bodyPr/>
          <a:lstStyle/>
          <a:p>
            <a:pPr eaLnBrk="1" hangingPunct="1">
              <a:lnSpc>
                <a:spcPct val="90000"/>
              </a:lnSpc>
              <a:defRPr/>
            </a:pPr>
            <a:r>
              <a:rPr lang="ru-RU" sz="2800" smtClean="0"/>
              <a:t>Проектирование систем без учета стратегии развития бизнеса;</a:t>
            </a:r>
          </a:p>
          <a:p>
            <a:pPr eaLnBrk="1" hangingPunct="1">
              <a:lnSpc>
                <a:spcPct val="90000"/>
              </a:lnSpc>
              <a:defRPr/>
            </a:pPr>
            <a:r>
              <a:rPr lang="ru-RU" sz="2800" smtClean="0"/>
              <a:t>нарушение принципа построения систем «сверху-вниз» и отсутствие информационной поддержки принятия управленческих решений на верхних уровнях управления;</a:t>
            </a:r>
          </a:p>
          <a:p>
            <a:pPr eaLnBrk="1" hangingPunct="1">
              <a:lnSpc>
                <a:spcPct val="90000"/>
              </a:lnSpc>
              <a:defRPr/>
            </a:pPr>
            <a:r>
              <a:rPr lang="ru-RU" sz="2800" smtClean="0"/>
              <a:t>чрезмерное увлечение реинжинирингом бизнес-процессов и порой неоправданное их подчинение требованиям стандартной функциональности базовой </a:t>
            </a:r>
            <a:r>
              <a:rPr lang="en-US" sz="2800" smtClean="0"/>
              <a:t>ERP-</a:t>
            </a:r>
            <a:r>
              <a:rPr lang="ru-RU" sz="2800" smtClean="0"/>
              <a:t>системы;</a:t>
            </a:r>
            <a:endParaRPr lang="en-US" sz="2800" smtClean="0"/>
          </a:p>
          <a:p>
            <a:pPr eaLnBrk="1" hangingPunct="1">
              <a:lnSpc>
                <a:spcPct val="90000"/>
              </a:lnSpc>
              <a:defRPr/>
            </a:pPr>
            <a:r>
              <a:rPr lang="ru-RU" sz="2800" smtClean="0"/>
              <a:t>нереалистичные ожидания вследствие неверной оценки экономической эффективности внедрения системы.</a:t>
            </a:r>
          </a:p>
          <a:p>
            <a:pPr eaLnBrk="1" hangingPunct="1">
              <a:lnSpc>
                <a:spcPct val="90000"/>
              </a:lnSpc>
              <a:defRPr/>
            </a:pPr>
            <a:endParaRPr lang="ru-RU" sz="2800" smtClean="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6" name="Рисунок 5" descr="Описание: eu_flag_co_funded_pos_[rgb]_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35D43A1C-C9EA-486C-99F1-9B4548C359EF}" type="slidenum">
              <a:rPr lang="ru-RU" altLang="ru-RU" sz="1200" b="0">
                <a:latin typeface="Arial" panose="020B0604020202020204" pitchFamily="34" charset="0"/>
              </a:rPr>
              <a:pPr eaLnBrk="1" hangingPunct="1"/>
              <a:t>27</a:t>
            </a:fld>
            <a:endParaRPr lang="ru-RU" altLang="ru-RU" sz="1200" b="0">
              <a:latin typeface="Arial" panose="020B0604020202020204" pitchFamily="34" charset="0"/>
            </a:endParaRPr>
          </a:p>
        </p:txBody>
      </p:sp>
      <p:sp>
        <p:nvSpPr>
          <p:cNvPr id="727099" name="Rectangle 59"/>
          <p:cNvSpPr>
            <a:spLocks noGrp="1" noRot="1" noChangeArrowheads="1"/>
          </p:cNvSpPr>
          <p:nvPr>
            <p:ph type="title"/>
          </p:nvPr>
        </p:nvSpPr>
        <p:spPr>
          <a:xfrm>
            <a:off x="250825" y="274638"/>
            <a:ext cx="8642350" cy="922337"/>
          </a:xfrm>
        </p:spPr>
        <p:txBody>
          <a:bodyPr/>
          <a:lstStyle/>
          <a:p>
            <a:pPr eaLnBrk="1" hangingPunct="1">
              <a:lnSpc>
                <a:spcPct val="90000"/>
              </a:lnSpc>
              <a:defRPr/>
            </a:pPr>
            <a:r>
              <a:rPr lang="ru-RU" sz="3600" smtClean="0"/>
              <a:t>Факторы успеха проекта внедрения ИС</a:t>
            </a:r>
            <a:r>
              <a:rPr lang="ru-RU" sz="3200" smtClean="0"/>
              <a:t/>
            </a:r>
            <a:br>
              <a:rPr lang="ru-RU" sz="3200" smtClean="0"/>
            </a:br>
            <a:r>
              <a:rPr lang="ru-RU" sz="3200" i="1" smtClean="0"/>
              <a:t>(по данным </a:t>
            </a:r>
            <a:r>
              <a:rPr lang="en-US" sz="3200" i="1" smtClean="0"/>
              <a:t>www.cfin.ru</a:t>
            </a:r>
            <a:r>
              <a:rPr lang="ru-RU" sz="3200" i="1" smtClean="0"/>
              <a:t>)</a:t>
            </a:r>
          </a:p>
        </p:txBody>
      </p:sp>
      <p:graphicFrame>
        <p:nvGraphicFramePr>
          <p:cNvPr id="727102" name="Group 62"/>
          <p:cNvGraphicFramePr>
            <a:graphicFrameLocks noGrp="1"/>
          </p:cNvGraphicFramePr>
          <p:nvPr>
            <p:ph idx="1"/>
          </p:nvPr>
        </p:nvGraphicFramePr>
        <p:xfrm>
          <a:off x="179388" y="1600200"/>
          <a:ext cx="8640762" cy="4594227"/>
        </p:xfrm>
        <a:graphic>
          <a:graphicData uri="http://schemas.openxmlformats.org/drawingml/2006/table">
            <a:tbl>
              <a:tblPr/>
              <a:tblGrid>
                <a:gridCol w="7186612"/>
                <a:gridCol w="1454150"/>
              </a:tblGrid>
              <a:tr h="60161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Участие руководства в проекте</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20%</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94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Наличие и соблюдение плана внедрения</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20</a:t>
                      </a:r>
                      <a:r>
                        <a:rPr kumimoji="0" lang="ru-RU"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35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Ясные цели и четкие требования</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20</a:t>
                      </a:r>
                      <a:r>
                        <a:rPr kumimoji="0" lang="ru-RU"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319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Участие специалистов заказчика</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1</a:t>
                      </a: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5</a:t>
                      </a:r>
                      <a:r>
                        <a:rPr kumimoji="0" lang="ru-RU"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002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Качество системы и команды консультантов</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1</a:t>
                      </a: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0</a:t>
                      </a:r>
                      <a:r>
                        <a:rPr kumimoji="0" lang="ru-RU"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87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Реинжиниринг бизнес-процессов до внедрения</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8%</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622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Наличие стратегии развития бизнеса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7</a:t>
                      </a:r>
                      <a:r>
                        <a:rPr kumimoji="0" lang="ru-RU"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29DE0C67-9292-4F68-A218-A7EA76BE476A}" type="slidenum">
              <a:rPr lang="ru-RU" altLang="ru-RU" sz="1200" b="0">
                <a:latin typeface="Arial" panose="020B0604020202020204" pitchFamily="34" charset="0"/>
              </a:rPr>
              <a:pPr eaLnBrk="1" hangingPunct="1"/>
              <a:t>28</a:t>
            </a:fld>
            <a:endParaRPr lang="ru-RU" altLang="ru-RU" sz="1200" b="0">
              <a:latin typeface="Arial" panose="020B0604020202020204" pitchFamily="34" charset="0"/>
            </a:endParaRPr>
          </a:p>
        </p:txBody>
      </p:sp>
      <p:sp>
        <p:nvSpPr>
          <p:cNvPr id="683010" name="Rectangle 2"/>
          <p:cNvSpPr>
            <a:spLocks noGrp="1" noRot="1" noChangeArrowheads="1"/>
          </p:cNvSpPr>
          <p:nvPr>
            <p:ph type="title"/>
          </p:nvPr>
        </p:nvSpPr>
        <p:spPr>
          <a:xfrm>
            <a:off x="457200" y="185738"/>
            <a:ext cx="8229600" cy="1143000"/>
          </a:xfrm>
        </p:spPr>
        <p:txBody>
          <a:bodyPr/>
          <a:lstStyle/>
          <a:p>
            <a:pPr eaLnBrk="1" hangingPunct="1">
              <a:lnSpc>
                <a:spcPct val="90000"/>
              </a:lnSpc>
              <a:defRPr/>
            </a:pPr>
            <a:r>
              <a:rPr lang="ru-RU" sz="4000" smtClean="0"/>
              <a:t>Проблемы передачи ИС в эксплуатацию</a:t>
            </a:r>
          </a:p>
        </p:txBody>
      </p:sp>
      <p:sp>
        <p:nvSpPr>
          <p:cNvPr id="683011" name="Rectangle 3"/>
          <p:cNvSpPr>
            <a:spLocks noGrp="1" noChangeArrowheads="1"/>
          </p:cNvSpPr>
          <p:nvPr>
            <p:ph type="body" idx="1"/>
          </p:nvPr>
        </p:nvSpPr>
        <p:spPr>
          <a:xfrm>
            <a:off x="258763" y="1423988"/>
            <a:ext cx="8483600" cy="4878387"/>
          </a:xfrm>
        </p:spPr>
        <p:txBody>
          <a:bodyPr/>
          <a:lstStyle/>
          <a:p>
            <a:pPr eaLnBrk="1" hangingPunct="1">
              <a:lnSpc>
                <a:spcPct val="90000"/>
              </a:lnSpc>
              <a:buFont typeface="Wingdings" panose="05000000000000000000" pitchFamily="2" charset="2"/>
              <a:buNone/>
              <a:defRPr/>
            </a:pPr>
            <a:r>
              <a:rPr lang="ru-RU" sz="2400" b="1" i="1" smtClean="0"/>
              <a:t>Проблема 1.</a:t>
            </a:r>
            <a:r>
              <a:rPr lang="ru-RU" sz="2400" smtClean="0"/>
              <a:t> «Передача ИС в промышленную эксплуатацию должна осуществляться после 3-х месячной опытной эксплуатации без сбоев и замечаний».</a:t>
            </a:r>
          </a:p>
          <a:p>
            <a:pPr eaLnBrk="1" hangingPunct="1">
              <a:lnSpc>
                <a:spcPct val="90000"/>
              </a:lnSpc>
              <a:buFont typeface="Wingdings" panose="05000000000000000000" pitchFamily="2" charset="2"/>
              <a:buNone/>
              <a:defRPr/>
            </a:pPr>
            <a:r>
              <a:rPr lang="ru-RU" sz="2400" b="1" i="1" smtClean="0"/>
              <a:t>Решение: </a:t>
            </a:r>
          </a:p>
          <a:p>
            <a:pPr eaLnBrk="1" hangingPunct="1">
              <a:lnSpc>
                <a:spcPct val="90000"/>
              </a:lnSpc>
              <a:defRPr/>
            </a:pPr>
            <a:r>
              <a:rPr lang="ru-RU" sz="2400" smtClean="0"/>
              <a:t>тщательное протоколирование службой эксплуатации всех инцидентов;</a:t>
            </a:r>
          </a:p>
          <a:p>
            <a:pPr eaLnBrk="1" hangingPunct="1">
              <a:lnSpc>
                <a:spcPct val="90000"/>
              </a:lnSpc>
              <a:defRPr/>
            </a:pPr>
            <a:r>
              <a:rPr lang="ru-RU" sz="2400" smtClean="0"/>
              <a:t>еженедельный анализ причин сбоев и составление плана мероприятий по их устранению.</a:t>
            </a:r>
          </a:p>
          <a:p>
            <a:pPr eaLnBrk="1" hangingPunct="1">
              <a:lnSpc>
                <a:spcPct val="90000"/>
              </a:lnSpc>
              <a:buFont typeface="Wingdings" panose="05000000000000000000" pitchFamily="2" charset="2"/>
              <a:buNone/>
              <a:defRPr/>
            </a:pPr>
            <a:r>
              <a:rPr lang="ru-RU" sz="2400" b="1" i="1" smtClean="0"/>
              <a:t>Проблема 2.</a:t>
            </a:r>
            <a:r>
              <a:rPr lang="ru-RU" sz="2400" smtClean="0"/>
              <a:t> «В систему, сданную в промышленную эксплуатацию, не должны вноситься изменения».</a:t>
            </a:r>
          </a:p>
          <a:p>
            <a:pPr eaLnBrk="1" hangingPunct="1">
              <a:lnSpc>
                <a:spcPct val="90000"/>
              </a:lnSpc>
              <a:buFont typeface="Wingdings" panose="05000000000000000000" pitchFamily="2" charset="2"/>
              <a:buNone/>
              <a:defRPr/>
            </a:pPr>
            <a:r>
              <a:rPr lang="ru-RU" sz="2400" b="1" i="1" smtClean="0"/>
              <a:t>Решение: </a:t>
            </a:r>
          </a:p>
          <a:p>
            <a:pPr eaLnBrk="1" hangingPunct="1">
              <a:lnSpc>
                <a:spcPct val="90000"/>
              </a:lnSpc>
              <a:defRPr/>
            </a:pPr>
            <a:r>
              <a:rPr lang="ru-RU" sz="2400" smtClean="0"/>
              <a:t>тщательное предпроектное обследование, </a:t>
            </a:r>
          </a:p>
          <a:p>
            <a:pPr eaLnBrk="1" hangingPunct="1">
              <a:lnSpc>
                <a:spcPct val="90000"/>
              </a:lnSpc>
              <a:defRPr/>
            </a:pPr>
            <a:r>
              <a:rPr lang="ru-RU" sz="2400" smtClean="0"/>
              <a:t>обоснованная постановка задачи.</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A319BB32-8C3E-4086-ADB3-F2E8E98D72C1}" type="slidenum">
              <a:rPr lang="ru-RU" altLang="ru-RU" sz="1200" b="0">
                <a:latin typeface="Arial" panose="020B0604020202020204" pitchFamily="34" charset="0"/>
              </a:rPr>
              <a:pPr eaLnBrk="1" hangingPunct="1"/>
              <a:t>29</a:t>
            </a:fld>
            <a:endParaRPr lang="ru-RU" altLang="ru-RU" sz="1200" b="0">
              <a:latin typeface="Arial" panose="020B0604020202020204" pitchFamily="34" charset="0"/>
            </a:endParaRPr>
          </a:p>
        </p:txBody>
      </p:sp>
      <p:sp>
        <p:nvSpPr>
          <p:cNvPr id="708610" name="Rectangle 2"/>
          <p:cNvSpPr>
            <a:spLocks noGrp="1" noRot="1" noChangeArrowheads="1"/>
          </p:cNvSpPr>
          <p:nvPr>
            <p:ph type="title"/>
          </p:nvPr>
        </p:nvSpPr>
        <p:spPr>
          <a:xfrm>
            <a:off x="251520" y="635000"/>
            <a:ext cx="8229600" cy="561975"/>
          </a:xfrm>
        </p:spPr>
        <p:txBody>
          <a:bodyPr/>
          <a:lstStyle/>
          <a:p>
            <a:pPr eaLnBrk="1" hangingPunct="1">
              <a:defRPr/>
            </a:pPr>
            <a:r>
              <a:rPr lang="ru-RU" sz="4000" dirty="0" smtClean="0"/>
              <a:t>Варианты внедрения ИС</a:t>
            </a:r>
          </a:p>
        </p:txBody>
      </p:sp>
      <p:sp>
        <p:nvSpPr>
          <p:cNvPr id="708611" name="Rectangle 3"/>
          <p:cNvSpPr>
            <a:spLocks noGrp="1" noChangeArrowheads="1"/>
          </p:cNvSpPr>
          <p:nvPr>
            <p:ph type="body" idx="1"/>
          </p:nvPr>
        </p:nvSpPr>
        <p:spPr>
          <a:xfrm>
            <a:off x="457200" y="1196975"/>
            <a:ext cx="8229600" cy="5400675"/>
          </a:xfrm>
        </p:spPr>
        <p:txBody>
          <a:bodyPr/>
          <a:lstStyle/>
          <a:p>
            <a:pPr marL="609600" indent="-609600" eaLnBrk="1" hangingPunct="1">
              <a:buSzTx/>
              <a:buFont typeface="Wingdings" panose="05000000000000000000" pitchFamily="2" charset="2"/>
              <a:buAutoNum type="arabicPeriod"/>
              <a:defRPr/>
            </a:pPr>
            <a:r>
              <a:rPr lang="ru-RU" smtClean="0"/>
              <a:t>Внедрение осуществить полностью собственными силами. </a:t>
            </a:r>
          </a:p>
          <a:p>
            <a:pPr marL="609600" indent="-609600" eaLnBrk="1" hangingPunct="1">
              <a:buSzTx/>
              <a:buFont typeface="Wingdings" panose="05000000000000000000" pitchFamily="2" charset="2"/>
              <a:buAutoNum type="arabicPeriod"/>
              <a:defRPr/>
            </a:pPr>
            <a:r>
              <a:rPr lang="ru-RU" smtClean="0"/>
              <a:t>Реализовать проект «под ключ» силами внешней компании-разработчика.</a:t>
            </a:r>
          </a:p>
          <a:p>
            <a:pPr marL="609600" indent="-609600" eaLnBrk="1" hangingPunct="1">
              <a:buSzTx/>
              <a:buFont typeface="Wingdings" panose="05000000000000000000" pitchFamily="2" charset="2"/>
              <a:buAutoNum type="arabicPeriod"/>
              <a:defRPr/>
            </a:pPr>
            <a:r>
              <a:rPr lang="ru-RU" smtClean="0"/>
              <a:t>Привлечь руководителя проекта от внешней компании-консультанта.</a:t>
            </a:r>
          </a:p>
          <a:p>
            <a:pPr marL="609600" indent="-609600" eaLnBrk="1" hangingPunct="1">
              <a:buSzTx/>
              <a:buFont typeface="Wingdings" panose="05000000000000000000" pitchFamily="2" charset="2"/>
              <a:buAutoNum type="arabicPeriod"/>
              <a:defRPr/>
            </a:pPr>
            <a:r>
              <a:rPr lang="ru-RU" smtClean="0"/>
              <a:t>Привлечь экспертов по продукту от внешней компании-разработчика.</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6" name="Рисунок 5" descr="Описание: eu_flag_co_funded_pos_[rgb]_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Номер слайда 5"/>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02F9DF98-73F0-4DB7-8C6B-4AD3B3978139}" type="slidenum">
              <a:rPr lang="ru-RU" altLang="ru-RU" sz="1200" b="0">
                <a:latin typeface="Arial" panose="020B0604020202020204" pitchFamily="34" charset="0"/>
              </a:rPr>
              <a:pPr eaLnBrk="1" hangingPunct="1"/>
              <a:t>3</a:t>
            </a:fld>
            <a:endParaRPr lang="ru-RU" altLang="ru-RU" sz="1200" b="0">
              <a:latin typeface="Arial" panose="020B0604020202020204" pitchFamily="34" charset="0"/>
            </a:endParaRPr>
          </a:p>
        </p:txBody>
      </p:sp>
      <p:sp>
        <p:nvSpPr>
          <p:cNvPr id="7171" name="Oval 2"/>
          <p:cNvSpPr>
            <a:spLocks noChangeArrowheads="1"/>
          </p:cNvSpPr>
          <p:nvPr/>
        </p:nvSpPr>
        <p:spPr bwMode="auto">
          <a:xfrm>
            <a:off x="4572000" y="5300663"/>
            <a:ext cx="4032250" cy="720725"/>
          </a:xfrm>
          <a:prstGeom prst="ellipse">
            <a:avLst/>
          </a:prstGeom>
          <a:solidFill>
            <a:srgbClr val="CCFFFF"/>
          </a:solidFill>
          <a:ln w="9525">
            <a:solidFill>
              <a:schemeClr val="tx1"/>
            </a:solidFill>
            <a:round/>
            <a:headEnd/>
            <a:tailEnd/>
          </a:ln>
        </p:spPr>
        <p:txBody>
          <a:bodyPr wrap="none" anchor="ct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endParaRPr lang="ru-RU" altLang="ru-RU"/>
          </a:p>
        </p:txBody>
      </p:sp>
      <p:sp>
        <p:nvSpPr>
          <p:cNvPr id="7172" name="Oval 3"/>
          <p:cNvSpPr>
            <a:spLocks noChangeArrowheads="1"/>
          </p:cNvSpPr>
          <p:nvPr/>
        </p:nvSpPr>
        <p:spPr bwMode="auto">
          <a:xfrm>
            <a:off x="4427538" y="4868863"/>
            <a:ext cx="4032250" cy="431800"/>
          </a:xfrm>
          <a:prstGeom prst="ellipse">
            <a:avLst/>
          </a:prstGeom>
          <a:solidFill>
            <a:schemeClr val="accent1"/>
          </a:solidFill>
          <a:ln w="9525">
            <a:solidFill>
              <a:schemeClr val="tx1"/>
            </a:solidFill>
            <a:round/>
            <a:headEnd/>
            <a:tailEnd/>
          </a:ln>
        </p:spPr>
        <p:txBody>
          <a:bodyPr wrap="none" anchor="ct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endParaRPr lang="ru-RU" altLang="ru-RU"/>
          </a:p>
        </p:txBody>
      </p:sp>
      <p:sp>
        <p:nvSpPr>
          <p:cNvPr id="7173" name="Oval 4"/>
          <p:cNvSpPr>
            <a:spLocks noChangeArrowheads="1"/>
          </p:cNvSpPr>
          <p:nvPr/>
        </p:nvSpPr>
        <p:spPr bwMode="auto">
          <a:xfrm>
            <a:off x="4140200" y="1700213"/>
            <a:ext cx="4679950" cy="1873250"/>
          </a:xfrm>
          <a:prstGeom prst="ellipse">
            <a:avLst/>
          </a:prstGeom>
          <a:solidFill>
            <a:schemeClr val="accent1"/>
          </a:solidFill>
          <a:ln w="9525">
            <a:solidFill>
              <a:schemeClr val="tx1"/>
            </a:solidFill>
            <a:round/>
            <a:headEnd/>
            <a:tailEnd/>
          </a:ln>
        </p:spPr>
        <p:txBody>
          <a:bodyPr wrap="none" anchor="ct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endParaRPr lang="ru-RU" altLang="ru-RU"/>
          </a:p>
        </p:txBody>
      </p:sp>
      <p:sp>
        <p:nvSpPr>
          <p:cNvPr id="7174" name="Oval 5"/>
          <p:cNvSpPr>
            <a:spLocks noChangeArrowheads="1"/>
          </p:cNvSpPr>
          <p:nvPr/>
        </p:nvSpPr>
        <p:spPr bwMode="auto">
          <a:xfrm>
            <a:off x="4500563" y="4365625"/>
            <a:ext cx="4140200" cy="576263"/>
          </a:xfrm>
          <a:prstGeom prst="ellipse">
            <a:avLst/>
          </a:prstGeom>
          <a:solidFill>
            <a:srgbClr val="99CCFF"/>
          </a:solidFill>
          <a:ln w="9525">
            <a:solidFill>
              <a:schemeClr val="tx1"/>
            </a:solidFill>
            <a:round/>
            <a:headEnd/>
            <a:tailEnd/>
          </a:ln>
        </p:spPr>
        <p:txBody>
          <a:bodyPr wrap="none" anchor="ct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endParaRPr lang="ru-RU" altLang="ru-RU"/>
          </a:p>
        </p:txBody>
      </p:sp>
      <p:sp>
        <p:nvSpPr>
          <p:cNvPr id="7175" name="Oval 6"/>
          <p:cNvSpPr>
            <a:spLocks noChangeArrowheads="1"/>
          </p:cNvSpPr>
          <p:nvPr/>
        </p:nvSpPr>
        <p:spPr bwMode="auto">
          <a:xfrm>
            <a:off x="4427538" y="3429000"/>
            <a:ext cx="4392612" cy="1008063"/>
          </a:xfrm>
          <a:prstGeom prst="ellipse">
            <a:avLst/>
          </a:prstGeom>
          <a:solidFill>
            <a:srgbClr val="CCFFFF"/>
          </a:solidFill>
          <a:ln w="9525">
            <a:solidFill>
              <a:schemeClr val="tx1"/>
            </a:solidFill>
            <a:round/>
            <a:headEnd/>
            <a:tailEnd/>
          </a:ln>
        </p:spPr>
        <p:txBody>
          <a:bodyPr wrap="none" anchor="ct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endParaRPr lang="ru-RU" altLang="ru-RU"/>
          </a:p>
        </p:txBody>
      </p:sp>
      <p:sp>
        <p:nvSpPr>
          <p:cNvPr id="715783" name="Rectangle 7"/>
          <p:cNvSpPr>
            <a:spLocks noGrp="1" noRot="1" noChangeArrowheads="1"/>
          </p:cNvSpPr>
          <p:nvPr>
            <p:ph type="title"/>
          </p:nvPr>
        </p:nvSpPr>
        <p:spPr>
          <a:xfrm>
            <a:off x="457200" y="274638"/>
            <a:ext cx="8229600" cy="922337"/>
          </a:xfrm>
        </p:spPr>
        <p:txBody>
          <a:bodyPr/>
          <a:lstStyle/>
          <a:p>
            <a:pPr eaLnBrk="1" hangingPunct="1">
              <a:defRPr/>
            </a:pPr>
            <a:r>
              <a:rPr lang="ru-RU" smtClean="0"/>
              <a:t>Стадии ЖЦ</a:t>
            </a:r>
          </a:p>
        </p:txBody>
      </p:sp>
      <p:sp>
        <p:nvSpPr>
          <p:cNvPr id="715784" name="Rectangle 8"/>
          <p:cNvSpPr>
            <a:spLocks noGrp="1" noChangeArrowheads="1"/>
          </p:cNvSpPr>
          <p:nvPr>
            <p:ph type="body" sz="half" idx="1"/>
          </p:nvPr>
        </p:nvSpPr>
        <p:spPr>
          <a:xfrm>
            <a:off x="468313" y="1412875"/>
            <a:ext cx="4038600" cy="4525963"/>
          </a:xfrm>
        </p:spPr>
        <p:txBody>
          <a:bodyPr/>
          <a:lstStyle/>
          <a:p>
            <a:pPr eaLnBrk="1" hangingPunct="1">
              <a:buFont typeface="Wingdings" panose="05000000000000000000" pitchFamily="2" charset="2"/>
              <a:buNone/>
              <a:defRPr/>
            </a:pPr>
            <a:r>
              <a:rPr lang="ru-RU" sz="2400" b="1" dirty="0" smtClean="0"/>
              <a:t>по ISO/IEC 15288:2002</a:t>
            </a:r>
          </a:p>
          <a:p>
            <a:pPr eaLnBrk="1" hangingPunct="1">
              <a:defRPr/>
            </a:pPr>
            <a:r>
              <a:rPr lang="ru-RU" sz="2400" dirty="0" smtClean="0">
                <a:solidFill>
                  <a:srgbClr val="000000"/>
                </a:solidFill>
                <a:cs typeface="Times New Roman" pitchFamily="18" charset="0"/>
              </a:rPr>
              <a:t>Формирование концепции</a:t>
            </a:r>
            <a:endParaRPr lang="ru-RU" sz="2400" dirty="0" smtClean="0">
              <a:solidFill>
                <a:srgbClr val="000000"/>
              </a:solidFill>
            </a:endParaRPr>
          </a:p>
          <a:p>
            <a:pPr eaLnBrk="1" hangingPunct="1">
              <a:defRPr/>
            </a:pPr>
            <a:r>
              <a:rPr lang="ru-RU" sz="2400" dirty="0" smtClean="0">
                <a:solidFill>
                  <a:srgbClr val="000000"/>
                </a:solidFill>
                <a:cs typeface="Times New Roman" pitchFamily="18" charset="0"/>
              </a:rPr>
              <a:t>Разработка</a:t>
            </a:r>
            <a:endParaRPr lang="ru-RU" sz="2400" dirty="0" smtClean="0">
              <a:solidFill>
                <a:srgbClr val="000000"/>
              </a:solidFill>
            </a:endParaRPr>
          </a:p>
          <a:p>
            <a:pPr eaLnBrk="1" hangingPunct="1">
              <a:defRPr/>
            </a:pPr>
            <a:r>
              <a:rPr lang="ru-RU" sz="2400" dirty="0" smtClean="0">
                <a:solidFill>
                  <a:srgbClr val="000000"/>
                </a:solidFill>
                <a:cs typeface="Times New Roman" pitchFamily="18" charset="0"/>
              </a:rPr>
              <a:t>Реализация</a:t>
            </a:r>
            <a:endParaRPr lang="ru-RU" sz="2400" dirty="0" smtClean="0">
              <a:solidFill>
                <a:srgbClr val="000000"/>
              </a:solidFill>
            </a:endParaRPr>
          </a:p>
          <a:p>
            <a:pPr eaLnBrk="1" hangingPunct="1">
              <a:defRPr/>
            </a:pPr>
            <a:r>
              <a:rPr lang="ru-RU" sz="2400" dirty="0" smtClean="0">
                <a:solidFill>
                  <a:srgbClr val="000000"/>
                </a:solidFill>
                <a:cs typeface="Times New Roman" pitchFamily="18" charset="0"/>
              </a:rPr>
              <a:t>Эксплуатация</a:t>
            </a:r>
            <a:endParaRPr lang="ru-RU" sz="2400" dirty="0" smtClean="0">
              <a:solidFill>
                <a:srgbClr val="000000"/>
              </a:solidFill>
            </a:endParaRPr>
          </a:p>
          <a:p>
            <a:pPr eaLnBrk="1" hangingPunct="1">
              <a:defRPr/>
            </a:pPr>
            <a:r>
              <a:rPr lang="ru-RU" sz="2400" dirty="0" smtClean="0">
                <a:solidFill>
                  <a:srgbClr val="000000"/>
                </a:solidFill>
                <a:cs typeface="Times New Roman" pitchFamily="18" charset="0"/>
              </a:rPr>
              <a:t>Поддержка</a:t>
            </a:r>
            <a:endParaRPr lang="ru-RU" sz="2400" dirty="0" smtClean="0">
              <a:solidFill>
                <a:srgbClr val="000000"/>
              </a:solidFill>
            </a:endParaRPr>
          </a:p>
          <a:p>
            <a:pPr eaLnBrk="1" hangingPunct="1">
              <a:defRPr/>
            </a:pPr>
            <a:r>
              <a:rPr lang="ru-RU" sz="2400" dirty="0" smtClean="0">
                <a:solidFill>
                  <a:srgbClr val="000000"/>
                </a:solidFill>
                <a:cs typeface="Times New Roman" pitchFamily="18" charset="0"/>
              </a:rPr>
              <a:t>Снятие </a:t>
            </a:r>
          </a:p>
          <a:p>
            <a:pPr eaLnBrk="1" hangingPunct="1">
              <a:buFont typeface="Wingdings" panose="05000000000000000000" pitchFamily="2" charset="2"/>
              <a:buNone/>
              <a:defRPr/>
            </a:pPr>
            <a:r>
              <a:rPr lang="ru-RU" sz="2400" dirty="0" smtClean="0">
                <a:solidFill>
                  <a:srgbClr val="000000"/>
                </a:solidFill>
                <a:cs typeface="Times New Roman" pitchFamily="18" charset="0"/>
              </a:rPr>
              <a:t>с эксплуатации</a:t>
            </a:r>
            <a:r>
              <a:rPr lang="ru-RU" sz="2400" dirty="0" smtClean="0"/>
              <a:t> </a:t>
            </a:r>
          </a:p>
        </p:txBody>
      </p:sp>
      <p:sp>
        <p:nvSpPr>
          <p:cNvPr id="715785" name="Rectangle 9"/>
          <p:cNvSpPr>
            <a:spLocks noGrp="1" noChangeArrowheads="1"/>
          </p:cNvSpPr>
          <p:nvPr>
            <p:ph type="body" sz="half" idx="2"/>
          </p:nvPr>
        </p:nvSpPr>
        <p:spPr>
          <a:xfrm>
            <a:off x="4643438" y="1341438"/>
            <a:ext cx="4038600" cy="4924425"/>
          </a:xfrm>
        </p:spPr>
        <p:txBody>
          <a:bodyPr/>
          <a:lstStyle/>
          <a:p>
            <a:pPr eaLnBrk="1" hangingPunct="1">
              <a:buFont typeface="Wingdings" panose="05000000000000000000" pitchFamily="2" charset="2"/>
              <a:buNone/>
              <a:defRPr/>
            </a:pPr>
            <a:r>
              <a:rPr lang="ru-RU" sz="2400" b="1" dirty="0" smtClean="0"/>
              <a:t>по ГОСТ 34.601-90</a:t>
            </a:r>
          </a:p>
          <a:p>
            <a:pPr eaLnBrk="1" hangingPunct="1">
              <a:defRPr/>
            </a:pPr>
            <a:r>
              <a:rPr lang="ru-RU" sz="2400" dirty="0" smtClean="0">
                <a:solidFill>
                  <a:srgbClr val="000000"/>
                </a:solidFill>
                <a:cs typeface="Times New Roman" pitchFamily="18" charset="0"/>
              </a:rPr>
              <a:t>Формирование требований к АС</a:t>
            </a:r>
          </a:p>
          <a:p>
            <a:pPr eaLnBrk="1" hangingPunct="1">
              <a:defRPr/>
            </a:pPr>
            <a:r>
              <a:rPr lang="ru-RU" sz="2400" dirty="0" smtClean="0">
                <a:solidFill>
                  <a:srgbClr val="000000"/>
                </a:solidFill>
                <a:cs typeface="Times New Roman" pitchFamily="18" charset="0"/>
              </a:rPr>
              <a:t>Разработка концепции АС.</a:t>
            </a:r>
          </a:p>
          <a:p>
            <a:pPr eaLnBrk="1" hangingPunct="1">
              <a:defRPr/>
            </a:pPr>
            <a:r>
              <a:rPr lang="ru-RU" sz="2400" dirty="0" smtClean="0">
                <a:solidFill>
                  <a:srgbClr val="000000"/>
                </a:solidFill>
                <a:cs typeface="Times New Roman" pitchFamily="18" charset="0"/>
              </a:rPr>
              <a:t>Техническое задание.</a:t>
            </a:r>
          </a:p>
          <a:p>
            <a:pPr eaLnBrk="1" hangingPunct="1">
              <a:defRPr/>
            </a:pPr>
            <a:r>
              <a:rPr lang="ru-RU" sz="2400" dirty="0" smtClean="0">
                <a:solidFill>
                  <a:srgbClr val="000000"/>
                </a:solidFill>
                <a:cs typeface="Times New Roman" pitchFamily="18" charset="0"/>
              </a:rPr>
              <a:t>Эскизный проект.</a:t>
            </a:r>
          </a:p>
          <a:p>
            <a:pPr eaLnBrk="1" hangingPunct="1">
              <a:defRPr/>
            </a:pPr>
            <a:r>
              <a:rPr lang="ru-RU" sz="2400" dirty="0" smtClean="0">
                <a:solidFill>
                  <a:srgbClr val="000000"/>
                </a:solidFill>
                <a:cs typeface="Times New Roman" pitchFamily="18" charset="0"/>
              </a:rPr>
              <a:t>Технический проект.</a:t>
            </a:r>
          </a:p>
          <a:p>
            <a:pPr eaLnBrk="1" hangingPunct="1">
              <a:defRPr/>
            </a:pPr>
            <a:r>
              <a:rPr lang="ru-RU" sz="2400" dirty="0" smtClean="0">
                <a:solidFill>
                  <a:srgbClr val="000000"/>
                </a:solidFill>
                <a:cs typeface="Times New Roman" pitchFamily="18" charset="0"/>
              </a:rPr>
              <a:t>Рабочая документация.</a:t>
            </a:r>
          </a:p>
          <a:p>
            <a:pPr eaLnBrk="1" hangingPunct="1">
              <a:lnSpc>
                <a:spcPct val="120000"/>
              </a:lnSpc>
              <a:defRPr/>
            </a:pPr>
            <a:r>
              <a:rPr lang="ru-RU" sz="2400" dirty="0" smtClean="0">
                <a:solidFill>
                  <a:srgbClr val="000000"/>
                </a:solidFill>
                <a:cs typeface="Times New Roman" pitchFamily="18" charset="0"/>
              </a:rPr>
              <a:t>Ввод в действие.</a:t>
            </a:r>
          </a:p>
          <a:p>
            <a:pPr eaLnBrk="1" hangingPunct="1">
              <a:lnSpc>
                <a:spcPct val="140000"/>
              </a:lnSpc>
              <a:defRPr/>
            </a:pPr>
            <a:r>
              <a:rPr lang="ru-RU" sz="2400" dirty="0" smtClean="0">
                <a:solidFill>
                  <a:srgbClr val="000000"/>
                </a:solidFill>
                <a:cs typeface="Times New Roman" pitchFamily="18" charset="0"/>
              </a:rPr>
              <a:t>Сопровождение АС</a:t>
            </a:r>
          </a:p>
        </p:txBody>
      </p:sp>
      <p:sp>
        <p:nvSpPr>
          <p:cNvPr id="7179" name="AutoShape 10"/>
          <p:cNvSpPr>
            <a:spLocks noChangeArrowheads="1"/>
          </p:cNvSpPr>
          <p:nvPr/>
        </p:nvSpPr>
        <p:spPr bwMode="auto">
          <a:xfrm rot="5400000">
            <a:off x="7920037" y="80963"/>
            <a:ext cx="576263" cy="1512888"/>
          </a:xfrm>
          <a:prstGeom prst="wedgeRectCallout">
            <a:avLst>
              <a:gd name="adj1" fmla="val 233745"/>
              <a:gd name="adj2" fmla="val 46639"/>
            </a:avLst>
          </a:prstGeom>
          <a:solidFill>
            <a:schemeClr val="accent1"/>
          </a:solidFill>
          <a:ln w="9525">
            <a:solidFill>
              <a:schemeClr val="tx1"/>
            </a:solidFill>
            <a:miter lim="800000"/>
            <a:headEnd/>
            <a:tailEnd/>
          </a:ln>
        </p:spPr>
        <p:txBody>
          <a:bodyPr rot="10800000" vert="eaVert"/>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r>
              <a:rPr lang="ru-RU" altLang="ru-RU" sz="1600" i="1">
                <a:solidFill>
                  <a:schemeClr val="hlink"/>
                </a:solidFill>
              </a:rPr>
              <a:t>Анализ требований</a:t>
            </a:r>
          </a:p>
        </p:txBody>
      </p:sp>
      <p:sp>
        <p:nvSpPr>
          <p:cNvPr id="7180" name="AutoShape 11"/>
          <p:cNvSpPr>
            <a:spLocks noChangeArrowheads="1"/>
          </p:cNvSpPr>
          <p:nvPr/>
        </p:nvSpPr>
        <p:spPr bwMode="auto">
          <a:xfrm>
            <a:off x="2339975" y="5589588"/>
            <a:ext cx="1274763" cy="360362"/>
          </a:xfrm>
          <a:prstGeom prst="wedgeRectCallout">
            <a:avLst>
              <a:gd name="adj1" fmla="val 163074"/>
              <a:gd name="adj2" fmla="val -294051"/>
            </a:avLst>
          </a:prstGeom>
          <a:solidFill>
            <a:srgbClr val="99CCFF"/>
          </a:solidFill>
          <a:ln w="9525">
            <a:solidFill>
              <a:schemeClr val="tx1"/>
            </a:solidFill>
            <a:miter lim="800000"/>
            <a:headEnd/>
            <a:tailEnd/>
          </a:ln>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r>
              <a:rPr lang="ru-RU" altLang="ru-RU" sz="1600" i="1">
                <a:solidFill>
                  <a:schemeClr val="hlink"/>
                </a:solidFill>
              </a:rPr>
              <a:t>Реализация</a:t>
            </a:r>
          </a:p>
        </p:txBody>
      </p:sp>
      <p:sp>
        <p:nvSpPr>
          <p:cNvPr id="7181" name="AutoShape 12"/>
          <p:cNvSpPr>
            <a:spLocks noChangeArrowheads="1"/>
          </p:cNvSpPr>
          <p:nvPr/>
        </p:nvSpPr>
        <p:spPr bwMode="auto">
          <a:xfrm>
            <a:off x="2771775" y="6165850"/>
            <a:ext cx="1368425" cy="404813"/>
          </a:xfrm>
          <a:prstGeom prst="wedgeRectCallout">
            <a:avLst>
              <a:gd name="adj1" fmla="val 105685"/>
              <a:gd name="adj2" fmla="val -297060"/>
            </a:avLst>
          </a:prstGeom>
          <a:solidFill>
            <a:schemeClr val="accent1"/>
          </a:solidFill>
          <a:ln w="9525">
            <a:solidFill>
              <a:schemeClr val="tx1"/>
            </a:solidFill>
            <a:miter lim="800000"/>
            <a:headEnd/>
            <a:tailEnd/>
          </a:ln>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r>
              <a:rPr lang="ru-RU" altLang="ru-RU" sz="1600" i="1">
                <a:solidFill>
                  <a:schemeClr val="hlink"/>
                </a:solidFill>
              </a:rPr>
              <a:t>Внедрение</a:t>
            </a:r>
          </a:p>
        </p:txBody>
      </p:sp>
      <p:sp>
        <p:nvSpPr>
          <p:cNvPr id="7182" name="AutoShape 13"/>
          <p:cNvSpPr>
            <a:spLocks noChangeArrowheads="1"/>
          </p:cNvSpPr>
          <p:nvPr/>
        </p:nvSpPr>
        <p:spPr bwMode="auto">
          <a:xfrm>
            <a:off x="6011863" y="6308725"/>
            <a:ext cx="1800225" cy="360363"/>
          </a:xfrm>
          <a:prstGeom prst="wedgeRectCallout">
            <a:avLst>
              <a:gd name="adj1" fmla="val 68167"/>
              <a:gd name="adj2" fmla="val -212995"/>
            </a:avLst>
          </a:prstGeom>
          <a:solidFill>
            <a:srgbClr val="CCFFFF"/>
          </a:solidFill>
          <a:ln w="9525">
            <a:solidFill>
              <a:schemeClr val="tx1"/>
            </a:solidFill>
            <a:miter lim="800000"/>
            <a:headEnd/>
            <a:tailEnd/>
          </a:ln>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r>
              <a:rPr lang="ru-RU" altLang="ru-RU" sz="1600" i="1">
                <a:solidFill>
                  <a:schemeClr val="hlink"/>
                </a:solidFill>
              </a:rPr>
              <a:t>Эксплуатация</a:t>
            </a:r>
          </a:p>
        </p:txBody>
      </p:sp>
      <p:sp>
        <p:nvSpPr>
          <p:cNvPr id="7183" name="AutoShape 14"/>
          <p:cNvSpPr>
            <a:spLocks noChangeArrowheads="1"/>
          </p:cNvSpPr>
          <p:nvPr/>
        </p:nvSpPr>
        <p:spPr bwMode="auto">
          <a:xfrm>
            <a:off x="1908175" y="4941888"/>
            <a:ext cx="1800225" cy="360362"/>
          </a:xfrm>
          <a:prstGeom prst="wedgeRectCallout">
            <a:avLst>
              <a:gd name="adj1" fmla="val 115431"/>
              <a:gd name="adj2" fmla="val -316519"/>
            </a:avLst>
          </a:prstGeom>
          <a:solidFill>
            <a:srgbClr val="CCFFFF"/>
          </a:solidFill>
          <a:ln w="9525">
            <a:solidFill>
              <a:schemeClr val="tx1"/>
            </a:solidFill>
            <a:miter lim="800000"/>
            <a:headEnd/>
            <a:tailEnd/>
          </a:ln>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r>
              <a:rPr lang="ru-RU" altLang="ru-RU" sz="1600" i="1">
                <a:solidFill>
                  <a:schemeClr val="hlink"/>
                </a:solidFill>
              </a:rPr>
              <a:t>Проектирование</a:t>
            </a:r>
          </a:p>
        </p:txBody>
      </p:sp>
      <p:sp>
        <p:nvSpPr>
          <p:cNvPr id="7184" name="AutoShape 15"/>
          <p:cNvSpPr>
            <a:spLocks noChangeArrowheads="1"/>
          </p:cNvSpPr>
          <p:nvPr/>
        </p:nvSpPr>
        <p:spPr bwMode="auto">
          <a:xfrm rot="2406703">
            <a:off x="2565400" y="4087813"/>
            <a:ext cx="2492375" cy="403225"/>
          </a:xfrm>
          <a:prstGeom prst="rightArrow">
            <a:avLst>
              <a:gd name="adj1" fmla="val 50000"/>
              <a:gd name="adj2" fmla="val 154528"/>
            </a:avLst>
          </a:prstGeom>
          <a:solidFill>
            <a:srgbClr val="00CCFF"/>
          </a:solidFill>
          <a:ln w="9525">
            <a:solidFill>
              <a:schemeClr val="tx1"/>
            </a:solidFill>
            <a:miter lim="800000"/>
            <a:headEnd/>
            <a:tailEnd/>
          </a:ln>
        </p:spPr>
        <p:txBody>
          <a:bodyPr wrap="none" anchor="ct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endParaRPr lang="ru-RU" altLang="ru-RU"/>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18" name="Рисунок 17" descr="Описание: eu_flag_co_funded_pos_[rgb]_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243DE29E-2930-402C-9F7E-668CE21DADB9}" type="slidenum">
              <a:rPr lang="ru-RU" altLang="ru-RU" sz="1200" b="0">
                <a:latin typeface="Arial" panose="020B0604020202020204" pitchFamily="34" charset="0"/>
              </a:rPr>
              <a:pPr eaLnBrk="1" hangingPunct="1"/>
              <a:t>30</a:t>
            </a:fld>
            <a:endParaRPr lang="ru-RU" altLang="ru-RU" sz="1200" b="0">
              <a:latin typeface="Arial" panose="020B0604020202020204" pitchFamily="34" charset="0"/>
            </a:endParaRPr>
          </a:p>
        </p:txBody>
      </p:sp>
      <p:sp>
        <p:nvSpPr>
          <p:cNvPr id="709634" name="Rectangle 2"/>
          <p:cNvSpPr>
            <a:spLocks noGrp="1" noRot="1" noChangeArrowheads="1"/>
          </p:cNvSpPr>
          <p:nvPr>
            <p:ph type="title"/>
          </p:nvPr>
        </p:nvSpPr>
        <p:spPr>
          <a:xfrm>
            <a:off x="323850" y="260350"/>
            <a:ext cx="8229600" cy="865188"/>
          </a:xfrm>
        </p:spPr>
        <p:txBody>
          <a:bodyPr/>
          <a:lstStyle/>
          <a:p>
            <a:pPr eaLnBrk="1" hangingPunct="1">
              <a:lnSpc>
                <a:spcPct val="80000"/>
              </a:lnSpc>
              <a:defRPr/>
            </a:pPr>
            <a:r>
              <a:rPr lang="ru-RU" sz="4000" smtClean="0"/>
              <a:t>Внедрение полностью собственными силами</a:t>
            </a:r>
          </a:p>
        </p:txBody>
      </p:sp>
      <p:graphicFrame>
        <p:nvGraphicFramePr>
          <p:cNvPr id="709635" name="Group 3"/>
          <p:cNvGraphicFramePr>
            <a:graphicFrameLocks noGrp="1"/>
          </p:cNvGraphicFramePr>
          <p:nvPr>
            <p:ph idx="1"/>
          </p:nvPr>
        </p:nvGraphicFramePr>
        <p:xfrm>
          <a:off x="395288" y="1916113"/>
          <a:ext cx="8424862" cy="4257702"/>
        </p:xfrm>
        <a:graphic>
          <a:graphicData uri="http://schemas.openxmlformats.org/drawingml/2006/table">
            <a:tbl>
              <a:tblPr/>
              <a:tblGrid>
                <a:gridCol w="3313112"/>
                <a:gridCol w="5111750"/>
              </a:tblGrid>
              <a:tr h="65504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1" i="0" u="none" strike="noStrike" cap="none" normalizeH="0" baseline="0" smtClean="0">
                          <a:ln>
                            <a:noFill/>
                          </a:ln>
                          <a:solidFill>
                            <a:schemeClr val="folHlink"/>
                          </a:solidFill>
                          <a:effectLst>
                            <a:outerShdw blurRad="38100" dist="38100" dir="2700000" algn="tl">
                              <a:srgbClr val="C0C0C0"/>
                            </a:outerShdw>
                          </a:effectLst>
                          <a:latin typeface="Times New Roman" pitchFamily="18" charset="0"/>
                        </a:rPr>
                        <a:t>Преимущества</a:t>
                      </a:r>
                    </a:p>
                  </a:txBody>
                  <a:tcPr marT="45680" marB="456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1" i="0" u="none" strike="noStrike" cap="none" normalizeH="0" baseline="0" smtClean="0">
                          <a:ln>
                            <a:noFill/>
                          </a:ln>
                          <a:solidFill>
                            <a:schemeClr val="accent2"/>
                          </a:solidFill>
                          <a:effectLst>
                            <a:outerShdw blurRad="38100" dist="38100" dir="2700000" algn="tl">
                              <a:srgbClr val="C0C0C0"/>
                            </a:outerShdw>
                          </a:effectLst>
                          <a:latin typeface="Times New Roman" pitchFamily="18" charset="0"/>
                        </a:rPr>
                        <a:t>Недостатки</a:t>
                      </a:r>
                    </a:p>
                  </a:txBody>
                  <a:tcPr marT="45680" marB="456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2629">
                <a:tc>
                  <a:txBody>
                    <a:bodyPr/>
                    <a:lstStyle/>
                    <a:p>
                      <a:pPr marL="0" marR="0" lvl="0" indent="0" algn="l" defTabSz="914400" rtl="0" eaLnBrk="1" fontAlgn="base" latinLnBrk="0" hangingPunct="1">
                        <a:lnSpc>
                          <a:spcPct val="100000"/>
                        </a:lnSpc>
                        <a:spcBef>
                          <a:spcPct val="20000"/>
                        </a:spcBef>
                        <a:spcAft>
                          <a:spcPct val="0"/>
                        </a:spcAft>
                        <a:buClr>
                          <a:srgbClr val="009999"/>
                        </a:buClr>
                        <a:buSzPct val="70000"/>
                        <a:buFont typeface="Wingdings" pitchFamily="2" charset="2"/>
                        <a:buChar char="n"/>
                        <a:tabLst/>
                      </a:pPr>
                      <a:r>
                        <a:rPr kumimoji="0" lang="ru-RU" sz="24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Меньшие финансовые затраты </a:t>
                      </a:r>
                    </a:p>
                    <a:p>
                      <a:pPr marL="0" marR="0" lvl="0" indent="0" algn="l" defTabSz="914400" rtl="0" eaLnBrk="1" fontAlgn="base" latinLnBrk="0" hangingPunct="1">
                        <a:lnSpc>
                          <a:spcPct val="100000"/>
                        </a:lnSpc>
                        <a:spcBef>
                          <a:spcPct val="20000"/>
                        </a:spcBef>
                        <a:spcAft>
                          <a:spcPct val="0"/>
                        </a:spcAft>
                        <a:buClr>
                          <a:srgbClr val="009999"/>
                        </a:buClr>
                        <a:buSzPct val="70000"/>
                        <a:buFont typeface="Wingdings" pitchFamily="2" charset="2"/>
                        <a:buChar char="n"/>
                        <a:tabLst/>
                      </a:pPr>
                      <a:r>
                        <a:rPr kumimoji="0" lang="ru-RU" sz="24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Знание бизнес-процессов </a:t>
                      </a:r>
                    </a:p>
                    <a:p>
                      <a:pPr marL="0" marR="0" lvl="0" indent="0" algn="l" defTabSz="914400" rtl="0" eaLnBrk="1" fontAlgn="base" latinLnBrk="0" hangingPunct="1">
                        <a:lnSpc>
                          <a:spcPct val="100000"/>
                        </a:lnSpc>
                        <a:spcBef>
                          <a:spcPct val="20000"/>
                        </a:spcBef>
                        <a:spcAft>
                          <a:spcPct val="0"/>
                        </a:spcAft>
                        <a:buClr>
                          <a:srgbClr val="009999"/>
                        </a:buClr>
                        <a:buSzPct val="70000"/>
                        <a:buFont typeface="Wingdings" pitchFamily="2" charset="2"/>
                        <a:buChar char="n"/>
                        <a:tabLst/>
                      </a:pPr>
                      <a:r>
                        <a:rPr kumimoji="0" lang="ru-RU" sz="24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Независимость на этапе эксплуатации</a:t>
                      </a:r>
                      <a:r>
                        <a:rPr kumimoji="0" lang="ru-RU" sz="2800" b="0" i="0" u="none" strike="noStrike" cap="none" normalizeH="0" baseline="0" smtClean="0">
                          <a:ln>
                            <a:noFill/>
                          </a:ln>
                          <a:solidFill>
                            <a:srgbClr val="000000"/>
                          </a:solidFill>
                          <a:effectLst>
                            <a:outerShdw blurRad="38100" dist="38100" dir="2700000" algn="tl">
                              <a:srgbClr val="C0C0C0"/>
                            </a:outerShdw>
                          </a:effectLst>
                          <a:latin typeface="Arial"/>
                          <a:cs typeface="Times New Roman" pitchFamily="18" charset="0"/>
                        </a:rPr>
                        <a:t> </a:t>
                      </a:r>
                      <a:endParaRPr kumimoji="0" lang="ru-RU" sz="28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endParaRPr>
                    </a:p>
                  </a:txBody>
                  <a:tcPr marT="45680" marB="456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24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Требуются специалисты с хорошим знанием программного продукта</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24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Требуются программисты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24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Требуется разработка методологии управления проектом и четкое следование ей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24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Необходимость решения вопроса занятости сотрудников, выделенных для реализации проекта</a:t>
                      </a:r>
                    </a:p>
                  </a:txBody>
                  <a:tcPr marT="45680" marB="456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6" name="Рисунок 5" descr="Описание: eu_flag_co_funded_pos_[rgb]_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4B54C6BF-997A-410C-AA7C-6D4790E31F78}" type="slidenum">
              <a:rPr lang="ru-RU" altLang="ru-RU" sz="1200" b="0">
                <a:latin typeface="Arial" panose="020B0604020202020204" pitchFamily="34" charset="0"/>
              </a:rPr>
              <a:pPr eaLnBrk="1" hangingPunct="1"/>
              <a:t>31</a:t>
            </a:fld>
            <a:endParaRPr lang="ru-RU" altLang="ru-RU" sz="1200" b="0">
              <a:latin typeface="Arial" panose="020B0604020202020204" pitchFamily="34" charset="0"/>
            </a:endParaRPr>
          </a:p>
        </p:txBody>
      </p:sp>
      <p:sp>
        <p:nvSpPr>
          <p:cNvPr id="710658" name="Rectangle 2"/>
          <p:cNvSpPr>
            <a:spLocks noGrp="1" noRot="1" noChangeArrowheads="1"/>
          </p:cNvSpPr>
          <p:nvPr>
            <p:ph type="title"/>
          </p:nvPr>
        </p:nvSpPr>
        <p:spPr>
          <a:xfrm>
            <a:off x="457200" y="274638"/>
            <a:ext cx="8435975" cy="561975"/>
          </a:xfrm>
        </p:spPr>
        <p:txBody>
          <a:bodyPr/>
          <a:lstStyle/>
          <a:p>
            <a:pPr eaLnBrk="1" hangingPunct="1">
              <a:lnSpc>
                <a:spcPct val="80000"/>
              </a:lnSpc>
              <a:defRPr/>
            </a:pPr>
            <a:r>
              <a:rPr lang="ru-RU" sz="3200" smtClean="0"/>
              <a:t>Реализация «под ключ» силами внешней компании-разработчика</a:t>
            </a:r>
          </a:p>
        </p:txBody>
      </p:sp>
      <p:graphicFrame>
        <p:nvGraphicFramePr>
          <p:cNvPr id="710674" name="Group 18"/>
          <p:cNvGraphicFramePr>
            <a:graphicFrameLocks noGrp="1"/>
          </p:cNvGraphicFramePr>
          <p:nvPr>
            <p:ph idx="1"/>
          </p:nvPr>
        </p:nvGraphicFramePr>
        <p:xfrm>
          <a:off x="179388" y="1196975"/>
          <a:ext cx="8507412" cy="5400675"/>
        </p:xfrm>
        <a:graphic>
          <a:graphicData uri="http://schemas.openxmlformats.org/drawingml/2006/table">
            <a:tbl>
              <a:tblPr/>
              <a:tblGrid>
                <a:gridCol w="5519737"/>
                <a:gridCol w="2987675"/>
              </a:tblGrid>
              <a:tr h="576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1" i="0" u="none" strike="noStrike" cap="none" normalizeH="0" baseline="0" smtClean="0">
                          <a:ln>
                            <a:noFill/>
                          </a:ln>
                          <a:solidFill>
                            <a:schemeClr val="folHlink"/>
                          </a:solidFill>
                          <a:effectLst>
                            <a:outerShdw blurRad="38100" dist="38100" dir="2700000" algn="tl">
                              <a:srgbClr val="C0C0C0"/>
                            </a:outerShdw>
                          </a:effectLst>
                          <a:latin typeface="Times New Roman" pitchFamily="18" charset="0"/>
                        </a:rPr>
                        <a:t>Преимущества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1" i="0" u="none" strike="noStrike" cap="none" normalizeH="0" baseline="0" smtClean="0">
                          <a:ln>
                            <a:noFill/>
                          </a:ln>
                          <a:solidFill>
                            <a:schemeClr val="accent2"/>
                          </a:solidFill>
                          <a:effectLst>
                            <a:outerShdw blurRad="38100" dist="38100" dir="2700000" algn="tl">
                              <a:srgbClr val="C0C0C0"/>
                            </a:outerShdw>
                          </a:effectLst>
                          <a:latin typeface="Times New Roman" pitchFamily="18" charset="0"/>
                        </a:rPr>
                        <a:t>Недостатки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4412">
                <a:tc>
                  <a:txBody>
                    <a:bodyPr/>
                    <a:lstStyle/>
                    <a:p>
                      <a:pPr marL="533400" marR="0" lvl="0" indent="-533400" algn="l" defTabSz="914400" rtl="0" eaLnBrk="1" fontAlgn="base" latinLnBrk="0" hangingPunct="1">
                        <a:lnSpc>
                          <a:spcPct val="100000"/>
                        </a:lnSpc>
                        <a:spcBef>
                          <a:spcPct val="20000"/>
                        </a:spcBef>
                        <a:spcAft>
                          <a:spcPct val="0"/>
                        </a:spcAft>
                        <a:buClr>
                          <a:srgbClr val="009999"/>
                        </a:buClr>
                        <a:buSzPct val="70000"/>
                        <a:buFont typeface="Wingdings" pitchFamily="2" charset="2"/>
                        <a:buChar char="n"/>
                        <a:tabLst/>
                      </a:pP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Опыт управления проектами </a:t>
                      </a:r>
                      <a:endPar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rgbClr val="009999"/>
                        </a:buClr>
                        <a:buSzPct val="70000"/>
                        <a:buFont typeface="Wingdings" pitchFamily="2" charset="2"/>
                        <a:buChar char="n"/>
                        <a:tabLst/>
                      </a:pP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Разработанная и «обкатанная» методология внедрения </a:t>
                      </a:r>
                      <a:endPar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rgbClr val="009999"/>
                        </a:buClr>
                        <a:buSzPct val="70000"/>
                        <a:buFont typeface="Wingdings" pitchFamily="2" charset="2"/>
                        <a:buChar char="n"/>
                        <a:tabLst/>
                      </a:pP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Опыт внедрения системы на нескольких предприятиях</a:t>
                      </a:r>
                    </a:p>
                    <a:p>
                      <a:pPr marL="533400" marR="0" lvl="0" indent="-533400" algn="l" defTabSz="914400" rtl="0" eaLnBrk="1" fontAlgn="base" latinLnBrk="0" hangingPunct="1">
                        <a:lnSpc>
                          <a:spcPct val="100000"/>
                        </a:lnSpc>
                        <a:spcBef>
                          <a:spcPct val="20000"/>
                        </a:spcBef>
                        <a:spcAft>
                          <a:spcPct val="0"/>
                        </a:spcAft>
                        <a:buClr>
                          <a:srgbClr val="009999"/>
                        </a:buClr>
                        <a:buSzPct val="70000"/>
                        <a:buFont typeface="Wingdings" pitchFamily="2" charset="2"/>
                        <a:buChar char="n"/>
                        <a:tabLst/>
                      </a:pP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Новый взгляд на задачи предприятия-заказчика</a:t>
                      </a:r>
                    </a:p>
                    <a:p>
                      <a:pPr marL="533400" marR="0" lvl="0" indent="-533400" algn="l" defTabSz="914400" rtl="0" eaLnBrk="1" fontAlgn="base" latinLnBrk="0" hangingPunct="1">
                        <a:lnSpc>
                          <a:spcPct val="100000"/>
                        </a:lnSpc>
                        <a:spcBef>
                          <a:spcPct val="20000"/>
                        </a:spcBef>
                        <a:spcAft>
                          <a:spcPct val="0"/>
                        </a:spcAft>
                        <a:buClr>
                          <a:srgbClr val="009999"/>
                        </a:buClr>
                        <a:buSzPct val="70000"/>
                        <a:buFont typeface="Wingdings" pitchFamily="2" charset="2"/>
                        <a:buChar char="n"/>
                        <a:tabLst/>
                      </a:pP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Способность оказания услуг в области оптимизации системы управления, владение современными методами построения систем управления </a:t>
                      </a:r>
                    </a:p>
                    <a:p>
                      <a:pPr marL="533400" marR="0" lvl="0" indent="-533400" algn="l" defTabSz="914400" rtl="0" eaLnBrk="1" fontAlgn="base" latinLnBrk="0" hangingPunct="1">
                        <a:lnSpc>
                          <a:spcPct val="100000"/>
                        </a:lnSpc>
                        <a:spcBef>
                          <a:spcPct val="20000"/>
                        </a:spcBef>
                        <a:spcAft>
                          <a:spcPct val="0"/>
                        </a:spcAft>
                        <a:buClr>
                          <a:srgbClr val="009999"/>
                        </a:buClr>
                        <a:buSzPct val="70000"/>
                        <a:buFont typeface="Wingdings" pitchFamily="2" charset="2"/>
                        <a:buChar char="n"/>
                        <a:tabLst/>
                      </a:pP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Знание программного продукта</a:t>
                      </a:r>
                      <a:endPar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rgbClr val="009999"/>
                        </a:buClr>
                        <a:buSzPct val="70000"/>
                        <a:buFont typeface="Wingdings" pitchFamily="2" charset="2"/>
                        <a:buChar char="n"/>
                        <a:tabLst/>
                      </a:pP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Штат опытных программистов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Большие финансовые затраты </a:t>
                      </a:r>
                      <a:endPar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Сторонние консультанты не знают особенностей конкретного предприятия,  им требуется время на их изучение</a:t>
                      </a:r>
                      <a:endPar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Проблема поддержания системы на этапе эксплуатации</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a:t>
                      </a:r>
                      <a:endPar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6FF8DD6B-1F83-44F7-94D3-BB5466FD34A7}" type="slidenum">
              <a:rPr lang="ru-RU" altLang="ru-RU" sz="1200" b="0">
                <a:latin typeface="Arial" panose="020B0604020202020204" pitchFamily="34" charset="0"/>
              </a:rPr>
              <a:pPr eaLnBrk="1" hangingPunct="1"/>
              <a:t>32</a:t>
            </a:fld>
            <a:endParaRPr lang="ru-RU" altLang="ru-RU" sz="1200" b="0">
              <a:latin typeface="Arial" panose="020B0604020202020204" pitchFamily="34" charset="0"/>
            </a:endParaRPr>
          </a:p>
        </p:txBody>
      </p:sp>
      <p:sp>
        <p:nvSpPr>
          <p:cNvPr id="711682" name="Rectangle 2"/>
          <p:cNvSpPr>
            <a:spLocks noGrp="1" noRot="1" noChangeArrowheads="1"/>
          </p:cNvSpPr>
          <p:nvPr>
            <p:ph type="title"/>
          </p:nvPr>
        </p:nvSpPr>
        <p:spPr>
          <a:xfrm>
            <a:off x="457200" y="274638"/>
            <a:ext cx="8229600" cy="633412"/>
          </a:xfrm>
        </p:spPr>
        <p:txBody>
          <a:bodyPr/>
          <a:lstStyle/>
          <a:p>
            <a:pPr eaLnBrk="1" hangingPunct="1">
              <a:lnSpc>
                <a:spcPct val="80000"/>
              </a:lnSpc>
              <a:defRPr/>
            </a:pPr>
            <a:r>
              <a:rPr lang="ru-RU" sz="3200" smtClean="0"/>
              <a:t>Привлечение руководителя проекта от внешней компании-консультанта </a:t>
            </a:r>
          </a:p>
        </p:txBody>
      </p:sp>
      <p:graphicFrame>
        <p:nvGraphicFramePr>
          <p:cNvPr id="711697" name="Group 17"/>
          <p:cNvGraphicFramePr>
            <a:graphicFrameLocks noGrp="1"/>
          </p:cNvGraphicFramePr>
          <p:nvPr>
            <p:ph idx="1"/>
          </p:nvPr>
        </p:nvGraphicFramePr>
        <p:xfrm>
          <a:off x="457200" y="1125538"/>
          <a:ext cx="8229600" cy="5256212"/>
        </p:xfrm>
        <a:graphic>
          <a:graphicData uri="http://schemas.openxmlformats.org/drawingml/2006/table">
            <a:tbl>
              <a:tblPr/>
              <a:tblGrid>
                <a:gridCol w="4114800"/>
                <a:gridCol w="4114800"/>
              </a:tblGrid>
              <a:tr h="647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1" i="0" u="none" strike="noStrike" cap="none" normalizeH="0" baseline="0" smtClean="0">
                          <a:ln>
                            <a:noFill/>
                          </a:ln>
                          <a:solidFill>
                            <a:schemeClr val="folHlink"/>
                          </a:solidFill>
                          <a:effectLst>
                            <a:outerShdw blurRad="38100" dist="38100" dir="2700000" algn="tl">
                              <a:srgbClr val="C0C0C0"/>
                            </a:outerShdw>
                          </a:effectLst>
                          <a:latin typeface="Times New Roman" pitchFamily="18" charset="0"/>
                        </a:rPr>
                        <a:t>Преимущества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1" i="0" u="none" strike="noStrike" cap="none" normalizeH="0" baseline="0" smtClean="0">
                          <a:ln>
                            <a:noFill/>
                          </a:ln>
                          <a:solidFill>
                            <a:schemeClr val="accent2"/>
                          </a:solidFill>
                          <a:effectLst>
                            <a:outerShdw blurRad="38100" dist="38100" dir="2700000" algn="tl">
                              <a:srgbClr val="C0C0C0"/>
                            </a:outerShdw>
                          </a:effectLst>
                          <a:latin typeface="Times New Roman" pitchFamily="18" charset="0"/>
                        </a:rPr>
                        <a:t>Недостатки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8512">
                <a:tc>
                  <a:txBody>
                    <a:bodyPr/>
                    <a:lstStyle/>
                    <a:p>
                      <a:pPr marL="0" marR="0" lvl="0" indent="0" algn="l" defTabSz="914400" rtl="0" eaLnBrk="1" fontAlgn="base" latinLnBrk="0" hangingPunct="1">
                        <a:lnSpc>
                          <a:spcPct val="100000"/>
                        </a:lnSpc>
                        <a:spcBef>
                          <a:spcPct val="20000"/>
                        </a:spcBef>
                        <a:spcAft>
                          <a:spcPct val="0"/>
                        </a:spcAft>
                        <a:buClr>
                          <a:srgbClr val="009999"/>
                        </a:buClr>
                        <a:buSzPct val="70000"/>
                        <a:buFont typeface="Wingdings" pitchFamily="2" charset="2"/>
                        <a:buChar char="n"/>
                        <a:tabLst/>
                      </a:pPr>
                      <a:r>
                        <a:rPr kumimoji="0" lang="ru-RU"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Меньшие финансовые затраты </a:t>
                      </a:r>
                    </a:p>
                    <a:p>
                      <a:pPr marL="0" marR="0" lvl="0" indent="0" algn="l" defTabSz="914400" rtl="0" eaLnBrk="1" fontAlgn="base" latinLnBrk="0" hangingPunct="1">
                        <a:lnSpc>
                          <a:spcPct val="100000"/>
                        </a:lnSpc>
                        <a:spcBef>
                          <a:spcPct val="20000"/>
                        </a:spcBef>
                        <a:spcAft>
                          <a:spcPct val="0"/>
                        </a:spcAft>
                        <a:buClr>
                          <a:srgbClr val="009999"/>
                        </a:buClr>
                        <a:buSzPct val="70000"/>
                        <a:buFont typeface="Wingdings" pitchFamily="2" charset="2"/>
                        <a:buChar char="n"/>
                        <a:tabLst/>
                      </a:pPr>
                      <a:r>
                        <a:rPr kumimoji="0" lang="ru-RU"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Опыт управления проектами </a:t>
                      </a:r>
                    </a:p>
                    <a:p>
                      <a:pPr marL="0" marR="0" lvl="0" indent="0" algn="l" defTabSz="914400" rtl="0" eaLnBrk="1" fontAlgn="base" latinLnBrk="0" hangingPunct="1">
                        <a:lnSpc>
                          <a:spcPct val="100000"/>
                        </a:lnSpc>
                        <a:spcBef>
                          <a:spcPct val="20000"/>
                        </a:spcBef>
                        <a:spcAft>
                          <a:spcPct val="0"/>
                        </a:spcAft>
                        <a:buClr>
                          <a:srgbClr val="009999"/>
                        </a:buClr>
                        <a:buSzPct val="70000"/>
                        <a:buFont typeface="Wingdings" pitchFamily="2" charset="2"/>
                        <a:buChar char="n"/>
                        <a:tabLst/>
                      </a:pPr>
                      <a:r>
                        <a:rPr kumimoji="0" lang="ru-RU"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Опыт внедрения системы на нескольких предприятиях </a:t>
                      </a:r>
                    </a:p>
                    <a:p>
                      <a:pPr marL="0" marR="0" lvl="0" indent="0" algn="l" defTabSz="914400" rtl="0" eaLnBrk="1" fontAlgn="base" latinLnBrk="0" hangingPunct="1">
                        <a:lnSpc>
                          <a:spcPct val="100000"/>
                        </a:lnSpc>
                        <a:spcBef>
                          <a:spcPct val="20000"/>
                        </a:spcBef>
                        <a:spcAft>
                          <a:spcPct val="0"/>
                        </a:spcAft>
                        <a:buClr>
                          <a:srgbClr val="009999"/>
                        </a:buClr>
                        <a:buSzPct val="70000"/>
                        <a:buFont typeface="Wingdings" pitchFamily="2" charset="2"/>
                        <a:buChar char="n"/>
                        <a:tabLst/>
                      </a:pPr>
                      <a:r>
                        <a:rPr kumimoji="0" lang="ru-RU"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Владение современными методами построения систем управления </a:t>
                      </a:r>
                    </a:p>
                    <a:p>
                      <a:pPr marL="0" marR="0" lvl="0" indent="0" algn="l" defTabSz="914400" rtl="0" eaLnBrk="1" fontAlgn="base" latinLnBrk="0" hangingPunct="1">
                        <a:lnSpc>
                          <a:spcPct val="100000"/>
                        </a:lnSpc>
                        <a:spcBef>
                          <a:spcPct val="20000"/>
                        </a:spcBef>
                        <a:spcAft>
                          <a:spcPct val="0"/>
                        </a:spcAft>
                        <a:buClr>
                          <a:srgbClr val="009999"/>
                        </a:buClr>
                        <a:buSzPct val="70000"/>
                        <a:buFont typeface="Wingdings" pitchFamily="2" charset="2"/>
                        <a:buChar char="n"/>
                        <a:tabLst/>
                      </a:pPr>
                      <a:r>
                        <a:rPr kumimoji="0" lang="ru-RU"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Независимость на этапе эксплуатации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Требуется разработка методологии управления проектом и четкое следование ей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Необходимость решения вопроса занятости сотрудников, выделенных (или нанятых) для реализации проекта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Требуются программисты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DD87F408-3A97-484A-8213-33BD77B6DF4B}" type="slidenum">
              <a:rPr lang="ru-RU" altLang="ru-RU" sz="1200" b="0">
                <a:latin typeface="Arial" panose="020B0604020202020204" pitchFamily="34" charset="0"/>
              </a:rPr>
              <a:pPr eaLnBrk="1" hangingPunct="1"/>
              <a:t>33</a:t>
            </a:fld>
            <a:endParaRPr lang="ru-RU" altLang="ru-RU" sz="1200" b="0">
              <a:latin typeface="Arial" panose="020B0604020202020204" pitchFamily="34" charset="0"/>
            </a:endParaRPr>
          </a:p>
        </p:txBody>
      </p:sp>
      <p:sp>
        <p:nvSpPr>
          <p:cNvPr id="712706" name="Rectangle 2"/>
          <p:cNvSpPr>
            <a:spLocks noGrp="1" noRot="1" noChangeArrowheads="1"/>
          </p:cNvSpPr>
          <p:nvPr>
            <p:ph type="title"/>
          </p:nvPr>
        </p:nvSpPr>
        <p:spPr>
          <a:xfrm>
            <a:off x="395288" y="404813"/>
            <a:ext cx="8229600" cy="1371600"/>
          </a:xfrm>
        </p:spPr>
        <p:txBody>
          <a:bodyPr/>
          <a:lstStyle/>
          <a:p>
            <a:pPr eaLnBrk="1" hangingPunct="1">
              <a:lnSpc>
                <a:spcPct val="80000"/>
              </a:lnSpc>
              <a:defRPr/>
            </a:pPr>
            <a:r>
              <a:rPr lang="ru-RU" sz="3600" smtClean="0"/>
              <a:t>Привлечение экспертов по продукту от внешней компании-разработчика</a:t>
            </a:r>
            <a:endParaRPr lang="ru-RU" sz="4000" smtClean="0"/>
          </a:p>
        </p:txBody>
      </p:sp>
      <p:graphicFrame>
        <p:nvGraphicFramePr>
          <p:cNvPr id="712718" name="Group 14"/>
          <p:cNvGraphicFramePr>
            <a:graphicFrameLocks noGrp="1"/>
          </p:cNvGraphicFramePr>
          <p:nvPr>
            <p:ph idx="1"/>
          </p:nvPr>
        </p:nvGraphicFramePr>
        <p:xfrm>
          <a:off x="468313" y="1844675"/>
          <a:ext cx="8229600" cy="4248160"/>
        </p:xfrm>
        <a:graphic>
          <a:graphicData uri="http://schemas.openxmlformats.org/drawingml/2006/table">
            <a:tbl>
              <a:tblPr/>
              <a:tblGrid>
                <a:gridCol w="3959225"/>
                <a:gridCol w="4270375"/>
              </a:tblGrid>
              <a:tr h="79177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1" i="0" u="none" strike="noStrike" cap="none" normalizeH="0" baseline="0" smtClean="0">
                          <a:ln>
                            <a:noFill/>
                          </a:ln>
                          <a:solidFill>
                            <a:schemeClr val="folHlink"/>
                          </a:solidFill>
                          <a:effectLst>
                            <a:outerShdw blurRad="38100" dist="38100" dir="2700000" algn="tl">
                              <a:srgbClr val="C0C0C0"/>
                            </a:outerShdw>
                          </a:effectLst>
                          <a:latin typeface="Times New Roman" pitchFamily="18" charset="0"/>
                        </a:rPr>
                        <a:t>Преимущества</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1" i="0" u="none" strike="noStrike" cap="none" normalizeH="0" baseline="0" smtClean="0">
                          <a:ln>
                            <a:noFill/>
                          </a:ln>
                          <a:solidFill>
                            <a:schemeClr val="accent2"/>
                          </a:solidFill>
                          <a:effectLst>
                            <a:outerShdw blurRad="38100" dist="38100" dir="2700000" algn="tl">
                              <a:srgbClr val="C0C0C0"/>
                            </a:outerShdw>
                          </a:effectLst>
                          <a:latin typeface="Times New Roman" pitchFamily="18" charset="0"/>
                        </a:rPr>
                        <a:t>Недостатки</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56380">
                <a:tc>
                  <a:txBody>
                    <a:bodyPr/>
                    <a:lstStyle/>
                    <a:p>
                      <a:pPr marL="533400" marR="0" lvl="0" indent="-533400" algn="l" defTabSz="914400" rtl="0" eaLnBrk="1" fontAlgn="base" latinLnBrk="0" hangingPunct="1">
                        <a:lnSpc>
                          <a:spcPct val="100000"/>
                        </a:lnSpc>
                        <a:spcBef>
                          <a:spcPct val="20000"/>
                        </a:spcBef>
                        <a:spcAft>
                          <a:spcPct val="0"/>
                        </a:spcAft>
                        <a:buClr>
                          <a:srgbClr val="009999"/>
                        </a:buClr>
                        <a:buSzPct val="70000"/>
                        <a:buFont typeface="Wingdings" pitchFamily="2" charset="2"/>
                        <a:buChar char="n"/>
                        <a:tabLst/>
                      </a:pPr>
                      <a:r>
                        <a:rPr kumimoji="0" lang="ru-RU"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Меньшие финансовые затраты </a:t>
                      </a:r>
                    </a:p>
                    <a:p>
                      <a:pPr marL="533400" marR="0" lvl="0" indent="-533400" algn="l" defTabSz="914400" rtl="0" eaLnBrk="1" fontAlgn="base" latinLnBrk="0" hangingPunct="1">
                        <a:lnSpc>
                          <a:spcPct val="100000"/>
                        </a:lnSpc>
                        <a:spcBef>
                          <a:spcPct val="20000"/>
                        </a:spcBef>
                        <a:spcAft>
                          <a:spcPct val="0"/>
                        </a:spcAft>
                        <a:buClr>
                          <a:srgbClr val="009999"/>
                        </a:buClr>
                        <a:buSzPct val="70000"/>
                        <a:buFont typeface="Wingdings" pitchFamily="2" charset="2"/>
                        <a:buChar char="n"/>
                        <a:tabLst/>
                      </a:pPr>
                      <a:r>
                        <a:rPr kumimoji="0" lang="ru-RU"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Знание программного продукта </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Требуется разработка методологии управления проектом и четкое следование ей </a:t>
                      </a:r>
                    </a:p>
                    <a:p>
                      <a:pPr marL="533400" marR="0" lvl="0" indent="-53340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Необходимость решения вопроса занятости сотрудников, выделенных (или нанятых) для реализации проекта</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6" name="Рисунок 5" descr="Описание: eu_flag_co_funded_pos_[rgb]_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AB0FC5B3-0996-448A-BD3A-4C97F6E34477}" type="slidenum">
              <a:rPr lang="ru-RU" altLang="ru-RU" sz="1200" b="0">
                <a:latin typeface="Arial" panose="020B0604020202020204" pitchFamily="34" charset="0"/>
              </a:rPr>
              <a:pPr eaLnBrk="1" hangingPunct="1"/>
              <a:t>34</a:t>
            </a:fld>
            <a:endParaRPr lang="ru-RU" altLang="ru-RU" sz="1200" b="0">
              <a:latin typeface="Arial" panose="020B0604020202020204" pitchFamily="34" charset="0"/>
            </a:endParaRPr>
          </a:p>
        </p:txBody>
      </p:sp>
      <p:sp>
        <p:nvSpPr>
          <p:cNvPr id="713730" name="Rectangle 2"/>
          <p:cNvSpPr>
            <a:spLocks noGrp="1" noRot="1" noChangeArrowheads="1"/>
          </p:cNvSpPr>
          <p:nvPr>
            <p:ph type="title"/>
          </p:nvPr>
        </p:nvSpPr>
        <p:spPr>
          <a:xfrm>
            <a:off x="457200" y="274638"/>
            <a:ext cx="8229600" cy="561975"/>
          </a:xfrm>
        </p:spPr>
        <p:txBody>
          <a:bodyPr/>
          <a:lstStyle/>
          <a:p>
            <a:pPr eaLnBrk="1" hangingPunct="1">
              <a:lnSpc>
                <a:spcPct val="80000"/>
              </a:lnSpc>
              <a:defRPr/>
            </a:pPr>
            <a:r>
              <a:rPr lang="ru-RU" sz="3600" smtClean="0"/>
              <a:t>Определение степени участия сторонних организаций</a:t>
            </a:r>
          </a:p>
        </p:txBody>
      </p:sp>
      <p:sp>
        <p:nvSpPr>
          <p:cNvPr id="713731" name="Rectangle 3"/>
          <p:cNvSpPr>
            <a:spLocks noGrp="1" noChangeArrowheads="1"/>
          </p:cNvSpPr>
          <p:nvPr>
            <p:ph type="body" idx="1"/>
          </p:nvPr>
        </p:nvSpPr>
        <p:spPr>
          <a:xfrm>
            <a:off x="250825" y="1196975"/>
            <a:ext cx="8642350" cy="5400675"/>
          </a:xfrm>
        </p:spPr>
        <p:txBody>
          <a:bodyPr/>
          <a:lstStyle/>
          <a:p>
            <a:pPr eaLnBrk="1" hangingPunct="1">
              <a:lnSpc>
                <a:spcPct val="90000"/>
              </a:lnSpc>
              <a:buFont typeface="Wingdings" panose="05000000000000000000" pitchFamily="2" charset="2"/>
              <a:buNone/>
              <a:defRPr/>
            </a:pPr>
            <a:r>
              <a:rPr lang="ru-RU" sz="2800" smtClean="0"/>
              <a:t>Для определения необходимой степени участия сторонних специалистов или потребности в собственных ресурсах нужно:</a:t>
            </a:r>
          </a:p>
          <a:p>
            <a:pPr eaLnBrk="1" hangingPunct="1">
              <a:lnSpc>
                <a:spcPct val="90000"/>
              </a:lnSpc>
              <a:defRPr/>
            </a:pPr>
            <a:r>
              <a:rPr lang="ru-RU" sz="2800" smtClean="0"/>
              <a:t>четко определить </a:t>
            </a:r>
            <a:r>
              <a:rPr lang="ru-RU" sz="2800" b="1" smtClean="0"/>
              <a:t>цели и задачи проекта;</a:t>
            </a:r>
            <a:r>
              <a:rPr lang="ru-RU" sz="2800" smtClean="0"/>
              <a:t> </a:t>
            </a:r>
          </a:p>
          <a:p>
            <a:pPr eaLnBrk="1" hangingPunct="1">
              <a:lnSpc>
                <a:spcPct val="90000"/>
              </a:lnSpc>
              <a:defRPr/>
            </a:pPr>
            <a:r>
              <a:rPr lang="ru-RU" sz="2800" smtClean="0"/>
              <a:t>детально выявить существующие </a:t>
            </a:r>
            <a:r>
              <a:rPr lang="ru-RU" sz="2800" b="1" smtClean="0"/>
              <a:t>связи проекта;</a:t>
            </a:r>
            <a:r>
              <a:rPr lang="ru-RU" sz="2800" smtClean="0"/>
              <a:t> </a:t>
            </a:r>
          </a:p>
          <a:p>
            <a:pPr eaLnBrk="1" hangingPunct="1">
              <a:lnSpc>
                <a:spcPct val="90000"/>
              </a:lnSpc>
              <a:defRPr/>
            </a:pPr>
            <a:r>
              <a:rPr lang="ru-RU" sz="2800" smtClean="0"/>
              <a:t>определить необходимые </a:t>
            </a:r>
            <a:r>
              <a:rPr lang="ru-RU" sz="2800" b="1" smtClean="0"/>
              <a:t>человеческие ресурсы </a:t>
            </a:r>
            <a:r>
              <a:rPr lang="ru-RU" sz="2800" smtClean="0"/>
              <a:t>проекта; </a:t>
            </a:r>
          </a:p>
          <a:p>
            <a:pPr eaLnBrk="1" hangingPunct="1">
              <a:lnSpc>
                <a:spcPct val="90000"/>
              </a:lnSpc>
              <a:defRPr/>
            </a:pPr>
            <a:r>
              <a:rPr lang="ru-RU" sz="2800" smtClean="0"/>
              <a:t>оценить </a:t>
            </a:r>
            <a:r>
              <a:rPr lang="ru-RU" sz="2800" b="1" smtClean="0"/>
              <a:t>степень готовности </a:t>
            </a:r>
            <a:r>
              <a:rPr lang="ru-RU" sz="2800" smtClean="0"/>
              <a:t>предприятия к внедрению системы, прежде всего, с точки зрения наличия персонала, подготовленного в области знания программного продукта и опыта управления проектами.</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8EA7912C-D20D-4019-BD11-9A59EEEAA768}" type="slidenum">
              <a:rPr lang="ru-RU" altLang="ru-RU" sz="1200" b="0">
                <a:latin typeface="Arial" panose="020B0604020202020204" pitchFamily="34" charset="0"/>
              </a:rPr>
              <a:pPr eaLnBrk="1" hangingPunct="1"/>
              <a:t>35</a:t>
            </a:fld>
            <a:endParaRPr lang="ru-RU" altLang="ru-RU" sz="1200" b="0">
              <a:latin typeface="Arial" panose="020B0604020202020204" pitchFamily="34" charset="0"/>
            </a:endParaRPr>
          </a:p>
        </p:txBody>
      </p:sp>
      <p:sp>
        <p:nvSpPr>
          <p:cNvPr id="714754" name="Rectangle 2"/>
          <p:cNvSpPr>
            <a:spLocks noGrp="1" noRot="1" noChangeArrowheads="1"/>
          </p:cNvSpPr>
          <p:nvPr>
            <p:ph type="title"/>
          </p:nvPr>
        </p:nvSpPr>
        <p:spPr>
          <a:xfrm>
            <a:off x="457200" y="274638"/>
            <a:ext cx="8229600" cy="777875"/>
          </a:xfrm>
        </p:spPr>
        <p:txBody>
          <a:bodyPr/>
          <a:lstStyle/>
          <a:p>
            <a:pPr eaLnBrk="1" hangingPunct="1">
              <a:lnSpc>
                <a:spcPct val="80000"/>
              </a:lnSpc>
              <a:defRPr/>
            </a:pPr>
            <a:r>
              <a:rPr lang="ru-RU" sz="3200" smtClean="0"/>
              <a:t>Участие сторонних организаций на этапах внедрения</a:t>
            </a:r>
          </a:p>
        </p:txBody>
      </p:sp>
      <p:sp>
        <p:nvSpPr>
          <p:cNvPr id="714755" name="Rectangle 3"/>
          <p:cNvSpPr>
            <a:spLocks noGrp="1" noChangeArrowheads="1"/>
          </p:cNvSpPr>
          <p:nvPr>
            <p:ph type="body" idx="1"/>
          </p:nvPr>
        </p:nvSpPr>
        <p:spPr>
          <a:xfrm>
            <a:off x="179388" y="1196975"/>
            <a:ext cx="8640762" cy="5472113"/>
          </a:xfrm>
        </p:spPr>
        <p:txBody>
          <a:bodyPr/>
          <a:lstStyle/>
          <a:p>
            <a:pPr eaLnBrk="1" hangingPunct="1">
              <a:defRPr/>
            </a:pPr>
            <a:r>
              <a:rPr lang="ru-RU" sz="2800" smtClean="0"/>
              <a:t>На этапах обследования, постановки задачи, обучения команды внедрения, первоначальной настройки системы и при доработке программного продукта целесообразно привлечение сторонней компании-консультанта.</a:t>
            </a:r>
          </a:p>
          <a:p>
            <a:pPr eaLnBrk="1" hangingPunct="1">
              <a:defRPr/>
            </a:pPr>
            <a:r>
              <a:rPr lang="ru-RU" sz="2800" smtClean="0"/>
              <a:t>На этапах обучения конечных пользователей, переноса данных из существующих систем, ввода входящих остатков, создания отчетных форм, сопровождения на этапе эксплуатации работы по внедрению могут быть выполнены собственными силами предприятия при условии обеспечения профессионального руководства проектом.</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CD1E0824-4654-4D56-990B-1FD6B5A0DC0F}" type="slidenum">
              <a:rPr lang="ru-RU" altLang="ru-RU" sz="1200" b="0">
                <a:latin typeface="Arial" panose="020B0604020202020204" pitchFamily="34" charset="0"/>
              </a:rPr>
              <a:pPr eaLnBrk="1" hangingPunct="1"/>
              <a:t>36</a:t>
            </a:fld>
            <a:endParaRPr lang="ru-RU" altLang="ru-RU" sz="1200" b="0">
              <a:latin typeface="Arial" panose="020B0604020202020204" pitchFamily="34" charset="0"/>
            </a:endParaRPr>
          </a:p>
        </p:txBody>
      </p:sp>
      <p:sp>
        <p:nvSpPr>
          <p:cNvPr id="718850" name="Rectangle 2"/>
          <p:cNvSpPr>
            <a:spLocks noGrp="1" noRot="1" noChangeArrowheads="1"/>
          </p:cNvSpPr>
          <p:nvPr>
            <p:ph type="title"/>
          </p:nvPr>
        </p:nvSpPr>
        <p:spPr>
          <a:xfrm>
            <a:off x="250825" y="596879"/>
            <a:ext cx="8229600" cy="346075"/>
          </a:xfrm>
        </p:spPr>
        <p:txBody>
          <a:bodyPr/>
          <a:lstStyle/>
          <a:p>
            <a:pPr eaLnBrk="1" hangingPunct="1">
              <a:defRPr/>
            </a:pPr>
            <a:r>
              <a:rPr lang="ru-RU" sz="4000" dirty="0" smtClean="0"/>
              <a:t>Стадия </a:t>
            </a:r>
            <a:r>
              <a:rPr lang="ru-RU" sz="3600" dirty="0" smtClean="0"/>
              <a:t>сопровождения</a:t>
            </a:r>
            <a:r>
              <a:rPr lang="ru-RU" sz="4000" dirty="0" smtClean="0"/>
              <a:t> ИС</a:t>
            </a:r>
          </a:p>
        </p:txBody>
      </p:sp>
      <p:sp>
        <p:nvSpPr>
          <p:cNvPr id="718851" name="Rectangle 3"/>
          <p:cNvSpPr>
            <a:spLocks noGrp="1" noChangeArrowheads="1"/>
          </p:cNvSpPr>
          <p:nvPr>
            <p:ph type="body" idx="1"/>
          </p:nvPr>
        </p:nvSpPr>
        <p:spPr>
          <a:xfrm>
            <a:off x="250825" y="1245440"/>
            <a:ext cx="8642350" cy="5614988"/>
          </a:xfrm>
        </p:spPr>
        <p:txBody>
          <a:bodyPr/>
          <a:lstStyle/>
          <a:p>
            <a:pPr eaLnBrk="1" hangingPunct="1">
              <a:lnSpc>
                <a:spcPct val="90000"/>
              </a:lnSpc>
              <a:defRPr/>
            </a:pPr>
            <a:r>
              <a:rPr lang="ru-RU" sz="2400" dirty="0" err="1" smtClean="0"/>
              <a:t>Software</a:t>
            </a:r>
            <a:r>
              <a:rPr lang="ru-RU" sz="2400" dirty="0" smtClean="0"/>
              <a:t> </a:t>
            </a:r>
            <a:r>
              <a:rPr lang="ru-RU" sz="2400" dirty="0" err="1" smtClean="0"/>
              <a:t>Engineering</a:t>
            </a:r>
            <a:r>
              <a:rPr lang="ru-RU" sz="2400" dirty="0" smtClean="0"/>
              <a:t> </a:t>
            </a:r>
            <a:r>
              <a:rPr lang="ru-RU" sz="2400" dirty="0" err="1" smtClean="0"/>
              <a:t>Body</a:t>
            </a:r>
            <a:r>
              <a:rPr lang="ru-RU" sz="2400" dirty="0" smtClean="0"/>
              <a:t> </a:t>
            </a:r>
            <a:r>
              <a:rPr lang="ru-RU" sz="2400" dirty="0" err="1" smtClean="0"/>
              <a:t>of</a:t>
            </a:r>
            <a:r>
              <a:rPr lang="ru-RU" sz="2400" dirty="0" smtClean="0"/>
              <a:t> </a:t>
            </a:r>
            <a:r>
              <a:rPr lang="ru-RU" sz="2400" dirty="0" err="1" smtClean="0"/>
              <a:t>Knowledge</a:t>
            </a:r>
            <a:r>
              <a:rPr lang="ru-RU" sz="2400" dirty="0" smtClean="0"/>
              <a:t> (SWEBOK) – Свод знаний по программной инженерии </a:t>
            </a:r>
          </a:p>
          <a:p>
            <a:pPr eaLnBrk="1" hangingPunct="1">
              <a:lnSpc>
                <a:spcPct val="90000"/>
              </a:lnSpc>
              <a:defRPr/>
            </a:pPr>
            <a:r>
              <a:rPr lang="ru-RU" sz="2400" b="1" dirty="0" smtClean="0">
                <a:solidFill>
                  <a:schemeClr val="accent2"/>
                </a:solidFill>
                <a:effectLst/>
              </a:rPr>
              <a:t>SWEBOK:</a:t>
            </a:r>
            <a:r>
              <a:rPr lang="ru-RU" sz="2400" dirty="0" smtClean="0"/>
              <a:t> Сопровождение ПО – вся  совокупность деятельности, необходимой для обеспечения эффективной (с точки зрения затрат) поддержки программных систем. </a:t>
            </a:r>
          </a:p>
          <a:p>
            <a:pPr eaLnBrk="1" hangingPunct="1">
              <a:lnSpc>
                <a:spcPct val="90000"/>
              </a:lnSpc>
              <a:defRPr/>
            </a:pPr>
            <a:r>
              <a:rPr lang="ru-RU" sz="2400" b="1" dirty="0" smtClean="0">
                <a:solidFill>
                  <a:schemeClr val="accent2"/>
                </a:solidFill>
                <a:effectLst/>
              </a:rPr>
              <a:t>IEEE 1219 (</a:t>
            </a:r>
            <a:r>
              <a:rPr lang="ru-RU" sz="2400" b="1" dirty="0" err="1" smtClean="0">
                <a:solidFill>
                  <a:schemeClr val="accent2"/>
                </a:solidFill>
                <a:effectLst/>
              </a:rPr>
              <a:t>Standard</a:t>
            </a:r>
            <a:r>
              <a:rPr lang="ru-RU" sz="2400" b="1" dirty="0" smtClean="0">
                <a:solidFill>
                  <a:schemeClr val="accent2"/>
                </a:solidFill>
                <a:effectLst/>
              </a:rPr>
              <a:t> </a:t>
            </a:r>
            <a:r>
              <a:rPr lang="ru-RU" sz="2400" b="1" dirty="0" err="1" smtClean="0">
                <a:solidFill>
                  <a:schemeClr val="accent2"/>
                </a:solidFill>
                <a:effectLst/>
              </a:rPr>
              <a:t>for</a:t>
            </a:r>
            <a:r>
              <a:rPr lang="ru-RU" sz="2400" b="1" dirty="0" smtClean="0">
                <a:solidFill>
                  <a:schemeClr val="accent2"/>
                </a:solidFill>
                <a:effectLst/>
              </a:rPr>
              <a:t> </a:t>
            </a:r>
            <a:r>
              <a:rPr lang="ru-RU" sz="2400" b="1" dirty="0" err="1" smtClean="0">
                <a:solidFill>
                  <a:schemeClr val="accent2"/>
                </a:solidFill>
                <a:effectLst/>
              </a:rPr>
              <a:t>Software</a:t>
            </a:r>
            <a:r>
              <a:rPr lang="ru-RU" sz="2400" b="1" dirty="0" smtClean="0">
                <a:solidFill>
                  <a:schemeClr val="accent2"/>
                </a:solidFill>
                <a:effectLst/>
              </a:rPr>
              <a:t> </a:t>
            </a:r>
            <a:r>
              <a:rPr lang="ru-RU" sz="2400" b="1" dirty="0" err="1" smtClean="0">
                <a:solidFill>
                  <a:schemeClr val="accent2"/>
                </a:solidFill>
                <a:effectLst/>
              </a:rPr>
              <a:t>Maintenance</a:t>
            </a:r>
            <a:r>
              <a:rPr lang="ru-RU" sz="2400" b="1" dirty="0" smtClean="0">
                <a:solidFill>
                  <a:schemeClr val="accent2"/>
                </a:solidFill>
                <a:effectLst/>
              </a:rPr>
              <a:t>):</a:t>
            </a:r>
            <a:r>
              <a:rPr lang="ru-RU" sz="2400" dirty="0" smtClean="0"/>
              <a:t> Сопровождение ПО – модификация программного продукта после передачи в эксплуатацию для устранения сбоев, улучшения показателей производительности и/или других характеристик (атрибутов) продукта, или адаптации продукта для использования в модифицированном окружении. </a:t>
            </a:r>
          </a:p>
          <a:p>
            <a:pPr eaLnBrk="1" hangingPunct="1">
              <a:lnSpc>
                <a:spcPct val="90000"/>
              </a:lnSpc>
              <a:defRPr/>
            </a:pPr>
            <a:r>
              <a:rPr lang="ru-RU" sz="2400" b="1" dirty="0" smtClean="0">
                <a:solidFill>
                  <a:schemeClr val="accent2"/>
                </a:solidFill>
                <a:effectLst/>
              </a:rPr>
              <a:t>ГОСТ Р ИСО/МЭК 12207:</a:t>
            </a:r>
            <a:r>
              <a:rPr lang="ru-RU" sz="2400" dirty="0" smtClean="0"/>
              <a:t> Сопровождение – процесс модификации программного продукта в части его кода и документации для решения возникающих проблем при эксплуатации или реализации потребностей в улучшениях тех или иных характеристик продукта.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6" name="Рисунок 5" descr="Описание: eu_flag_co_funded_pos_[rgb]_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C6D235FD-6644-4BF8-B864-1F17CFD3D503}" type="slidenum">
              <a:rPr lang="ru-RU" altLang="ru-RU" sz="1200" b="0">
                <a:latin typeface="Arial" panose="020B0604020202020204" pitchFamily="34" charset="0"/>
              </a:rPr>
              <a:pPr eaLnBrk="1" hangingPunct="1"/>
              <a:t>37</a:t>
            </a:fld>
            <a:endParaRPr lang="ru-RU" altLang="ru-RU" sz="1200" b="0">
              <a:latin typeface="Arial" panose="020B0604020202020204" pitchFamily="34" charset="0"/>
            </a:endParaRPr>
          </a:p>
        </p:txBody>
      </p:sp>
      <p:sp>
        <p:nvSpPr>
          <p:cNvPr id="722950" name="Rectangle 6"/>
          <p:cNvSpPr>
            <a:spLocks noGrp="1" noRot="1" noChangeArrowheads="1"/>
          </p:cNvSpPr>
          <p:nvPr>
            <p:ph type="title"/>
          </p:nvPr>
        </p:nvSpPr>
        <p:spPr>
          <a:xfrm>
            <a:off x="338089" y="429703"/>
            <a:ext cx="8362950" cy="777875"/>
          </a:xfrm>
        </p:spPr>
        <p:txBody>
          <a:bodyPr/>
          <a:lstStyle/>
          <a:p>
            <a:pPr eaLnBrk="1" hangingPunct="1">
              <a:defRPr/>
            </a:pPr>
            <a:r>
              <a:rPr lang="ru-RU" sz="3200" dirty="0" smtClean="0"/>
              <a:t>Работы в процессе сопровождения </a:t>
            </a:r>
            <a:br>
              <a:rPr lang="ru-RU" sz="3200" dirty="0" smtClean="0"/>
            </a:br>
            <a:r>
              <a:rPr lang="ru-RU" sz="3200" dirty="0" smtClean="0"/>
              <a:t>по стандарту IEEE 1219 </a:t>
            </a:r>
          </a:p>
        </p:txBody>
      </p:sp>
      <p:graphicFrame>
        <p:nvGraphicFramePr>
          <p:cNvPr id="40964" name="Object 5"/>
          <p:cNvGraphicFramePr>
            <a:graphicFrameLocks noGrp="1" noChangeAspect="1"/>
          </p:cNvGraphicFramePr>
          <p:nvPr>
            <p:ph idx="1"/>
          </p:nvPr>
        </p:nvGraphicFramePr>
        <p:xfrm>
          <a:off x="541338" y="1187450"/>
          <a:ext cx="8421687" cy="5426075"/>
        </p:xfrm>
        <a:graphic>
          <a:graphicData uri="http://schemas.openxmlformats.org/presentationml/2006/ole">
            <mc:AlternateContent xmlns:mc="http://schemas.openxmlformats.org/markup-compatibility/2006">
              <mc:Choice xmlns:v="urn:schemas-microsoft-com:vml" Requires="v">
                <p:oleObj spid="_x0000_s40968" name="Visio" r:id="rId3" imgW="8764614" imgH="5646973" progId="Visio.Drawing.11">
                  <p:embed/>
                </p:oleObj>
              </mc:Choice>
              <mc:Fallback>
                <p:oleObj name="Visio" r:id="rId3" imgW="8764614" imgH="5646973"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338" y="1187450"/>
                        <a:ext cx="8421687"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6" name="Рисунок 5" descr="Описание: eu_flag_co_funded_pos_[rgb]_righ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6D260EDA-1B22-4DB0-97F5-089BE586E54F}" type="slidenum">
              <a:rPr lang="ru-RU" altLang="ru-RU" sz="1200" b="0">
                <a:latin typeface="Arial" panose="020B0604020202020204" pitchFamily="34" charset="0"/>
              </a:rPr>
              <a:pPr eaLnBrk="1" hangingPunct="1"/>
              <a:t>38</a:t>
            </a:fld>
            <a:endParaRPr lang="ru-RU" altLang="ru-RU" sz="1200" b="0">
              <a:latin typeface="Arial" panose="020B0604020202020204" pitchFamily="34" charset="0"/>
            </a:endParaRPr>
          </a:p>
        </p:txBody>
      </p:sp>
      <p:sp>
        <p:nvSpPr>
          <p:cNvPr id="730114" name="Rectangle 2"/>
          <p:cNvSpPr>
            <a:spLocks noGrp="1" noRot="1" noChangeArrowheads="1"/>
          </p:cNvSpPr>
          <p:nvPr>
            <p:ph type="title"/>
          </p:nvPr>
        </p:nvSpPr>
        <p:spPr>
          <a:xfrm>
            <a:off x="0" y="274638"/>
            <a:ext cx="8893175" cy="490537"/>
          </a:xfrm>
        </p:spPr>
        <p:txBody>
          <a:bodyPr/>
          <a:lstStyle/>
          <a:p>
            <a:pPr eaLnBrk="1" hangingPunct="1">
              <a:defRPr/>
            </a:pPr>
            <a:r>
              <a:rPr lang="ru-RU" sz="3600" smtClean="0"/>
              <a:t>Обязанности службы сопровождения</a:t>
            </a:r>
          </a:p>
        </p:txBody>
      </p:sp>
      <p:sp>
        <p:nvSpPr>
          <p:cNvPr id="730115" name="Rectangle 3"/>
          <p:cNvSpPr>
            <a:spLocks noGrp="1" noChangeArrowheads="1"/>
          </p:cNvSpPr>
          <p:nvPr>
            <p:ph type="body" idx="1"/>
          </p:nvPr>
        </p:nvSpPr>
        <p:spPr>
          <a:xfrm>
            <a:off x="323850" y="1052513"/>
            <a:ext cx="8569325" cy="5545137"/>
          </a:xfrm>
        </p:spPr>
        <p:txBody>
          <a:bodyPr/>
          <a:lstStyle/>
          <a:p>
            <a:pPr eaLnBrk="1" hangingPunct="1">
              <a:lnSpc>
                <a:spcPct val="90000"/>
              </a:lnSpc>
              <a:defRPr/>
            </a:pPr>
            <a:r>
              <a:rPr lang="ru-RU" sz="2800" smtClean="0"/>
              <a:t>Проверка пользовательского сценария, приводящего к сбою; </a:t>
            </a:r>
          </a:p>
          <a:p>
            <a:pPr eaLnBrk="1" hangingPunct="1">
              <a:lnSpc>
                <a:spcPct val="90000"/>
              </a:lnSpc>
              <a:defRPr/>
            </a:pPr>
            <a:r>
              <a:rPr lang="ru-RU" sz="2800" smtClean="0"/>
              <a:t>идентификация причин сбоя; </a:t>
            </a:r>
          </a:p>
          <a:p>
            <a:pPr eaLnBrk="1" hangingPunct="1">
              <a:lnSpc>
                <a:spcPct val="90000"/>
              </a:lnSpc>
              <a:defRPr/>
            </a:pPr>
            <a:r>
              <a:rPr lang="ru-RU" sz="2800" smtClean="0"/>
              <a:t>исправление ошибок или предоставление обходного пути решения проблемы для достижения требуемых параметров бизнеса; </a:t>
            </a:r>
          </a:p>
          <a:p>
            <a:pPr eaLnBrk="1" hangingPunct="1">
              <a:lnSpc>
                <a:spcPct val="90000"/>
              </a:lnSpc>
              <a:defRPr/>
            </a:pPr>
            <a:r>
              <a:rPr lang="ru-RU" sz="2800" smtClean="0"/>
              <a:t>журналирование всех работ и операций; </a:t>
            </a:r>
          </a:p>
          <a:p>
            <a:pPr eaLnBrk="1" hangingPunct="1">
              <a:lnSpc>
                <a:spcPct val="90000"/>
              </a:lnSpc>
              <a:defRPr/>
            </a:pPr>
            <a:r>
              <a:rPr lang="ru-RU" sz="2800" smtClean="0"/>
              <a:t>помещение описания проблемы и ее решения в базу знаний службы сопровождения; </a:t>
            </a:r>
          </a:p>
          <a:p>
            <a:pPr eaLnBrk="1" hangingPunct="1">
              <a:lnSpc>
                <a:spcPct val="90000"/>
              </a:lnSpc>
              <a:defRPr/>
            </a:pPr>
            <a:r>
              <a:rPr lang="ru-RU" sz="2800" smtClean="0"/>
              <a:t>передача всей информации разработчикам; </a:t>
            </a:r>
          </a:p>
          <a:p>
            <a:pPr eaLnBrk="1" hangingPunct="1">
              <a:lnSpc>
                <a:spcPct val="90000"/>
              </a:lnSpc>
              <a:defRPr/>
            </a:pPr>
            <a:r>
              <a:rPr lang="ru-RU" sz="2800" smtClean="0"/>
              <a:t>своевременное информирование пользователя о статусе запроса.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B8B213FE-CFAA-40D7-9D3C-FBFB2B776C18}" type="slidenum">
              <a:rPr lang="ru-RU" altLang="ru-RU" sz="1200" b="0">
                <a:latin typeface="Arial" panose="020B0604020202020204" pitchFamily="34" charset="0"/>
              </a:rPr>
              <a:pPr eaLnBrk="1" hangingPunct="1"/>
              <a:t>39</a:t>
            </a:fld>
            <a:endParaRPr lang="ru-RU" altLang="ru-RU" sz="1200" b="0">
              <a:latin typeface="Arial" panose="020B0604020202020204" pitchFamily="34" charset="0"/>
            </a:endParaRPr>
          </a:p>
        </p:txBody>
      </p:sp>
      <p:sp>
        <p:nvSpPr>
          <p:cNvPr id="719874" name="Rectangle 2"/>
          <p:cNvSpPr>
            <a:spLocks noGrp="1" noRot="1" noChangeArrowheads="1"/>
          </p:cNvSpPr>
          <p:nvPr>
            <p:ph type="title"/>
          </p:nvPr>
        </p:nvSpPr>
        <p:spPr/>
        <p:txBody>
          <a:bodyPr/>
          <a:lstStyle/>
          <a:p>
            <a:pPr eaLnBrk="1" hangingPunct="1">
              <a:lnSpc>
                <a:spcPct val="90000"/>
              </a:lnSpc>
              <a:defRPr/>
            </a:pPr>
            <a:r>
              <a:rPr lang="ru-RU" sz="3200" smtClean="0"/>
              <a:t>Работы по сопровождению проводятся для решения следующих задач:</a:t>
            </a:r>
          </a:p>
        </p:txBody>
      </p:sp>
      <p:sp>
        <p:nvSpPr>
          <p:cNvPr id="719875" name="Rectangle 3"/>
          <p:cNvSpPr>
            <a:spLocks noGrp="1" noChangeArrowheads="1"/>
          </p:cNvSpPr>
          <p:nvPr>
            <p:ph type="body" idx="1"/>
          </p:nvPr>
        </p:nvSpPr>
        <p:spPr>
          <a:xfrm>
            <a:off x="250825" y="1484313"/>
            <a:ext cx="8642350" cy="5040312"/>
          </a:xfrm>
        </p:spPr>
        <p:txBody>
          <a:bodyPr/>
          <a:lstStyle/>
          <a:p>
            <a:pPr eaLnBrk="1" hangingPunct="1">
              <a:defRPr/>
            </a:pPr>
            <a:r>
              <a:rPr lang="ru-RU" sz="2800" smtClean="0"/>
              <a:t>устранение сбоев </a:t>
            </a:r>
            <a:r>
              <a:rPr lang="ru-RU" sz="2800" i="1" smtClean="0"/>
              <a:t>(20% стоимости сопровождения)</a:t>
            </a:r>
            <a:r>
              <a:rPr lang="ru-RU" sz="2800" smtClean="0"/>
              <a:t>;</a:t>
            </a:r>
          </a:p>
          <a:p>
            <a:pPr eaLnBrk="1" hangingPunct="1">
              <a:defRPr/>
            </a:pPr>
            <a:r>
              <a:rPr lang="ru-RU" sz="2800" smtClean="0"/>
              <a:t>улучшение дизайна;</a:t>
            </a:r>
          </a:p>
          <a:p>
            <a:pPr eaLnBrk="1" hangingPunct="1">
              <a:defRPr/>
            </a:pPr>
            <a:r>
              <a:rPr lang="ru-RU" sz="2800" smtClean="0"/>
              <a:t>реализация расширений (новых функциональных возможностей);</a:t>
            </a:r>
          </a:p>
          <a:p>
            <a:pPr eaLnBrk="1" hangingPunct="1">
              <a:defRPr/>
            </a:pPr>
            <a:r>
              <a:rPr lang="ru-RU" sz="2800" smtClean="0"/>
              <a:t>создание интерфейсов взаимодействия с другими (внешними) системами;</a:t>
            </a:r>
          </a:p>
          <a:p>
            <a:pPr eaLnBrk="1" hangingPunct="1">
              <a:defRPr/>
            </a:pPr>
            <a:r>
              <a:rPr lang="ru-RU" sz="2800" smtClean="0"/>
              <a:t>адаптация для возможности работы на другой аппаратной платформе;</a:t>
            </a:r>
          </a:p>
          <a:p>
            <a:pPr eaLnBrk="1" hangingPunct="1">
              <a:defRPr/>
            </a:pPr>
            <a:r>
              <a:rPr lang="ru-RU" sz="2800" smtClean="0"/>
              <a:t>миграции унаследованного ПО;</a:t>
            </a:r>
          </a:p>
          <a:p>
            <a:pPr eaLnBrk="1" hangingPunct="1">
              <a:defRPr/>
            </a:pPr>
            <a:r>
              <a:rPr lang="ru-RU" sz="2800" smtClean="0"/>
              <a:t>вывода программного обеспечения из эксплуатации.</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23815F9E-08D1-4185-A08B-C036EF4836AA}" type="slidenum">
              <a:rPr lang="ru-RU" altLang="ru-RU" sz="1200" b="0">
                <a:latin typeface="Arial" panose="020B0604020202020204" pitchFamily="34" charset="0"/>
              </a:rPr>
              <a:pPr eaLnBrk="1" hangingPunct="1"/>
              <a:t>4</a:t>
            </a:fld>
            <a:endParaRPr lang="ru-RU" altLang="ru-RU" sz="1200" b="0">
              <a:latin typeface="Arial" panose="020B0604020202020204" pitchFamily="34" charset="0"/>
            </a:endParaRPr>
          </a:p>
        </p:txBody>
      </p:sp>
      <p:sp>
        <p:nvSpPr>
          <p:cNvPr id="659458" name="Rectangle 2"/>
          <p:cNvSpPr>
            <a:spLocks noGrp="1" noRot="1" noChangeArrowheads="1"/>
          </p:cNvSpPr>
          <p:nvPr>
            <p:ph type="title"/>
          </p:nvPr>
        </p:nvSpPr>
        <p:spPr>
          <a:xfrm>
            <a:off x="459579" y="431801"/>
            <a:ext cx="8432800" cy="681037"/>
          </a:xfrm>
        </p:spPr>
        <p:txBody>
          <a:bodyPr/>
          <a:lstStyle/>
          <a:p>
            <a:pPr eaLnBrk="1" hangingPunct="1">
              <a:defRPr/>
            </a:pPr>
            <a:r>
              <a:rPr lang="ru-RU" sz="4000" dirty="0" smtClean="0"/>
              <a:t>Стадия «Ввод системы в действие»</a:t>
            </a:r>
          </a:p>
        </p:txBody>
      </p:sp>
      <p:graphicFrame>
        <p:nvGraphicFramePr>
          <p:cNvPr id="659533" name="Group 77"/>
          <p:cNvGraphicFramePr>
            <a:graphicFrameLocks noGrp="1"/>
          </p:cNvGraphicFramePr>
          <p:nvPr>
            <p:ph idx="1"/>
          </p:nvPr>
        </p:nvGraphicFramePr>
        <p:xfrm>
          <a:off x="504825" y="1112838"/>
          <a:ext cx="8416925" cy="4822847"/>
        </p:xfrm>
        <a:graphic>
          <a:graphicData uri="http://schemas.openxmlformats.org/drawingml/2006/table">
            <a:tbl>
              <a:tblPr/>
              <a:tblGrid>
                <a:gridCol w="2570163"/>
                <a:gridCol w="5846762"/>
              </a:tblGrid>
              <a:tr h="64726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1" i="0" u="none" strike="noStrike" cap="none" normalizeH="0" baseline="0" smtClean="0">
                          <a:ln>
                            <a:noFill/>
                          </a:ln>
                          <a:solidFill>
                            <a:schemeClr val="accent2"/>
                          </a:solidFill>
                          <a:effectLst>
                            <a:outerShdw blurRad="38100" dist="38100" dir="2700000" algn="tl">
                              <a:srgbClr val="C0C0C0"/>
                            </a:outerShdw>
                          </a:effectLst>
                          <a:latin typeface="Times New Roman" pitchFamily="18" charset="0"/>
                        </a:rPr>
                        <a:t>Этапы</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1" i="0" u="none" strike="noStrike" cap="none" normalizeH="0" baseline="0" smtClean="0">
                          <a:ln>
                            <a:noFill/>
                          </a:ln>
                          <a:solidFill>
                            <a:schemeClr val="accent2"/>
                          </a:solidFill>
                          <a:effectLst>
                            <a:outerShdw blurRad="38100" dist="38100" dir="2700000" algn="tl">
                              <a:srgbClr val="C0C0C0"/>
                            </a:outerShdw>
                          </a:effectLst>
                          <a:latin typeface="Times New Roman" pitchFamily="18" charset="0"/>
                        </a:rPr>
                        <a:t>Содержание работ</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729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1. Подготовка объекта автоматизации к вводу ИС в действие.</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Р</a:t>
                      </a: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еализация проектных решений по организационной структуре</a:t>
                      </a: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a:t>
                      </a: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a:t>
                      </a:r>
                      <a:endPar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обеспечение подразделений объекта управления инструктивно-методическими материалами</a:t>
                      </a: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внедрение классификаторов информации</a:t>
                      </a: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73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2. Подготовка персонала</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О</a:t>
                      </a: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бучение персонала</a:t>
                      </a: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проверка способности </a:t>
                      </a: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персонала </a:t>
                      </a: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обеспечить функционирование ИС</a:t>
                      </a: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53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3. Комплектация ИС поставляемыми изделиями.</a:t>
                      </a:r>
                      <a:b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br>
                      <a:endParaRPr kumimoji="0" lang="ru-RU" sz="20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П</a:t>
                      </a: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олучение комплектующих изделий серийного и единичного производства, материалов и монтажных изделий</a:t>
                      </a: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a:t>
                      </a: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a:t>
                      </a:r>
                      <a:endPar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проведение входного контроля качества</a:t>
                      </a: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a:t>
                      </a:r>
                      <a:r>
                        <a:rPr kumimoji="0" lang="ru-RU" sz="20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 </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6" name="Рисунок 5" descr="Описание: eu_flag_co_funded_pos_[rgb]_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C717662D-084A-4EB6-A3F3-99AEC1E20A67}" type="slidenum">
              <a:rPr lang="ru-RU" altLang="ru-RU" sz="1200" b="0">
                <a:latin typeface="Arial" panose="020B0604020202020204" pitchFamily="34" charset="0"/>
              </a:rPr>
              <a:pPr eaLnBrk="1" hangingPunct="1"/>
              <a:t>40</a:t>
            </a:fld>
            <a:endParaRPr lang="ru-RU" altLang="ru-RU" sz="1200" b="0">
              <a:latin typeface="Arial" panose="020B0604020202020204" pitchFamily="34" charset="0"/>
            </a:endParaRPr>
          </a:p>
        </p:txBody>
      </p:sp>
      <p:sp>
        <p:nvSpPr>
          <p:cNvPr id="720898" name="Rectangle 2"/>
          <p:cNvSpPr>
            <a:spLocks noGrp="1" noRot="1" noChangeArrowheads="1"/>
          </p:cNvSpPr>
          <p:nvPr>
            <p:ph type="title"/>
          </p:nvPr>
        </p:nvSpPr>
        <p:spPr/>
        <p:txBody>
          <a:bodyPr/>
          <a:lstStyle/>
          <a:p>
            <a:pPr eaLnBrk="1" hangingPunct="1">
              <a:lnSpc>
                <a:spcPct val="90000"/>
              </a:lnSpc>
              <a:defRPr/>
            </a:pPr>
            <a:r>
              <a:rPr lang="ru-RU" sz="3600" smtClean="0"/>
              <a:t>Факторы, влияющие на стоимость сопровождения</a:t>
            </a:r>
          </a:p>
        </p:txBody>
      </p:sp>
      <p:sp>
        <p:nvSpPr>
          <p:cNvPr id="720899" name="Rectangle 3"/>
          <p:cNvSpPr>
            <a:spLocks noGrp="1" noChangeArrowheads="1"/>
          </p:cNvSpPr>
          <p:nvPr>
            <p:ph type="body" idx="1"/>
          </p:nvPr>
        </p:nvSpPr>
        <p:spPr>
          <a:xfrm>
            <a:off x="250825" y="1600200"/>
            <a:ext cx="8642350" cy="4924425"/>
          </a:xfrm>
        </p:spPr>
        <p:txBody>
          <a:bodyPr/>
          <a:lstStyle/>
          <a:p>
            <a:pPr eaLnBrk="1" hangingPunct="1">
              <a:defRPr/>
            </a:pPr>
            <a:r>
              <a:rPr lang="ru-RU" sz="2800" smtClean="0"/>
              <a:t>тип приложения</a:t>
            </a:r>
          </a:p>
          <a:p>
            <a:pPr eaLnBrk="1" hangingPunct="1">
              <a:defRPr/>
            </a:pPr>
            <a:r>
              <a:rPr lang="ru-RU" sz="2800" smtClean="0"/>
              <a:t>новизна программного обеспечения</a:t>
            </a:r>
          </a:p>
          <a:p>
            <a:pPr eaLnBrk="1" hangingPunct="1">
              <a:defRPr/>
            </a:pPr>
            <a:r>
              <a:rPr lang="ru-RU" sz="2800" smtClean="0"/>
              <a:t>наличие и квалификация персонала по сопровождению</a:t>
            </a:r>
          </a:p>
          <a:p>
            <a:pPr eaLnBrk="1" hangingPunct="1">
              <a:defRPr/>
            </a:pPr>
            <a:r>
              <a:rPr lang="ru-RU" sz="2800" smtClean="0"/>
              <a:t>длительность использования программной системы</a:t>
            </a:r>
          </a:p>
          <a:p>
            <a:pPr eaLnBrk="1" hangingPunct="1">
              <a:defRPr/>
            </a:pPr>
            <a:r>
              <a:rPr lang="ru-RU" sz="2800" smtClean="0"/>
              <a:t>характеристики и специфика аппаратной части (а также телекоммуникационной инфраструктуры)</a:t>
            </a:r>
          </a:p>
          <a:p>
            <a:pPr eaLnBrk="1" hangingPunct="1">
              <a:defRPr/>
            </a:pPr>
            <a:r>
              <a:rPr lang="ru-RU" sz="2800" smtClean="0"/>
              <a:t>качество дизайна (например, модульность или масштабируемость), кода, документации и соответствующих работ по тестированию системы</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78CC6A28-712C-496C-ABE4-1F0E16B8A39F}" type="slidenum">
              <a:rPr lang="ru-RU" altLang="ru-RU" sz="1200" b="0">
                <a:latin typeface="Arial" panose="020B0604020202020204" pitchFamily="34" charset="0"/>
              </a:rPr>
              <a:pPr eaLnBrk="1" hangingPunct="1"/>
              <a:t>41</a:t>
            </a:fld>
            <a:endParaRPr lang="ru-RU" altLang="ru-RU" sz="1200" b="0">
              <a:latin typeface="Arial" panose="020B0604020202020204" pitchFamily="34" charset="0"/>
            </a:endParaRPr>
          </a:p>
        </p:txBody>
      </p:sp>
      <p:sp>
        <p:nvSpPr>
          <p:cNvPr id="721922" name="Rectangle 2"/>
          <p:cNvSpPr>
            <a:spLocks noGrp="1" noRot="1" noChangeArrowheads="1"/>
          </p:cNvSpPr>
          <p:nvPr>
            <p:ph type="title"/>
          </p:nvPr>
        </p:nvSpPr>
        <p:spPr>
          <a:xfrm>
            <a:off x="457200" y="274638"/>
            <a:ext cx="8229600" cy="490537"/>
          </a:xfrm>
        </p:spPr>
        <p:txBody>
          <a:bodyPr/>
          <a:lstStyle/>
          <a:p>
            <a:pPr eaLnBrk="1" hangingPunct="1">
              <a:defRPr/>
            </a:pPr>
            <a:r>
              <a:rPr lang="ru-RU" sz="3600" smtClean="0"/>
              <a:t>Категории сопровождения</a:t>
            </a:r>
          </a:p>
        </p:txBody>
      </p:sp>
      <p:sp>
        <p:nvSpPr>
          <p:cNvPr id="721923" name="Rectangle 3"/>
          <p:cNvSpPr>
            <a:spLocks noGrp="1" noChangeArrowheads="1"/>
          </p:cNvSpPr>
          <p:nvPr>
            <p:ph type="body" idx="1"/>
          </p:nvPr>
        </p:nvSpPr>
        <p:spPr>
          <a:xfrm>
            <a:off x="250825" y="981075"/>
            <a:ext cx="8713788" cy="5688013"/>
          </a:xfrm>
        </p:spPr>
        <p:txBody>
          <a:bodyPr/>
          <a:lstStyle/>
          <a:p>
            <a:pPr eaLnBrk="1" hangingPunct="1">
              <a:lnSpc>
                <a:spcPct val="90000"/>
              </a:lnSpc>
              <a:defRPr/>
            </a:pPr>
            <a:r>
              <a:rPr lang="ru-RU" sz="2400" b="1" smtClean="0">
                <a:solidFill>
                  <a:schemeClr val="accent2"/>
                </a:solidFill>
                <a:effectLst/>
              </a:rPr>
              <a:t>Корректирующее сопровождение</a:t>
            </a:r>
            <a:r>
              <a:rPr lang="ru-RU" sz="2400" smtClean="0"/>
              <a:t>: модификация программного продукта, выполняемая после передачи в эксплуатацию для устранения сбоев; </a:t>
            </a:r>
          </a:p>
          <a:p>
            <a:pPr eaLnBrk="1" hangingPunct="1">
              <a:lnSpc>
                <a:spcPct val="90000"/>
              </a:lnSpc>
              <a:defRPr/>
            </a:pPr>
            <a:r>
              <a:rPr lang="ru-RU" sz="2400" b="1" smtClean="0">
                <a:solidFill>
                  <a:schemeClr val="accent2"/>
                </a:solidFill>
                <a:effectLst/>
              </a:rPr>
              <a:t>Профилактическое сопровождение</a:t>
            </a:r>
            <a:r>
              <a:rPr lang="ru-RU" sz="2400" smtClean="0"/>
              <a:t>: модификация программного продукта на этапе эксплуатации для идентификации и предотвращения скрытых дефектов до того, когда они приведут к реальным сбоям; </a:t>
            </a:r>
          </a:p>
          <a:p>
            <a:pPr eaLnBrk="1" hangingPunct="1">
              <a:lnSpc>
                <a:spcPct val="90000"/>
              </a:lnSpc>
              <a:defRPr/>
            </a:pPr>
            <a:r>
              <a:rPr lang="ru-RU" sz="2400" b="1" smtClean="0">
                <a:solidFill>
                  <a:schemeClr val="accent2"/>
                </a:solidFill>
                <a:effectLst/>
              </a:rPr>
              <a:t>Адаптирующее сопровождение</a:t>
            </a:r>
            <a:r>
              <a:rPr lang="ru-RU" sz="2400" smtClean="0"/>
              <a:t>: модификация программного продукта на этапе эксплуатации для обеспечения продолжения его использования с заданной эффективностью в изменившемся окружении;</a:t>
            </a:r>
          </a:p>
          <a:p>
            <a:pPr eaLnBrk="1" hangingPunct="1">
              <a:lnSpc>
                <a:spcPct val="90000"/>
              </a:lnSpc>
              <a:defRPr/>
            </a:pPr>
            <a:r>
              <a:rPr lang="ru-RU" sz="2400" b="1" smtClean="0">
                <a:solidFill>
                  <a:schemeClr val="accent2"/>
                </a:solidFill>
                <a:effectLst/>
              </a:rPr>
              <a:t>Совершенствующее сопровождение</a:t>
            </a:r>
            <a:r>
              <a:rPr lang="ru-RU" sz="2400" smtClean="0"/>
              <a:t>: модификация программного продукта на этапе эксплуатации для повышения характеристик производительности и удобства сопровождения.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6" name="Рисунок 5" descr="Описание: eu_flag_co_funded_pos_[rgb]_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99A64607-08BC-4251-9996-375546916689}" type="slidenum">
              <a:rPr lang="ru-RU" altLang="ru-RU" sz="1200" b="0">
                <a:latin typeface="Arial" panose="020B0604020202020204" pitchFamily="34" charset="0"/>
              </a:rPr>
              <a:pPr eaLnBrk="1" hangingPunct="1"/>
              <a:t>42</a:t>
            </a:fld>
            <a:endParaRPr lang="ru-RU" altLang="ru-RU" sz="1200" b="0">
              <a:latin typeface="Arial" panose="020B0604020202020204" pitchFamily="34" charset="0"/>
            </a:endParaRPr>
          </a:p>
        </p:txBody>
      </p:sp>
      <p:sp>
        <p:nvSpPr>
          <p:cNvPr id="716802" name="Rectangle 2"/>
          <p:cNvSpPr>
            <a:spLocks noGrp="1" noRot="1" noChangeArrowheads="1"/>
          </p:cNvSpPr>
          <p:nvPr>
            <p:ph type="title"/>
          </p:nvPr>
        </p:nvSpPr>
        <p:spPr/>
        <p:txBody>
          <a:bodyPr/>
          <a:lstStyle/>
          <a:p>
            <a:pPr eaLnBrk="1" hangingPunct="1">
              <a:defRPr/>
            </a:pPr>
            <a:r>
              <a:rPr lang="ru-RU" smtClean="0"/>
              <a:t>Варианты сопровождения ИС</a:t>
            </a:r>
          </a:p>
        </p:txBody>
      </p:sp>
      <p:sp>
        <p:nvSpPr>
          <p:cNvPr id="716803" name="Rectangle 3"/>
          <p:cNvSpPr>
            <a:spLocks noGrp="1" noChangeArrowheads="1"/>
          </p:cNvSpPr>
          <p:nvPr>
            <p:ph type="body" idx="1"/>
          </p:nvPr>
        </p:nvSpPr>
        <p:spPr/>
        <p:txBody>
          <a:bodyPr/>
          <a:lstStyle/>
          <a:p>
            <a:pPr eaLnBrk="1" hangingPunct="1">
              <a:defRPr/>
            </a:pPr>
            <a:r>
              <a:rPr lang="ru-RU" b="1" smtClean="0"/>
              <a:t>«По заявкам»</a:t>
            </a:r>
            <a:r>
              <a:rPr lang="ru-RU" smtClean="0"/>
              <a:t> </a:t>
            </a:r>
          </a:p>
          <a:p>
            <a:pPr eaLnBrk="1" hangingPunct="1">
              <a:defRPr/>
            </a:pPr>
            <a:r>
              <a:rPr lang="ru-RU" b="1" smtClean="0"/>
              <a:t>«Обслуживание по договору локальное».</a:t>
            </a:r>
            <a:r>
              <a:rPr lang="ru-RU" smtClean="0"/>
              <a:t> </a:t>
            </a:r>
          </a:p>
          <a:p>
            <a:pPr eaLnBrk="1" hangingPunct="1">
              <a:defRPr/>
            </a:pPr>
            <a:r>
              <a:rPr lang="ru-RU" b="1" smtClean="0"/>
              <a:t>«Регламентированное сопровождение».</a:t>
            </a:r>
            <a:r>
              <a:rPr lang="ru-RU" smtClean="0"/>
              <a:t> </a:t>
            </a:r>
          </a:p>
          <a:p>
            <a:pPr eaLnBrk="1" hangingPunct="1">
              <a:defRPr/>
            </a:pPr>
            <a:r>
              <a:rPr lang="ru-RU" b="1" smtClean="0"/>
              <a:t>«Аудит \ консультирование»</a:t>
            </a:r>
            <a:r>
              <a:rPr lang="ru-RU" smtClean="0"/>
              <a:t> </a:t>
            </a:r>
          </a:p>
          <a:p>
            <a:pPr eaLnBrk="1" hangingPunct="1">
              <a:defRPr/>
            </a:pPr>
            <a:r>
              <a:rPr lang="ru-RU" b="1" smtClean="0"/>
              <a:t>«Полное сопровождение»</a:t>
            </a:r>
            <a:r>
              <a:rPr lang="ru-RU" smtClean="0"/>
              <a:t>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6" name="Рисунок 5" descr="Описание: eu_flag_co_funded_pos_[rgb]_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67F51DE7-389C-4312-8A0F-91762E024414}" type="slidenum">
              <a:rPr lang="ru-RU" altLang="ru-RU" sz="1200" b="0">
                <a:latin typeface="Arial" panose="020B0604020202020204" pitchFamily="34" charset="0"/>
              </a:rPr>
              <a:pPr eaLnBrk="1" hangingPunct="1"/>
              <a:t>43</a:t>
            </a:fld>
            <a:endParaRPr lang="ru-RU" altLang="ru-RU" sz="1200" b="0">
              <a:latin typeface="Arial" panose="020B0604020202020204" pitchFamily="34" charset="0"/>
            </a:endParaRPr>
          </a:p>
        </p:txBody>
      </p:sp>
      <p:sp>
        <p:nvSpPr>
          <p:cNvPr id="760834" name="Rectangle 2"/>
          <p:cNvSpPr>
            <a:spLocks noGrp="1" noRot="1" noChangeArrowheads="1"/>
          </p:cNvSpPr>
          <p:nvPr>
            <p:ph type="title"/>
          </p:nvPr>
        </p:nvSpPr>
        <p:spPr>
          <a:xfrm>
            <a:off x="539750" y="981075"/>
            <a:ext cx="8229600" cy="1143000"/>
          </a:xfrm>
        </p:spPr>
        <p:txBody>
          <a:bodyPr/>
          <a:lstStyle/>
          <a:p>
            <a:pPr eaLnBrk="1" hangingPunct="1">
              <a:defRPr/>
            </a:pPr>
            <a:r>
              <a:rPr lang="ru-RU" dirty="0" smtClean="0"/>
              <a:t>Системное обслуживание и сопровождение серверов и кластерных систем</a:t>
            </a:r>
          </a:p>
        </p:txBody>
      </p:sp>
      <p:pic>
        <p:nvPicPr>
          <p:cNvPr id="7475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852738"/>
            <a:ext cx="6196012"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6" name="Рисунок 5" descr="Описание: eu_flag_co_funded_pos_[rgb]_righ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3AD25211-3D39-437E-8708-2B1A9B7798C7}" type="slidenum">
              <a:rPr lang="ru-RU" altLang="ru-RU" sz="1200" b="0">
                <a:latin typeface="Arial" panose="020B0604020202020204" pitchFamily="34" charset="0"/>
              </a:rPr>
              <a:pPr eaLnBrk="1" hangingPunct="1"/>
              <a:t>44</a:t>
            </a:fld>
            <a:endParaRPr lang="ru-RU" altLang="ru-RU" sz="1200" b="0">
              <a:latin typeface="Arial" panose="020B0604020202020204" pitchFamily="34" charset="0"/>
            </a:endParaRPr>
          </a:p>
        </p:txBody>
      </p:sp>
      <p:sp>
        <p:nvSpPr>
          <p:cNvPr id="761858" name="Rectangle 2"/>
          <p:cNvSpPr>
            <a:spLocks noGrp="1" noRot="1" noChangeArrowheads="1"/>
          </p:cNvSpPr>
          <p:nvPr>
            <p:ph type="title"/>
          </p:nvPr>
        </p:nvSpPr>
        <p:spPr>
          <a:xfrm>
            <a:off x="539750" y="0"/>
            <a:ext cx="8229600" cy="1143000"/>
          </a:xfrm>
        </p:spPr>
        <p:txBody>
          <a:bodyPr/>
          <a:lstStyle/>
          <a:p>
            <a:pPr eaLnBrk="1" hangingPunct="1">
              <a:defRPr/>
            </a:pPr>
            <a:r>
              <a:rPr lang="ru-RU" dirty="0" smtClean="0"/>
              <a:t>Основные понятия</a:t>
            </a:r>
          </a:p>
        </p:txBody>
      </p:sp>
      <p:sp>
        <p:nvSpPr>
          <p:cNvPr id="761859" name="Rectangle 3"/>
          <p:cNvSpPr>
            <a:spLocks noGrp="1" noChangeArrowheads="1"/>
          </p:cNvSpPr>
          <p:nvPr>
            <p:ph type="body" idx="1"/>
          </p:nvPr>
        </p:nvSpPr>
        <p:spPr>
          <a:xfrm>
            <a:off x="457200" y="1600200"/>
            <a:ext cx="2243138" cy="1900238"/>
          </a:xfrm>
        </p:spPr>
        <p:txBody>
          <a:bodyPr/>
          <a:lstStyle/>
          <a:p>
            <a:pPr eaLnBrk="1" hangingPunct="1">
              <a:defRPr/>
            </a:pPr>
            <a:r>
              <a:rPr lang="ru-RU" dirty="0" smtClean="0"/>
              <a:t>Сервер</a:t>
            </a:r>
          </a:p>
          <a:p>
            <a:pPr eaLnBrk="1" hangingPunct="1">
              <a:defRPr/>
            </a:pPr>
            <a:r>
              <a:rPr lang="ru-RU" dirty="0" smtClean="0"/>
              <a:t>Кластер</a:t>
            </a:r>
          </a:p>
          <a:p>
            <a:pPr eaLnBrk="1" hangingPunct="1">
              <a:defRPr/>
            </a:pPr>
            <a:r>
              <a:rPr lang="ru-RU" dirty="0" smtClean="0"/>
              <a:t>ЛВС</a:t>
            </a:r>
          </a:p>
        </p:txBody>
      </p:sp>
      <p:pic>
        <p:nvPicPr>
          <p:cNvPr id="75781" name="Picture 5"/>
          <p:cNvPicPr>
            <a:picLocks noChangeAspect="1" noChangeArrowheads="1"/>
          </p:cNvPicPr>
          <p:nvPr/>
        </p:nvPicPr>
        <p:blipFill>
          <a:blip r:embed="rId2">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2459038" y="1268413"/>
            <a:ext cx="6434137"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7" name="Рисунок 6" descr="Описание: eu_flag_co_funded_pos_[rgb]_righ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4450"/>
            <a:ext cx="9144000" cy="720725"/>
          </a:xfrm>
        </p:spPr>
        <p:txBody>
          <a:bodyPr/>
          <a:lstStyle/>
          <a:p>
            <a:pPr>
              <a:defRPr/>
            </a:pPr>
            <a:r>
              <a:rPr lang="ru-RU" sz="2400" dirty="0" smtClean="0">
                <a:effectLst/>
              </a:rPr>
              <a:t>1. Системное </a:t>
            </a:r>
            <a:r>
              <a:rPr lang="ru-RU" sz="2400" dirty="0">
                <a:effectLst/>
              </a:rPr>
              <a:t>сопровождение и обслуживание серверов и кластерных </a:t>
            </a:r>
            <a:r>
              <a:rPr lang="ru-RU" sz="2400" dirty="0" smtClean="0">
                <a:effectLst/>
              </a:rPr>
              <a:t>систем подразумевает: </a:t>
            </a:r>
            <a:endParaRPr lang="ru-RU" sz="2400" dirty="0"/>
          </a:p>
        </p:txBody>
      </p:sp>
      <p:sp>
        <p:nvSpPr>
          <p:cNvPr id="3" name="Объект 2"/>
          <p:cNvSpPr>
            <a:spLocks noGrp="1"/>
          </p:cNvSpPr>
          <p:nvPr>
            <p:ph idx="1"/>
          </p:nvPr>
        </p:nvSpPr>
        <p:spPr>
          <a:xfrm>
            <a:off x="457200" y="765175"/>
            <a:ext cx="8229600" cy="5360988"/>
          </a:xfrm>
        </p:spPr>
        <p:txBody>
          <a:bodyPr/>
          <a:lstStyle/>
          <a:p>
            <a:pPr>
              <a:defRPr/>
            </a:pPr>
            <a:r>
              <a:rPr lang="ru-RU" sz="2400" dirty="0" smtClean="0"/>
              <a:t>Настройка и администрирование ОС сервера;</a:t>
            </a:r>
          </a:p>
          <a:p>
            <a:pPr>
              <a:defRPr/>
            </a:pPr>
            <a:r>
              <a:rPr lang="ru-RU" sz="2400" dirty="0" smtClean="0"/>
              <a:t>Мониторинг состояния серверных устройств, расшифровка системных журналов регистрации событий;</a:t>
            </a:r>
          </a:p>
          <a:p>
            <a:pPr>
              <a:defRPr/>
            </a:pPr>
            <a:r>
              <a:rPr lang="ru-RU" sz="2400" dirty="0" smtClean="0"/>
              <a:t>Организация и поддержка резервного копирования данных, указанных Получателем;</a:t>
            </a:r>
          </a:p>
          <a:p>
            <a:pPr>
              <a:defRPr/>
            </a:pPr>
            <a:r>
              <a:rPr lang="ru-RU" sz="2400" dirty="0" smtClean="0"/>
              <a:t>Настройка и администрирование политик безопасности;</a:t>
            </a:r>
          </a:p>
          <a:p>
            <a:pPr>
              <a:defRPr/>
            </a:pPr>
            <a:r>
              <a:rPr lang="ru-RU" sz="2400" dirty="0" smtClean="0"/>
              <a:t>Установка </a:t>
            </a:r>
            <a:r>
              <a:rPr lang="ru-RU" sz="2400" dirty="0" err="1" smtClean="0"/>
              <a:t>патчей</a:t>
            </a:r>
            <a:r>
              <a:rPr lang="ru-RU" sz="2400" dirty="0" smtClean="0"/>
              <a:t> и обновлений для устранения уязвимостей в программном обеспечении;</a:t>
            </a:r>
          </a:p>
          <a:p>
            <a:pPr>
              <a:defRPr/>
            </a:pPr>
            <a:r>
              <a:rPr lang="ru-RU" sz="2400" dirty="0" smtClean="0"/>
              <a:t>Обновление антивирусных баз на сервере:</a:t>
            </a:r>
          </a:p>
          <a:p>
            <a:pPr>
              <a:defRPr/>
            </a:pPr>
            <a:r>
              <a:rPr lang="ru-RU" sz="2400" dirty="0" smtClean="0"/>
              <a:t>Поддержка сервисов, используемых на сервере (</a:t>
            </a:r>
            <a:r>
              <a:rPr lang="en-US" sz="2400" dirty="0" smtClean="0"/>
              <a:t>DNS - </a:t>
            </a:r>
            <a:r>
              <a:rPr lang="ru-RU" sz="2400" b="1" dirty="0" err="1" smtClean="0">
                <a:effectLst/>
              </a:rPr>
              <a:t>Domain</a:t>
            </a:r>
            <a:r>
              <a:rPr lang="ru-RU" sz="2400" b="1" dirty="0" smtClean="0">
                <a:effectLst/>
              </a:rPr>
              <a:t> </a:t>
            </a:r>
            <a:r>
              <a:rPr lang="ru-RU" sz="2400" b="1" dirty="0" err="1" smtClean="0">
                <a:effectLst/>
              </a:rPr>
              <a:t>Name</a:t>
            </a:r>
            <a:r>
              <a:rPr lang="ru-RU" sz="2400" b="1" dirty="0" smtClean="0">
                <a:effectLst/>
              </a:rPr>
              <a:t> </a:t>
            </a:r>
            <a:r>
              <a:rPr lang="ru-RU" sz="2400" b="1" dirty="0" err="1" smtClean="0">
                <a:effectLst/>
              </a:rPr>
              <a:t>System</a:t>
            </a:r>
            <a:r>
              <a:rPr lang="ru-RU" sz="2400" b="1" dirty="0" smtClean="0">
                <a:effectLst/>
              </a:rPr>
              <a:t> </a:t>
            </a:r>
            <a:r>
              <a:rPr lang="ru-RU" sz="2400" dirty="0" smtClean="0"/>
              <a:t>— система доменных имён</a:t>
            </a:r>
            <a:r>
              <a:rPr lang="en-US" sz="2400" dirty="0" smtClean="0"/>
              <a:t>, SMB - </a:t>
            </a:r>
            <a:r>
              <a:rPr lang="en-US" sz="2400" b="1" dirty="0" smtClean="0"/>
              <a:t>Server</a:t>
            </a:r>
            <a:r>
              <a:rPr lang="en-US" sz="2400" dirty="0" smtClean="0"/>
              <a:t> </a:t>
            </a:r>
            <a:r>
              <a:rPr lang="en-US" sz="2400" b="1" dirty="0" smtClean="0"/>
              <a:t>Message</a:t>
            </a:r>
            <a:r>
              <a:rPr lang="en-US" sz="2400" dirty="0" smtClean="0"/>
              <a:t> </a:t>
            </a:r>
            <a:r>
              <a:rPr lang="en-US" sz="2400" b="1" dirty="0" smtClean="0"/>
              <a:t>Block - </a:t>
            </a:r>
            <a:r>
              <a:rPr lang="ru-RU" sz="2400" dirty="0" smtClean="0">
                <a:hlinkClick r:id="rId2" tooltip="Сетевой протокол"/>
              </a:rPr>
              <a:t>сетевой протокол</a:t>
            </a:r>
            <a:r>
              <a:rPr lang="ru-RU" sz="2400" dirty="0" smtClean="0"/>
              <a:t> </a:t>
            </a:r>
            <a:r>
              <a:rPr lang="ru-RU" sz="2400" dirty="0" smtClean="0">
                <a:hlinkClick r:id="rId3" tooltip="Протоколы прикладного уровня"/>
              </a:rPr>
              <a:t>прикладного уровня</a:t>
            </a:r>
            <a:r>
              <a:rPr lang="ru-RU" sz="2400" dirty="0" smtClean="0"/>
              <a:t> для удалённого доступа к </a:t>
            </a:r>
            <a:r>
              <a:rPr lang="ru-RU" sz="2400" dirty="0" smtClean="0">
                <a:hlinkClick r:id="rId4" tooltip="Файл"/>
              </a:rPr>
              <a:t>файлам</a:t>
            </a:r>
            <a:r>
              <a:rPr lang="ru-RU" sz="2400" dirty="0" smtClean="0"/>
              <a:t>, </a:t>
            </a:r>
            <a:r>
              <a:rPr lang="ru-RU" sz="2400" dirty="0" smtClean="0">
                <a:hlinkClick r:id="rId5" tooltip="Принтер"/>
              </a:rPr>
              <a:t>принтерам</a:t>
            </a:r>
            <a:r>
              <a:rPr lang="ru-RU" sz="2400" dirty="0" smtClean="0"/>
              <a:t> и другим сетевым ресурсам, а также для </a:t>
            </a:r>
            <a:r>
              <a:rPr lang="ru-RU" sz="2400" dirty="0" err="1" smtClean="0">
                <a:hlinkClick r:id="rId6" tooltip="Межпроцессное взаимодействие"/>
              </a:rPr>
              <a:t>межпроцессного</a:t>
            </a:r>
            <a:r>
              <a:rPr lang="ru-RU" sz="2400" dirty="0" smtClean="0">
                <a:hlinkClick r:id="rId6" tooltip="Межпроцессное взаимодействие"/>
              </a:rPr>
              <a:t> взаимодействия</a:t>
            </a:r>
            <a:r>
              <a:rPr lang="ru-RU" sz="2400" dirty="0" smtClean="0"/>
              <a:t>)</a:t>
            </a:r>
          </a:p>
          <a:p>
            <a:pPr>
              <a:defRPr/>
            </a:pPr>
            <a:endParaRPr lang="ru-RU" sz="2400" dirty="0"/>
          </a:p>
        </p:txBody>
      </p:sp>
      <p:sp>
        <p:nvSpPr>
          <p:cNvPr id="76804" name="Номер слайда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5ADBF230-ADC9-4BE5-9637-12E70A2DDB5E}" type="slidenum">
              <a:rPr lang="ru-RU" altLang="ru-RU" sz="1200" b="0">
                <a:latin typeface="Arial" panose="020B0604020202020204" pitchFamily="34" charset="0"/>
              </a:rPr>
              <a:pPr eaLnBrk="1" hangingPunct="1"/>
              <a:t>45</a:t>
            </a:fld>
            <a:endParaRPr lang="ru-RU" altLang="ru-RU" sz="1200" b="0">
              <a:latin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188" y="765175"/>
            <a:ext cx="8229600" cy="4525963"/>
          </a:xfrm>
        </p:spPr>
        <p:txBody>
          <a:bodyPr/>
          <a:lstStyle/>
          <a:p>
            <a:pPr>
              <a:defRPr/>
            </a:pPr>
            <a:r>
              <a:rPr lang="ru-RU" sz="2400" dirty="0" smtClean="0"/>
              <a:t>Контроль за выходом новых версий ПО;</a:t>
            </a:r>
          </a:p>
          <a:p>
            <a:pPr>
              <a:defRPr/>
            </a:pPr>
            <a:r>
              <a:rPr lang="ru-RU" sz="2400" dirty="0" smtClean="0"/>
              <a:t>Обеспечение отказоустойчивости в работе серверов путем организации </a:t>
            </a:r>
            <a:r>
              <a:rPr lang="en-US" sz="2400" dirty="0" smtClean="0"/>
              <a:t>RAID – </a:t>
            </a:r>
            <a:r>
              <a:rPr lang="ru-RU" sz="2400" dirty="0" smtClean="0"/>
              <a:t>массивов жестких дисков, репликации данных между серверами, подключения источников бесперебойного питания, анализ работы серверов и изменение их конфигурации;</a:t>
            </a:r>
          </a:p>
          <a:p>
            <a:pPr>
              <a:defRPr/>
            </a:pPr>
            <a:r>
              <a:rPr lang="ru-RU" sz="2400" dirty="0" smtClean="0"/>
              <a:t>Удаление временных и устаревших копий файлов </a:t>
            </a:r>
            <a:endParaRPr lang="ru-RU" sz="2400" dirty="0"/>
          </a:p>
        </p:txBody>
      </p:sp>
      <p:sp>
        <p:nvSpPr>
          <p:cNvPr id="77827" name="Номер слайда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B3EBA807-7494-4EB9-A0C3-B8C7F9AD6450}" type="slidenum">
              <a:rPr lang="ru-RU" altLang="ru-RU" sz="1200" b="0">
                <a:latin typeface="Arial" panose="020B0604020202020204" pitchFamily="34" charset="0"/>
              </a:rPr>
              <a:pPr eaLnBrk="1" hangingPunct="1"/>
              <a:t>46</a:t>
            </a:fld>
            <a:endParaRPr lang="ru-RU" altLang="ru-RU" sz="1200" b="0">
              <a:latin typeface="Arial" panose="020B0604020202020204" pitchFamily="34" charset="0"/>
            </a:endParaRPr>
          </a:p>
        </p:txBody>
      </p:sp>
      <p:sp>
        <p:nvSpPr>
          <p:cNvPr id="5" name="Заголовок 1"/>
          <p:cNvSpPr>
            <a:spLocks noGrp="1"/>
          </p:cNvSpPr>
          <p:nvPr>
            <p:ph type="title"/>
          </p:nvPr>
        </p:nvSpPr>
        <p:spPr>
          <a:xfrm>
            <a:off x="539750" y="188913"/>
            <a:ext cx="8229600" cy="417512"/>
          </a:xfrm>
        </p:spPr>
        <p:txBody>
          <a:bodyPr/>
          <a:lstStyle/>
          <a:p>
            <a:pPr>
              <a:defRPr/>
            </a:pPr>
            <a:r>
              <a:rPr lang="ru-RU" sz="1800" dirty="0">
                <a:effectLst/>
              </a:rPr>
              <a:t>Системное сопровождение и обслуживание серверов и кластерных </a:t>
            </a:r>
            <a:r>
              <a:rPr lang="ru-RU" sz="1800" dirty="0" smtClean="0">
                <a:effectLst/>
              </a:rPr>
              <a:t>систем подразумевает: </a:t>
            </a:r>
            <a:endParaRPr lang="ru-RU" sz="1800" dirty="0"/>
          </a:p>
        </p:txBody>
      </p:sp>
      <p:pic>
        <p:nvPicPr>
          <p:cNvPr id="778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3573463"/>
            <a:ext cx="72009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44450"/>
            <a:ext cx="8229600" cy="490538"/>
          </a:xfrm>
        </p:spPr>
        <p:txBody>
          <a:bodyPr/>
          <a:lstStyle/>
          <a:p>
            <a:pPr>
              <a:defRPr/>
            </a:pPr>
            <a:r>
              <a:rPr lang="ru-RU" sz="2400" dirty="0" smtClean="0"/>
              <a:t>2. Техническое сопровождение серверов</a:t>
            </a:r>
            <a:endParaRPr lang="ru-RU" sz="2400" dirty="0"/>
          </a:p>
        </p:txBody>
      </p:sp>
      <p:sp>
        <p:nvSpPr>
          <p:cNvPr id="3" name="Объект 2"/>
          <p:cNvSpPr>
            <a:spLocks noGrp="1"/>
          </p:cNvSpPr>
          <p:nvPr>
            <p:ph idx="1"/>
          </p:nvPr>
        </p:nvSpPr>
        <p:spPr>
          <a:xfrm>
            <a:off x="468313" y="908050"/>
            <a:ext cx="8229600" cy="5505450"/>
          </a:xfrm>
        </p:spPr>
        <p:txBody>
          <a:bodyPr/>
          <a:lstStyle/>
          <a:p>
            <a:pPr>
              <a:defRPr/>
            </a:pPr>
            <a:r>
              <a:rPr lang="ru-RU" sz="2000" b="1" dirty="0" smtClean="0"/>
              <a:t>Диагностика и устранение неисправностей (программных и аппаратных);</a:t>
            </a:r>
          </a:p>
          <a:p>
            <a:pPr>
              <a:defRPr/>
            </a:pPr>
            <a:r>
              <a:rPr lang="ru-RU" sz="2000" b="1" dirty="0" smtClean="0"/>
              <a:t>Определение необходимости передачи технических средств в ремонт:</a:t>
            </a:r>
          </a:p>
          <a:p>
            <a:pPr>
              <a:buFontTx/>
              <a:buChar char="-"/>
              <a:defRPr/>
            </a:pPr>
            <a:r>
              <a:rPr lang="ru-RU" sz="2000" b="1" dirty="0" smtClean="0"/>
              <a:t>демонтаж,</a:t>
            </a:r>
          </a:p>
          <a:p>
            <a:pPr>
              <a:buFontTx/>
              <a:buChar char="-"/>
              <a:defRPr/>
            </a:pPr>
            <a:r>
              <a:rPr lang="ru-RU" sz="2000" b="1" dirty="0"/>
              <a:t>о</a:t>
            </a:r>
            <a:r>
              <a:rPr lang="ru-RU" sz="2000" b="1" dirty="0" smtClean="0"/>
              <a:t>бщение с сотрудниками сервисного центра,</a:t>
            </a:r>
          </a:p>
          <a:p>
            <a:pPr>
              <a:buFontTx/>
              <a:buChar char="-"/>
              <a:defRPr/>
            </a:pPr>
            <a:r>
              <a:rPr lang="ru-RU" sz="2000" b="1" dirty="0" smtClean="0"/>
              <a:t>доставка в СЦ и обратно,</a:t>
            </a:r>
          </a:p>
          <a:p>
            <a:pPr>
              <a:buFontTx/>
              <a:buChar char="-"/>
              <a:defRPr/>
            </a:pPr>
            <a:r>
              <a:rPr lang="ru-RU" sz="2000" b="1" dirty="0"/>
              <a:t>у</a:t>
            </a:r>
            <a:r>
              <a:rPr lang="ru-RU" sz="2000" b="1" dirty="0" smtClean="0"/>
              <a:t>становка,</a:t>
            </a:r>
          </a:p>
          <a:p>
            <a:pPr>
              <a:buFontTx/>
              <a:buChar char="-"/>
              <a:defRPr/>
            </a:pPr>
            <a:r>
              <a:rPr lang="ru-RU" sz="2000" b="1" dirty="0" smtClean="0"/>
              <a:t>настройка.</a:t>
            </a:r>
          </a:p>
          <a:p>
            <a:pPr marL="0" indent="0">
              <a:buFont typeface="Wingdings" panose="05000000000000000000" pitchFamily="2" charset="2"/>
              <a:buNone/>
              <a:defRPr/>
            </a:pPr>
            <a:r>
              <a:rPr lang="ru-RU" sz="2000" b="1" i="1" dirty="0" smtClean="0">
                <a:solidFill>
                  <a:schemeClr val="accent1">
                    <a:lumMod val="75000"/>
                  </a:schemeClr>
                </a:solidFill>
              </a:rPr>
              <a:t>(на время устранения неисправности предоставляется оборудование по функциональным характеристикам заменяющее находящееся в ремонте)</a:t>
            </a:r>
          </a:p>
          <a:p>
            <a:pPr>
              <a:buFontTx/>
              <a:buChar char="-"/>
              <a:defRPr/>
            </a:pPr>
            <a:endParaRPr lang="ru-RU" sz="2000" b="1" dirty="0"/>
          </a:p>
        </p:txBody>
      </p:sp>
      <p:sp>
        <p:nvSpPr>
          <p:cNvPr id="78852" name="Номер слайда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BA399F45-F6CD-46C7-9842-DDEB67575CD9}" type="slidenum">
              <a:rPr lang="ru-RU" altLang="ru-RU" sz="1200" b="0">
                <a:latin typeface="Arial" panose="020B0604020202020204" pitchFamily="34" charset="0"/>
              </a:rPr>
              <a:pPr eaLnBrk="1" hangingPunct="1"/>
              <a:t>47</a:t>
            </a:fld>
            <a:endParaRPr lang="ru-RU" altLang="ru-RU" sz="1200" b="0">
              <a:latin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750" y="115888"/>
            <a:ext cx="8229600" cy="706437"/>
          </a:xfrm>
        </p:spPr>
        <p:txBody>
          <a:bodyPr/>
          <a:lstStyle/>
          <a:p>
            <a:pPr>
              <a:defRPr/>
            </a:pPr>
            <a:r>
              <a:rPr lang="ru-RU" sz="2000" dirty="0" smtClean="0"/>
              <a:t>3. Комплексное системное и техническое сопровождение серверов, с учетом мелкого ремонта</a:t>
            </a:r>
            <a:endParaRPr lang="ru-RU" sz="2000" dirty="0"/>
          </a:p>
        </p:txBody>
      </p:sp>
      <p:sp>
        <p:nvSpPr>
          <p:cNvPr id="3" name="Объект 2"/>
          <p:cNvSpPr>
            <a:spLocks noGrp="1"/>
          </p:cNvSpPr>
          <p:nvPr>
            <p:ph idx="1"/>
          </p:nvPr>
        </p:nvSpPr>
        <p:spPr>
          <a:xfrm>
            <a:off x="468313" y="1196975"/>
            <a:ext cx="8229600" cy="5145088"/>
          </a:xfrm>
        </p:spPr>
        <p:txBody>
          <a:bodyPr/>
          <a:lstStyle/>
          <a:p>
            <a:pPr marL="0" indent="0">
              <a:buFont typeface="Wingdings" panose="05000000000000000000" pitchFamily="2" charset="2"/>
              <a:buNone/>
              <a:defRPr/>
            </a:pPr>
            <a:r>
              <a:rPr lang="ru-RU" sz="2000" b="1" i="1" dirty="0" smtClean="0"/>
              <a:t>Техническое сопровождение серверов ЛВС </a:t>
            </a:r>
            <a:r>
              <a:rPr lang="ru-RU" sz="2000" b="1" dirty="0" smtClean="0"/>
              <a:t>– контроль состояния сервера, аппаратное тестирование, профилактика, чистка, настройка</a:t>
            </a:r>
          </a:p>
          <a:p>
            <a:pPr marL="0" indent="0">
              <a:buFont typeface="Wingdings" panose="05000000000000000000" pitchFamily="2" charset="2"/>
              <a:buNone/>
              <a:defRPr/>
            </a:pPr>
            <a:endParaRPr lang="ru-RU" sz="2000" b="1" dirty="0" smtClean="0"/>
          </a:p>
          <a:p>
            <a:pPr marL="0" indent="0">
              <a:buFont typeface="Wingdings" panose="05000000000000000000" pitchFamily="2" charset="2"/>
              <a:buNone/>
              <a:defRPr/>
            </a:pPr>
            <a:r>
              <a:rPr lang="ru-RU" sz="2000" b="1" i="1" dirty="0" smtClean="0"/>
              <a:t>Подразумевает:</a:t>
            </a:r>
          </a:p>
          <a:p>
            <a:pPr marL="0" indent="0">
              <a:buFont typeface="Wingdings" panose="05000000000000000000" pitchFamily="2" charset="2"/>
              <a:buNone/>
              <a:defRPr/>
            </a:pPr>
            <a:r>
              <a:rPr lang="ru-RU" sz="2000" b="1" i="1" dirty="0" smtClean="0"/>
              <a:t>1. Конфигурирование параметров, работающих на </a:t>
            </a:r>
          </a:p>
          <a:p>
            <a:pPr marL="0" indent="0">
              <a:buFont typeface="Wingdings" panose="05000000000000000000" pitchFamily="2" charset="2"/>
              <a:buNone/>
              <a:defRPr/>
            </a:pPr>
            <a:r>
              <a:rPr lang="ru-RU" sz="2000" b="1" i="1" dirty="0" smtClean="0"/>
              <a:t>сервере;</a:t>
            </a:r>
          </a:p>
          <a:p>
            <a:pPr marL="0" indent="0">
              <a:buFont typeface="Wingdings" panose="05000000000000000000" pitchFamily="2" charset="2"/>
              <a:buNone/>
              <a:defRPr/>
            </a:pPr>
            <a:r>
              <a:rPr lang="en-US" sz="2000" b="1" i="1" dirty="0" smtClean="0"/>
              <a:t>2</a:t>
            </a:r>
            <a:r>
              <a:rPr lang="ru-RU" sz="2000" b="1" i="1" dirty="0" smtClean="0"/>
              <a:t>.  Настройка и администрирование ОС сервера </a:t>
            </a:r>
          </a:p>
          <a:p>
            <a:pPr marL="0" indent="0">
              <a:buFont typeface="Wingdings" panose="05000000000000000000" pitchFamily="2" charset="2"/>
              <a:buNone/>
              <a:defRPr/>
            </a:pPr>
            <a:r>
              <a:rPr lang="ru-RU" sz="2000" b="1" i="1" dirty="0" smtClean="0"/>
              <a:t>      (</a:t>
            </a:r>
            <a:r>
              <a:rPr lang="en-US" sz="2000" b="1" i="1" dirty="0" smtClean="0"/>
              <a:t>Windows Server System</a:t>
            </a:r>
            <a:r>
              <a:rPr lang="ru-RU" sz="2000" b="1" i="1" dirty="0" smtClean="0"/>
              <a:t>)</a:t>
            </a:r>
            <a:r>
              <a:rPr lang="ru-RU" sz="2000" b="1" i="1" dirty="0"/>
              <a:t>;</a:t>
            </a:r>
            <a:endParaRPr lang="ru-RU" sz="2000" b="1" i="1" dirty="0" smtClean="0"/>
          </a:p>
          <a:p>
            <a:pPr marL="0" indent="0">
              <a:buFont typeface="Wingdings" panose="05000000000000000000" pitchFamily="2" charset="2"/>
              <a:buNone/>
              <a:defRPr/>
            </a:pPr>
            <a:r>
              <a:rPr lang="ru-RU" sz="2000" b="1" i="1" dirty="0" smtClean="0"/>
              <a:t>3. Переустановка, восстановление после сбоев;</a:t>
            </a:r>
          </a:p>
          <a:p>
            <a:pPr marL="0" indent="0">
              <a:buFont typeface="Wingdings" panose="05000000000000000000" pitchFamily="2" charset="2"/>
              <a:buNone/>
              <a:defRPr/>
            </a:pPr>
            <a:r>
              <a:rPr lang="ru-RU" sz="2000" b="1" i="1" dirty="0" smtClean="0"/>
              <a:t>4. Организация и поддержка резервного копирования </a:t>
            </a:r>
          </a:p>
          <a:p>
            <a:pPr marL="0" indent="0">
              <a:buFont typeface="Wingdings" panose="05000000000000000000" pitchFamily="2" charset="2"/>
              <a:buNone/>
              <a:defRPr/>
            </a:pPr>
            <a:r>
              <a:rPr lang="ru-RU" sz="2000" b="1" i="1" dirty="0" smtClean="0"/>
              <a:t>    данных. </a:t>
            </a:r>
          </a:p>
          <a:p>
            <a:pPr marL="0" indent="0">
              <a:buFont typeface="Wingdings" panose="05000000000000000000" pitchFamily="2" charset="2"/>
              <a:buNone/>
              <a:defRPr/>
            </a:pPr>
            <a:endParaRPr lang="ru-RU" sz="2000" b="1" dirty="0"/>
          </a:p>
          <a:p>
            <a:pPr marL="0" indent="0">
              <a:buFont typeface="Wingdings" panose="05000000000000000000" pitchFamily="2" charset="2"/>
              <a:buNone/>
              <a:defRPr/>
            </a:pPr>
            <a:endParaRPr lang="ru-RU" sz="2000" b="1" dirty="0"/>
          </a:p>
        </p:txBody>
      </p:sp>
      <p:sp>
        <p:nvSpPr>
          <p:cNvPr id="79876" name="Номер слайда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9F6881EE-3AC7-4D46-8A7B-0169A06435C1}" type="slidenum">
              <a:rPr lang="ru-RU" altLang="ru-RU" sz="1200" b="0">
                <a:latin typeface="Arial" panose="020B0604020202020204" pitchFamily="34" charset="0"/>
              </a:rPr>
              <a:pPr eaLnBrk="1" hangingPunct="1"/>
              <a:t>48</a:t>
            </a:fld>
            <a:endParaRPr lang="ru-RU" altLang="ru-RU" sz="1200" b="0">
              <a:latin typeface="Arial" panose="020B0604020202020204" pitchFamily="34" charset="0"/>
            </a:endParaRPr>
          </a:p>
        </p:txBody>
      </p:sp>
      <p:pic>
        <p:nvPicPr>
          <p:cNvPr id="798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9288" y="1989138"/>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1338" y="3644900"/>
            <a:ext cx="21621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188913"/>
            <a:ext cx="8229600" cy="490537"/>
          </a:xfrm>
        </p:spPr>
        <p:txBody>
          <a:bodyPr/>
          <a:lstStyle/>
          <a:p>
            <a:pPr>
              <a:defRPr/>
            </a:pPr>
            <a:r>
              <a:rPr lang="ru-RU" sz="2400" dirty="0" smtClean="0"/>
              <a:t>Правила обслуживания техники</a:t>
            </a:r>
            <a:endParaRPr lang="ru-RU" sz="2400" dirty="0"/>
          </a:p>
        </p:txBody>
      </p:sp>
      <p:sp>
        <p:nvSpPr>
          <p:cNvPr id="3" name="Объект 2"/>
          <p:cNvSpPr>
            <a:spLocks noGrp="1"/>
          </p:cNvSpPr>
          <p:nvPr>
            <p:ph idx="1"/>
          </p:nvPr>
        </p:nvSpPr>
        <p:spPr>
          <a:xfrm>
            <a:off x="468313" y="836613"/>
            <a:ext cx="8229600" cy="5145087"/>
          </a:xfrm>
        </p:spPr>
        <p:txBody>
          <a:bodyPr/>
          <a:lstStyle/>
          <a:p>
            <a:pPr marL="0" lvl="1" indent="0" algn="just">
              <a:buClr>
                <a:schemeClr val="hlink"/>
              </a:buClr>
              <a:buFont typeface="Wingdings" panose="05000000000000000000" pitchFamily="2" charset="2"/>
              <a:buNone/>
              <a:defRPr/>
            </a:pPr>
            <a:r>
              <a:rPr lang="ru-RU" sz="2400" b="1" i="1" dirty="0" smtClean="0"/>
              <a:t>        Оперативная документация </a:t>
            </a:r>
            <a:r>
              <a:rPr lang="ru-RU" sz="2400" dirty="0" smtClean="0"/>
              <a:t>- необходима для контроля за надежной и экономичной работой оборудования, а так же для контроля за правильностью действий персонала Перечень оперативной документации по каждому рабоче­му месту утверждается техническим руководителем</a:t>
            </a:r>
            <a:r>
              <a:rPr lang="ru-RU" sz="2400" dirty="0" smtClean="0">
                <a:effectLst/>
              </a:rPr>
              <a:t>    </a:t>
            </a:r>
          </a:p>
          <a:p>
            <a:pPr marL="0" lvl="1" indent="0" algn="ctr">
              <a:buClr>
                <a:schemeClr val="hlink"/>
              </a:buClr>
              <a:buFont typeface="Wingdings" panose="05000000000000000000" pitchFamily="2" charset="2"/>
              <a:buNone/>
              <a:defRPr/>
            </a:pPr>
            <a:r>
              <a:rPr lang="ru-RU" b="1" i="1" dirty="0" smtClean="0">
                <a:effectLst/>
              </a:rPr>
              <a:t>    </a:t>
            </a:r>
            <a:r>
              <a:rPr lang="ru-RU" sz="1600" b="1" i="1" dirty="0" smtClean="0">
                <a:effectLst/>
              </a:rPr>
              <a:t> На маркировке должна быть размещена информация:</a:t>
            </a:r>
          </a:p>
          <a:p>
            <a:pPr marL="0" lvl="1" indent="0" algn="ctr">
              <a:buClr>
                <a:schemeClr val="hlink"/>
              </a:buClr>
              <a:buFont typeface="Wingdings" panose="05000000000000000000" pitchFamily="2" charset="2"/>
              <a:buNone/>
              <a:defRPr/>
            </a:pPr>
            <a:endParaRPr lang="ru-RU" sz="1600" b="1" i="1" dirty="0">
              <a:effectLst/>
            </a:endParaRPr>
          </a:p>
          <a:p>
            <a:pPr marL="1371600" lvl="2" indent="-457200">
              <a:buFont typeface="+mj-lt"/>
              <a:buAutoNum type="arabicPeriod"/>
              <a:defRPr/>
            </a:pPr>
            <a:r>
              <a:rPr lang="ru-RU" sz="2000" dirty="0">
                <a:effectLst/>
              </a:rPr>
              <a:t>Фраза «Данная техника обслуживается»</a:t>
            </a:r>
          </a:p>
          <a:p>
            <a:pPr marL="1371600" lvl="2" indent="-457200">
              <a:buFont typeface="+mj-lt"/>
              <a:buAutoNum type="arabicPeriod"/>
              <a:defRPr/>
            </a:pPr>
            <a:r>
              <a:rPr lang="ru-RU" sz="2000" dirty="0">
                <a:effectLst/>
              </a:rPr>
              <a:t>Название обслуживающей организации </a:t>
            </a:r>
          </a:p>
          <a:p>
            <a:pPr marL="1371600" lvl="2" indent="-457200">
              <a:buFont typeface="+mj-lt"/>
              <a:buAutoNum type="arabicPeriod"/>
              <a:defRPr/>
            </a:pPr>
            <a:r>
              <a:rPr lang="ru-RU" sz="2000" dirty="0">
                <a:effectLst/>
              </a:rPr>
              <a:t>Номер единого контактного телефона для оказания Услуг</a:t>
            </a:r>
          </a:p>
          <a:p>
            <a:pPr marL="1371600" lvl="2" indent="-457200">
              <a:buFont typeface="+mj-lt"/>
              <a:buAutoNum type="arabicPeriod"/>
              <a:defRPr/>
            </a:pPr>
            <a:r>
              <a:rPr lang="ru-RU" sz="2000" dirty="0">
                <a:effectLst/>
              </a:rPr>
              <a:t>Уникальный код изделия (далее - </a:t>
            </a:r>
            <a:r>
              <a:rPr lang="ru-RU" sz="2000" b="1" dirty="0">
                <a:effectLst/>
              </a:rPr>
              <a:t>УКИ</a:t>
            </a:r>
            <a:r>
              <a:rPr lang="ru-RU" sz="2000" dirty="0">
                <a:effectLst/>
              </a:rPr>
              <a:t>) для его однозначной идентификации оборудования в рамках Исполнителя.</a:t>
            </a:r>
          </a:p>
          <a:p>
            <a:pPr marL="0" lvl="1" indent="0" algn="just">
              <a:buClr>
                <a:schemeClr val="hlink"/>
              </a:buClr>
              <a:buFont typeface="Wingdings" panose="05000000000000000000" pitchFamily="2" charset="2"/>
              <a:buNone/>
              <a:defRPr/>
            </a:pPr>
            <a:endParaRPr lang="ru-RU" dirty="0"/>
          </a:p>
        </p:txBody>
      </p:sp>
      <p:sp>
        <p:nvSpPr>
          <p:cNvPr id="80900" name="Номер слайда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BC697C10-316E-470B-81C2-F63DD29E4DE4}" type="slidenum">
              <a:rPr lang="ru-RU" altLang="ru-RU" sz="1200" b="0">
                <a:latin typeface="Arial" panose="020B0604020202020204" pitchFamily="34" charset="0"/>
              </a:rPr>
              <a:pPr eaLnBrk="1" hangingPunct="1"/>
              <a:t>49</a:t>
            </a:fld>
            <a:endParaRPr lang="ru-RU" altLang="ru-RU" sz="1200" b="0">
              <a:latin typeface="Arial" panose="020B0604020202020204"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6" name="Рисунок 5" descr="Описание: eu_flag_co_funded_pos_[rgb]_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156E2F93-7B0B-421D-AE97-83FFF87D50BE}" type="slidenum">
              <a:rPr lang="ru-RU" altLang="ru-RU" sz="1200" b="0">
                <a:latin typeface="Arial" panose="020B0604020202020204" pitchFamily="34" charset="0"/>
              </a:rPr>
              <a:pPr eaLnBrk="1" hangingPunct="1"/>
              <a:t>5</a:t>
            </a:fld>
            <a:endParaRPr lang="ru-RU" altLang="ru-RU" sz="1200" b="0">
              <a:latin typeface="Arial" panose="020B0604020202020204" pitchFamily="34" charset="0"/>
            </a:endParaRPr>
          </a:p>
        </p:txBody>
      </p:sp>
      <p:sp>
        <p:nvSpPr>
          <p:cNvPr id="660482" name="Rectangle 2"/>
          <p:cNvSpPr>
            <a:spLocks noGrp="1" noRot="1" noChangeArrowheads="1"/>
          </p:cNvSpPr>
          <p:nvPr>
            <p:ph type="title"/>
          </p:nvPr>
        </p:nvSpPr>
        <p:spPr>
          <a:xfrm>
            <a:off x="457200" y="274638"/>
            <a:ext cx="8432800" cy="681037"/>
          </a:xfrm>
        </p:spPr>
        <p:txBody>
          <a:bodyPr/>
          <a:lstStyle/>
          <a:p>
            <a:pPr eaLnBrk="1" hangingPunct="1">
              <a:defRPr/>
            </a:pPr>
            <a:r>
              <a:rPr lang="ru-RU" sz="4000" smtClean="0"/>
              <a:t>Стадия «Ввод системы в действие»</a:t>
            </a:r>
          </a:p>
        </p:txBody>
      </p:sp>
      <p:graphicFrame>
        <p:nvGraphicFramePr>
          <p:cNvPr id="660526" name="Group 46"/>
          <p:cNvGraphicFramePr>
            <a:graphicFrameLocks noGrp="1"/>
          </p:cNvGraphicFramePr>
          <p:nvPr>
            <p:ph idx="1"/>
          </p:nvPr>
        </p:nvGraphicFramePr>
        <p:xfrm>
          <a:off x="271463" y="1195388"/>
          <a:ext cx="8650287" cy="4854575"/>
        </p:xfrm>
        <a:graphic>
          <a:graphicData uri="http://schemas.openxmlformats.org/drawingml/2006/table">
            <a:tbl>
              <a:tblPr/>
              <a:tblGrid>
                <a:gridCol w="2405062"/>
                <a:gridCol w="6245225"/>
              </a:tblGrid>
              <a:tr h="64778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1" i="0" u="none" strike="noStrike" cap="none" normalizeH="0" baseline="0" smtClean="0">
                          <a:ln>
                            <a:noFill/>
                          </a:ln>
                          <a:solidFill>
                            <a:schemeClr val="accent2"/>
                          </a:solidFill>
                          <a:effectLst>
                            <a:outerShdw blurRad="38100" dist="38100" dir="2700000" algn="tl">
                              <a:srgbClr val="C0C0C0"/>
                            </a:outerShdw>
                          </a:effectLst>
                          <a:latin typeface="Times New Roman" pitchFamily="18" charset="0"/>
                        </a:rPr>
                        <a:t>Этапы</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1" i="0" u="none" strike="noStrike" cap="none" normalizeH="0" baseline="0" smtClean="0">
                          <a:ln>
                            <a:noFill/>
                          </a:ln>
                          <a:solidFill>
                            <a:schemeClr val="accent2"/>
                          </a:solidFill>
                          <a:effectLst>
                            <a:outerShdw blurRad="38100" dist="38100" dir="2700000" algn="tl">
                              <a:srgbClr val="C0C0C0"/>
                            </a:outerShdw>
                          </a:effectLst>
                          <a:latin typeface="Times New Roman" pitchFamily="18" charset="0"/>
                        </a:rPr>
                        <a:t>Содержание работ</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920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4. Строительно-монтажные работы.</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с</a:t>
                      </a: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троительств</a:t>
                      </a: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о</a:t>
                      </a: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специализированных помещений для размещения технических средств и персонала</a:t>
                      </a: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сооружени</a:t>
                      </a: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е</a:t>
                      </a: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кабельных каналов</a:t>
                      </a: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монтаж технических средств и линий связи</a:t>
                      </a: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испытани</a:t>
                      </a: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е</a:t>
                      </a: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смонтированных технических средств, </a:t>
                      </a:r>
                      <a:endPar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сдач</a:t>
                      </a: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а</a:t>
                      </a: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технических средств для проведения пусконаладочных работ;</a:t>
                      </a:r>
                      <a:r>
                        <a:rPr kumimoji="0" lang="ru-RU" sz="20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 </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758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5. Пусконаладочные работы</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автономная наладка технических и программных средств</a:t>
                      </a: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загрузка информации в базу данных и проверка ее ведения</a:t>
                      </a: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a:t>
                      </a: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a:t>
                      </a:r>
                      <a:endPar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комплексная наладка всех средств системы</a:t>
                      </a:r>
                      <a:r>
                        <a:rPr kumimoji="0" lang="ru-RU" sz="20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 </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6" name="Рисунок 5" descr="Описание: eu_flag_co_funded_pos_[rgb]_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lvl="1" indent="0">
              <a:buClr>
                <a:schemeClr val="hlink"/>
              </a:buClr>
              <a:buFont typeface="Wingdings" panose="05000000000000000000" pitchFamily="2" charset="2"/>
              <a:buNone/>
              <a:defRPr/>
            </a:pPr>
            <a:r>
              <a:rPr lang="ru-RU" sz="2400" dirty="0" smtClean="0">
                <a:effectLst/>
              </a:rPr>
              <a:t>В целях однозначной идентификации обслуживаемой техники, а также для эффективной организации взаимодействия Исполнителя с представителями Получателя вся техника, обслуживаемая в рамках данного </a:t>
            </a:r>
            <a:r>
              <a:rPr lang="ru-RU" sz="2400" u="sng" dirty="0" smtClean="0">
                <a:effectLst/>
              </a:rPr>
              <a:t>Технического задания, </a:t>
            </a:r>
            <a:r>
              <a:rPr lang="ru-RU" sz="2400" dirty="0" smtClean="0">
                <a:effectLst/>
              </a:rPr>
              <a:t>подлежит обязательной маркировке Исполнителем </a:t>
            </a:r>
            <a:r>
              <a:rPr lang="ru-RU" sz="2400" u="sng" dirty="0" smtClean="0">
                <a:effectLst/>
              </a:rPr>
              <a:t>в течение 45 дней </a:t>
            </a:r>
            <a:r>
              <a:rPr lang="ru-RU" sz="2400" dirty="0" smtClean="0">
                <a:effectLst/>
              </a:rPr>
              <a:t>с момента заключения Государственного контракта. </a:t>
            </a:r>
          </a:p>
          <a:p>
            <a:pPr marL="0" lvl="1" indent="0">
              <a:buClr>
                <a:schemeClr val="hlink"/>
              </a:buClr>
              <a:buFont typeface="Wingdings" panose="05000000000000000000" pitchFamily="2" charset="2"/>
              <a:buNone/>
              <a:defRPr/>
            </a:pPr>
            <a:endParaRPr lang="ru-RU" sz="2400" dirty="0" smtClean="0">
              <a:effectLst/>
            </a:endParaRPr>
          </a:p>
          <a:p>
            <a:pPr>
              <a:defRPr/>
            </a:pPr>
            <a:endParaRPr lang="ru-RU" dirty="0"/>
          </a:p>
        </p:txBody>
      </p:sp>
      <p:sp>
        <p:nvSpPr>
          <p:cNvPr id="81923" name="Номер слайда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F11D947E-EDFD-40A3-BC86-927E8FA83E24}" type="slidenum">
              <a:rPr lang="ru-RU" altLang="ru-RU" sz="1200" b="0">
                <a:latin typeface="Arial" panose="020B0604020202020204" pitchFamily="34" charset="0"/>
              </a:rPr>
              <a:pPr eaLnBrk="1" hangingPunct="1"/>
              <a:t>50</a:t>
            </a:fld>
            <a:endParaRPr lang="ru-RU" altLang="ru-RU" sz="1200" b="0">
              <a:latin typeface="Arial" panose="020B0604020202020204"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5" name="Рисунок 4" descr="Описание: eu_flag_co_funded_pos_[rgb]_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931862"/>
            <a:ext cx="8229600" cy="5792788"/>
          </a:xfrm>
        </p:spPr>
        <p:txBody>
          <a:bodyPr/>
          <a:lstStyle/>
          <a:p>
            <a:pPr marL="914400" lvl="2" indent="0" algn="ctr">
              <a:buFont typeface="Wingdings" panose="05000000000000000000" pitchFamily="2" charset="2"/>
              <a:buNone/>
              <a:defRPr/>
            </a:pPr>
            <a:r>
              <a:rPr lang="ru-RU" sz="2800" b="1" dirty="0">
                <a:effectLst/>
              </a:rPr>
              <a:t>Маркировке в обязательном порядке подлежат</a:t>
            </a:r>
            <a:r>
              <a:rPr lang="ru-RU" sz="2800" b="1" dirty="0" smtClean="0">
                <a:effectLst/>
              </a:rPr>
              <a:t>:</a:t>
            </a:r>
          </a:p>
          <a:p>
            <a:pPr marL="914400" lvl="2" indent="0" algn="ctr">
              <a:buFont typeface="Wingdings" panose="05000000000000000000" pitchFamily="2" charset="2"/>
              <a:buNone/>
              <a:defRPr/>
            </a:pPr>
            <a:endParaRPr lang="ru-RU" sz="2800" b="1" dirty="0">
              <a:effectLst/>
            </a:endParaRPr>
          </a:p>
          <a:p>
            <a:pPr lvl="2">
              <a:defRPr/>
            </a:pPr>
            <a:r>
              <a:rPr lang="ru-RU" dirty="0">
                <a:effectLst/>
              </a:rPr>
              <a:t>Мониторы</a:t>
            </a:r>
          </a:p>
          <a:p>
            <a:pPr lvl="2">
              <a:defRPr/>
            </a:pPr>
            <a:r>
              <a:rPr lang="ru-RU" dirty="0">
                <a:effectLst/>
              </a:rPr>
              <a:t>Системные блоки и ноутбуки</a:t>
            </a:r>
          </a:p>
          <a:p>
            <a:pPr lvl="2">
              <a:defRPr/>
            </a:pPr>
            <a:r>
              <a:rPr lang="ru-RU" dirty="0">
                <a:effectLst/>
              </a:rPr>
              <a:t>Серверы и коммутационное оборудование</a:t>
            </a:r>
          </a:p>
          <a:p>
            <a:pPr lvl="2">
              <a:defRPr/>
            </a:pPr>
            <a:r>
              <a:rPr lang="ru-RU" dirty="0">
                <a:effectLst/>
              </a:rPr>
              <a:t>ТС</a:t>
            </a:r>
          </a:p>
          <a:p>
            <a:pPr lvl="2">
              <a:defRPr/>
            </a:pPr>
            <a:r>
              <a:rPr lang="ru-RU" dirty="0">
                <a:effectLst/>
              </a:rPr>
              <a:t>Копировально-множительная техника и сетевые принтеры</a:t>
            </a:r>
          </a:p>
          <a:p>
            <a:pPr lvl="2">
              <a:defRPr/>
            </a:pPr>
            <a:r>
              <a:rPr lang="ru-RU" dirty="0">
                <a:effectLst/>
              </a:rPr>
              <a:t>Другие технические средства, относительно которых оказываются Услуги в рамках данного </a:t>
            </a:r>
            <a:r>
              <a:rPr lang="ru-RU" u="sng" dirty="0">
                <a:effectLst/>
              </a:rPr>
              <a:t>Технического задания.</a:t>
            </a:r>
          </a:p>
          <a:p>
            <a:pPr marL="0" indent="0">
              <a:buFont typeface="Wingdings" panose="05000000000000000000" pitchFamily="2" charset="2"/>
              <a:buNone/>
              <a:defRPr/>
            </a:pPr>
            <a:endParaRPr lang="ru-RU" dirty="0"/>
          </a:p>
        </p:txBody>
      </p:sp>
      <p:sp>
        <p:nvSpPr>
          <p:cNvPr id="82947" name="Номер слайда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A9BC6F51-25F8-4629-842E-BB1AC378192D}" type="slidenum">
              <a:rPr lang="ru-RU" altLang="ru-RU" sz="1200" b="0">
                <a:latin typeface="Arial" panose="020B0604020202020204" pitchFamily="34" charset="0"/>
              </a:rPr>
              <a:pPr eaLnBrk="1" hangingPunct="1"/>
              <a:t>51</a:t>
            </a:fld>
            <a:endParaRPr lang="ru-RU" altLang="ru-RU" sz="1200" b="0">
              <a:latin typeface="Arial" panose="020B0604020202020204"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5" name="Рисунок 4" descr="Описание: eu_flag_co_funded_pos_[rgb]_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115888"/>
            <a:ext cx="8229600" cy="850900"/>
          </a:xfrm>
        </p:spPr>
        <p:txBody>
          <a:bodyPr/>
          <a:lstStyle/>
          <a:p>
            <a:pPr>
              <a:defRPr/>
            </a:pPr>
            <a:r>
              <a:rPr lang="ru-RU" sz="2400" dirty="0" smtClean="0"/>
              <a:t>Требования к выполняемым работам по обслуживанию оборудования </a:t>
            </a:r>
            <a:endParaRPr lang="ru-RU" sz="2400" dirty="0"/>
          </a:p>
        </p:txBody>
      </p:sp>
      <p:sp>
        <p:nvSpPr>
          <p:cNvPr id="3" name="Объект 2"/>
          <p:cNvSpPr>
            <a:spLocks noGrp="1"/>
          </p:cNvSpPr>
          <p:nvPr>
            <p:ph idx="1"/>
          </p:nvPr>
        </p:nvSpPr>
        <p:spPr>
          <a:xfrm>
            <a:off x="474663" y="908050"/>
            <a:ext cx="8686800" cy="5146675"/>
          </a:xfrm>
        </p:spPr>
        <p:txBody>
          <a:bodyPr/>
          <a:lstStyle/>
          <a:p>
            <a:pPr marL="0" indent="0" algn="just">
              <a:buFont typeface="Wingdings" panose="05000000000000000000" pitchFamily="2" charset="2"/>
              <a:buNone/>
              <a:defRPr/>
            </a:pPr>
            <a:r>
              <a:rPr lang="ru-RU" sz="2000" dirty="0">
                <a:effectLst/>
              </a:rPr>
              <a:t>При выполнении работ по обновлению, системному и техническому обслуживанию Информационно-аналитического комплекса </a:t>
            </a:r>
            <a:r>
              <a:rPr lang="ru-RU" sz="2000" dirty="0" smtClean="0">
                <a:effectLst/>
              </a:rPr>
              <a:t>должны проводится работы:</a:t>
            </a:r>
          </a:p>
          <a:p>
            <a:pPr marL="0" indent="0" algn="just">
              <a:buFont typeface="Wingdings" panose="05000000000000000000" pitchFamily="2" charset="2"/>
              <a:buNone/>
              <a:defRPr/>
            </a:pPr>
            <a:endParaRPr lang="ru-RU" sz="2000" dirty="0">
              <a:effectLst/>
            </a:endParaRPr>
          </a:p>
          <a:p>
            <a:pPr marL="0" indent="0" algn="just">
              <a:buFont typeface="Wingdings" panose="05000000000000000000" pitchFamily="2" charset="2"/>
              <a:buNone/>
              <a:defRPr/>
            </a:pPr>
            <a:endParaRPr lang="ru-RU" sz="2000" dirty="0" smtClean="0">
              <a:effectLst/>
            </a:endParaRPr>
          </a:p>
          <a:p>
            <a:pPr marL="0" indent="0" algn="just">
              <a:buFont typeface="Wingdings" panose="05000000000000000000" pitchFamily="2" charset="2"/>
              <a:buNone/>
              <a:defRPr/>
            </a:pPr>
            <a:endParaRPr lang="ru-RU" sz="2000" dirty="0">
              <a:effectLst/>
            </a:endParaRPr>
          </a:p>
          <a:p>
            <a:pPr marL="0" indent="0" algn="just">
              <a:buFont typeface="Wingdings" panose="05000000000000000000" pitchFamily="2" charset="2"/>
              <a:buNone/>
              <a:defRPr/>
            </a:pPr>
            <a:endParaRPr lang="ru-RU" sz="2000" dirty="0" smtClean="0">
              <a:effectLst/>
            </a:endParaRPr>
          </a:p>
          <a:p>
            <a:pPr marL="0" indent="0" algn="just">
              <a:buFont typeface="Wingdings" panose="05000000000000000000" pitchFamily="2" charset="2"/>
              <a:buNone/>
              <a:defRPr/>
            </a:pPr>
            <a:endParaRPr lang="ru-RU" sz="2000" dirty="0"/>
          </a:p>
        </p:txBody>
      </p:sp>
      <p:sp>
        <p:nvSpPr>
          <p:cNvPr id="87044" name="Номер слайда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FD779F26-43AA-4817-9D49-0736473EC72C}" type="slidenum">
              <a:rPr lang="ru-RU" altLang="ru-RU" sz="1200" b="0">
                <a:latin typeface="Arial" panose="020B0604020202020204" pitchFamily="34" charset="0"/>
              </a:rPr>
              <a:pPr eaLnBrk="1" hangingPunct="1"/>
              <a:t>52</a:t>
            </a:fld>
            <a:endParaRPr lang="ru-RU" altLang="ru-RU" sz="1200" b="0">
              <a:latin typeface="Arial" panose="020B0604020202020204" pitchFamily="34" charset="0"/>
            </a:endParaRPr>
          </a:p>
        </p:txBody>
      </p:sp>
      <p:graphicFrame>
        <p:nvGraphicFramePr>
          <p:cNvPr id="5" name="Таблица 4"/>
          <p:cNvGraphicFramePr>
            <a:graphicFrameLocks noGrp="1"/>
          </p:cNvGraphicFramePr>
          <p:nvPr/>
        </p:nvGraphicFramePr>
        <p:xfrm>
          <a:off x="684213" y="1989138"/>
          <a:ext cx="8135937" cy="1008062"/>
        </p:xfrm>
        <a:graphic>
          <a:graphicData uri="http://schemas.openxmlformats.org/drawingml/2006/table">
            <a:tbl>
              <a:tblPr firstRow="1" firstCol="1" bandRow="1">
                <a:tableStyleId>{21E4AEA4-8DFA-4A89-87EB-49C32662AFE0}</a:tableStyleId>
              </a:tblPr>
              <a:tblGrid>
                <a:gridCol w="2711979"/>
                <a:gridCol w="2711979"/>
                <a:gridCol w="2711979"/>
              </a:tblGrid>
              <a:tr h="1008062">
                <a:tc>
                  <a:txBody>
                    <a:bodyPr/>
                    <a:lstStyle/>
                    <a:p>
                      <a:pPr algn="ctr">
                        <a:lnSpc>
                          <a:spcPct val="115000"/>
                        </a:lnSpc>
                        <a:spcAft>
                          <a:spcPts val="600"/>
                        </a:spcAft>
                      </a:pPr>
                      <a:r>
                        <a:rPr lang="ru-RU" sz="2000" dirty="0">
                          <a:effectLst/>
                        </a:rPr>
                        <a:t>№ п/п</a:t>
                      </a:r>
                      <a:endParaRPr lang="ru-RU" sz="2000" dirty="0">
                        <a:solidFill>
                          <a:srgbClr val="000000"/>
                        </a:solidFill>
                        <a:effectLst/>
                        <a:latin typeface="Times New Roman"/>
                        <a:ea typeface="Times New Roman"/>
                        <a:cs typeface="Times New Roman"/>
                      </a:endParaRPr>
                    </a:p>
                  </a:txBody>
                  <a:tcPr marL="9524" marR="9524" marT="9525" marB="9525" anchor="ctr"/>
                </a:tc>
                <a:tc>
                  <a:txBody>
                    <a:bodyPr/>
                    <a:lstStyle/>
                    <a:p>
                      <a:pPr algn="l">
                        <a:lnSpc>
                          <a:spcPct val="115000"/>
                        </a:lnSpc>
                        <a:spcAft>
                          <a:spcPts val="600"/>
                        </a:spcAft>
                      </a:pPr>
                      <a:r>
                        <a:rPr lang="ru-RU" sz="1200" dirty="0" smtClean="0">
                          <a:effectLst/>
                        </a:rPr>
                        <a:t>             </a:t>
                      </a:r>
                      <a:r>
                        <a:rPr lang="ru-RU" sz="2000" dirty="0" smtClean="0">
                          <a:effectLst/>
                        </a:rPr>
                        <a:t>Наименование</a:t>
                      </a:r>
                      <a:r>
                        <a:rPr lang="ru-RU" sz="2000" dirty="0">
                          <a:effectLst/>
                        </a:rPr>
                        <a:t/>
                      </a:r>
                      <a:br>
                        <a:rPr lang="ru-RU" sz="2000" dirty="0">
                          <a:effectLst/>
                        </a:rPr>
                      </a:br>
                      <a:r>
                        <a:rPr lang="ru-RU" sz="2000" dirty="0" smtClean="0">
                          <a:effectLst/>
                        </a:rPr>
                        <a:t>       работ/операций</a:t>
                      </a:r>
                      <a:endParaRPr lang="ru-RU" sz="2000" dirty="0">
                        <a:solidFill>
                          <a:srgbClr val="000000"/>
                        </a:solidFill>
                        <a:effectLst/>
                        <a:latin typeface="Times New Roman"/>
                        <a:ea typeface="Times New Roman"/>
                        <a:cs typeface="Times New Roman"/>
                      </a:endParaRPr>
                    </a:p>
                  </a:txBody>
                  <a:tcPr marL="9524" marR="9524" marT="9525" marB="9525" anchor="ctr"/>
                </a:tc>
                <a:tc>
                  <a:txBody>
                    <a:bodyPr/>
                    <a:lstStyle/>
                    <a:p>
                      <a:pPr algn="l">
                        <a:lnSpc>
                          <a:spcPct val="115000"/>
                        </a:lnSpc>
                        <a:spcAft>
                          <a:spcPts val="600"/>
                        </a:spcAft>
                      </a:pPr>
                      <a:r>
                        <a:rPr lang="ru-RU" sz="1200" dirty="0" smtClean="0">
                          <a:effectLst/>
                        </a:rPr>
                        <a:t>             </a:t>
                      </a:r>
                      <a:r>
                        <a:rPr lang="ru-RU" sz="2000" dirty="0" smtClean="0">
                          <a:effectLst/>
                        </a:rPr>
                        <a:t>Количество </a:t>
                      </a:r>
                    </a:p>
                    <a:p>
                      <a:pPr algn="l">
                        <a:lnSpc>
                          <a:spcPct val="115000"/>
                        </a:lnSpc>
                        <a:spcAft>
                          <a:spcPts val="600"/>
                        </a:spcAft>
                      </a:pPr>
                      <a:r>
                        <a:rPr lang="ru-RU" sz="2000" dirty="0" smtClean="0">
                          <a:effectLst/>
                        </a:rPr>
                        <a:t>          единиц</a:t>
                      </a:r>
                      <a:endParaRPr lang="ru-RU" sz="2000" dirty="0">
                        <a:solidFill>
                          <a:srgbClr val="000000"/>
                        </a:solidFill>
                        <a:effectLst/>
                        <a:latin typeface="Times New Roman"/>
                        <a:ea typeface="Times New Roman"/>
                        <a:cs typeface="Times New Roman"/>
                      </a:endParaRPr>
                    </a:p>
                  </a:txBody>
                  <a:tcPr marL="9524" marR="9524" marT="9525" marB="9525" anchor="ctr"/>
                </a:tc>
              </a:tr>
            </a:tbl>
          </a:graphicData>
        </a:graphic>
      </p:graphicFrame>
      <p:graphicFrame>
        <p:nvGraphicFramePr>
          <p:cNvPr id="6" name="Таблица 5"/>
          <p:cNvGraphicFramePr>
            <a:graphicFrameLocks noGrp="1"/>
          </p:cNvGraphicFramePr>
          <p:nvPr/>
        </p:nvGraphicFramePr>
        <p:xfrm>
          <a:off x="684213" y="2997200"/>
          <a:ext cx="8135937" cy="3724275"/>
        </p:xfrm>
        <a:graphic>
          <a:graphicData uri="http://schemas.openxmlformats.org/drawingml/2006/table">
            <a:tbl>
              <a:tblPr firstRow="1" bandRow="1">
                <a:tableStyleId>{21E4AEA4-8DFA-4A89-87EB-49C32662AFE0}</a:tableStyleId>
              </a:tblPr>
              <a:tblGrid>
                <a:gridCol w="2735979"/>
                <a:gridCol w="2663979"/>
                <a:gridCol w="2735979"/>
              </a:tblGrid>
              <a:tr h="370822">
                <a:tc>
                  <a:txBody>
                    <a:bodyPr/>
                    <a:lstStyle/>
                    <a:p>
                      <a:endParaRPr lang="ru-RU" sz="1800" dirty="0"/>
                    </a:p>
                  </a:txBody>
                  <a:tcPr marL="91429" marR="91429" marT="45718" marB="45718"/>
                </a:tc>
                <a:tc>
                  <a:txBody>
                    <a:bodyPr/>
                    <a:lstStyle/>
                    <a:p>
                      <a:endParaRPr lang="ru-RU" sz="1800"/>
                    </a:p>
                  </a:txBody>
                  <a:tcPr marL="91429" marR="91429" marT="45718" marB="45718"/>
                </a:tc>
                <a:tc>
                  <a:txBody>
                    <a:bodyPr/>
                    <a:lstStyle/>
                    <a:p>
                      <a:endParaRPr lang="ru-RU" sz="1800"/>
                    </a:p>
                  </a:txBody>
                  <a:tcPr marL="91429" marR="91429" marT="45718" marB="45718"/>
                </a:tc>
              </a:tr>
              <a:tr h="1310890">
                <a:tc>
                  <a:txBody>
                    <a:bodyPr/>
                    <a:lstStyle/>
                    <a:p>
                      <a:pPr algn="just">
                        <a:buAutoNum type="arabicPeriod"/>
                      </a:pPr>
                      <a:r>
                        <a:rPr lang="ru-RU" sz="1600" b="1" dirty="0" smtClean="0">
                          <a:effectLst/>
                        </a:rPr>
                        <a:t>Системное обслуживание </a:t>
                      </a:r>
                    </a:p>
                    <a:p>
                      <a:pPr marL="0" indent="0" algn="just">
                        <a:buNone/>
                      </a:pPr>
                      <a:r>
                        <a:rPr lang="ru-RU" sz="1600" b="1" dirty="0" smtClean="0">
                          <a:effectLst/>
                        </a:rPr>
                        <a:t>информационно-вычислительных </a:t>
                      </a:r>
                    </a:p>
                    <a:p>
                      <a:pPr marL="0" indent="0" algn="just">
                        <a:buNone/>
                      </a:pPr>
                      <a:r>
                        <a:rPr lang="ru-RU" sz="1600" b="1" dirty="0" smtClean="0">
                          <a:effectLst/>
                        </a:rPr>
                        <a:t>комплексов</a:t>
                      </a:r>
                      <a:endParaRPr lang="ru-RU" sz="1600" dirty="0" smtClean="0">
                        <a:effectLst/>
                      </a:endParaRPr>
                    </a:p>
                    <a:p>
                      <a:endParaRPr lang="ru-RU" sz="1600" dirty="0"/>
                    </a:p>
                  </a:txBody>
                  <a:tcPr marL="91429" marR="91429" marT="45718" marB="45718"/>
                </a:tc>
                <a:tc>
                  <a:txBody>
                    <a:bodyPr/>
                    <a:lstStyle/>
                    <a:p>
                      <a:r>
                        <a:rPr lang="ru-RU" sz="1800" kern="1200" dirty="0" smtClean="0">
                          <a:solidFill>
                            <a:schemeClr val="dk1"/>
                          </a:solidFill>
                          <a:effectLst/>
                          <a:latin typeface="+mn-lt"/>
                          <a:ea typeface="+mn-ea"/>
                          <a:cs typeface="+mn-cs"/>
                        </a:rPr>
                        <a:t>Комплексное системное сопровождение </a:t>
                      </a:r>
                      <a:endParaRPr lang="ru-RU" sz="1800" dirty="0"/>
                    </a:p>
                  </a:txBody>
                  <a:tcPr marL="91429" marR="91429" marT="45718" marB="45718"/>
                </a:tc>
                <a:tc>
                  <a:txBody>
                    <a:bodyPr/>
                    <a:lstStyle/>
                    <a:p>
                      <a:r>
                        <a:rPr lang="ru-RU" sz="1800" dirty="0" smtClean="0"/>
                        <a:t>(количество вычислительных комплексов)</a:t>
                      </a:r>
                      <a:endParaRPr lang="ru-RU" sz="1800" dirty="0"/>
                    </a:p>
                  </a:txBody>
                  <a:tcPr marL="91429" marR="91429" marT="45718" marB="45718"/>
                </a:tc>
              </a:tr>
              <a:tr h="2042563">
                <a:tc>
                  <a:txBody>
                    <a:bodyPr/>
                    <a:lstStyle/>
                    <a:p>
                      <a:r>
                        <a:rPr lang="ru-RU" sz="1600" dirty="0" smtClean="0"/>
                        <a:t>2. </a:t>
                      </a:r>
                      <a:r>
                        <a:rPr lang="ru-RU" sz="1600" b="1" kern="1200" dirty="0" smtClean="0">
                          <a:solidFill>
                            <a:schemeClr val="dk1"/>
                          </a:solidFill>
                          <a:effectLst/>
                          <a:latin typeface="+mn-lt"/>
                          <a:ea typeface="+mn-ea"/>
                          <a:cs typeface="+mn-cs"/>
                        </a:rPr>
                        <a:t>Техническое обслуживание аппаратного обеспечения информационно-вычислительных комплексов</a:t>
                      </a:r>
                      <a:endParaRPr lang="ru-RU" sz="1600" dirty="0"/>
                    </a:p>
                  </a:txBody>
                  <a:tcPr marL="91429" marR="91429" marT="45718" marB="45718"/>
                </a:tc>
                <a:tc>
                  <a:txBody>
                    <a:bodyPr/>
                    <a:lstStyle/>
                    <a:p>
                      <a:r>
                        <a:rPr lang="ru-RU" sz="1800" dirty="0" smtClean="0"/>
                        <a:t>Комплексное техническое сопровождение ЭВМ в составе - </a:t>
                      </a:r>
                      <a:r>
                        <a:rPr lang="ru-RU" sz="1400" kern="1200" dirty="0" smtClean="0">
                          <a:solidFill>
                            <a:schemeClr val="dk1"/>
                          </a:solidFill>
                          <a:effectLst/>
                          <a:latin typeface="+mn-lt"/>
                          <a:ea typeface="+mn-ea"/>
                          <a:cs typeface="+mn-cs"/>
                        </a:rPr>
                        <a:t>системный блок, монитор, клавиатура, мышь (проведение профилактических работ, замена комплектующих, модернизация, перемещение)</a:t>
                      </a:r>
                      <a:endParaRPr lang="ru-RU" sz="1400" dirty="0"/>
                    </a:p>
                  </a:txBody>
                  <a:tcPr marL="91429" marR="91429" marT="45718" marB="45718"/>
                </a:tc>
                <a:tc>
                  <a:txBody>
                    <a:bodyPr/>
                    <a:lstStyle/>
                    <a:p>
                      <a:pPr algn="ctr"/>
                      <a:endParaRPr lang="ru-RU" sz="1800" dirty="0" smtClean="0"/>
                    </a:p>
                    <a:p>
                      <a:pPr algn="ctr"/>
                      <a:endParaRPr lang="ru-RU" sz="1800" dirty="0" smtClean="0"/>
                    </a:p>
                    <a:p>
                      <a:pPr algn="ctr"/>
                      <a:r>
                        <a:rPr lang="ru-RU" sz="1800" dirty="0" smtClean="0"/>
                        <a:t>68</a:t>
                      </a:r>
                      <a:endParaRPr lang="ru-RU" sz="1800" dirty="0"/>
                    </a:p>
                  </a:txBody>
                  <a:tcPr marL="91429" marR="91429" marT="45718" marB="45718"/>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188913"/>
            <a:ext cx="8229600" cy="792162"/>
          </a:xfrm>
        </p:spPr>
        <p:txBody>
          <a:bodyPr/>
          <a:lstStyle/>
          <a:p>
            <a:pPr>
              <a:defRPr/>
            </a:pPr>
            <a:r>
              <a:rPr lang="ru-RU" sz="3200" dirty="0" smtClean="0"/>
              <a:t>Порядок сдачи и приемки результатов работ</a:t>
            </a:r>
            <a:endParaRPr lang="ru-RU" sz="3200" dirty="0"/>
          </a:p>
        </p:txBody>
      </p:sp>
      <p:sp>
        <p:nvSpPr>
          <p:cNvPr id="3" name="Объект 2"/>
          <p:cNvSpPr>
            <a:spLocks noGrp="1"/>
          </p:cNvSpPr>
          <p:nvPr>
            <p:ph idx="1"/>
          </p:nvPr>
        </p:nvSpPr>
        <p:spPr/>
        <p:txBody>
          <a:bodyPr/>
          <a:lstStyle/>
          <a:p>
            <a:pPr marL="0" indent="0">
              <a:buFont typeface="Wingdings" panose="05000000000000000000" pitchFamily="2" charset="2"/>
              <a:buNone/>
              <a:defRPr/>
            </a:pPr>
            <a:r>
              <a:rPr lang="ru-RU" dirty="0" smtClean="0">
                <a:effectLst/>
              </a:rPr>
              <a:t>Исполнитель обязан предоставить:</a:t>
            </a:r>
          </a:p>
          <a:p>
            <a:pPr marL="0" indent="0">
              <a:buFont typeface="Wingdings" panose="05000000000000000000" pitchFamily="2" charset="2"/>
              <a:buNone/>
              <a:defRPr/>
            </a:pPr>
            <a:endParaRPr lang="ru-RU" dirty="0" smtClean="0">
              <a:effectLst/>
            </a:endParaRPr>
          </a:p>
          <a:p>
            <a:pPr>
              <a:buFont typeface="Wingdings" panose="05000000000000000000" pitchFamily="2" charset="2"/>
              <a:buChar char="ü"/>
              <a:defRPr/>
            </a:pPr>
            <a:r>
              <a:rPr lang="ru-RU" dirty="0" smtClean="0">
                <a:effectLst/>
              </a:rPr>
              <a:t>акт </a:t>
            </a:r>
            <a:r>
              <a:rPr lang="ru-RU" dirty="0">
                <a:effectLst/>
              </a:rPr>
              <a:t>сдачи-приемки выполненных </a:t>
            </a:r>
            <a:r>
              <a:rPr lang="ru-RU" dirty="0" smtClean="0">
                <a:effectLst/>
              </a:rPr>
              <a:t>работ </a:t>
            </a:r>
          </a:p>
          <a:p>
            <a:pPr>
              <a:buFont typeface="Wingdings" panose="05000000000000000000" pitchFamily="2" charset="2"/>
              <a:buChar char="ü"/>
              <a:defRPr/>
            </a:pPr>
            <a:r>
              <a:rPr lang="ru-RU" dirty="0" smtClean="0">
                <a:effectLst/>
              </a:rPr>
              <a:t>исполнительную </a:t>
            </a:r>
            <a:r>
              <a:rPr lang="ru-RU" dirty="0">
                <a:effectLst/>
              </a:rPr>
              <a:t>смету </a:t>
            </a:r>
            <a:endParaRPr lang="ru-RU" dirty="0" smtClean="0">
              <a:effectLst/>
            </a:endParaRPr>
          </a:p>
          <a:p>
            <a:pPr>
              <a:buFont typeface="Wingdings" panose="05000000000000000000" pitchFamily="2" charset="2"/>
              <a:buChar char="ü"/>
              <a:defRPr/>
            </a:pPr>
            <a:r>
              <a:rPr lang="ru-RU" dirty="0" smtClean="0">
                <a:effectLst/>
              </a:rPr>
              <a:t> </a:t>
            </a:r>
            <a:r>
              <a:rPr lang="ru-RU" dirty="0">
                <a:effectLst/>
              </a:rPr>
              <a:t>технический отчет.</a:t>
            </a:r>
          </a:p>
          <a:p>
            <a:pPr marL="0" indent="0">
              <a:buFont typeface="Wingdings" panose="05000000000000000000" pitchFamily="2" charset="2"/>
              <a:buNone/>
              <a:defRPr/>
            </a:pPr>
            <a:endParaRPr lang="ru-RU" dirty="0"/>
          </a:p>
        </p:txBody>
      </p:sp>
      <p:sp>
        <p:nvSpPr>
          <p:cNvPr id="89092" name="Номер слайда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CAF9D4F3-15E3-46E3-932A-790D39434C3B}" type="slidenum">
              <a:rPr lang="ru-RU" altLang="ru-RU" sz="1200" b="0">
                <a:latin typeface="Arial" panose="020B0604020202020204" pitchFamily="34" charset="0"/>
              </a:rPr>
              <a:pPr eaLnBrk="1" hangingPunct="1"/>
              <a:t>53</a:t>
            </a:fld>
            <a:endParaRPr lang="ru-RU" altLang="ru-RU" sz="1200" b="0">
              <a:latin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115888"/>
            <a:ext cx="8229600" cy="563562"/>
          </a:xfrm>
        </p:spPr>
        <p:txBody>
          <a:bodyPr/>
          <a:lstStyle/>
          <a:p>
            <a:pPr>
              <a:defRPr/>
            </a:pPr>
            <a:r>
              <a:rPr lang="ru-RU" sz="2400" dirty="0" smtClean="0"/>
              <a:t>График выполнения работ</a:t>
            </a:r>
            <a:endParaRPr lang="ru-RU" sz="2400" dirty="0"/>
          </a:p>
        </p:txBody>
      </p:sp>
      <p:graphicFrame>
        <p:nvGraphicFramePr>
          <p:cNvPr id="5" name="Объект 4"/>
          <p:cNvGraphicFramePr>
            <a:graphicFrameLocks noGrp="1"/>
          </p:cNvGraphicFramePr>
          <p:nvPr>
            <p:ph idx="1"/>
          </p:nvPr>
        </p:nvGraphicFramePr>
        <p:xfrm>
          <a:off x="457200" y="908050"/>
          <a:ext cx="8229600" cy="5191176"/>
        </p:xfrm>
        <a:graphic>
          <a:graphicData uri="http://schemas.openxmlformats.org/drawingml/2006/table">
            <a:tbl>
              <a:tblPr/>
              <a:tblGrid>
                <a:gridCol w="2743200"/>
                <a:gridCol w="2743200"/>
                <a:gridCol w="2743200"/>
              </a:tblGrid>
              <a:tr h="863120">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ru-RU" sz="2000" b="1" i="0" u="none" strike="noStrike" cap="none" normalizeH="0" baseline="0" smtClean="0">
                          <a:ln>
                            <a:noFill/>
                          </a:ln>
                          <a:solidFill>
                            <a:schemeClr val="bg1"/>
                          </a:solidFill>
                          <a:effectLst/>
                          <a:latin typeface="Times New Roman" pitchFamily="18" charset="0"/>
                          <a:cs typeface="Times New Roman" pitchFamily="18" charset="0"/>
                        </a:rPr>
                        <a:t>№ п/п</a:t>
                      </a:r>
                    </a:p>
                  </a:txBody>
                  <a:tcPr marL="9525" marR="9525" marT="9521" marB="95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ru-RU" sz="2000" b="1" i="0" u="none" strike="noStrike" cap="none" normalizeH="0" baseline="0" smtClean="0">
                          <a:ln>
                            <a:noFill/>
                          </a:ln>
                          <a:solidFill>
                            <a:schemeClr val="bg1"/>
                          </a:solidFill>
                          <a:effectLst/>
                          <a:latin typeface="Times New Roman" pitchFamily="18" charset="0"/>
                          <a:cs typeface="Times New Roman" pitchFamily="18" charset="0"/>
                        </a:rPr>
                        <a:t>Наименование работ</a:t>
                      </a:r>
                    </a:p>
                  </a:txBody>
                  <a:tcPr marL="9525" marR="9525" marT="9521" marB="95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ru-RU" sz="2000" b="1" i="0" u="none" strike="noStrike" cap="none" normalizeH="0" baseline="0" smtClean="0">
                          <a:ln>
                            <a:noFill/>
                          </a:ln>
                          <a:solidFill>
                            <a:schemeClr val="bg1"/>
                          </a:solidFill>
                          <a:effectLst/>
                          <a:latin typeface="Times New Roman" pitchFamily="18" charset="0"/>
                          <a:cs typeface="Times New Roman" pitchFamily="18" charset="0"/>
                        </a:rPr>
                        <a:t>Сроки (периоды)</a:t>
                      </a:r>
                    </a:p>
                    <a:p>
                      <a:pPr marL="0" marR="0" lvl="0" indent="0" algn="ctr" defTabSz="914400" rtl="0" eaLnBrk="1" fontAlgn="base" latinLnBrk="0" hangingPunct="1">
                        <a:lnSpc>
                          <a:spcPct val="115000"/>
                        </a:lnSpc>
                        <a:spcBef>
                          <a:spcPct val="0"/>
                        </a:spcBef>
                        <a:spcAft>
                          <a:spcPts val="600"/>
                        </a:spcAft>
                        <a:buClrTx/>
                        <a:buSzTx/>
                        <a:buFontTx/>
                        <a:buNone/>
                        <a:tabLst/>
                      </a:pPr>
                      <a:r>
                        <a:rPr kumimoji="0" lang="ru-RU" sz="2000" b="1" i="0" u="none" strike="noStrike" cap="none" normalizeH="0" baseline="0" smtClean="0">
                          <a:ln>
                            <a:noFill/>
                          </a:ln>
                          <a:solidFill>
                            <a:schemeClr val="bg1"/>
                          </a:solidFill>
                          <a:effectLst/>
                          <a:latin typeface="Times New Roman" pitchFamily="18" charset="0"/>
                          <a:cs typeface="Times New Roman" pitchFamily="18" charset="0"/>
                        </a:rPr>
                        <a:t>выполнения работ</a:t>
                      </a:r>
                    </a:p>
                  </a:txBody>
                  <a:tcPr marL="9525" marR="9525" marT="9521" marB="95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3931820">
                <a:tc>
                  <a:txBody>
                    <a:bodyPr/>
                    <a:lstStyle/>
                    <a:p>
                      <a:pPr marL="0" marR="0" lvl="0" indent="0" algn="just" defTabSz="914400" rtl="0" eaLnBrk="1" fontAlgn="base" latinLnBrk="0" hangingPunct="1">
                        <a:lnSpc>
                          <a:spcPct val="115000"/>
                        </a:lnSpc>
                        <a:spcBef>
                          <a:spcPct val="0"/>
                        </a:spcBef>
                        <a:spcAft>
                          <a:spcPts val="60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1.  Работы по оптимизации функционирования Информационно-аналитического комплекса </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9525" marR="9525" marT="9521" marB="95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rPr>
                        <a:t>Проведение анализа работоспособности и быстродействия Информационно-аналитического комплекса. Актуализация компонентов программного обеспечения. Подготовка рекомендаций по использованию и обновлению программного обеспечения ИАК </a:t>
                      </a:r>
                      <a:endParaRPr kumimoji="0" lang="ru-RU" sz="2000" b="0" i="0" u="none" strike="noStrike" cap="none" normalizeH="0" baseline="0" smtClean="0">
                        <a:ln>
                          <a:noFill/>
                        </a:ln>
                        <a:solidFill>
                          <a:schemeClr val="bg1"/>
                        </a:solidFill>
                        <a:effectLst/>
                        <a:latin typeface="Times New Roman" pitchFamily="18" charset="0"/>
                      </a:endParaRPr>
                    </a:p>
                  </a:txBody>
                  <a:tcPr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rPr>
                        <a:t>15 дней с момента заключения Государственного контракта</a:t>
                      </a:r>
                      <a:endParaRPr kumimoji="0" lang="ru-RU" sz="2000" b="0" i="0" u="none" strike="noStrike" cap="none" normalizeH="0" baseline="0" smtClean="0">
                        <a:ln>
                          <a:noFill/>
                        </a:ln>
                        <a:solidFill>
                          <a:schemeClr val="bg1"/>
                        </a:solidFill>
                        <a:effectLst/>
                        <a:latin typeface="Times New Roman" pitchFamily="18" charset="0"/>
                      </a:endParaRPr>
                    </a:p>
                  </a:txBody>
                  <a:tcPr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9618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90E5"/>
                          </a:solidFill>
                          <a:effectLst/>
                          <a:latin typeface="Times New Roman" pitchFamily="18" charset="0"/>
                        </a:rPr>
                        <a:t>Необходимо указать сроки гарантийного обслуживания!!!</a:t>
                      </a:r>
                    </a:p>
                  </a:txBody>
                  <a:tcPr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hMerge="1">
                  <a:txBody>
                    <a:bodyPr/>
                    <a:lstStyle/>
                    <a:p>
                      <a:endParaRPr lang="ru-RU"/>
                    </a:p>
                  </a:txBody>
                  <a:tcPr/>
                </a:tc>
                <a:tc hMerge="1">
                  <a:txBody>
                    <a:bodyPr/>
                    <a:lstStyle/>
                    <a:p>
                      <a:endParaRPr lang="ru-RU"/>
                    </a:p>
                  </a:txBody>
                  <a:tcPr/>
                </a:tc>
              </a:tr>
            </a:tbl>
          </a:graphicData>
        </a:graphic>
      </p:graphicFrame>
      <p:sp>
        <p:nvSpPr>
          <p:cNvPr id="90131" name="Номер слайда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29403716-E7FD-466F-8298-880E9CFCD5CD}" type="slidenum">
              <a:rPr lang="ru-RU" altLang="ru-RU" sz="1200" b="0">
                <a:latin typeface="Arial" panose="020B0604020202020204" pitchFamily="34" charset="0"/>
              </a:rPr>
              <a:pPr eaLnBrk="1" hangingPunct="1"/>
              <a:t>54</a:t>
            </a:fld>
            <a:endParaRPr lang="ru-RU" altLang="ru-RU" sz="1200" b="0">
              <a:latin typeface="Arial" panose="020B0604020202020204"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7" name="Рисунок 6" descr="Описание: eu_flag_co_funded_pos_[rgb]_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2349500"/>
            <a:ext cx="8229600" cy="1143000"/>
          </a:xfrm>
        </p:spPr>
        <p:txBody>
          <a:bodyPr/>
          <a:lstStyle/>
          <a:p>
            <a:pPr>
              <a:defRPr/>
            </a:pPr>
            <a:r>
              <a:rPr lang="ru-RU" sz="4800" dirty="0" smtClean="0">
                <a:solidFill>
                  <a:srgbClr val="FF0000"/>
                </a:solidFill>
              </a:rPr>
              <a:t>Система поддержки обучения и адаптации</a:t>
            </a:r>
            <a:endParaRPr lang="ru-RU" sz="4800" dirty="0">
              <a:solidFill>
                <a:srgbClr val="FF0000"/>
              </a:solidFill>
            </a:endParaRPr>
          </a:p>
        </p:txBody>
      </p:sp>
      <p:sp>
        <p:nvSpPr>
          <p:cNvPr id="94211" name="Номер слайда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B5AF8603-16A7-4288-AF85-1F4A3F181848}" type="slidenum">
              <a:rPr lang="ru-RU" altLang="ru-RU" sz="1200" b="0">
                <a:latin typeface="Arial" panose="020B0604020202020204" pitchFamily="34" charset="0"/>
              </a:rPr>
              <a:pPr eaLnBrk="1" hangingPunct="1"/>
              <a:t>55</a:t>
            </a:fld>
            <a:endParaRPr lang="ru-RU" altLang="ru-RU" sz="1200" b="0">
              <a:latin typeface="Arial" panose="020B0604020202020204"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5" name="Рисунок 4" descr="Описание: eu_flag_co_funded_pos_[rgb]_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115888"/>
            <a:ext cx="8229600" cy="779462"/>
          </a:xfrm>
        </p:spPr>
        <p:txBody>
          <a:bodyPr/>
          <a:lstStyle/>
          <a:p>
            <a:pPr>
              <a:defRPr/>
            </a:pPr>
            <a:r>
              <a:rPr lang="ru-RU" sz="3200" dirty="0" smtClean="0"/>
              <a:t>Адаптация клиентской части в рамках поставленной задачи</a:t>
            </a:r>
            <a:endParaRPr lang="ru-RU" sz="3200" dirty="0"/>
          </a:p>
        </p:txBody>
      </p:sp>
      <p:sp>
        <p:nvSpPr>
          <p:cNvPr id="3" name="Объект 2"/>
          <p:cNvSpPr>
            <a:spLocks noGrp="1"/>
          </p:cNvSpPr>
          <p:nvPr>
            <p:ph idx="1"/>
          </p:nvPr>
        </p:nvSpPr>
        <p:spPr>
          <a:xfrm>
            <a:off x="457200" y="1196975"/>
            <a:ext cx="8229600" cy="4929188"/>
          </a:xfrm>
        </p:spPr>
        <p:txBody>
          <a:bodyPr/>
          <a:lstStyle/>
          <a:p>
            <a:pPr marL="0" indent="0" algn="ctr">
              <a:buFont typeface="Wingdings" panose="05000000000000000000" pitchFamily="2" charset="2"/>
              <a:buNone/>
              <a:defRPr/>
            </a:pPr>
            <a:endParaRPr lang="ru-RU" dirty="0" smtClean="0"/>
          </a:p>
          <a:p>
            <a:pPr marL="0" indent="0" algn="ctr">
              <a:buFont typeface="Wingdings" panose="05000000000000000000" pitchFamily="2" charset="2"/>
              <a:buNone/>
              <a:defRPr/>
            </a:pPr>
            <a:r>
              <a:rPr lang="ru-RU" dirty="0" smtClean="0"/>
              <a:t>знать:</a:t>
            </a:r>
          </a:p>
          <a:p>
            <a:pPr marL="0" indent="0">
              <a:buFont typeface="Wingdings" panose="05000000000000000000" pitchFamily="2" charset="2"/>
              <a:buNone/>
              <a:defRPr/>
            </a:pPr>
            <a:r>
              <a:rPr lang="ru-RU" dirty="0" smtClean="0"/>
              <a:t>- задачи и возможности адаптации клиентской части;</a:t>
            </a:r>
          </a:p>
          <a:p>
            <a:pPr marL="0" indent="0" algn="ctr">
              <a:buFont typeface="Wingdings" panose="05000000000000000000" pitchFamily="2" charset="2"/>
              <a:buNone/>
              <a:defRPr/>
            </a:pPr>
            <a:r>
              <a:rPr lang="ru-RU" dirty="0" smtClean="0"/>
              <a:t>уметь:</a:t>
            </a:r>
          </a:p>
          <a:p>
            <a:pPr marL="0" indent="0">
              <a:buFont typeface="Wingdings" panose="05000000000000000000" pitchFamily="2" charset="2"/>
              <a:buNone/>
              <a:defRPr/>
            </a:pPr>
            <a:r>
              <a:rPr lang="ru-RU" dirty="0" smtClean="0"/>
              <a:t>- адаптировать клиентскую часть в рамках поставленной задачи.</a:t>
            </a:r>
          </a:p>
          <a:p>
            <a:pPr>
              <a:defRPr/>
            </a:pPr>
            <a:endParaRPr lang="ru-RU" dirty="0"/>
          </a:p>
        </p:txBody>
      </p:sp>
      <p:sp>
        <p:nvSpPr>
          <p:cNvPr id="91140" name="Номер слайда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AC581C9B-9D26-47DD-9FA8-7CCC68ABC29D}" type="slidenum">
              <a:rPr lang="ru-RU" altLang="ru-RU" sz="1200" b="0">
                <a:latin typeface="Arial" panose="020B0604020202020204" pitchFamily="34" charset="0"/>
              </a:rPr>
              <a:pPr eaLnBrk="1" hangingPunct="1"/>
              <a:t>56</a:t>
            </a:fld>
            <a:endParaRPr lang="ru-RU" altLang="ru-RU" sz="1200" b="0">
              <a:latin typeface="Arial" panose="020B0604020202020204" pitchFamily="34" charset="0"/>
            </a:endParaRPr>
          </a:p>
        </p:txBody>
      </p:sp>
      <p:pic>
        <p:nvPicPr>
          <p:cNvPr id="911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4724400"/>
            <a:ext cx="2208213"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188913"/>
            <a:ext cx="8229600" cy="633412"/>
          </a:xfrm>
        </p:spPr>
        <p:txBody>
          <a:bodyPr/>
          <a:lstStyle/>
          <a:p>
            <a:pPr>
              <a:defRPr/>
            </a:pPr>
            <a:r>
              <a:rPr lang="ru-RU" sz="2800" i="1" dirty="0" smtClean="0">
                <a:solidFill>
                  <a:srgbClr val="FF0000"/>
                </a:solidFill>
              </a:rPr>
              <a:t>Основные понятия</a:t>
            </a:r>
            <a:endParaRPr lang="ru-RU" sz="2800" i="1" dirty="0">
              <a:solidFill>
                <a:srgbClr val="FF0000"/>
              </a:solidFill>
            </a:endParaRPr>
          </a:p>
        </p:txBody>
      </p:sp>
      <p:sp>
        <p:nvSpPr>
          <p:cNvPr id="3" name="Объект 2"/>
          <p:cNvSpPr>
            <a:spLocks noGrp="1"/>
          </p:cNvSpPr>
          <p:nvPr>
            <p:ph idx="1"/>
          </p:nvPr>
        </p:nvSpPr>
        <p:spPr>
          <a:xfrm>
            <a:off x="250825" y="1125538"/>
            <a:ext cx="8785225" cy="5360987"/>
          </a:xfrm>
        </p:spPr>
        <p:txBody>
          <a:bodyPr/>
          <a:lstStyle/>
          <a:p>
            <a:pPr marL="0" indent="0">
              <a:buFont typeface="Wingdings" panose="05000000000000000000" pitchFamily="2" charset="2"/>
              <a:buNone/>
              <a:defRPr/>
            </a:pPr>
            <a:r>
              <a:rPr lang="ru-RU" b="1" dirty="0" smtClean="0"/>
              <a:t>1. Адаптация персонала в организации (</a:t>
            </a:r>
            <a:r>
              <a:rPr lang="ru-RU" dirty="0" smtClean="0"/>
              <a:t>является необходимым звеном кадрового менеджмента) - </a:t>
            </a:r>
            <a:r>
              <a:rPr lang="ru-RU" dirty="0">
                <a:effectLst/>
              </a:rPr>
              <a:t>это приспособления работников к содержанию и условиям трудовой деятельности и непосредственной социальной среде. </a:t>
            </a:r>
            <a:r>
              <a:rPr lang="ru-RU" dirty="0" smtClean="0"/>
              <a:t> </a:t>
            </a:r>
          </a:p>
          <a:p>
            <a:pPr marL="0" indent="0">
              <a:buFont typeface="Wingdings" panose="05000000000000000000" pitchFamily="2" charset="2"/>
              <a:buNone/>
              <a:defRPr/>
            </a:pPr>
            <a:endParaRPr lang="ru-RU" dirty="0" smtClean="0"/>
          </a:p>
          <a:p>
            <a:pPr marL="0" indent="0">
              <a:buFont typeface="Wingdings" panose="05000000000000000000" pitchFamily="2" charset="2"/>
              <a:buNone/>
              <a:defRPr/>
            </a:pPr>
            <a:r>
              <a:rPr lang="ru-RU" b="1" dirty="0" smtClean="0"/>
              <a:t>2. Кадровый менеджмент </a:t>
            </a:r>
            <a:r>
              <a:rPr lang="ru-RU" dirty="0" smtClean="0"/>
              <a:t>- менеджмент, направленный на развитие и эффективное использование кадрового потенциала компании.</a:t>
            </a:r>
          </a:p>
          <a:p>
            <a:pPr marL="0" indent="0">
              <a:buFont typeface="Wingdings" panose="05000000000000000000" pitchFamily="2" charset="2"/>
              <a:buNone/>
              <a:defRPr/>
            </a:pPr>
            <a:endParaRPr lang="ru-RU" dirty="0"/>
          </a:p>
        </p:txBody>
      </p:sp>
      <p:sp>
        <p:nvSpPr>
          <p:cNvPr id="92164" name="Номер слайда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6CD2D87A-515E-43E3-84D6-2F78ED03E9C0}" type="slidenum">
              <a:rPr lang="ru-RU" altLang="ru-RU" sz="1200" b="0">
                <a:latin typeface="Arial" panose="020B0604020202020204" pitchFamily="34" charset="0"/>
              </a:rPr>
              <a:pPr eaLnBrk="1" hangingPunct="1"/>
              <a:t>57</a:t>
            </a:fld>
            <a:endParaRPr lang="ru-RU" altLang="ru-RU" sz="1200" b="0">
              <a:latin typeface="Arial" panose="020B0604020202020204"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6" name="Рисунок 5" descr="Описание: eu_flag_co_funded_pos_[rgb]_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350"/>
            <a:ext cx="8229600" cy="5865813"/>
          </a:xfrm>
        </p:spPr>
        <p:txBody>
          <a:bodyPr/>
          <a:lstStyle/>
          <a:p>
            <a:pPr marL="0" indent="0">
              <a:buFont typeface="Wingdings" panose="05000000000000000000" pitchFamily="2" charset="2"/>
              <a:buNone/>
              <a:defRPr/>
            </a:pPr>
            <a:r>
              <a:rPr lang="ru-RU" sz="2800" b="1" dirty="0" smtClean="0"/>
              <a:t>3. Система управления адаптацией </a:t>
            </a:r>
            <a:r>
              <a:rPr lang="ru-RU" sz="2800" dirty="0" smtClean="0"/>
              <a:t>– определение направлений, этапов, изучение показателей оценки состояния работы по адаптации, разработка программ адаптации. </a:t>
            </a:r>
          </a:p>
          <a:p>
            <a:pPr marL="0" indent="0">
              <a:buFont typeface="Wingdings" panose="05000000000000000000" pitchFamily="2" charset="2"/>
              <a:buNone/>
              <a:defRPr/>
            </a:pPr>
            <a:r>
              <a:rPr lang="ru-RU" sz="2800" b="1" dirty="0" smtClean="0"/>
              <a:t>4. Клиентская часть – </a:t>
            </a:r>
            <a:r>
              <a:rPr lang="ru-RU" sz="2800" dirty="0" smtClean="0"/>
              <a:t>это часть, которая выполняется прямо на компьютере пользователя именно его компьютером</a:t>
            </a:r>
            <a:endParaRPr lang="ru-RU" sz="2800" b="1" dirty="0" smtClean="0"/>
          </a:p>
          <a:p>
            <a:pPr marL="0" indent="0">
              <a:buFont typeface="Wingdings" panose="05000000000000000000" pitchFamily="2" charset="2"/>
              <a:buNone/>
              <a:defRPr/>
            </a:pPr>
            <a:r>
              <a:rPr lang="ru-RU" sz="2800" b="1" dirty="0" smtClean="0"/>
              <a:t>5. Задача – </a:t>
            </a:r>
            <a:r>
              <a:rPr lang="ru-RU" sz="2800" dirty="0" smtClean="0"/>
              <a:t>должна быть прямо связана с поставленной целью</a:t>
            </a:r>
          </a:p>
          <a:p>
            <a:pPr marL="0" indent="0">
              <a:buFont typeface="Wingdings" panose="05000000000000000000" pitchFamily="2" charset="2"/>
              <a:buNone/>
              <a:defRPr/>
            </a:pPr>
            <a:r>
              <a:rPr lang="ru-RU" sz="2800" b="1" smtClean="0"/>
              <a:t>6. Адаптация </a:t>
            </a:r>
            <a:r>
              <a:rPr lang="ru-RU" sz="2800" b="1" dirty="0" smtClean="0"/>
              <a:t>ПО </a:t>
            </a:r>
            <a:r>
              <a:rPr lang="ru-RU" sz="2800" dirty="0" smtClean="0"/>
              <a:t>- внесение изменений в целях функционирования ПО на конкретных технических средствах пользователя.</a:t>
            </a:r>
            <a:br>
              <a:rPr lang="ru-RU" sz="2800" dirty="0" smtClean="0"/>
            </a:br>
            <a:r>
              <a:rPr lang="ru-RU" sz="2800" dirty="0" smtClean="0"/>
              <a:t>иными словами, чтобы оно "заработало" на оборудовании клиента </a:t>
            </a:r>
          </a:p>
          <a:p>
            <a:pPr marL="0" indent="0">
              <a:buFont typeface="Wingdings" panose="05000000000000000000" pitchFamily="2" charset="2"/>
              <a:buNone/>
              <a:defRPr/>
            </a:pPr>
            <a:endParaRPr lang="ru-RU" sz="2800" dirty="0" smtClean="0"/>
          </a:p>
        </p:txBody>
      </p:sp>
      <p:sp>
        <p:nvSpPr>
          <p:cNvPr id="93187" name="Номер слайда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197C5B62-BB6A-4A15-8CC7-4B16B37E8ECD}" type="slidenum">
              <a:rPr lang="ru-RU" altLang="ru-RU" sz="1200" b="0">
                <a:latin typeface="Arial" panose="020B0604020202020204" pitchFamily="34" charset="0"/>
              </a:rPr>
              <a:pPr eaLnBrk="1" hangingPunct="1"/>
              <a:t>58</a:t>
            </a:fld>
            <a:endParaRPr lang="ru-RU" altLang="ru-RU" sz="1200" b="0">
              <a:latin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sz="2800" dirty="0">
                <a:effectLst/>
              </a:rPr>
              <a:t>Процесс адаптации традиционно принято разделять на четыре этапа.</a:t>
            </a:r>
            <a:br>
              <a:rPr lang="ru-RU" sz="2800" dirty="0">
                <a:effectLst/>
              </a:rPr>
            </a:br>
            <a:endParaRPr lang="ru-RU" sz="2800" dirty="0"/>
          </a:p>
        </p:txBody>
      </p:sp>
      <p:sp>
        <p:nvSpPr>
          <p:cNvPr id="3" name="Объект 2"/>
          <p:cNvSpPr>
            <a:spLocks noGrp="1"/>
          </p:cNvSpPr>
          <p:nvPr>
            <p:ph idx="1"/>
          </p:nvPr>
        </p:nvSpPr>
        <p:spPr/>
        <p:txBody>
          <a:bodyPr/>
          <a:lstStyle/>
          <a:p>
            <a:pPr marL="0" indent="0">
              <a:buFont typeface="Wingdings" panose="05000000000000000000" pitchFamily="2" charset="2"/>
              <a:buNone/>
              <a:defRPr/>
            </a:pPr>
            <a:r>
              <a:rPr lang="ru-RU" sz="2400" dirty="0">
                <a:effectLst/>
              </a:rPr>
              <a:t>1. </a:t>
            </a:r>
            <a:r>
              <a:rPr lang="ru-RU" sz="2400" b="1" i="1" dirty="0">
                <a:effectLst/>
              </a:rPr>
              <a:t>Оценка уровня подготовленности нового работника</a:t>
            </a:r>
            <a:r>
              <a:rPr lang="ru-RU" sz="2400" i="1" dirty="0">
                <a:effectLst/>
              </a:rPr>
              <a:t>. </a:t>
            </a:r>
            <a:r>
              <a:rPr lang="ru-RU" sz="2400" dirty="0">
                <a:effectLst/>
              </a:rPr>
              <a:t>На этом этапе происходит определение непривычных для работника ситуаций и вариантов решения привычных для работника задач</a:t>
            </a:r>
            <a:r>
              <a:rPr lang="ru-RU" sz="2400" dirty="0" smtClean="0">
                <a:effectLst/>
              </a:rPr>
              <a:t>.</a:t>
            </a:r>
          </a:p>
          <a:p>
            <a:pPr marL="0" indent="0">
              <a:buFont typeface="Wingdings" panose="05000000000000000000" pitchFamily="2" charset="2"/>
              <a:buNone/>
              <a:defRPr/>
            </a:pPr>
            <a:endParaRPr lang="ru-RU" sz="2400" dirty="0">
              <a:effectLst/>
            </a:endParaRPr>
          </a:p>
          <a:p>
            <a:pPr marL="0" indent="0">
              <a:buFont typeface="Wingdings" panose="05000000000000000000" pitchFamily="2" charset="2"/>
              <a:buNone/>
              <a:defRPr/>
            </a:pPr>
            <a:r>
              <a:rPr lang="ru-RU" sz="2400" dirty="0">
                <a:effectLst/>
              </a:rPr>
              <a:t>2. </a:t>
            </a:r>
            <a:r>
              <a:rPr lang="ru-RU" sz="2400" b="1" i="1" dirty="0">
                <a:effectLst/>
              </a:rPr>
              <a:t>Ориентация</a:t>
            </a:r>
            <a:r>
              <a:rPr lang="ru-RU" sz="2400" b="1" dirty="0">
                <a:effectLst/>
              </a:rPr>
              <a:t>. </a:t>
            </a:r>
            <a:r>
              <a:rPr lang="ru-RU" sz="2400" dirty="0">
                <a:effectLst/>
              </a:rPr>
              <a:t>На этом этапе происходит практическое знакомство нового работника с его обязанностями и требованиями, предъявляемыми к нему со стороны организации.</a:t>
            </a:r>
          </a:p>
          <a:p>
            <a:pPr marL="0" indent="0">
              <a:buFont typeface="Wingdings" panose="05000000000000000000" pitchFamily="2" charset="2"/>
              <a:buNone/>
              <a:defRPr/>
            </a:pPr>
            <a:endParaRPr lang="ru-RU" sz="2400" dirty="0"/>
          </a:p>
        </p:txBody>
      </p:sp>
      <p:sp>
        <p:nvSpPr>
          <p:cNvPr id="96260" name="Номер слайда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4E1D018F-0EDF-4F24-973C-061538C6946E}" type="slidenum">
              <a:rPr lang="ru-RU" altLang="ru-RU" sz="1200" b="0">
                <a:latin typeface="Arial" panose="020B0604020202020204" pitchFamily="34" charset="0"/>
              </a:rPr>
              <a:pPr eaLnBrk="1" hangingPunct="1"/>
              <a:t>59</a:t>
            </a:fld>
            <a:endParaRPr lang="ru-RU" altLang="ru-RU" sz="1200" b="0">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E610E736-0266-4601-8071-8AF7711012FD}" type="slidenum">
              <a:rPr lang="ru-RU" altLang="ru-RU" sz="1200" b="0">
                <a:latin typeface="Arial" panose="020B0604020202020204" pitchFamily="34" charset="0"/>
              </a:rPr>
              <a:pPr eaLnBrk="1" hangingPunct="1"/>
              <a:t>6</a:t>
            </a:fld>
            <a:endParaRPr lang="ru-RU" altLang="ru-RU" sz="1200" b="0">
              <a:latin typeface="Arial" panose="020B0604020202020204" pitchFamily="34" charset="0"/>
            </a:endParaRPr>
          </a:p>
        </p:txBody>
      </p:sp>
      <p:sp>
        <p:nvSpPr>
          <p:cNvPr id="661506" name="Rectangle 2"/>
          <p:cNvSpPr>
            <a:spLocks noGrp="1" noRot="1" noChangeArrowheads="1"/>
          </p:cNvSpPr>
          <p:nvPr>
            <p:ph type="title"/>
          </p:nvPr>
        </p:nvSpPr>
        <p:spPr>
          <a:xfrm>
            <a:off x="380206" y="420178"/>
            <a:ext cx="8432800" cy="552450"/>
          </a:xfrm>
        </p:spPr>
        <p:txBody>
          <a:bodyPr/>
          <a:lstStyle/>
          <a:p>
            <a:pPr eaLnBrk="1" hangingPunct="1">
              <a:defRPr/>
            </a:pPr>
            <a:r>
              <a:rPr lang="ru-RU" sz="4000" dirty="0" smtClean="0"/>
              <a:t>Стадия «Ввод системы в действие»</a:t>
            </a:r>
          </a:p>
        </p:txBody>
      </p:sp>
      <p:graphicFrame>
        <p:nvGraphicFramePr>
          <p:cNvPr id="661548" name="Group 44"/>
          <p:cNvGraphicFramePr>
            <a:graphicFrameLocks noGrp="1"/>
          </p:cNvGraphicFramePr>
          <p:nvPr>
            <p:ph idx="1"/>
            <p:extLst>
              <p:ext uri="{D42A27DB-BD31-4B8C-83A1-F6EECF244321}">
                <p14:modId xmlns:p14="http://schemas.microsoft.com/office/powerpoint/2010/main" val="2316478479"/>
              </p:ext>
            </p:extLst>
          </p:nvPr>
        </p:nvGraphicFramePr>
        <p:xfrm>
          <a:off x="271462" y="1082674"/>
          <a:ext cx="8650287" cy="5775326"/>
        </p:xfrm>
        <a:graphic>
          <a:graphicData uri="http://schemas.openxmlformats.org/drawingml/2006/table">
            <a:tbl>
              <a:tblPr/>
              <a:tblGrid>
                <a:gridCol w="1958975"/>
                <a:gridCol w="6691312"/>
              </a:tblGrid>
              <a:tr h="654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1" i="0" u="none" strike="noStrike" cap="none" normalizeH="0" baseline="0" dirty="0" smtClean="0">
                          <a:ln>
                            <a:noFill/>
                          </a:ln>
                          <a:solidFill>
                            <a:schemeClr val="accent2"/>
                          </a:solidFill>
                          <a:effectLst>
                            <a:outerShdw blurRad="38100" dist="38100" dir="2700000" algn="tl">
                              <a:srgbClr val="C0C0C0"/>
                            </a:outerShdw>
                          </a:effectLst>
                          <a:latin typeface="Times New Roman" pitchFamily="18" charset="0"/>
                        </a:rPr>
                        <a:t>Этапы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1" i="0" u="none" strike="noStrike" cap="none" normalizeH="0" baseline="0" dirty="0" smtClean="0">
                          <a:ln>
                            <a:noFill/>
                          </a:ln>
                          <a:solidFill>
                            <a:schemeClr val="accent2"/>
                          </a:solidFill>
                          <a:effectLst>
                            <a:outerShdw blurRad="38100" dist="38100" dir="2700000" algn="tl">
                              <a:srgbClr val="C0C0C0"/>
                            </a:outerShdw>
                          </a:effectLst>
                          <a:latin typeface="Times New Roman" pitchFamily="18" charset="0"/>
                        </a:rPr>
                        <a:t>Содержание работ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35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8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6. Проведение предварительных испытаний.</a:t>
                      </a:r>
                      <a:br>
                        <a:rPr kumimoji="0" lang="ru-RU" sz="18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br>
                      <a:endParaRPr kumimoji="0" lang="ru-RU" sz="18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18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И</a:t>
                      </a:r>
                      <a:r>
                        <a:rPr kumimoji="0" lang="ru-RU" sz="18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спытание ИС на работоспособность и соответствие </a:t>
                      </a:r>
                      <a:r>
                        <a:rPr kumimoji="0" lang="ru-RU" sz="18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ТЗ </a:t>
                      </a:r>
                      <a:r>
                        <a:rPr kumimoji="0" lang="ru-RU" sz="18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в соответствии с программой и методикой предварительных испытаний; </a:t>
                      </a:r>
                      <a:endParaRPr kumimoji="0" lang="ru-RU" sz="18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18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устранение неисправностей и внесение изменений в документацию на ИС</a:t>
                      </a:r>
                      <a:r>
                        <a:rPr kumimoji="0" lang="ru-RU" sz="18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 </a:t>
                      </a:r>
                      <a:r>
                        <a:rPr kumimoji="0" lang="ru-RU" sz="18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в соответствии с протоколом испытаний; </a:t>
                      </a:r>
                      <a:endParaRPr kumimoji="0" lang="ru-RU" sz="18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18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оформление акта о приёмке ИС в опытную эксплуатацию;</a:t>
                      </a:r>
                      <a:r>
                        <a:rPr kumimoji="0" lang="ru-RU" sz="18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065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8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7. Проведение опытной эксплуатации.</a:t>
                      </a:r>
                      <a:br>
                        <a:rPr kumimoji="0" lang="ru-RU" sz="18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br>
                      <a:endParaRPr kumimoji="0" lang="ru-RU" sz="18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18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О</a:t>
                      </a:r>
                      <a:r>
                        <a:rPr kumimoji="0" lang="ru-RU" sz="18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пытная эксплуатация ИС; </a:t>
                      </a:r>
                      <a:endParaRPr kumimoji="0" lang="ru-RU" sz="18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18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анализ результатов</a:t>
                      </a:r>
                      <a:r>
                        <a:rPr kumimoji="0" lang="ru-RU" sz="18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 опытной эксплуатации</a:t>
                      </a:r>
                      <a:r>
                        <a:rPr kumimoji="0" lang="ru-RU" sz="18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a:t>
                      </a:r>
                      <a:endParaRPr kumimoji="0" lang="ru-RU" sz="18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18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доработка программного обеспечения ИС; </a:t>
                      </a:r>
                      <a:endParaRPr kumimoji="0" lang="ru-RU" sz="18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18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дополнительная наладка технических средств ИС; </a:t>
                      </a:r>
                      <a:endParaRPr kumimoji="0" lang="ru-RU" sz="18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18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оформление акта о завершении опытной эксплуатации</a:t>
                      </a:r>
                      <a:r>
                        <a:rPr kumimoji="0" lang="ru-RU" sz="18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95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8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8. Проведение приёмочных испытаний.</a:t>
                      </a:r>
                      <a:r>
                        <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18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rPr>
                        <a:t>И</a:t>
                      </a:r>
                      <a:r>
                        <a:rPr kumimoji="0" lang="ru-RU" sz="18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спытания на соответствие </a:t>
                      </a:r>
                      <a:r>
                        <a:rPr kumimoji="0" lang="ru-RU" sz="18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rPr>
                        <a:t>ТЗ</a:t>
                      </a:r>
                      <a:r>
                        <a:rPr kumimoji="0" lang="ru-RU" sz="18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в соответствии с программой и методикой приёмочных испытаний; </a:t>
                      </a:r>
                      <a:endParaRPr kumimoji="0" lang="ru-RU" sz="18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18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анализ результатов испытания ИС и устранение недостатков; </a:t>
                      </a:r>
                      <a:endParaRPr kumimoji="0" lang="ru-RU" sz="18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18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оформление акта о приёмке ИС в постоянную эксплуатацию</a:t>
                      </a:r>
                      <a:r>
                        <a:rPr kumimoji="0" lang="ru-RU" sz="18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6" name="Рисунок 5" descr="Описание: eu_flag_co_funded_pos_[rgb]_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35375" y="0"/>
            <a:ext cx="8229600" cy="346075"/>
          </a:xfrm>
        </p:spPr>
        <p:txBody>
          <a:bodyPr/>
          <a:lstStyle/>
          <a:p>
            <a:pPr>
              <a:defRPr/>
            </a:pPr>
            <a:r>
              <a:rPr lang="ru-RU" sz="1600" dirty="0" smtClean="0"/>
              <a:t>(продолжение)</a:t>
            </a:r>
            <a:endParaRPr lang="ru-RU" sz="1600" dirty="0"/>
          </a:p>
        </p:txBody>
      </p:sp>
      <p:sp>
        <p:nvSpPr>
          <p:cNvPr id="3" name="Объект 2"/>
          <p:cNvSpPr>
            <a:spLocks noGrp="1"/>
          </p:cNvSpPr>
          <p:nvPr>
            <p:ph idx="1"/>
          </p:nvPr>
        </p:nvSpPr>
        <p:spPr>
          <a:xfrm>
            <a:off x="457200" y="765175"/>
            <a:ext cx="8229600" cy="5360988"/>
          </a:xfrm>
        </p:spPr>
        <p:txBody>
          <a:bodyPr/>
          <a:lstStyle/>
          <a:p>
            <a:pPr marL="0" indent="0">
              <a:buFont typeface="Wingdings" panose="05000000000000000000" pitchFamily="2" charset="2"/>
              <a:buNone/>
              <a:defRPr/>
            </a:pPr>
            <a:r>
              <a:rPr lang="ru-RU" dirty="0" smtClean="0">
                <a:effectLst/>
              </a:rPr>
              <a:t>3. </a:t>
            </a:r>
            <a:r>
              <a:rPr lang="ru-RU" b="1" i="1" dirty="0" smtClean="0">
                <a:effectLst/>
              </a:rPr>
              <a:t>Действенная адаптация</a:t>
            </a:r>
            <a:r>
              <a:rPr lang="ru-RU" b="1" dirty="0" smtClean="0">
                <a:effectLst/>
              </a:rPr>
              <a:t>. </a:t>
            </a:r>
            <a:r>
              <a:rPr lang="ru-RU" dirty="0" smtClean="0">
                <a:effectLst/>
              </a:rPr>
              <a:t>На этом этапе новичок приспосабливается к своему новому положению и широко включается в межличностные отношения с коллегами.</a:t>
            </a:r>
          </a:p>
          <a:p>
            <a:pPr marL="0" indent="0">
              <a:buFont typeface="Wingdings" panose="05000000000000000000" pitchFamily="2" charset="2"/>
              <a:buNone/>
              <a:defRPr/>
            </a:pPr>
            <a:endParaRPr lang="ru-RU" dirty="0" smtClean="0">
              <a:effectLst/>
            </a:endParaRPr>
          </a:p>
          <a:p>
            <a:pPr marL="0" indent="0">
              <a:buFont typeface="Wingdings" panose="05000000000000000000" pitchFamily="2" charset="2"/>
              <a:buNone/>
              <a:defRPr/>
            </a:pPr>
            <a:r>
              <a:rPr lang="ru-RU" dirty="0" smtClean="0">
                <a:effectLst/>
              </a:rPr>
              <a:t>4. </a:t>
            </a:r>
            <a:r>
              <a:rPr lang="ru-RU" b="1" i="1" dirty="0" smtClean="0">
                <a:effectLst/>
              </a:rPr>
              <a:t>Функционирование</a:t>
            </a:r>
            <a:r>
              <a:rPr lang="ru-RU" i="1" dirty="0" smtClean="0">
                <a:effectLst/>
              </a:rPr>
              <a:t>. </a:t>
            </a:r>
            <a:r>
              <a:rPr lang="ru-RU" dirty="0" smtClean="0">
                <a:effectLst/>
              </a:rPr>
              <a:t>На завершающем этапе адаптации работник преодолевает производственные и межличностные проблемы и переходит к стабильной работе.</a:t>
            </a:r>
          </a:p>
          <a:p>
            <a:pPr marL="0" indent="0">
              <a:buFont typeface="Wingdings" panose="05000000000000000000" pitchFamily="2" charset="2"/>
              <a:buNone/>
              <a:defRPr/>
            </a:pPr>
            <a:endParaRPr lang="ru-RU" dirty="0"/>
          </a:p>
        </p:txBody>
      </p:sp>
      <p:sp>
        <p:nvSpPr>
          <p:cNvPr id="97284" name="Номер слайда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BDE9D21A-6118-4B2F-A7CB-065D428853B6}" type="slidenum">
              <a:rPr lang="ru-RU" altLang="ru-RU" sz="1200" b="0">
                <a:latin typeface="Arial" panose="020B0604020202020204" pitchFamily="34" charset="0"/>
              </a:rPr>
              <a:pPr eaLnBrk="1" hangingPunct="1"/>
              <a:t>60</a:t>
            </a:fld>
            <a:endParaRPr lang="ru-RU" altLang="ru-RU" sz="1200" b="0">
              <a:latin typeface="Arial" panose="020B0604020202020204"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6" name="Рисунок 5" descr="Описание: eu_flag_co_funded_pos_[rgb]_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sz="2800" dirty="0" smtClean="0">
                <a:solidFill>
                  <a:srgbClr val="C00000"/>
                </a:solidFill>
              </a:rPr>
              <a:t>Правильно спроектированная и настроенная информационная структура позволит:</a:t>
            </a:r>
            <a:endParaRPr lang="ru-RU" sz="2800" dirty="0">
              <a:solidFill>
                <a:srgbClr val="C00000"/>
              </a:solidFill>
            </a:endParaRPr>
          </a:p>
        </p:txBody>
      </p:sp>
      <p:sp>
        <p:nvSpPr>
          <p:cNvPr id="3" name="Объект 2"/>
          <p:cNvSpPr>
            <a:spLocks noGrp="1"/>
          </p:cNvSpPr>
          <p:nvPr>
            <p:ph idx="1"/>
          </p:nvPr>
        </p:nvSpPr>
        <p:spPr/>
        <p:txBody>
          <a:bodyPr/>
          <a:lstStyle/>
          <a:p>
            <a:pPr>
              <a:defRPr/>
            </a:pPr>
            <a:r>
              <a:rPr lang="ru-RU" dirty="0" smtClean="0"/>
              <a:t>легко наращивать производительность;</a:t>
            </a:r>
          </a:p>
          <a:p>
            <a:pPr>
              <a:defRPr/>
            </a:pPr>
            <a:r>
              <a:rPr lang="ru-RU" dirty="0" smtClean="0"/>
              <a:t> делать дополнительный монтаж локальных сетей; </a:t>
            </a:r>
          </a:p>
          <a:p>
            <a:pPr>
              <a:defRPr/>
            </a:pPr>
            <a:r>
              <a:rPr lang="ru-RU" dirty="0" smtClean="0"/>
              <a:t>подключать дополнительные сервисы;</a:t>
            </a:r>
          </a:p>
          <a:p>
            <a:pPr>
              <a:defRPr/>
            </a:pPr>
            <a:r>
              <a:rPr lang="ru-RU" dirty="0" smtClean="0"/>
              <a:t>избежать непредвиденных простоев из-за ошибок;</a:t>
            </a:r>
          </a:p>
          <a:p>
            <a:pPr>
              <a:defRPr/>
            </a:pPr>
            <a:r>
              <a:rPr lang="ru-RU" dirty="0" smtClean="0"/>
              <a:t>работать максимально эффективно с первых дней.</a:t>
            </a:r>
            <a:endParaRPr lang="ru-RU" dirty="0"/>
          </a:p>
        </p:txBody>
      </p:sp>
      <p:sp>
        <p:nvSpPr>
          <p:cNvPr id="124932" name="Номер слайда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3A8118B9-31E8-43B9-A59E-6ED575E61C01}" type="slidenum">
              <a:rPr lang="ru-RU" altLang="ru-RU" sz="1200" b="0">
                <a:latin typeface="Arial" panose="020B0604020202020204" pitchFamily="34" charset="0"/>
              </a:rPr>
              <a:pPr eaLnBrk="1" hangingPunct="1"/>
              <a:t>61</a:t>
            </a:fld>
            <a:endParaRPr lang="ru-RU" altLang="ru-RU" sz="1200" b="0">
              <a:latin typeface="Arial" panose="020B0604020202020204"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6" name="Рисунок 5" descr="Описание: eu_flag_co_funded_pos_[rgb]_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188913"/>
            <a:ext cx="8229600" cy="796925"/>
          </a:xfrm>
        </p:spPr>
        <p:txBody>
          <a:bodyPr/>
          <a:lstStyle/>
          <a:p>
            <a:pPr>
              <a:defRPr/>
            </a:pPr>
            <a:r>
              <a:rPr lang="ru-RU" sz="2800" dirty="0" smtClean="0">
                <a:solidFill>
                  <a:srgbClr val="C00000"/>
                </a:solidFill>
              </a:rPr>
              <a:t>Анализ состояния инфраструктуры</a:t>
            </a:r>
            <a:endParaRPr lang="ru-RU" sz="2800" dirty="0">
              <a:solidFill>
                <a:srgbClr val="C00000"/>
              </a:solidFill>
            </a:endParaRPr>
          </a:p>
        </p:txBody>
      </p:sp>
      <p:sp>
        <p:nvSpPr>
          <p:cNvPr id="3" name="Объект 2"/>
          <p:cNvSpPr>
            <a:spLocks noGrp="1"/>
          </p:cNvSpPr>
          <p:nvPr>
            <p:ph idx="1"/>
          </p:nvPr>
        </p:nvSpPr>
        <p:spPr>
          <a:xfrm>
            <a:off x="468313" y="1052513"/>
            <a:ext cx="8229600" cy="4525962"/>
          </a:xfrm>
        </p:spPr>
        <p:txBody>
          <a:bodyPr/>
          <a:lstStyle/>
          <a:p>
            <a:pPr>
              <a:defRPr/>
            </a:pPr>
            <a:r>
              <a:rPr lang="ru-RU" sz="2800" dirty="0" smtClean="0"/>
              <a:t>особенности ведения дел сотрудниками, выявление их потребностей относительно системы;</a:t>
            </a:r>
          </a:p>
          <a:p>
            <a:pPr>
              <a:defRPr/>
            </a:pPr>
            <a:r>
              <a:rPr lang="ru-RU" sz="2800" dirty="0" smtClean="0"/>
              <a:t> определение специфики взаимодействия отделов;</a:t>
            </a:r>
          </a:p>
          <a:p>
            <a:pPr marL="0" indent="0">
              <a:buFont typeface="Wingdings" panose="05000000000000000000" pitchFamily="2" charset="2"/>
              <a:buNone/>
              <a:defRPr/>
            </a:pPr>
            <a:endParaRPr lang="ru-RU" sz="2800" dirty="0" smtClean="0"/>
          </a:p>
          <a:p>
            <a:pPr marL="0" indent="360363">
              <a:buFont typeface="Wingdings" panose="05000000000000000000" pitchFamily="2" charset="2"/>
              <a:buNone/>
              <a:defRPr/>
            </a:pPr>
            <a:r>
              <a:rPr lang="ru-RU" sz="2000" i="1" dirty="0" smtClean="0"/>
              <a:t>На основе анализа создают комплексное решение по автоматизации бизнес-процессов предприятия.  </a:t>
            </a:r>
          </a:p>
          <a:p>
            <a:pPr marL="0" indent="360363">
              <a:buFont typeface="Wingdings" panose="05000000000000000000" pitchFamily="2" charset="2"/>
              <a:buNone/>
              <a:defRPr/>
            </a:pPr>
            <a:r>
              <a:rPr lang="ru-RU" sz="2000" i="1" dirty="0" smtClean="0"/>
              <a:t>ИТ-инфраструктура является не просто фундаментом для существования любой современной компании, ИТ в настоящее время становятся стратегическим активом, который является движущей силой бизнеса.</a:t>
            </a:r>
          </a:p>
        </p:txBody>
      </p:sp>
      <p:sp>
        <p:nvSpPr>
          <p:cNvPr id="125956" name="Номер слайда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4A36B0EF-FA79-404C-8973-BEE3C720D28F}" type="slidenum">
              <a:rPr lang="ru-RU" altLang="ru-RU" sz="1200" b="0">
                <a:latin typeface="Arial" panose="020B0604020202020204" pitchFamily="34" charset="0"/>
              </a:rPr>
              <a:pPr eaLnBrk="1" hangingPunct="1"/>
              <a:t>62</a:t>
            </a:fld>
            <a:endParaRPr lang="ru-RU" altLang="ru-RU" sz="1200" b="0">
              <a:latin typeface="Arial" panose="020B0604020202020204"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6" name="Рисунок 5" descr="Описание: eu_flag_co_funded_pos_[rgb]_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115888"/>
            <a:ext cx="8229600" cy="490537"/>
          </a:xfrm>
        </p:spPr>
        <p:txBody>
          <a:bodyPr/>
          <a:lstStyle/>
          <a:p>
            <a:pPr>
              <a:defRPr/>
            </a:pPr>
            <a:r>
              <a:rPr lang="ru-RU" sz="2800" dirty="0" smtClean="0">
                <a:solidFill>
                  <a:srgbClr val="C00000"/>
                </a:solidFill>
              </a:rPr>
              <a:t>Решение включает в себя:</a:t>
            </a:r>
            <a:endParaRPr lang="ru-RU" sz="2800" dirty="0">
              <a:solidFill>
                <a:srgbClr val="C00000"/>
              </a:solidFill>
            </a:endParaRPr>
          </a:p>
        </p:txBody>
      </p:sp>
      <p:sp>
        <p:nvSpPr>
          <p:cNvPr id="3" name="Объект 2"/>
          <p:cNvSpPr>
            <a:spLocks noGrp="1"/>
          </p:cNvSpPr>
          <p:nvPr>
            <p:ph idx="1"/>
          </p:nvPr>
        </p:nvSpPr>
        <p:spPr>
          <a:xfrm>
            <a:off x="457200" y="1125538"/>
            <a:ext cx="8435975" cy="5000625"/>
          </a:xfrm>
        </p:spPr>
        <p:txBody>
          <a:bodyPr/>
          <a:lstStyle/>
          <a:p>
            <a:pPr>
              <a:defRPr/>
            </a:pPr>
            <a:r>
              <a:rPr lang="ru-RU" dirty="0" smtClean="0"/>
              <a:t>монтаж системы видеонаблюдения и контроля доступа для повышения трудовой дисциплины, </a:t>
            </a:r>
          </a:p>
          <a:p>
            <a:pPr>
              <a:defRPr/>
            </a:pPr>
            <a:r>
              <a:rPr lang="ru-RU" dirty="0" smtClean="0"/>
              <a:t>разграничение и внедрение контроля прав на доступ в интернет, </a:t>
            </a:r>
          </a:p>
          <a:p>
            <a:pPr>
              <a:defRPr/>
            </a:pPr>
            <a:r>
              <a:rPr lang="ru-RU" dirty="0" smtClean="0"/>
              <a:t>настройка офисной АТС или </a:t>
            </a:r>
            <a:r>
              <a:rPr lang="ru-RU" dirty="0" err="1" smtClean="0"/>
              <a:t>Call</a:t>
            </a:r>
            <a:r>
              <a:rPr lang="ru-RU" dirty="0" smtClean="0"/>
              <a:t>-центра, </a:t>
            </a:r>
          </a:p>
          <a:p>
            <a:pPr>
              <a:defRPr/>
            </a:pPr>
            <a:r>
              <a:rPr lang="ru-RU" dirty="0" smtClean="0"/>
              <a:t>необходимый монтаж сетевого оборудования,</a:t>
            </a:r>
          </a:p>
          <a:p>
            <a:pPr>
              <a:defRPr/>
            </a:pPr>
            <a:r>
              <a:rPr lang="ru-RU" dirty="0" smtClean="0"/>
              <a:t> настройка взаимодействия отделов.</a:t>
            </a:r>
            <a:endParaRPr lang="ru-RU" dirty="0"/>
          </a:p>
        </p:txBody>
      </p:sp>
      <p:sp>
        <p:nvSpPr>
          <p:cNvPr id="126980" name="Номер слайда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097425AA-5EC3-41AD-AB3A-1AFB8C0C59EC}" type="slidenum">
              <a:rPr lang="ru-RU" altLang="ru-RU" sz="1200" b="0">
                <a:latin typeface="Arial" panose="020B0604020202020204" pitchFamily="34" charset="0"/>
              </a:rPr>
              <a:pPr eaLnBrk="1" hangingPunct="1"/>
              <a:t>63</a:t>
            </a:fld>
            <a:endParaRPr lang="ru-RU" altLang="ru-RU" sz="1200" b="0">
              <a:latin typeface="Arial" panose="020B0604020202020204"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6" name="Рисунок 5" descr="Описание: eu_flag_co_funded_pos_[rgb]_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188913"/>
            <a:ext cx="8229600" cy="490537"/>
          </a:xfrm>
        </p:spPr>
        <p:txBody>
          <a:bodyPr/>
          <a:lstStyle/>
          <a:p>
            <a:pPr>
              <a:defRPr/>
            </a:pPr>
            <a:r>
              <a:rPr lang="ru-RU" sz="2800" dirty="0" smtClean="0">
                <a:solidFill>
                  <a:srgbClr val="C00000"/>
                </a:solidFill>
              </a:rPr>
              <a:t>Этапы создания ИТ инфраструктуры компании</a:t>
            </a:r>
            <a:endParaRPr lang="ru-RU" sz="2800" dirty="0">
              <a:solidFill>
                <a:srgbClr val="C00000"/>
              </a:solidFill>
            </a:endParaRPr>
          </a:p>
        </p:txBody>
      </p:sp>
      <p:sp>
        <p:nvSpPr>
          <p:cNvPr id="128003" name="Номер слайда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AB2CE70E-9B39-4E14-9F51-3CBE28AB961E}" type="slidenum">
              <a:rPr lang="ru-RU" altLang="ru-RU" sz="1200" b="0">
                <a:latin typeface="Arial" panose="020B0604020202020204" pitchFamily="34" charset="0"/>
              </a:rPr>
              <a:pPr eaLnBrk="1" hangingPunct="1"/>
              <a:t>64</a:t>
            </a:fld>
            <a:endParaRPr lang="ru-RU" altLang="ru-RU" sz="1200" b="0">
              <a:latin typeface="Arial" panose="020B0604020202020204" pitchFamily="34" charset="0"/>
            </a:endParaRPr>
          </a:p>
        </p:txBody>
      </p:sp>
      <p:pic>
        <p:nvPicPr>
          <p:cNvPr id="1280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150"/>
            <a:ext cx="9144000"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8313" y="692150"/>
            <a:ext cx="8229600" cy="4525963"/>
          </a:xfrm>
        </p:spPr>
        <p:txBody>
          <a:bodyPr/>
          <a:lstStyle/>
          <a:p>
            <a:pPr marL="0" indent="0">
              <a:buFont typeface="Wingdings" panose="05000000000000000000" pitchFamily="2" charset="2"/>
              <a:buNone/>
              <a:defRPr/>
            </a:pPr>
            <a:r>
              <a:rPr lang="ru-RU" sz="2800" dirty="0" smtClean="0"/>
              <a:t>ИТ-инфраструктура является ядром всех остальных информационных систем или бизнес приложений. И именно от того, как построена ИТ-инфраструктура, насколько она надёжна и производительна, будет зависеть работа всех остальных приложений, ERP систем, баз данных, а как следствие, и бизнеса в целом. </a:t>
            </a:r>
            <a:endParaRPr lang="ru-RU" sz="2800" dirty="0"/>
          </a:p>
        </p:txBody>
      </p:sp>
      <p:sp>
        <p:nvSpPr>
          <p:cNvPr id="129027" name="Номер слайда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FB8CF0A6-378F-4DC4-ABBA-4F2AF5B99FDF}" type="slidenum">
              <a:rPr lang="ru-RU" altLang="ru-RU" sz="1200" b="0">
                <a:latin typeface="Arial" panose="020B0604020202020204" pitchFamily="34" charset="0"/>
              </a:rPr>
              <a:pPr eaLnBrk="1" hangingPunct="1"/>
              <a:t>65</a:t>
            </a:fld>
            <a:endParaRPr lang="ru-RU" altLang="ru-RU" sz="1200" b="0">
              <a:latin typeface="Arial" panose="020B0604020202020204" pitchFamily="34" charset="0"/>
            </a:endParaRPr>
          </a:p>
        </p:txBody>
      </p:sp>
      <p:pic>
        <p:nvPicPr>
          <p:cNvPr id="1290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213" y="3789363"/>
            <a:ext cx="70485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6" name="Рисунок 5" descr="Описание: eu_flag_co_funded_pos_[rgb]_righ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115888"/>
            <a:ext cx="8229600" cy="490537"/>
          </a:xfrm>
        </p:spPr>
        <p:txBody>
          <a:bodyPr/>
          <a:lstStyle/>
          <a:p>
            <a:pPr>
              <a:defRPr/>
            </a:pPr>
            <a:r>
              <a:rPr lang="ru-RU" sz="2000" dirty="0" smtClean="0">
                <a:solidFill>
                  <a:srgbClr val="C00000"/>
                </a:solidFill>
              </a:rPr>
              <a:t>Состав технической документации на ИТ-инфраструктуру</a:t>
            </a:r>
            <a:endParaRPr lang="ru-RU" sz="2000" dirty="0">
              <a:solidFill>
                <a:srgbClr val="C00000"/>
              </a:solidFill>
            </a:endParaRPr>
          </a:p>
        </p:txBody>
      </p:sp>
      <p:sp>
        <p:nvSpPr>
          <p:cNvPr id="130051" name="Номер слайда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92CBBEF0-C482-4809-B303-4E1F1D45D577}" type="slidenum">
              <a:rPr lang="ru-RU" altLang="ru-RU" sz="1200" b="0">
                <a:latin typeface="Arial" panose="020B0604020202020204" pitchFamily="34" charset="0"/>
              </a:rPr>
              <a:pPr eaLnBrk="1" hangingPunct="1"/>
              <a:t>66</a:t>
            </a:fld>
            <a:endParaRPr lang="ru-RU" altLang="ru-RU" sz="1200" b="0">
              <a:latin typeface="Arial" panose="020B0604020202020204" pitchFamily="34" charset="0"/>
            </a:endParaRPr>
          </a:p>
        </p:txBody>
      </p:sp>
      <p:pic>
        <p:nvPicPr>
          <p:cNvPr id="1300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150"/>
            <a:ext cx="914400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84738" y="115888"/>
            <a:ext cx="4257675" cy="490537"/>
          </a:xfrm>
        </p:spPr>
        <p:txBody>
          <a:bodyPr/>
          <a:lstStyle/>
          <a:p>
            <a:pPr>
              <a:defRPr/>
            </a:pPr>
            <a:r>
              <a:rPr lang="ru-RU" sz="2000" dirty="0" smtClean="0"/>
              <a:t>(продолжение таблицы)</a:t>
            </a:r>
            <a:endParaRPr lang="ru-RU" sz="2000" dirty="0"/>
          </a:p>
        </p:txBody>
      </p:sp>
      <p:sp>
        <p:nvSpPr>
          <p:cNvPr id="131075" name="Номер слайда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18A17A27-681D-45F0-AC10-A9E3DAC71E82}" type="slidenum">
              <a:rPr lang="ru-RU" altLang="ru-RU" sz="1200" b="0">
                <a:latin typeface="Arial" panose="020B0604020202020204" pitchFamily="34" charset="0"/>
              </a:rPr>
              <a:pPr eaLnBrk="1" hangingPunct="1"/>
              <a:t>67</a:t>
            </a:fld>
            <a:endParaRPr lang="ru-RU" altLang="ru-RU" sz="1200" b="0">
              <a:latin typeface="Arial" panose="020B0604020202020204" pitchFamily="34" charset="0"/>
            </a:endParaRPr>
          </a:p>
        </p:txBody>
      </p:sp>
      <p:pic>
        <p:nvPicPr>
          <p:cNvPr id="1310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773238"/>
            <a:ext cx="88392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82626"/>
            <a:ext cx="1086225" cy="449830"/>
          </a:xfrm>
          <a:prstGeom prst="rect">
            <a:avLst/>
          </a:prstGeom>
          <a:solidFill>
            <a:schemeClr val="bg1"/>
          </a:solidFill>
        </p:spPr>
      </p:pic>
      <p:pic>
        <p:nvPicPr>
          <p:cNvPr id="6" name="Рисунок 5" descr="Описание: eu_flag_co_funded_pos_[rgb]_righ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6029" y="712915"/>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439"/>
            <a:ext cx="8229600" cy="417512"/>
          </a:xfrm>
        </p:spPr>
        <p:txBody>
          <a:bodyPr/>
          <a:lstStyle/>
          <a:p>
            <a:pPr>
              <a:defRPr/>
            </a:pPr>
            <a:r>
              <a:rPr lang="ru-RU" sz="2400" dirty="0" smtClean="0">
                <a:solidFill>
                  <a:srgbClr val="C00000"/>
                </a:solidFill>
              </a:rPr>
              <a:t>Порядок изменения ИТ-инфраструктуры</a:t>
            </a:r>
            <a:endParaRPr lang="ru-RU" sz="2400" dirty="0">
              <a:solidFill>
                <a:srgbClr val="C00000"/>
              </a:solidFill>
            </a:endParaRPr>
          </a:p>
        </p:txBody>
      </p:sp>
      <p:sp>
        <p:nvSpPr>
          <p:cNvPr id="3" name="Объект 2"/>
          <p:cNvSpPr>
            <a:spLocks noGrp="1"/>
          </p:cNvSpPr>
          <p:nvPr>
            <p:ph idx="1"/>
          </p:nvPr>
        </p:nvSpPr>
        <p:spPr>
          <a:xfrm>
            <a:off x="468313" y="908050"/>
            <a:ext cx="8229600" cy="4525963"/>
          </a:xfrm>
        </p:spPr>
        <p:txBody>
          <a:bodyPr/>
          <a:lstStyle/>
          <a:p>
            <a:pPr>
              <a:defRPr/>
            </a:pPr>
            <a:r>
              <a:rPr lang="ru-RU" sz="2400" b="1" dirty="0" smtClean="0"/>
              <a:t>Разработка и утверждение технического задания</a:t>
            </a:r>
            <a:r>
              <a:rPr lang="ru-RU" sz="2400" dirty="0" smtClean="0"/>
              <a:t>. Техническое задание (ТЗ) – является документом, который включает в себя все требования заказчика к создаваемой информационной системе. </a:t>
            </a:r>
          </a:p>
          <a:p>
            <a:pPr>
              <a:defRPr/>
            </a:pPr>
            <a:r>
              <a:rPr lang="ru-RU" sz="2400" b="1" dirty="0" smtClean="0"/>
              <a:t>Разработка проекта. </a:t>
            </a:r>
            <a:r>
              <a:rPr lang="ru-RU" sz="2400" dirty="0" smtClean="0"/>
              <a:t>После утверждения технического задания разрабатывается рабочий проект – документ, содержащий техническое описание реализации требований, указанных в техническом задании. </a:t>
            </a:r>
          </a:p>
          <a:p>
            <a:pPr>
              <a:defRPr/>
            </a:pPr>
            <a:r>
              <a:rPr lang="ru-RU" sz="2400" b="1" dirty="0" smtClean="0"/>
              <a:t>Внедрение.</a:t>
            </a:r>
            <a:r>
              <a:rPr lang="ru-RU" sz="2400" dirty="0" smtClean="0"/>
              <a:t> На этапе внедрения происходит физическая реализация разработанного проекта. </a:t>
            </a:r>
          </a:p>
          <a:p>
            <a:pPr>
              <a:defRPr/>
            </a:pPr>
            <a:r>
              <a:rPr lang="ru-RU" sz="2400" b="1" dirty="0" smtClean="0"/>
              <a:t>Создание исполнительной документации.</a:t>
            </a:r>
            <a:r>
              <a:rPr lang="ru-RU" sz="2400" dirty="0" smtClean="0"/>
              <a:t> Содержит подробное описание ИТ-инфраструктуры, необходимое для использования и сопровождения созданной корпоративной информационной системы. </a:t>
            </a:r>
          </a:p>
        </p:txBody>
      </p:sp>
      <p:sp>
        <p:nvSpPr>
          <p:cNvPr id="132100" name="Номер слайда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216A9E84-CBC0-4443-B588-EDF15D9A7B15}" type="slidenum">
              <a:rPr lang="ru-RU" altLang="ru-RU" sz="1200" b="0">
                <a:latin typeface="Arial" panose="020B0604020202020204" pitchFamily="34" charset="0"/>
              </a:rPr>
              <a:pPr eaLnBrk="1" hangingPunct="1"/>
              <a:t>68</a:t>
            </a:fld>
            <a:endParaRPr lang="ru-RU" altLang="ru-RU" sz="1200" b="0">
              <a:latin typeface="Arial" panose="020B0604020202020204"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6" name="Рисунок 5" descr="Описание: eu_flag_co_funded_pos_[rgb]_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750" y="188913"/>
            <a:ext cx="8229600" cy="417512"/>
          </a:xfrm>
        </p:spPr>
        <p:txBody>
          <a:bodyPr/>
          <a:lstStyle/>
          <a:p>
            <a:pPr>
              <a:defRPr/>
            </a:pPr>
            <a:r>
              <a:rPr lang="ru-RU" sz="2400" dirty="0" smtClean="0">
                <a:solidFill>
                  <a:srgbClr val="C00000"/>
                </a:solidFill>
              </a:rPr>
              <a:t>На этапе внедрения ИТ-инфраструктуры исполнитель выполняет:</a:t>
            </a:r>
            <a:endParaRPr lang="ru-RU" sz="2400" dirty="0">
              <a:solidFill>
                <a:srgbClr val="C00000"/>
              </a:solidFill>
            </a:endParaRPr>
          </a:p>
        </p:txBody>
      </p:sp>
      <p:sp>
        <p:nvSpPr>
          <p:cNvPr id="3" name="Объект 2"/>
          <p:cNvSpPr>
            <a:spLocks noGrp="1"/>
          </p:cNvSpPr>
          <p:nvPr>
            <p:ph idx="1"/>
          </p:nvPr>
        </p:nvSpPr>
        <p:spPr>
          <a:xfrm>
            <a:off x="395288" y="836613"/>
            <a:ext cx="8229600" cy="4525962"/>
          </a:xfrm>
        </p:spPr>
        <p:txBody>
          <a:bodyPr/>
          <a:lstStyle/>
          <a:p>
            <a:pPr marL="514350" indent="-514350">
              <a:buFont typeface="+mj-lt"/>
              <a:buAutoNum type="arabicPeriod"/>
              <a:defRPr/>
            </a:pPr>
            <a:r>
              <a:rPr lang="ru-RU" sz="2400" b="1" dirty="0" smtClean="0"/>
              <a:t>Создание инженерных систем и СКС </a:t>
            </a:r>
            <a:r>
              <a:rPr lang="ru-RU" sz="2400" dirty="0" smtClean="0"/>
              <a:t>(Структурированная кабельная система). В рамках создания инженерных систем производится прокладка, монтаж кабельных трасс, установка розеток, кроссирование </a:t>
            </a:r>
            <a:r>
              <a:rPr lang="ru-RU" sz="2400" dirty="0" err="1" smtClean="0"/>
              <a:t>патч</a:t>
            </a:r>
            <a:r>
              <a:rPr lang="ru-RU" sz="2400" dirty="0" smtClean="0"/>
              <a:t>-панелей, оборудование серверной комнаты, установка систем о бесперебойного питания (UPS). </a:t>
            </a:r>
          </a:p>
          <a:p>
            <a:pPr marL="514350" indent="-514350">
              <a:buFont typeface="+mj-lt"/>
              <a:buAutoNum type="arabicPeriod"/>
              <a:defRPr/>
            </a:pPr>
            <a:r>
              <a:rPr lang="ru-RU" sz="2400" b="1" dirty="0" smtClean="0"/>
              <a:t>Создание сетевой инфраструктуры.</a:t>
            </a:r>
            <a:r>
              <a:rPr lang="ru-RU" sz="2400" dirty="0" smtClean="0"/>
              <a:t> Производится установка активного сетевого оборудования, создание беспроводных сетей </a:t>
            </a:r>
            <a:r>
              <a:rPr lang="ru-RU" sz="2400" dirty="0" err="1" smtClean="0"/>
              <a:t>Wi-Fi</a:t>
            </a:r>
            <a:r>
              <a:rPr lang="ru-RU" sz="2400" dirty="0" smtClean="0"/>
              <a:t>. </a:t>
            </a:r>
          </a:p>
          <a:p>
            <a:pPr marL="514350" indent="-514350">
              <a:buFont typeface="+mj-lt"/>
              <a:buAutoNum type="arabicPeriod"/>
              <a:defRPr/>
            </a:pPr>
            <a:r>
              <a:rPr lang="ru-RU" sz="2400" b="1" dirty="0" smtClean="0"/>
              <a:t>Установка УАТС </a:t>
            </a:r>
            <a:r>
              <a:rPr lang="ru-RU" sz="2400" dirty="0" smtClean="0"/>
              <a:t>(Автоматическая телефонная станция). Производится установка и настройка АТС, программирование логики работы, подключение городским телефонным сетям или поставщикам услуг IP-телефонии. </a:t>
            </a:r>
          </a:p>
          <a:p>
            <a:pPr marL="0" indent="0">
              <a:buFont typeface="Wingdings" panose="05000000000000000000" pitchFamily="2" charset="2"/>
              <a:buNone/>
              <a:defRPr/>
            </a:pPr>
            <a:endParaRPr lang="ru-RU" sz="2400" dirty="0"/>
          </a:p>
        </p:txBody>
      </p:sp>
      <p:sp>
        <p:nvSpPr>
          <p:cNvPr id="133124" name="Номер слайда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0371175C-2D5A-40EF-B18A-1BACA96F790C}" type="slidenum">
              <a:rPr lang="ru-RU" altLang="ru-RU" sz="1200" b="0">
                <a:latin typeface="Arial" panose="020B0604020202020204" pitchFamily="34" charset="0"/>
              </a:rPr>
              <a:pPr eaLnBrk="1" hangingPunct="1"/>
              <a:t>69</a:t>
            </a:fld>
            <a:endParaRPr lang="ru-RU" altLang="ru-RU" sz="1200" b="0">
              <a:latin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C1649388-BE08-4ABB-A32F-928799C51A54}" type="slidenum">
              <a:rPr lang="ru-RU" altLang="ru-RU" sz="1200" b="0">
                <a:latin typeface="Arial" panose="020B0604020202020204" pitchFamily="34" charset="0"/>
              </a:rPr>
              <a:pPr eaLnBrk="1" hangingPunct="1"/>
              <a:t>7</a:t>
            </a:fld>
            <a:endParaRPr lang="ru-RU" altLang="ru-RU" sz="1200" b="0">
              <a:latin typeface="Arial" panose="020B0604020202020204" pitchFamily="34" charset="0"/>
            </a:endParaRPr>
          </a:p>
        </p:txBody>
      </p:sp>
      <p:sp>
        <p:nvSpPr>
          <p:cNvPr id="662530" name="Rectangle 2"/>
          <p:cNvSpPr>
            <a:spLocks noGrp="1" noRot="1" noChangeArrowheads="1"/>
          </p:cNvSpPr>
          <p:nvPr>
            <p:ph type="title"/>
          </p:nvPr>
        </p:nvSpPr>
        <p:spPr>
          <a:xfrm>
            <a:off x="179388" y="274638"/>
            <a:ext cx="8785225" cy="1143000"/>
          </a:xfrm>
        </p:spPr>
        <p:txBody>
          <a:bodyPr/>
          <a:lstStyle/>
          <a:p>
            <a:pPr eaLnBrk="1" hangingPunct="1">
              <a:lnSpc>
                <a:spcPct val="80000"/>
              </a:lnSpc>
              <a:defRPr/>
            </a:pPr>
            <a:r>
              <a:rPr lang="ru-RU" sz="3600" smtClean="0"/>
              <a:t>Распределение ответственности на начальных этапах стадии внедрения</a:t>
            </a:r>
          </a:p>
        </p:txBody>
      </p:sp>
      <p:graphicFrame>
        <p:nvGraphicFramePr>
          <p:cNvPr id="662591" name="Group 63"/>
          <p:cNvGraphicFramePr>
            <a:graphicFrameLocks noGrp="1"/>
          </p:cNvGraphicFramePr>
          <p:nvPr>
            <p:ph idx="1"/>
          </p:nvPr>
        </p:nvGraphicFramePr>
        <p:xfrm>
          <a:off x="501650" y="1711325"/>
          <a:ext cx="8229600" cy="4886325"/>
        </p:xfrm>
        <a:graphic>
          <a:graphicData uri="http://schemas.openxmlformats.org/drawingml/2006/table">
            <a:tbl>
              <a:tblPr/>
              <a:tblGrid>
                <a:gridCol w="5832475"/>
                <a:gridCol w="2397125"/>
              </a:tblGrid>
              <a:tr h="58557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1" i="0" u="none" strike="noStrike" cap="none" normalizeH="0" baseline="0" dirty="0" smtClean="0">
                          <a:ln>
                            <a:noFill/>
                          </a:ln>
                          <a:solidFill>
                            <a:schemeClr val="accent2"/>
                          </a:solidFill>
                          <a:effectLst>
                            <a:outerShdw blurRad="38100" dist="38100" dir="2700000" algn="tl">
                              <a:srgbClr val="C0C0C0"/>
                            </a:outerShdw>
                          </a:effectLst>
                          <a:latin typeface="Times New Roman" pitchFamily="18" charset="0"/>
                        </a:rPr>
                        <a:t>Заказчик </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800" b="1" i="0" u="none" strike="noStrike" cap="none" normalizeH="0" baseline="0" smtClean="0">
                          <a:ln>
                            <a:noFill/>
                          </a:ln>
                          <a:solidFill>
                            <a:schemeClr val="accent2"/>
                          </a:solidFill>
                          <a:effectLst>
                            <a:outerShdw blurRad="38100" dist="38100" dir="2700000" algn="tl">
                              <a:srgbClr val="C0C0C0"/>
                            </a:outerShdw>
                          </a:effectLst>
                          <a:latin typeface="Times New Roman" pitchFamily="18" charset="0"/>
                        </a:rPr>
                        <a:t>Разработчик</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929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Создание нормативно-справочной информации,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уточнение исходных данных по составу и структуре информационной базы, организации документооборота</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Методическое руководство</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45071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18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rPr>
                        <a:t>В</a:t>
                      </a:r>
                      <a:r>
                        <a:rPr kumimoji="0" lang="ru-RU" sz="18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в</a:t>
                      </a:r>
                      <a:r>
                        <a:rPr kumimoji="0" lang="ru-RU" sz="18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rPr>
                        <a:t>од</a:t>
                      </a:r>
                      <a:r>
                        <a:rPr kumimoji="0" lang="ru-RU" sz="18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в промышленную эксплуатацию </a:t>
                      </a:r>
                      <a:r>
                        <a:rPr kumimoji="0" lang="ru-RU" sz="18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mn-cs"/>
                        </a:rPr>
                        <a:t> </a:t>
                      </a:r>
                      <a:r>
                        <a:rPr kumimoji="0" lang="ru-RU" sz="1800" b="0"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mn-cs"/>
                        </a:rPr>
                        <a:t>Комплекс</a:t>
                      </a:r>
                      <a:r>
                        <a:rPr kumimoji="0" lang="ru-RU" sz="1800" b="0"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rPr>
                        <a:t>ТехническихСредств</a:t>
                      </a:r>
                      <a:r>
                        <a:rPr kumimoji="0" lang="ru-RU" sz="18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a:t>
                      </a:r>
                      <a:endParaRPr kumimoji="0" lang="ru-RU" sz="18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18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вв</a:t>
                      </a:r>
                      <a:r>
                        <a:rPr kumimoji="0" lang="ru-RU" sz="18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rPr>
                        <a:t>од</a:t>
                      </a:r>
                      <a:r>
                        <a:rPr kumimoji="0" lang="ru-RU" sz="18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в повседневную деятельность метод</a:t>
                      </a:r>
                      <a:r>
                        <a:rPr kumimoji="0" lang="ru-RU" sz="18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rPr>
                        <a:t>ов</a:t>
                      </a:r>
                      <a:r>
                        <a:rPr kumimoji="0" lang="ru-RU" sz="18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планирования и управления производством в соответствии с принятыми решениями; </a:t>
                      </a:r>
                      <a:endParaRPr kumimoji="0" lang="ru-RU" sz="18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18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разработ</a:t>
                      </a:r>
                      <a:r>
                        <a:rPr kumimoji="0" lang="ru-RU" sz="18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rPr>
                        <a:t>к</a:t>
                      </a:r>
                      <a:r>
                        <a:rPr kumimoji="0" lang="ru-RU" sz="18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а и утвер</a:t>
                      </a:r>
                      <a:r>
                        <a:rPr kumimoji="0" lang="ru-RU" sz="18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rPr>
                        <a:t>ж</a:t>
                      </a:r>
                      <a:r>
                        <a:rPr kumimoji="0" lang="ru-RU" sz="18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д</a:t>
                      </a:r>
                      <a:r>
                        <a:rPr kumimoji="0" lang="ru-RU" sz="18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rPr>
                        <a:t>ение</a:t>
                      </a:r>
                      <a:r>
                        <a:rPr kumimoji="0" lang="ru-RU" sz="18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должностны</a:t>
                      </a:r>
                      <a:r>
                        <a:rPr kumimoji="0" lang="ru-RU" sz="18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rPr>
                        <a:t>х</a:t>
                      </a:r>
                      <a:r>
                        <a:rPr kumimoji="0" lang="ru-RU" sz="18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инструкци</a:t>
                      </a:r>
                      <a:r>
                        <a:rPr kumimoji="0" lang="ru-RU" sz="18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rPr>
                        <a:t>й;</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ru-RU" sz="18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обучение персонала работе в условиях функционирования системы</a:t>
                      </a:r>
                      <a:r>
                        <a:rPr kumimoji="0" lang="ru-RU" sz="18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rPr>
                        <a:t> </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88074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8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Подготовка контрольных примеров для проведения испытаний</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Разработка инструкций</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27763" y="44450"/>
            <a:ext cx="3478212" cy="346075"/>
          </a:xfrm>
        </p:spPr>
        <p:txBody>
          <a:bodyPr/>
          <a:lstStyle/>
          <a:p>
            <a:pPr>
              <a:defRPr/>
            </a:pPr>
            <a:r>
              <a:rPr lang="ru-RU" sz="1400" dirty="0" smtClean="0">
                <a:solidFill>
                  <a:srgbClr val="C00000"/>
                </a:solidFill>
              </a:rPr>
              <a:t>(продолжение)</a:t>
            </a:r>
            <a:endParaRPr lang="ru-RU" sz="1400" dirty="0">
              <a:solidFill>
                <a:srgbClr val="C00000"/>
              </a:solidFill>
            </a:endParaRPr>
          </a:p>
        </p:txBody>
      </p:sp>
      <p:sp>
        <p:nvSpPr>
          <p:cNvPr id="3" name="Объект 2"/>
          <p:cNvSpPr>
            <a:spLocks noGrp="1"/>
          </p:cNvSpPr>
          <p:nvPr>
            <p:ph idx="1"/>
          </p:nvPr>
        </p:nvSpPr>
        <p:spPr>
          <a:xfrm>
            <a:off x="539750" y="404812"/>
            <a:ext cx="8496746" cy="6048523"/>
          </a:xfrm>
        </p:spPr>
        <p:txBody>
          <a:bodyPr/>
          <a:lstStyle/>
          <a:p>
            <a:pPr marL="0" indent="0">
              <a:buFont typeface="Wingdings" panose="05000000000000000000" pitchFamily="2" charset="2"/>
              <a:buNone/>
              <a:defRPr/>
            </a:pPr>
            <a:r>
              <a:rPr lang="en-US" sz="2000" b="1" dirty="0"/>
              <a:t>4</a:t>
            </a:r>
            <a:r>
              <a:rPr lang="ru-RU" sz="2000" b="1" dirty="0" smtClean="0"/>
              <a:t>. Поставка оборудования и программного обеспечения</a:t>
            </a:r>
            <a:r>
              <a:rPr lang="ru-RU" sz="2000" dirty="0" smtClean="0"/>
              <a:t>. В соответствие с рабочим проектом, производится поставка оборудования и программного обеспечения. </a:t>
            </a:r>
          </a:p>
          <a:p>
            <a:pPr marL="0" indent="0">
              <a:buFont typeface="Wingdings" panose="05000000000000000000" pitchFamily="2" charset="2"/>
              <a:buNone/>
              <a:defRPr/>
            </a:pPr>
            <a:r>
              <a:rPr lang="en-US" sz="2000" b="1" dirty="0"/>
              <a:t>5</a:t>
            </a:r>
            <a:r>
              <a:rPr lang="ru-RU" sz="2000" b="1" dirty="0" smtClean="0"/>
              <a:t>. Установка серверного оборудования.</a:t>
            </a:r>
            <a:r>
              <a:rPr lang="ru-RU" sz="2000" dirty="0" smtClean="0"/>
              <a:t> Производится установка и подключение серверного оборудования, систем хранения данных, систем резервного копирования, выполняются пуско-наладочные работы. </a:t>
            </a:r>
          </a:p>
          <a:p>
            <a:pPr marL="0" indent="0">
              <a:buFont typeface="Wingdings" panose="05000000000000000000" pitchFamily="2" charset="2"/>
              <a:buNone/>
              <a:defRPr/>
            </a:pPr>
            <a:r>
              <a:rPr lang="en-US" sz="2000" b="1" dirty="0"/>
              <a:t>6</a:t>
            </a:r>
            <a:r>
              <a:rPr lang="ru-RU" sz="2000" b="1" dirty="0" smtClean="0"/>
              <a:t>. Внедрение систем виртуализации серверов. </a:t>
            </a:r>
            <a:r>
              <a:rPr lang="ru-RU" sz="2000" dirty="0" smtClean="0"/>
              <a:t>Виртуализация серверов подразумевает одновременное функционирование на одном физическом сервере нескольких виртуальных машин. Виртуализация позволяет значительно сократить затраты на оборудование и программное обеспечение, упростить инфраструктуру, снизить затраты на электроэнергию и обслуживание. Кроме того, виртуализация в масштабах предприятия значительно расширяет возможности физической ИТ-инфраструктуры. Наиболее часто в виртуальных средах размещаются нетребовательные к ресурсам сервера, такие как, контроллеры домена, сервера лицензий, центры сертификации, сервера администрирования (антивирусов, мониторинга, управления) и прочее. </a:t>
            </a:r>
          </a:p>
          <a:p>
            <a:pPr marL="0" indent="0">
              <a:buNone/>
              <a:defRPr/>
            </a:pPr>
            <a:r>
              <a:rPr lang="en-US" sz="2000" b="1" dirty="0"/>
              <a:t>7</a:t>
            </a:r>
            <a:r>
              <a:rPr lang="ru-RU" sz="2000" b="1" dirty="0"/>
              <a:t>. Внедрение основных сетевых служб</a:t>
            </a:r>
            <a:r>
              <a:rPr lang="ru-RU" sz="2000" dirty="0"/>
              <a:t> на основе протокола TCP/IP. Производится установка служб DHCP, DNS, WINS. </a:t>
            </a:r>
          </a:p>
          <a:p>
            <a:pPr marL="0" indent="0">
              <a:buFont typeface="Wingdings" panose="05000000000000000000" pitchFamily="2" charset="2"/>
              <a:buNone/>
              <a:defRPr/>
            </a:pPr>
            <a:endParaRPr lang="ru-RU" sz="2000" dirty="0" smtClean="0"/>
          </a:p>
        </p:txBody>
      </p:sp>
      <p:sp>
        <p:nvSpPr>
          <p:cNvPr id="134148" name="Номер слайда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515DD0D8-02FA-4775-B38C-7A307C73398D}" type="slidenum">
              <a:rPr lang="ru-RU" altLang="ru-RU" sz="1200" b="0">
                <a:latin typeface="Arial" panose="020B0604020202020204" pitchFamily="34" charset="0"/>
              </a:rPr>
              <a:pPr eaLnBrk="1" hangingPunct="1"/>
              <a:t>70</a:t>
            </a:fld>
            <a:endParaRPr lang="ru-RU" altLang="ru-RU" sz="1200" b="0">
              <a:latin typeface="Arial" panose="020B0604020202020204"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92725" y="115888"/>
            <a:ext cx="3681413" cy="274637"/>
          </a:xfrm>
        </p:spPr>
        <p:txBody>
          <a:bodyPr/>
          <a:lstStyle/>
          <a:p>
            <a:pPr>
              <a:defRPr/>
            </a:pPr>
            <a:r>
              <a:rPr lang="ru-RU" sz="1600" dirty="0" smtClean="0">
                <a:solidFill>
                  <a:srgbClr val="C00000"/>
                </a:solidFill>
              </a:rPr>
              <a:t>(продолжение)</a:t>
            </a:r>
            <a:endParaRPr lang="ru-RU" sz="1600" dirty="0">
              <a:solidFill>
                <a:srgbClr val="C00000"/>
              </a:solidFill>
            </a:endParaRPr>
          </a:p>
        </p:txBody>
      </p:sp>
      <p:sp>
        <p:nvSpPr>
          <p:cNvPr id="3" name="Объект 2"/>
          <p:cNvSpPr>
            <a:spLocks noGrp="1"/>
          </p:cNvSpPr>
          <p:nvPr>
            <p:ph idx="1"/>
          </p:nvPr>
        </p:nvSpPr>
        <p:spPr>
          <a:xfrm>
            <a:off x="457200" y="549275"/>
            <a:ext cx="8229600" cy="5576888"/>
          </a:xfrm>
        </p:spPr>
        <p:txBody>
          <a:bodyPr/>
          <a:lstStyle/>
          <a:p>
            <a:pPr marL="0" indent="0">
              <a:buFont typeface="Wingdings" panose="05000000000000000000" pitchFamily="2" charset="2"/>
              <a:buNone/>
              <a:defRPr/>
            </a:pPr>
            <a:r>
              <a:rPr lang="ru-RU" sz="2000" dirty="0" smtClean="0"/>
              <a:t>8.  </a:t>
            </a:r>
            <a:r>
              <a:rPr lang="ru-RU" sz="2000" b="1" dirty="0" smtClean="0"/>
              <a:t>Внедрение </a:t>
            </a:r>
            <a:r>
              <a:rPr lang="ru-RU" sz="2000" b="1" dirty="0" err="1" smtClean="0"/>
              <a:t>Windows</a:t>
            </a:r>
            <a:r>
              <a:rPr lang="ru-RU" sz="2000" b="1" dirty="0" smtClean="0"/>
              <a:t> домена и службы каталогов </a:t>
            </a:r>
            <a:r>
              <a:rPr lang="ru-RU" sz="2000" b="1" dirty="0" err="1" smtClean="0"/>
              <a:t>Active</a:t>
            </a:r>
            <a:r>
              <a:rPr lang="ru-RU" sz="2000" b="1" dirty="0" smtClean="0"/>
              <a:t> </a:t>
            </a:r>
            <a:r>
              <a:rPr lang="ru-RU" sz="2000" b="1" dirty="0" err="1" smtClean="0"/>
              <a:t>Directory</a:t>
            </a:r>
            <a:r>
              <a:rPr lang="ru-RU" sz="2000" dirty="0" smtClean="0"/>
              <a:t>. Служба каталогов </a:t>
            </a:r>
            <a:r>
              <a:rPr lang="ru-RU" sz="2000" dirty="0" err="1" smtClean="0"/>
              <a:t>Active</a:t>
            </a:r>
            <a:r>
              <a:rPr lang="ru-RU" sz="2000" dirty="0" smtClean="0"/>
              <a:t> </a:t>
            </a:r>
            <a:r>
              <a:rPr lang="ru-RU" sz="2000" dirty="0" err="1" smtClean="0"/>
              <a:t>Directory</a:t>
            </a:r>
            <a:r>
              <a:rPr lang="ru-RU" sz="2000" dirty="0" smtClean="0"/>
              <a:t> является ядром информационной системы. Она обеспечивает хранение и управление информацией обо всех пользователях и устройствах. </a:t>
            </a:r>
            <a:r>
              <a:rPr lang="ru-RU" sz="2000" dirty="0" err="1" smtClean="0"/>
              <a:t>Active</a:t>
            </a:r>
            <a:r>
              <a:rPr lang="ru-RU" sz="2000" dirty="0" smtClean="0"/>
              <a:t> </a:t>
            </a:r>
            <a:r>
              <a:rPr lang="ru-RU" sz="2000" dirty="0" err="1" smtClean="0"/>
              <a:t>Directory</a:t>
            </a:r>
            <a:r>
              <a:rPr lang="ru-RU" sz="2000" dirty="0" smtClean="0"/>
              <a:t> является единой точкой аутентификации и авторизации пользователей и приложений в масштабах предприятия. Доменная структура строится на основе потребностей бизнеса, требований политик безопасности, планируемых к внедрению приложений, количеству подразделений и дочерних компаний и многого другого. Создаётся структура сайтов, настраиваются механизмы репликации в зависимости от географического размещения офисов компании. В соответствие с административными требованиями, строится структура организационных подразделений, пользователи объединяются в доменные группы на основе принадлежности к тому или иному отделу компании и т.д. Для всех пользователей и компьютеров назначаются групповые политики, при помощи которых происходит распространение политик безопасности, назначение принтеров, установка приложений и т.д. </a:t>
            </a:r>
          </a:p>
          <a:p>
            <a:pPr marL="0" indent="0">
              <a:buFont typeface="Wingdings" panose="05000000000000000000" pitchFamily="2" charset="2"/>
              <a:buNone/>
              <a:defRPr/>
            </a:pPr>
            <a:endParaRPr lang="ru-RU" sz="2000" dirty="0"/>
          </a:p>
        </p:txBody>
      </p:sp>
      <p:sp>
        <p:nvSpPr>
          <p:cNvPr id="136196" name="Номер слайда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50BF0801-8516-44E5-9302-D8987366A25C}" type="slidenum">
              <a:rPr lang="ru-RU" altLang="ru-RU" sz="1200" b="0">
                <a:latin typeface="Arial" panose="020B0604020202020204" pitchFamily="34" charset="0"/>
              </a:rPr>
              <a:pPr eaLnBrk="1" hangingPunct="1"/>
              <a:t>71</a:t>
            </a:fld>
            <a:endParaRPr lang="ru-RU" altLang="ru-RU" sz="1200" b="0">
              <a:latin typeface="Arial" panose="020B0604020202020204"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04813"/>
            <a:ext cx="9144000" cy="5721350"/>
          </a:xfrm>
        </p:spPr>
        <p:txBody>
          <a:bodyPr/>
          <a:lstStyle/>
          <a:p>
            <a:pPr marL="0" indent="0">
              <a:buFont typeface="Wingdings" panose="05000000000000000000" pitchFamily="2" charset="2"/>
              <a:buNone/>
              <a:defRPr/>
            </a:pPr>
            <a:r>
              <a:rPr lang="ru-RU" sz="2000" b="1" dirty="0" smtClean="0"/>
              <a:t>9. Развертывание файловых серверов.</a:t>
            </a:r>
            <a:r>
              <a:rPr lang="ru-RU" sz="2000" dirty="0" smtClean="0"/>
              <a:t> Файловые сервера обеспечивают хранение общих документов компании и предоставляют к ним доступ всем пользователям предприятия. Создаётся древовидная структура папок, каждая из которых соответствует определённым отделам компании, и имеет уникальные разрешения. На основе доменных групп производится разграничение доступа на папки </a:t>
            </a:r>
          </a:p>
          <a:p>
            <a:pPr marL="0" indent="0">
              <a:buFont typeface="Wingdings" panose="05000000000000000000" pitchFamily="2" charset="2"/>
              <a:buNone/>
              <a:defRPr/>
            </a:pPr>
            <a:r>
              <a:rPr lang="ru-RU" sz="2000" b="1" dirty="0" smtClean="0"/>
              <a:t>10. Внедрение серверов печати.</a:t>
            </a:r>
            <a:r>
              <a:rPr lang="ru-RU" sz="2000" dirty="0" smtClean="0"/>
              <a:t> Сервера печати обеспечивают управление всеми принтерами организации, а также предоставляют доступ к принтерам пользователям компании. Принтеры группируются по отделам, по размещению, группируются в пулы по принадлежности для обеспечения распределения нагрузки. Сервера печати осуществляют хранение и управление очередями печати </a:t>
            </a:r>
          </a:p>
          <a:p>
            <a:pPr marL="0" indent="0">
              <a:buFont typeface="Wingdings" panose="05000000000000000000" pitchFamily="2" charset="2"/>
              <a:buNone/>
              <a:defRPr/>
            </a:pPr>
            <a:r>
              <a:rPr lang="ru-RU" sz="2000" b="1" dirty="0" smtClean="0"/>
              <a:t>11. Внедрение систем управления базами данных (СУБД). </a:t>
            </a:r>
            <a:r>
              <a:rPr lang="ru-RU" sz="2000" dirty="0" smtClean="0"/>
              <a:t>СУБД обеспечивают хранение, доступ и управление базами данных приложений, производится оптимизация и настройка с учётом особенностей конкретного приложения. С учётом потребностей бизнеса, соответствующим образом настраиваются репликация данных между серверами в филиалах компании. </a:t>
            </a:r>
          </a:p>
          <a:p>
            <a:pPr>
              <a:defRPr/>
            </a:pPr>
            <a:endParaRPr lang="ru-RU" sz="2000" dirty="0"/>
          </a:p>
        </p:txBody>
      </p:sp>
      <p:sp>
        <p:nvSpPr>
          <p:cNvPr id="137219" name="Номер слайда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55E3626C-8E87-4D76-8017-7FF75DF4E134}" type="slidenum">
              <a:rPr lang="ru-RU" altLang="ru-RU" sz="1200" b="0">
                <a:latin typeface="Arial" panose="020B0604020202020204" pitchFamily="34" charset="0"/>
              </a:rPr>
              <a:pPr eaLnBrk="1" hangingPunct="1"/>
              <a:t>72</a:t>
            </a:fld>
            <a:endParaRPr lang="ru-RU" altLang="ru-RU" sz="1200" b="0">
              <a:latin typeface="Arial" panose="020B0604020202020204" pitchFamily="34" charset="0"/>
            </a:endParaRPr>
          </a:p>
        </p:txBody>
      </p:sp>
      <p:sp>
        <p:nvSpPr>
          <p:cNvPr id="5" name="Заголовок 1"/>
          <p:cNvSpPr>
            <a:spLocks noGrp="1"/>
          </p:cNvSpPr>
          <p:nvPr>
            <p:ph type="title"/>
          </p:nvPr>
        </p:nvSpPr>
        <p:spPr>
          <a:xfrm>
            <a:off x="5292725" y="115888"/>
            <a:ext cx="3681413" cy="274637"/>
          </a:xfrm>
        </p:spPr>
        <p:txBody>
          <a:bodyPr/>
          <a:lstStyle/>
          <a:p>
            <a:pPr>
              <a:defRPr/>
            </a:pPr>
            <a:r>
              <a:rPr lang="ru-RU" sz="1600" dirty="0" smtClean="0">
                <a:solidFill>
                  <a:srgbClr val="C00000"/>
                </a:solidFill>
              </a:rPr>
              <a:t>(продолжение)</a:t>
            </a:r>
            <a:endParaRPr lang="ru-RU" sz="1600" dirty="0">
              <a:solidFill>
                <a:srgbClr val="C00000"/>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8313" y="549275"/>
            <a:ext cx="8229600" cy="4525963"/>
          </a:xfrm>
        </p:spPr>
        <p:txBody>
          <a:bodyPr/>
          <a:lstStyle/>
          <a:p>
            <a:pPr marL="0" indent="0">
              <a:buFont typeface="Wingdings" panose="05000000000000000000" pitchFamily="2" charset="2"/>
              <a:buNone/>
              <a:defRPr/>
            </a:pPr>
            <a:r>
              <a:rPr lang="ru-RU" sz="2000" b="1" dirty="0" smtClean="0"/>
              <a:t>12. Внедрение серверов управления и защиты Интернет трафика.</a:t>
            </a:r>
            <a:r>
              <a:rPr lang="ru-RU" sz="2000" dirty="0" smtClean="0"/>
              <a:t> Данные сервера обеспечивают защиту корпоративной сети от Интернет-атак, обеспечивают контроль и управление доступом пользователей в Интернет, обеспечивают доступ к ресурсам внутренней сети через сеть Интернет. Производится настройка правил доступа для групп пользователей, назначаются разрешённые и запрещённые протоколы, разрешаются или запрещаются те или иные сайты. Производится настройка </a:t>
            </a:r>
            <a:r>
              <a:rPr lang="ru-RU" sz="2000" dirty="0" err="1" smtClean="0"/>
              <a:t>Site-to-Site</a:t>
            </a:r>
            <a:r>
              <a:rPr lang="ru-RU" sz="2000" dirty="0" smtClean="0"/>
              <a:t> VPN каналов с удалёнными офисам и филиалами компании </a:t>
            </a:r>
          </a:p>
          <a:p>
            <a:pPr marL="0" indent="0">
              <a:buFont typeface="Wingdings" panose="05000000000000000000" pitchFamily="2" charset="2"/>
              <a:buNone/>
              <a:defRPr/>
            </a:pPr>
            <a:r>
              <a:rPr lang="ru-RU" sz="2000" b="1" dirty="0" smtClean="0"/>
              <a:t>13. Внедрение почтовых серверов.</a:t>
            </a:r>
            <a:r>
              <a:rPr lang="ru-RU" sz="2000" dirty="0" smtClean="0"/>
              <a:t> Производятся настройки анти-спам фильтров ,устанавливаются дополнительные антивирусные и анти-спам решения. </a:t>
            </a:r>
          </a:p>
          <a:p>
            <a:pPr marL="0" indent="0">
              <a:buFont typeface="Wingdings" panose="05000000000000000000" pitchFamily="2" charset="2"/>
              <a:buNone/>
              <a:defRPr/>
            </a:pPr>
            <a:r>
              <a:rPr lang="ru-RU" sz="2000" b="1" dirty="0" smtClean="0"/>
              <a:t>14. Внедрение терминальных серверов.</a:t>
            </a:r>
            <a:r>
              <a:rPr lang="ru-RU" sz="2000" dirty="0" smtClean="0"/>
              <a:t> Терминальные сервера обеспечивают удалённый доступ к рабочему столу сервера, либо к определённому приложению. Производится установка и настройка серверов терминалов, производится развёртывание на них необходимых бизнес-приложений, назначаются права доступа </a:t>
            </a:r>
          </a:p>
          <a:p>
            <a:pPr marL="0" indent="0">
              <a:buFont typeface="Wingdings" panose="05000000000000000000" pitchFamily="2" charset="2"/>
              <a:buNone/>
              <a:defRPr/>
            </a:pPr>
            <a:endParaRPr lang="ru-RU" sz="2000" dirty="0"/>
          </a:p>
        </p:txBody>
      </p:sp>
      <p:sp>
        <p:nvSpPr>
          <p:cNvPr id="138243" name="Номер слайда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13491BC6-47A9-4651-9BF6-4A83D9B091E9}" type="slidenum">
              <a:rPr lang="ru-RU" altLang="ru-RU" sz="1200" b="0">
                <a:latin typeface="Arial" panose="020B0604020202020204" pitchFamily="34" charset="0"/>
              </a:rPr>
              <a:pPr eaLnBrk="1" hangingPunct="1"/>
              <a:t>73</a:t>
            </a:fld>
            <a:endParaRPr lang="ru-RU" altLang="ru-RU" sz="1200" b="0">
              <a:latin typeface="Arial" panose="020B0604020202020204" pitchFamily="34" charset="0"/>
            </a:endParaRPr>
          </a:p>
        </p:txBody>
      </p:sp>
      <p:sp>
        <p:nvSpPr>
          <p:cNvPr id="5" name="Заголовок 1"/>
          <p:cNvSpPr>
            <a:spLocks noGrp="1"/>
          </p:cNvSpPr>
          <p:nvPr>
            <p:ph type="title"/>
          </p:nvPr>
        </p:nvSpPr>
        <p:spPr>
          <a:xfrm>
            <a:off x="5292725" y="115888"/>
            <a:ext cx="3681413" cy="274637"/>
          </a:xfrm>
        </p:spPr>
        <p:txBody>
          <a:bodyPr/>
          <a:lstStyle/>
          <a:p>
            <a:pPr>
              <a:defRPr/>
            </a:pPr>
            <a:r>
              <a:rPr lang="ru-RU" sz="1600" dirty="0" smtClean="0">
                <a:solidFill>
                  <a:srgbClr val="C00000"/>
                </a:solidFill>
              </a:rPr>
              <a:t>(продолжение)</a:t>
            </a:r>
            <a:endParaRPr lang="ru-RU" sz="1600" dirty="0">
              <a:solidFill>
                <a:srgbClr val="C0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7" name="Рисунок 6" descr="Описание: eu_flag_co_funded_pos_[rgb]_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04813"/>
            <a:ext cx="9144000" cy="5721350"/>
          </a:xfrm>
        </p:spPr>
        <p:txBody>
          <a:bodyPr/>
          <a:lstStyle/>
          <a:p>
            <a:pPr marL="0" indent="0">
              <a:buFont typeface="Wingdings" panose="05000000000000000000" pitchFamily="2" charset="2"/>
              <a:buNone/>
              <a:defRPr/>
            </a:pPr>
            <a:r>
              <a:rPr lang="ru-RU" sz="2000" b="1" dirty="0" smtClean="0"/>
              <a:t>15. Внедрение серверов резервного копирования. </a:t>
            </a:r>
            <a:r>
              <a:rPr lang="ru-RU" sz="2000" dirty="0" smtClean="0"/>
              <a:t>Сервера резервного копирования обеспечивают защиту всей электронной информации предприятия. Производится установка серверов резервного копирования, производится подключение и настройка сетевых хранилищ, дисковых массивов и ленточных библиотек. Производится установка агентов резервного копирования на все резервируемые сервера (Контроллеры доменов, файловые сервера, SQL сервера, </a:t>
            </a:r>
            <a:r>
              <a:rPr lang="ru-RU" sz="2000" dirty="0" err="1" smtClean="0"/>
              <a:t>Exchange</a:t>
            </a:r>
            <a:r>
              <a:rPr lang="ru-RU" sz="2000" dirty="0" smtClean="0"/>
              <a:t> и пр.). Производится настройка расписаний и методов резервирования в соответствие с политикой резервного копирования. Производится тестирование механизмов резервного копирования и восстановления данных. </a:t>
            </a:r>
          </a:p>
          <a:p>
            <a:pPr marL="0" indent="0">
              <a:buFont typeface="Wingdings" panose="05000000000000000000" pitchFamily="2" charset="2"/>
              <a:buNone/>
              <a:defRPr/>
            </a:pPr>
            <a:r>
              <a:rPr lang="ru-RU" sz="2000" b="1" dirty="0" smtClean="0"/>
              <a:t>16. Внедрение серверов антивирусной защиты.</a:t>
            </a:r>
            <a:r>
              <a:rPr lang="ru-RU" sz="2000" dirty="0" smtClean="0"/>
              <a:t> Сервера антивирусной защиты обеспечивают развёртывание, управление и обновление антивирусного ПО в масштабах предприятия. Производится установка серверов антивирусной защиты, развёртывание агентов антивирусной защиты, настройка правил действий при обнаружении вирусов, настраиваются обновления антивирусных сигнатур. </a:t>
            </a:r>
          </a:p>
          <a:p>
            <a:pPr marL="0" indent="0">
              <a:buFont typeface="Wingdings" panose="05000000000000000000" pitchFamily="2" charset="2"/>
              <a:buNone/>
              <a:defRPr/>
            </a:pPr>
            <a:r>
              <a:rPr lang="ru-RU" sz="2000" b="1" dirty="0" smtClean="0"/>
              <a:t>17. Установка клиентских рабочих мест.</a:t>
            </a:r>
            <a:r>
              <a:rPr lang="ru-RU" sz="2000" dirty="0" smtClean="0"/>
              <a:t> Производится установка и настройка рабочих станций, ноутбуков, телефонов и прочего оборудования с которым будут работать пользователи. Производится установка всех необходимых приложений, производится ввод компьютеров в домен и настройка пользовательского окружения. </a:t>
            </a:r>
          </a:p>
          <a:p>
            <a:pPr marL="0" indent="0">
              <a:buFont typeface="Wingdings" panose="05000000000000000000" pitchFamily="2" charset="2"/>
              <a:buNone/>
              <a:defRPr/>
            </a:pPr>
            <a:endParaRPr lang="ru-RU" sz="2000" dirty="0"/>
          </a:p>
        </p:txBody>
      </p:sp>
      <p:sp>
        <p:nvSpPr>
          <p:cNvPr id="139267" name="Номер слайда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A5F9A492-2312-47B8-9379-F7F3A303CC44}" type="slidenum">
              <a:rPr lang="ru-RU" altLang="ru-RU" sz="1200" b="0">
                <a:latin typeface="Arial" panose="020B0604020202020204" pitchFamily="34" charset="0"/>
              </a:rPr>
              <a:pPr eaLnBrk="1" hangingPunct="1"/>
              <a:t>74</a:t>
            </a:fld>
            <a:endParaRPr lang="ru-RU" altLang="ru-RU" sz="1200" b="0">
              <a:latin typeface="Arial" panose="020B0604020202020204" pitchFamily="34" charset="0"/>
            </a:endParaRPr>
          </a:p>
        </p:txBody>
      </p:sp>
      <p:sp>
        <p:nvSpPr>
          <p:cNvPr id="5" name="Заголовок 1"/>
          <p:cNvSpPr>
            <a:spLocks noGrp="1"/>
          </p:cNvSpPr>
          <p:nvPr>
            <p:ph type="title"/>
          </p:nvPr>
        </p:nvSpPr>
        <p:spPr>
          <a:xfrm>
            <a:off x="5292725" y="115888"/>
            <a:ext cx="3681413" cy="274637"/>
          </a:xfrm>
        </p:spPr>
        <p:txBody>
          <a:bodyPr/>
          <a:lstStyle/>
          <a:p>
            <a:pPr>
              <a:defRPr/>
            </a:pPr>
            <a:r>
              <a:rPr lang="ru-RU" sz="1600" dirty="0" smtClean="0">
                <a:solidFill>
                  <a:srgbClr val="C00000"/>
                </a:solidFill>
              </a:rPr>
              <a:t>(продолжение)</a:t>
            </a:r>
            <a:endParaRPr lang="ru-RU" sz="1600" dirty="0">
              <a:solidFill>
                <a:srgbClr val="C0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6225" cy="449830"/>
          </a:xfrm>
          <a:prstGeom prst="rect">
            <a:avLst/>
          </a:prstGeom>
          <a:solidFill>
            <a:schemeClr val="bg1"/>
          </a:solidFill>
        </p:spPr>
      </p:pic>
      <p:pic>
        <p:nvPicPr>
          <p:cNvPr id="7" name="Рисунок 6" descr="Описание: eu_flag_co_funded_pos_[rgb]_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029" y="30289"/>
            <a:ext cx="1892049" cy="528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188" y="692150"/>
            <a:ext cx="8229600" cy="4525963"/>
          </a:xfrm>
        </p:spPr>
        <p:txBody>
          <a:bodyPr/>
          <a:lstStyle/>
          <a:p>
            <a:pPr marL="0" indent="0">
              <a:buFont typeface="Wingdings" panose="05000000000000000000" pitchFamily="2" charset="2"/>
              <a:buNone/>
              <a:defRPr/>
            </a:pPr>
            <a:r>
              <a:rPr lang="ru-RU" sz="2000" b="1" dirty="0" smtClean="0"/>
              <a:t>18. Установка периферийной техники.</a:t>
            </a:r>
            <a:r>
              <a:rPr lang="ru-RU" sz="2000" dirty="0" smtClean="0"/>
              <a:t> Производится установка, подключение и настройка принтеров, ксероксов, сканеров, многофункциональных устройств и т.д. Настраиваются сетевые параметры устройств, принтеры устанавливаются на серверах печати, сканеры и факсы настраиваются на хранение копий на файловых или почтовых серверах. Устанавливаются средства мониторинга и управления периферийным оборудованием. </a:t>
            </a:r>
          </a:p>
          <a:p>
            <a:pPr>
              <a:defRPr/>
            </a:pPr>
            <a:endParaRPr lang="ru-RU" sz="2000" dirty="0"/>
          </a:p>
        </p:txBody>
      </p:sp>
      <p:sp>
        <p:nvSpPr>
          <p:cNvPr id="140291" name="Номер слайда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E3F6D9F2-DB09-4D08-9D52-308E66AEAE5C}" type="slidenum">
              <a:rPr lang="ru-RU" altLang="ru-RU" sz="1200" b="0">
                <a:latin typeface="Arial" panose="020B0604020202020204" pitchFamily="34" charset="0"/>
              </a:rPr>
              <a:pPr eaLnBrk="1" hangingPunct="1"/>
              <a:t>75</a:t>
            </a:fld>
            <a:endParaRPr lang="ru-RU" altLang="ru-RU" sz="1200" b="0">
              <a:latin typeface="Arial" panose="020B0604020202020204" pitchFamily="34" charset="0"/>
            </a:endParaRPr>
          </a:p>
        </p:txBody>
      </p:sp>
      <p:sp>
        <p:nvSpPr>
          <p:cNvPr id="5" name="Заголовок 1"/>
          <p:cNvSpPr>
            <a:spLocks noGrp="1"/>
          </p:cNvSpPr>
          <p:nvPr>
            <p:ph type="title"/>
          </p:nvPr>
        </p:nvSpPr>
        <p:spPr>
          <a:xfrm>
            <a:off x="5292725" y="115888"/>
            <a:ext cx="3681413" cy="274637"/>
          </a:xfrm>
        </p:spPr>
        <p:txBody>
          <a:bodyPr/>
          <a:lstStyle/>
          <a:p>
            <a:pPr>
              <a:defRPr/>
            </a:pPr>
            <a:r>
              <a:rPr lang="ru-RU" sz="1600" dirty="0" smtClean="0">
                <a:solidFill>
                  <a:srgbClr val="C00000"/>
                </a:solidFill>
              </a:rPr>
              <a:t>(продолжение)</a:t>
            </a:r>
            <a:endParaRPr lang="ru-RU" sz="1600" dirty="0">
              <a:solidFill>
                <a:srgbClr val="C00000"/>
              </a:solidFill>
            </a:endParaRPr>
          </a:p>
        </p:txBody>
      </p:sp>
      <p:pic>
        <p:nvPicPr>
          <p:cNvPr id="1402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3284538"/>
            <a:ext cx="4195762"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Номер слайда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06E5BCC9-1404-473B-A2C3-DBF92A7DFF7A}" type="slidenum">
              <a:rPr lang="ru-RU" altLang="ru-RU" sz="1200" b="0">
                <a:latin typeface="Arial" panose="020B0604020202020204" pitchFamily="34" charset="0"/>
              </a:rPr>
              <a:pPr eaLnBrk="1" hangingPunct="1"/>
              <a:t>8</a:t>
            </a:fld>
            <a:endParaRPr lang="ru-RU" altLang="ru-RU" sz="1200" b="0">
              <a:latin typeface="Arial" panose="020B0604020202020204" pitchFamily="34" charset="0"/>
            </a:endParaRPr>
          </a:p>
        </p:txBody>
      </p:sp>
      <p:sp>
        <p:nvSpPr>
          <p:cNvPr id="664578" name="Rectangle 2"/>
          <p:cNvSpPr>
            <a:spLocks noGrp="1" noRot="1" noChangeArrowheads="1"/>
          </p:cNvSpPr>
          <p:nvPr>
            <p:ph type="title"/>
          </p:nvPr>
        </p:nvSpPr>
        <p:spPr>
          <a:xfrm>
            <a:off x="395288" y="188913"/>
            <a:ext cx="8229600" cy="1143000"/>
          </a:xfrm>
        </p:spPr>
        <p:txBody>
          <a:bodyPr/>
          <a:lstStyle/>
          <a:p>
            <a:pPr eaLnBrk="1" hangingPunct="1">
              <a:lnSpc>
                <a:spcPct val="80000"/>
              </a:lnSpc>
              <a:defRPr/>
            </a:pPr>
            <a:r>
              <a:rPr lang="ru-RU" sz="3600" smtClean="0"/>
              <a:t>Последовательность внедрения</a:t>
            </a:r>
            <a:br>
              <a:rPr lang="ru-RU" sz="3600" smtClean="0"/>
            </a:br>
            <a:r>
              <a:rPr lang="ru-RU" sz="3600" i="1" smtClean="0"/>
              <a:t>(с точки зрения организационного управления)</a:t>
            </a:r>
          </a:p>
        </p:txBody>
      </p:sp>
      <p:sp>
        <p:nvSpPr>
          <p:cNvPr id="664579" name="Rectangle 3"/>
          <p:cNvSpPr>
            <a:spLocks noGrp="1" noChangeArrowheads="1"/>
          </p:cNvSpPr>
          <p:nvPr>
            <p:ph type="body" idx="1"/>
          </p:nvPr>
        </p:nvSpPr>
        <p:spPr>
          <a:xfrm>
            <a:off x="250825" y="1484313"/>
            <a:ext cx="8569325" cy="5200650"/>
          </a:xfrm>
        </p:spPr>
        <p:txBody>
          <a:bodyPr/>
          <a:lstStyle/>
          <a:p>
            <a:pPr marL="609600" indent="-609600" eaLnBrk="1" hangingPunct="1">
              <a:lnSpc>
                <a:spcPct val="90000"/>
              </a:lnSpc>
              <a:buSzTx/>
              <a:buFont typeface="Wingdings" panose="05000000000000000000" pitchFamily="2" charset="2"/>
              <a:buAutoNum type="arabicPeriod"/>
              <a:defRPr/>
            </a:pPr>
            <a:r>
              <a:rPr lang="ru-RU" sz="2800" smtClean="0"/>
              <a:t>Проверка подсистемы или комплекса задач на полном объеме реальных данных, но не в реальные сроки, необходимые для управления.</a:t>
            </a:r>
          </a:p>
          <a:p>
            <a:pPr marL="609600" indent="-609600" eaLnBrk="1" hangingPunct="1">
              <a:lnSpc>
                <a:spcPct val="90000"/>
              </a:lnSpc>
              <a:buSzTx/>
              <a:buFont typeface="Wingdings" panose="05000000000000000000" pitchFamily="2" charset="2"/>
              <a:buAutoNum type="arabicPeriod"/>
              <a:defRPr/>
            </a:pPr>
            <a:r>
              <a:rPr lang="ru-RU" sz="2800" smtClean="0"/>
              <a:t>Работа новой системы на полном объеме реальных данных и в реальные сроки в контрольном режиме.</a:t>
            </a:r>
          </a:p>
          <a:p>
            <a:pPr marL="609600" indent="-609600" eaLnBrk="1" hangingPunct="1">
              <a:lnSpc>
                <a:spcPct val="90000"/>
              </a:lnSpc>
              <a:buSzTx/>
              <a:buFont typeface="Wingdings" panose="05000000000000000000" pitchFamily="2" charset="2"/>
              <a:buAutoNum type="arabicPeriod"/>
              <a:defRPr/>
            </a:pPr>
            <a:r>
              <a:rPr lang="ru-RU" sz="2800" smtClean="0"/>
              <a:t>Переход на управление по результатам работы новой системы при сохранении в работе старой системы на случай возможных сбоев и непредвиденных ситуаций.</a:t>
            </a:r>
          </a:p>
          <a:p>
            <a:pPr marL="609600" indent="-609600" eaLnBrk="1" hangingPunct="1">
              <a:lnSpc>
                <a:spcPct val="90000"/>
              </a:lnSpc>
              <a:buSzTx/>
              <a:buFont typeface="Wingdings" panose="05000000000000000000" pitchFamily="2" charset="2"/>
              <a:buAutoNum type="arabicPeriod"/>
              <a:defRPr/>
            </a:pPr>
            <a:r>
              <a:rPr lang="ru-RU" sz="2800" smtClean="0"/>
              <a:t>Окончательный переход на обработку данных в  новой системе.</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5"/>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fld id="{F04F0675-72E1-4C37-80F3-A6957AEB6213}" type="slidenum">
              <a:rPr lang="ru-RU" altLang="ru-RU" sz="1200" b="0">
                <a:latin typeface="Arial" panose="020B0604020202020204" pitchFamily="34" charset="0"/>
              </a:rPr>
              <a:pPr eaLnBrk="1" hangingPunct="1"/>
              <a:t>9</a:t>
            </a:fld>
            <a:endParaRPr lang="ru-RU" altLang="ru-RU" sz="1200" b="0">
              <a:latin typeface="Arial" panose="020B0604020202020204" pitchFamily="34" charset="0"/>
            </a:endParaRPr>
          </a:p>
        </p:txBody>
      </p:sp>
      <p:sp>
        <p:nvSpPr>
          <p:cNvPr id="665602" name="Rectangle 2"/>
          <p:cNvSpPr>
            <a:spLocks noGrp="1" noRot="1" noChangeArrowheads="1"/>
          </p:cNvSpPr>
          <p:nvPr>
            <p:ph type="title"/>
          </p:nvPr>
        </p:nvSpPr>
        <p:spPr/>
        <p:txBody>
          <a:bodyPr/>
          <a:lstStyle/>
          <a:p>
            <a:pPr eaLnBrk="1" hangingPunct="1">
              <a:lnSpc>
                <a:spcPct val="80000"/>
              </a:lnSpc>
              <a:defRPr/>
            </a:pPr>
            <a:r>
              <a:rPr lang="ru-RU" sz="3600" smtClean="0"/>
              <a:t>Последовательность внедрения</a:t>
            </a:r>
            <a:br>
              <a:rPr lang="ru-RU" sz="3600" smtClean="0"/>
            </a:br>
            <a:r>
              <a:rPr lang="ru-RU" sz="3600" i="1" smtClean="0"/>
              <a:t>(с точки зрения информационного наполнения)</a:t>
            </a:r>
          </a:p>
        </p:txBody>
      </p:sp>
      <p:sp>
        <p:nvSpPr>
          <p:cNvPr id="665604" name="Rectangle 4"/>
          <p:cNvSpPr>
            <a:spLocks noGrp="1" noChangeArrowheads="1"/>
          </p:cNvSpPr>
          <p:nvPr>
            <p:ph type="body" sz="half" idx="1"/>
          </p:nvPr>
        </p:nvSpPr>
        <p:spPr>
          <a:xfrm>
            <a:off x="200025" y="2114550"/>
            <a:ext cx="3246438" cy="4525963"/>
          </a:xfrm>
        </p:spPr>
        <p:txBody>
          <a:bodyPr/>
          <a:lstStyle/>
          <a:p>
            <a:pPr marL="533400" indent="-533400" eaLnBrk="1" hangingPunct="1">
              <a:buSzTx/>
              <a:buFont typeface="Wingdings" panose="05000000000000000000" pitchFamily="2" charset="2"/>
              <a:buAutoNum type="arabicPeriod"/>
              <a:defRPr/>
            </a:pPr>
            <a:r>
              <a:rPr lang="ru-RU" smtClean="0"/>
              <a:t>Первоначальная загрузка информации </a:t>
            </a:r>
          </a:p>
          <a:p>
            <a:pPr marL="533400" indent="-533400" eaLnBrk="1" hangingPunct="1">
              <a:buSzTx/>
              <a:buFont typeface="Wingdings" panose="05000000000000000000" pitchFamily="2" charset="2"/>
              <a:buAutoNum type="arabicPeriod"/>
              <a:defRPr/>
            </a:pPr>
            <a:r>
              <a:rPr lang="ru-RU" smtClean="0"/>
              <a:t>Накопление информации </a:t>
            </a:r>
          </a:p>
          <a:p>
            <a:pPr marL="533400" indent="-533400" eaLnBrk="1" hangingPunct="1">
              <a:buSzTx/>
              <a:buFont typeface="Wingdings" panose="05000000000000000000" pitchFamily="2" charset="2"/>
              <a:buAutoNum type="arabicPeriod"/>
              <a:defRPr/>
            </a:pPr>
            <a:endParaRPr lang="ru-RU" smtClean="0"/>
          </a:p>
          <a:p>
            <a:pPr marL="533400" indent="-533400" eaLnBrk="1" hangingPunct="1">
              <a:buSzTx/>
              <a:buFont typeface="Wingdings" panose="05000000000000000000" pitchFamily="2" charset="2"/>
              <a:buAutoNum type="arabicPeriod"/>
              <a:defRPr/>
            </a:pPr>
            <a:r>
              <a:rPr lang="ru-RU" smtClean="0"/>
              <a:t>Выход на проектную мощность </a:t>
            </a:r>
          </a:p>
        </p:txBody>
      </p:sp>
      <p:sp>
        <p:nvSpPr>
          <p:cNvPr id="13317" name="Text Box 6"/>
          <p:cNvSpPr txBox="1">
            <a:spLocks noChangeArrowheads="1"/>
          </p:cNvSpPr>
          <p:nvPr/>
        </p:nvSpPr>
        <p:spPr bwMode="auto">
          <a:xfrm>
            <a:off x="1231900" y="1492250"/>
            <a:ext cx="14160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r>
              <a:rPr lang="ru-RU" altLang="ru-RU">
                <a:solidFill>
                  <a:schemeClr val="accent2"/>
                </a:solidFill>
              </a:rPr>
              <a:t>Этапы</a:t>
            </a:r>
          </a:p>
        </p:txBody>
      </p:sp>
      <p:sp>
        <p:nvSpPr>
          <p:cNvPr id="13318" name="Text Box 7"/>
          <p:cNvSpPr txBox="1">
            <a:spLocks noChangeArrowheads="1"/>
          </p:cNvSpPr>
          <p:nvPr/>
        </p:nvSpPr>
        <p:spPr bwMode="auto">
          <a:xfrm>
            <a:off x="4551363" y="1497013"/>
            <a:ext cx="3886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r>
              <a:rPr lang="ru-RU" altLang="ru-RU">
                <a:solidFill>
                  <a:schemeClr val="accent2"/>
                </a:solidFill>
              </a:rPr>
              <a:t>Возможные ошибки</a:t>
            </a:r>
          </a:p>
        </p:txBody>
      </p:sp>
      <p:sp>
        <p:nvSpPr>
          <p:cNvPr id="13319" name="Text Box 9"/>
          <p:cNvSpPr txBox="1">
            <a:spLocks noChangeArrowheads="1"/>
          </p:cNvSpPr>
          <p:nvPr/>
        </p:nvSpPr>
        <p:spPr bwMode="auto">
          <a:xfrm>
            <a:off x="4625975" y="2179638"/>
            <a:ext cx="43116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algn="l" eaLnBrk="1" hangingPunct="1">
              <a:lnSpc>
                <a:spcPct val="90000"/>
              </a:lnSpc>
            </a:pPr>
            <a:r>
              <a:rPr lang="ru-RU" altLang="ru-RU" sz="2000" b="0"/>
              <a:t>1) Рассогласование, нарушение</a:t>
            </a:r>
          </a:p>
          <a:p>
            <a:pPr algn="l" eaLnBrk="1" hangingPunct="1">
              <a:lnSpc>
                <a:spcPct val="90000"/>
              </a:lnSpc>
            </a:pPr>
            <a:r>
              <a:rPr lang="ru-RU" altLang="ru-RU" sz="2000" b="0"/>
              <a:t>целостности данных, </a:t>
            </a:r>
          </a:p>
          <a:p>
            <a:pPr algn="l" eaLnBrk="1" hangingPunct="1">
              <a:lnSpc>
                <a:spcPct val="90000"/>
              </a:lnSpc>
            </a:pPr>
            <a:r>
              <a:rPr lang="ru-RU" altLang="ru-RU" sz="2000" b="0"/>
              <a:t>2) собственные ошибки загрузчиков</a:t>
            </a:r>
          </a:p>
        </p:txBody>
      </p:sp>
      <p:sp>
        <p:nvSpPr>
          <p:cNvPr id="13320" name="AutoShape 10"/>
          <p:cNvSpPr>
            <a:spLocks noChangeArrowheads="1"/>
          </p:cNvSpPr>
          <p:nvPr/>
        </p:nvSpPr>
        <p:spPr bwMode="auto">
          <a:xfrm>
            <a:off x="3433763" y="2319338"/>
            <a:ext cx="976312"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endParaRPr lang="ru-RU" altLang="ru-RU"/>
          </a:p>
        </p:txBody>
      </p:sp>
      <p:sp>
        <p:nvSpPr>
          <p:cNvPr id="13321" name="Text Box 11"/>
          <p:cNvSpPr txBox="1">
            <a:spLocks noChangeArrowheads="1"/>
          </p:cNvSpPr>
          <p:nvPr/>
        </p:nvSpPr>
        <p:spPr bwMode="auto">
          <a:xfrm>
            <a:off x="4541838" y="3198813"/>
            <a:ext cx="44227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algn="l" eaLnBrk="1" hangingPunct="1"/>
            <a:r>
              <a:rPr lang="ru-RU" altLang="ru-RU" sz="2000" b="0"/>
              <a:t>1) Ошибки, связанные с много-</a:t>
            </a:r>
          </a:p>
          <a:p>
            <a:pPr algn="l" eaLnBrk="1" hangingPunct="1"/>
            <a:r>
              <a:rPr lang="ru-RU" altLang="ru-RU" sz="2000" b="0"/>
              <a:t>пользовательским доступом</a:t>
            </a:r>
          </a:p>
          <a:p>
            <a:pPr algn="l" eaLnBrk="1" hangingPunct="1"/>
            <a:r>
              <a:rPr lang="ru-RU" altLang="ru-RU" sz="2000" b="0"/>
              <a:t>2) Ошибки, связанные с  пользовательским интерфейсом</a:t>
            </a:r>
          </a:p>
          <a:p>
            <a:pPr algn="l" eaLnBrk="1" hangingPunct="1"/>
            <a:r>
              <a:rPr lang="ru-RU" altLang="ru-RU" sz="2000" b="0"/>
              <a:t>3) Ошибки, связанные с неправильным выбором СУБД</a:t>
            </a:r>
          </a:p>
        </p:txBody>
      </p:sp>
      <p:sp>
        <p:nvSpPr>
          <p:cNvPr id="13322" name="AutoShape 12"/>
          <p:cNvSpPr>
            <a:spLocks noChangeArrowheads="1"/>
          </p:cNvSpPr>
          <p:nvPr/>
        </p:nvSpPr>
        <p:spPr bwMode="auto">
          <a:xfrm>
            <a:off x="3403600" y="3662363"/>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endParaRPr lang="ru-RU" altLang="ru-RU"/>
          </a:p>
        </p:txBody>
      </p:sp>
      <p:sp>
        <p:nvSpPr>
          <p:cNvPr id="13323" name="Text Box 13"/>
          <p:cNvSpPr txBox="1">
            <a:spLocks noChangeArrowheads="1"/>
          </p:cNvSpPr>
          <p:nvPr/>
        </p:nvSpPr>
        <p:spPr bwMode="auto">
          <a:xfrm>
            <a:off x="4497388" y="5292725"/>
            <a:ext cx="44227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algn="l" eaLnBrk="1" hangingPunct="1"/>
            <a:r>
              <a:rPr lang="ru-RU" altLang="ru-RU" sz="2000" b="0"/>
              <a:t>Ошибки, связанные человеческим фактором </a:t>
            </a:r>
          </a:p>
        </p:txBody>
      </p:sp>
      <p:sp>
        <p:nvSpPr>
          <p:cNvPr id="13324" name="AutoShape 14"/>
          <p:cNvSpPr>
            <a:spLocks noChangeArrowheads="1"/>
          </p:cNvSpPr>
          <p:nvPr/>
        </p:nvSpPr>
        <p:spPr bwMode="auto">
          <a:xfrm>
            <a:off x="3351213" y="5327650"/>
            <a:ext cx="976312"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lvl1pPr eaLnBrk="0" hangingPunct="0">
              <a:defRPr sz="3200" b="1">
                <a:solidFill>
                  <a:schemeClr val="tx1"/>
                </a:solidFill>
                <a:latin typeface="Times New Roman" panose="02020603050405020304" pitchFamily="18" charset="0"/>
              </a:defRPr>
            </a:lvl1pPr>
            <a:lvl2pPr marL="742950" indent="-285750" eaLnBrk="0" hangingPunct="0">
              <a:defRPr sz="3200" b="1">
                <a:solidFill>
                  <a:schemeClr val="tx1"/>
                </a:solidFill>
                <a:latin typeface="Times New Roman" panose="02020603050405020304" pitchFamily="18" charset="0"/>
              </a:defRPr>
            </a:lvl2pPr>
            <a:lvl3pPr marL="1143000" indent="-228600" eaLnBrk="0" hangingPunct="0">
              <a:defRPr sz="3200" b="1">
                <a:solidFill>
                  <a:schemeClr val="tx1"/>
                </a:solidFill>
                <a:latin typeface="Times New Roman" panose="02020603050405020304" pitchFamily="18" charset="0"/>
              </a:defRPr>
            </a:lvl3pPr>
            <a:lvl4pPr marL="1600200" indent="-228600" eaLnBrk="0" hangingPunct="0">
              <a:defRPr sz="3200" b="1">
                <a:solidFill>
                  <a:schemeClr val="tx1"/>
                </a:solidFill>
                <a:latin typeface="Times New Roman" panose="02020603050405020304" pitchFamily="18" charset="0"/>
              </a:defRPr>
            </a:lvl4pPr>
            <a:lvl5pPr marL="2057400" indent="-228600" eaLnBrk="0" hangingPunct="0">
              <a:defRPr sz="3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endParaRPr lang="ru-RU" alt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чение">
  <a:themeElements>
    <a:clrScheme name="Течение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fontScheme name="Течение">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Течение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Течение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Течение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Течение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Течение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Течение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Течение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Течение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9731</TotalTime>
  <Words>4641</Words>
  <Application>Microsoft Office PowerPoint</Application>
  <PresentationFormat>Экран (4:3)</PresentationFormat>
  <Paragraphs>645</Paragraphs>
  <Slides>75</Slides>
  <Notes>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75</vt:i4>
      </vt:variant>
    </vt:vector>
  </HeadingPairs>
  <TitlesOfParts>
    <vt:vector size="82" baseType="lpstr">
      <vt:lpstr>Arial</vt:lpstr>
      <vt:lpstr>Calibri</vt:lpstr>
      <vt:lpstr>Microsoft Sans Serif</vt:lpstr>
      <vt:lpstr>Times New Roman</vt:lpstr>
      <vt:lpstr>Wingdings</vt:lpstr>
      <vt:lpstr>Течение</vt:lpstr>
      <vt:lpstr>Visio</vt:lpstr>
      <vt:lpstr>Topic IS Support and Maintenance</vt:lpstr>
      <vt:lpstr>Презентация PowerPoint</vt:lpstr>
      <vt:lpstr>Стадии ЖЦ</vt:lpstr>
      <vt:lpstr>Стадия «Ввод системы в действие»</vt:lpstr>
      <vt:lpstr>Стадия «Ввод системы в действие»</vt:lpstr>
      <vt:lpstr>Стадия «Ввод системы в действие»</vt:lpstr>
      <vt:lpstr>Распределение ответственности на начальных этапах стадии внедрения</vt:lpstr>
      <vt:lpstr>Последовательность внедрения (с точки зрения организационного управления)</vt:lpstr>
      <vt:lpstr>Последовательность внедрения (с точки зрения информационного наполнения)</vt:lpstr>
      <vt:lpstr>Документация стадии внедрения</vt:lpstr>
      <vt:lpstr>Объекты испытаний</vt:lpstr>
      <vt:lpstr>Предварительные испытания</vt:lpstr>
      <vt:lpstr>Автономные испытания</vt:lpstr>
      <vt:lpstr>Комплексные испытания</vt:lpstr>
      <vt:lpstr>Опытная эксплуатация</vt:lpstr>
      <vt:lpstr>Опытная эксплуатация</vt:lpstr>
      <vt:lpstr>Приемочные испытания</vt:lpstr>
      <vt:lpstr>Приемочные испытания</vt:lpstr>
      <vt:lpstr>Приемочные испытания</vt:lpstr>
      <vt:lpstr>Персонал заказчика ИС</vt:lpstr>
      <vt:lpstr>Функциональные роли оперативного персонала</vt:lpstr>
      <vt:lpstr>Функциональные роли эксплуатационного персонала</vt:lpstr>
      <vt:lpstr>Распределение ответственности на заключительных этапах внедрения</vt:lpstr>
      <vt:lpstr>Статистика сбоев ИС  (по данным HP) </vt:lpstr>
      <vt:lpstr>Источники проблем при внедрении ИС</vt:lpstr>
      <vt:lpstr>Типичные ошибки внедрения</vt:lpstr>
      <vt:lpstr>Факторы успеха проекта внедрения ИС (по данным www.cfin.ru)</vt:lpstr>
      <vt:lpstr>Проблемы передачи ИС в эксплуатацию</vt:lpstr>
      <vt:lpstr>Варианты внедрения ИС</vt:lpstr>
      <vt:lpstr>Внедрение полностью собственными силами</vt:lpstr>
      <vt:lpstr>Реализация «под ключ» силами внешней компании-разработчика</vt:lpstr>
      <vt:lpstr>Привлечение руководителя проекта от внешней компании-консультанта </vt:lpstr>
      <vt:lpstr>Привлечение экспертов по продукту от внешней компании-разработчика</vt:lpstr>
      <vt:lpstr>Определение степени участия сторонних организаций</vt:lpstr>
      <vt:lpstr>Участие сторонних организаций на этапах внедрения</vt:lpstr>
      <vt:lpstr>Стадия сопровождения ИС</vt:lpstr>
      <vt:lpstr>Работы в процессе сопровождения  по стандарту IEEE 1219 </vt:lpstr>
      <vt:lpstr>Обязанности службы сопровождения</vt:lpstr>
      <vt:lpstr>Работы по сопровождению проводятся для решения следующих задач:</vt:lpstr>
      <vt:lpstr>Факторы, влияющие на стоимость сопровождения</vt:lpstr>
      <vt:lpstr>Категории сопровождения</vt:lpstr>
      <vt:lpstr>Варианты сопровождения ИС</vt:lpstr>
      <vt:lpstr>Системное обслуживание и сопровождение серверов и кластерных систем</vt:lpstr>
      <vt:lpstr>Основные понятия</vt:lpstr>
      <vt:lpstr>1. Системное сопровождение и обслуживание серверов и кластерных систем подразумевает: </vt:lpstr>
      <vt:lpstr>Системное сопровождение и обслуживание серверов и кластерных систем подразумевает: </vt:lpstr>
      <vt:lpstr>2. Техническое сопровождение серверов</vt:lpstr>
      <vt:lpstr>3. Комплексное системное и техническое сопровождение серверов, с учетом мелкого ремонта</vt:lpstr>
      <vt:lpstr>Правила обслуживания техники</vt:lpstr>
      <vt:lpstr>Презентация PowerPoint</vt:lpstr>
      <vt:lpstr>Презентация PowerPoint</vt:lpstr>
      <vt:lpstr>Требования к выполняемым работам по обслуживанию оборудования </vt:lpstr>
      <vt:lpstr>Порядок сдачи и приемки результатов работ</vt:lpstr>
      <vt:lpstr>График выполнения работ</vt:lpstr>
      <vt:lpstr>Система поддержки обучения и адаптации</vt:lpstr>
      <vt:lpstr>Адаптация клиентской части в рамках поставленной задачи</vt:lpstr>
      <vt:lpstr>Основные понятия</vt:lpstr>
      <vt:lpstr>Презентация PowerPoint</vt:lpstr>
      <vt:lpstr>Процесс адаптации традиционно принято разделять на четыре этапа. </vt:lpstr>
      <vt:lpstr>(продолжение)</vt:lpstr>
      <vt:lpstr>Правильно спроектированная и настроенная информационная структура позволит:</vt:lpstr>
      <vt:lpstr>Анализ состояния инфраструктуры</vt:lpstr>
      <vt:lpstr>Решение включает в себя:</vt:lpstr>
      <vt:lpstr>Этапы создания ИТ инфраструктуры компании</vt:lpstr>
      <vt:lpstr>Презентация PowerPoint</vt:lpstr>
      <vt:lpstr>Состав технической документации на ИТ-инфраструктуру</vt:lpstr>
      <vt:lpstr>(продолжение таблицы)</vt:lpstr>
      <vt:lpstr>Порядок изменения ИТ-инфраструктуры</vt:lpstr>
      <vt:lpstr>На этапе внедрения ИТ-инфраструктуры исполнитель выполняет:</vt:lpstr>
      <vt:lpstr>(продолжение)</vt:lpstr>
      <vt:lpstr>(продолжение)</vt:lpstr>
      <vt:lpstr>(продолжение)</vt:lpstr>
      <vt:lpstr>(продолжение)</vt:lpstr>
      <vt:lpstr>(продолжение)</vt:lpstr>
      <vt:lpstr>(продолжение)</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Технология внедрения  CASE-средств</dc:title>
  <dc:creator>Alex</dc:creator>
  <cp:lastModifiedBy>Администратор</cp:lastModifiedBy>
  <cp:revision>426</cp:revision>
  <cp:lastPrinted>2014-02-21T06:26:06Z</cp:lastPrinted>
  <dcterms:created xsi:type="dcterms:W3CDTF">2009-02-15T10:01:31Z</dcterms:created>
  <dcterms:modified xsi:type="dcterms:W3CDTF">2018-05-07T17:53:28Z</dcterms:modified>
</cp:coreProperties>
</file>