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70" r:id="rId11"/>
    <p:sldId id="271" r:id="rId12"/>
    <p:sldId id="268" r:id="rId13"/>
    <p:sldId id="269" r:id="rId14"/>
    <p:sldId id="266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39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ÐÐ¾ÑÐ¾Ð¶ÐµÐµ Ð¸Ð·Ð¾Ð±ÑÐ°Ð¶ÐµÐ½Ð¸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785926"/>
            <a:ext cx="5620609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500034" y="5934670"/>
            <a:ext cx="6000792" cy="9233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Природу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перемагають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підкоряючись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її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законам.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Ф. Бекон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282" y="428604"/>
            <a:ext cx="86629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Травлення</a:t>
            </a:r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</a:t>
            </a:r>
            <a:r>
              <a:rPr lang="ru-RU" sz="5400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тварин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ÐÐ°ÑÑÐ¸Ð½ÐºÐ¸ Ð¿Ð¾ Ð·Ð°Ð¿ÑÐ¾ÑÑ ÑÑÐ°Ð²Ð»ÐµÐ½Ð½Ñ ÑÐ²Ð°ÑÐ¸Ð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642918"/>
            <a:ext cx="6855069" cy="450059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5715016"/>
            <a:ext cx="79549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ліпозамкнена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система  гідри та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планарії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285860"/>
            <a:ext cx="4675616" cy="485778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00232" y="285728"/>
            <a:ext cx="5260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Наскрізна  травна система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ÐÐ°ÑÑÐ¸Ð½ÐºÐ¸ Ð¿Ð¾ Ð·Ð°Ð¿ÑÐ¾ÑÑ ÑÑÐ°Ð²Ð½Ð° ÑÐ¸ÑÑÐµÐ¼Ð° ÑÐ²Ð°ÑÐ¸Ð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6704" y="571480"/>
            <a:ext cx="9027296" cy="5857916"/>
          </a:xfrm>
          <a:prstGeom prst="rect">
            <a:avLst/>
          </a:prstGeom>
          <a:noFill/>
        </p:spPr>
      </p:pic>
      <p:pic>
        <p:nvPicPr>
          <p:cNvPr id="1030" name="Picture 6" descr="ÐÐ°ÑÑÐ¸Ð½ÐºÐ¸ Ð¿Ð¾ Ð·Ð°Ð¿ÑÐ¾ÑÑ Ð·Ð½Ð°Ðº Ð²Ð½Ð¸Ð¼Ð°Ð½Ð¸Ñ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5643578"/>
            <a:ext cx="1000132" cy="10001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ÐÐ°ÑÑÐ¸Ð½ÐºÐ¸ Ð¿Ð¾ Ð·Ð°Ð¿ÑÐ¾ÑÑ ÑÑÐ°Ð²Ð»ÐµÐ½Ð½Ñ ÑÐ²Ð°ÑÐ¸Ð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57298"/>
            <a:ext cx="8734860" cy="40052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894645"/>
            <a:ext cx="7643866" cy="452431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Висновок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ході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еволюції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</a:t>
            </a:r>
            <a:r>
              <a:rPr lang="uk-UA" sz="2400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ускладнювалася,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диференціювалася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тобто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кишечник поділився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декілька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відділів,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збільшилася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довжина товстого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кишечника,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відбувається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переварювання  рослинної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їжі,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жуйних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збільшується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кількість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шлунку,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з'являються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залози.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Усі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зміни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відбуваютьсяу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зв'язку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освоєн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нової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д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ля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отримання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того ж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об'єму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значно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більше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будівельного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матеріалу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або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енергії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q"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Еволюція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йшла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напрямі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ускладнення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будови  травної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системи,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появі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залоз.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06578" y="2967335"/>
            <a:ext cx="7330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Дякую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за </a:t>
            </a:r>
            <a:r>
              <a:rPr lang="ru-RU" sz="5400" b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увагу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  <a:endParaRPr lang="ru-RU" sz="54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pic>
        <p:nvPicPr>
          <p:cNvPr id="1026" name="Picture 2" descr="ÐÐ°ÑÑÐ¸Ð½ÐºÐ¸ Ð¿Ð¾ Ð·Ð°Ð¿ÑÐ¾ÑÑ ÑÑÐ°Ð²Ð»ÐµÐ½Ð½Ñ ÑÐ²Ð°ÑÐ¸Ð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571480"/>
            <a:ext cx="2857500" cy="22193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00298" y="1785926"/>
            <a:ext cx="1928826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500034" y="133958"/>
            <a:ext cx="5000628" cy="615553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Данилевський</a:t>
            </a:r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Василь Якович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 (1852 – 1939).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Харкові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закінчив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Харківський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університет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Академік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АН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Працював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Харківському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університеті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директором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Харківського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жіночого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медичного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інституту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Очолював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Український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науково-дослідний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інститут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ендокринології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органотерапії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напрями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порівняльна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фізіологія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фізіологія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нервової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Займався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питанням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гіпнозу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фізіології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Один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засновників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патогенні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найпростіші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живуть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крові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ÐÐ°ÑÑÐ¸Ð½ÐºÐ¸ Ð¿Ð¾ Ð·Ð°Ð¿ÑÐ¾ÑÑ ÐÐ°Ð½Ð¸Ð»ÐµÐ²ÑÑÐºÐ¸Ð¹ ÐÐ°ÑÐ¸Ð»Ñ Ð¯ÐºÐ¾Ð²Ð¸Ñ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0" name="AutoShape 4" descr="ÐÐ°ÑÑÐ¸Ð½ÐºÐ¸ Ð¿Ð¾ Ð·Ð°Ð¿ÑÐ¾ÑÑ ÐÐ°Ð½Ð¸Ð»ÐµÐ²ÑÑÐºÐ¸Ð¹ ÐÐ°ÑÐ¸Ð»Ñ Ð¯ÐºÐ¾Ð²Ð¸Ñ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342" name="AutoShape 6" descr="ÐÐ°ÑÑÐ¸Ð½ÐºÐ¸ Ð¿Ð¾ Ð·Ð°Ð¿ÑÐ¾ÑÑ ÐÐ°Ð½Ð¸Ð»ÐµÐ²ÑÑÐºÐ¸Ð¹ ÐÐ°ÑÐ¸Ð»Ñ Ð¯ÐºÐ¾Ð²Ð¸Ñ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4343" name="Picture 7" descr="C:\Users\Igor\Desktop\загружено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142984"/>
            <a:ext cx="2928946" cy="4556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14348" y="0"/>
            <a:ext cx="6024663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Цікаві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факти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про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тварин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5361" name="Рисунок 1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14356"/>
            <a:ext cx="5929354" cy="4735248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571472" y="5572140"/>
            <a:ext cx="705949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7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222222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Морська зірка може вивернути свій шлунок навиворіт.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14282" y="285728"/>
            <a:ext cx="8572560" cy="341632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Засновником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фізіології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травлення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видатний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російський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учений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.П.Павлов. За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вивчення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діяльності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травних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залоз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.П. Павлову, як великому ученому,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була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присуджена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 1904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році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вища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нагорода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Нобелівська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премія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вертаючись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студентів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И.П.Павлов казав: "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Думайте, думайте!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звикніт</a:t>
            </a:r>
            <a:r>
              <a:rPr kumimoji="0" lang="uk-UA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думати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не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зробите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живий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організм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увесь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хід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життя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предметом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наполегливого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пристрасного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думання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усієї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вашої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діяльності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залишиться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тільки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ремесло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воно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вас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розчарує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і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приведе</a:t>
            </a: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до </a:t>
            </a:r>
            <a:r>
              <a:rPr kumimoji="0" lang="ru-RU" sz="24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відчаю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".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18" name="Picture 2" descr="ÐÐ°ÑÑÐ¸Ð½ÐºÐ¸ Ð¿Ð¾ Ð·Ð°Ð¿ÑÐ¾ÑÑ Ð¸ Ð¿ Ð¿Ð°Ð²Ð»Ð¾Ð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3714727"/>
            <a:ext cx="4714908" cy="314327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14282" y="285728"/>
            <a:ext cx="7929586" cy="618630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600" b="1" dirty="0" smtClean="0">
                <a:solidFill>
                  <a:srgbClr val="548DD4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uk-UA" sz="36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равлення тварин</a:t>
            </a:r>
            <a:r>
              <a:rPr kumimoji="0" lang="uk-UA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– це сукупність процесів, які здійснюють подрібнення й розщеплення їжі на прості речовини, що можуть всмоктуватися та брати участь у процесі обміну речовин.</a:t>
            </a:r>
          </a:p>
          <a:p>
            <a:pPr indent="539750" algn="just" fontAlgn="base">
              <a:spcBef>
                <a:spcPct val="0"/>
              </a:spcBef>
              <a:spcAft>
                <a:spcPct val="0"/>
              </a:spcAft>
            </a:pPr>
            <a:r>
              <a:rPr lang="uk-UA" sz="3600" b="1" dirty="0" smtClean="0">
                <a:solidFill>
                  <a:srgbClr val="548DD4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Ферменти</a:t>
            </a:r>
            <a:r>
              <a:rPr lang="uk-UA" sz="36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- особливі речовини (біологічні каталізатори), що утворюються в травних залозах і які допомагають у перетравленні їжі. Вони є в слині, шлунку, кишечнику.</a:t>
            </a:r>
            <a:endParaRPr lang="uk-UA" sz="36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6396335"/>
            <a:ext cx="7715304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uk-UA" sz="24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2571736" y="285728"/>
            <a:ext cx="34091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Етапи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latin typeface="Times New Roman" pitchFamily="18" charset="0"/>
                <a:cs typeface="Times New Roman" pitchFamily="18" charset="0"/>
              </a:rPr>
              <a:t>травлення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4546" y="857232"/>
            <a:ext cx="44687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Механічна й хімічна обробка їжі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357422" y="1928802"/>
            <a:ext cx="41869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Всмоктування простих сполук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71736" y="3071810"/>
            <a:ext cx="36879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Транспорт простих сполук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643174" y="4286256"/>
            <a:ext cx="3643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Засвоєння простих сполук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5429264"/>
            <a:ext cx="4674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Видалення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непетравлених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решток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" name="Рисунок 18" descr="ÐÐ°ÑÑÐ¸Ð½ÐºÐ¸ Ð¿Ð¾ Ð·Ð°Ð¿ÑÐ¾ÑÑ ÑÑÑÐµÐ»ÐºÐ° Ð²Ð½Ð¸Ð·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1357298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Рисунок 19" descr="ÐÐ°ÑÑÐ¸Ð½ÐºÐ¸ Ð¿Ð¾ Ð·Ð°Ð¿ÑÐ¾ÑÑ ÑÑÑÐµÐ»ÐºÐ° Ð²Ð½Ð¸Ð·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2428868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Рисунок 20" descr="ÐÐ°ÑÑÐ¸Ð½ÐºÐ¸ Ð¿Ð¾ Ð·Ð°Ð¿ÑÐ¾ÑÑ ÑÑÑÐµÐ»ÐºÐ° Ð²Ð½Ð¸Ð·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3571876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Рисунок 21" descr="ÐÐ°ÑÑÐ¸Ð½ÐºÐ¸ Ð¿Ð¾ Ð·Ð°Ð¿ÑÐ¾ÑÑ ÑÑÑÐµÐ»ÐºÐ° Ð²Ð½Ð¸Ð·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496" y="4786322"/>
            <a:ext cx="657225" cy="65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85720" y="307776"/>
            <a:ext cx="8286840" cy="46166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214282" y="541832"/>
            <a:ext cx="8501122" cy="304698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rgbClr val="548DD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Позаорганізмове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вводяться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тіло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жертви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павуки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err="1" smtClean="0">
                <a:ln>
                  <a:noFill/>
                </a:ln>
                <a:solidFill>
                  <a:srgbClr val="548DD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Організмове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травні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соки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знаходяться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спеціальних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відділах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травної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системи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усередині організму.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</a:t>
            </a:r>
            <a:r>
              <a:rPr kumimoji="0" lang="uk-UA" sz="2400" b="0" i="0" u="sng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організмовому</a:t>
            </a:r>
            <a:r>
              <a:rPr kumimoji="0" lang="uk-UA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травленні розрізняють три типи. </a:t>
            </a: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548DD4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Внутрішньоклітинне </a:t>
            </a:r>
            <a:r>
              <a:rPr kumimoji="0" lang="uk-UA" sz="2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травлення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— тип </a:t>
            </a:r>
            <a:r>
              <a:rPr lang="ru-RU" sz="24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</a:t>
            </a:r>
            <a:r>
              <a:rPr kumimoji="0" lang="uk-UA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равлення</a:t>
            </a:r>
            <a:r>
              <a:rPr kumimoji="0" lang="uk-UA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за якого поживні речовини розщеплюються ферментами в клітинах організму.</a:t>
            </a:r>
            <a:r>
              <a:rPr kumimoji="0" lang="uk-UA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uk-UA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history.vn.ua/pidruchniki/zadorozhnij-biology-and-ecology-10-class-2018/zadorozhnij-biology-and-ecology-10-class-2018.files/image08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3786190"/>
            <a:ext cx="4214842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607220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44926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Макрофаг </a:t>
            </a:r>
            <a:r>
              <a:rPr lang="ru-RU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захоплює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бактерію</a:t>
            </a:r>
            <a:r>
              <a:rPr lang="uk-UA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lang="uk-UA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695155"/>
            <a:ext cx="8358278" cy="163121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Позаклітинне травлення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rgbClr val="3B3B3B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характеризується тим, що травні ферменти </a:t>
            </a:r>
            <a:r>
              <a:rPr kumimoji="0" lang="uk-UA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секретуються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 зовнішнє середовище</a:t>
            </a: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Приклітинне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травлення</a:t>
            </a: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відбувається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завдяки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дії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ферментів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розташованих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мембранах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клітин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внутрішньої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оболонки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кишечника.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ÐÐ¾ÑÐ¾Ð¶ÐµÐµ Ð¸Ð·Ð¾Ð±ÑÐ°Ð¶ÐµÐ½Ð¸Ðµ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3000372"/>
            <a:ext cx="4357718" cy="3571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786314" y="5500702"/>
            <a:ext cx="19288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 Позаклітинне травлення гідри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14282" y="214290"/>
            <a:ext cx="8429684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ТРАВНА СИСТЕМА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сукупність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анатомічно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поєднаних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органів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що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забезпечують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перетворення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їжі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й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засвоєння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поживних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речовин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29" name="Рисунок 2" descr="Таблица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500174"/>
            <a:ext cx="8572560" cy="4103071"/>
          </a:xfrm>
          <a:prstGeom prst="rect">
            <a:avLst/>
          </a:prstGeom>
          <a:solidFill>
            <a:srgbClr val="FFFF00"/>
          </a:solidFill>
        </p:spPr>
      </p:pic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3762375"/>
            <a:ext cx="9144000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14282" y="5000636"/>
            <a:ext cx="8501122" cy="132343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0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Відділи наскрізної травної системи</a:t>
            </a:r>
            <a:r>
              <a:rPr kumimoji="0" lang="uk-UA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передній відділ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середній відділ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uk-UA" sz="2000" b="0" i="1" u="none" strike="noStrike" cap="none" normalizeH="0" baseline="0" dirty="0" smtClean="0">
                <a:ln>
                  <a:noFill/>
                </a:ln>
                <a:solidFill>
                  <a:srgbClr val="4F81B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задній відділ</a:t>
            </a:r>
            <a:endParaRPr kumimoji="0" lang="uk-U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273</Words>
  <Application>Microsoft Office PowerPoint</Application>
  <PresentationFormat>Экран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Igor</dc:creator>
  <cp:lastModifiedBy>Igor</cp:lastModifiedBy>
  <cp:revision>18</cp:revision>
  <dcterms:created xsi:type="dcterms:W3CDTF">2019-07-31T14:09:02Z</dcterms:created>
  <dcterms:modified xsi:type="dcterms:W3CDTF">2019-09-01T13:28:35Z</dcterms:modified>
</cp:coreProperties>
</file>