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9" r:id="rId5"/>
    <p:sldId id="281" r:id="rId6"/>
    <p:sldId id="282" r:id="rId7"/>
    <p:sldId id="266" r:id="rId8"/>
    <p:sldId id="267" r:id="rId9"/>
    <p:sldId id="283" r:id="rId10"/>
    <p:sldId id="271" r:id="rId11"/>
    <p:sldId id="272" r:id="rId12"/>
    <p:sldId id="284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-103688"/>
            <a:ext cx="6595620" cy="1946636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5. Розв’язування систем лінійних рівнянь з двома змінними способом додавання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2043260"/>
            <a:ext cx="6501352" cy="27714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розв’язування систем лінійних рівнянь з двома змінними способом додавання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навичок розв’язування систем лінійних рівнянь з двома змінними способом додавання</a:t>
            </a:r>
            <a:endParaRPr lang="uk-UA" sz="23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лінійного рівняння з двома змінними способом </a:t>
            </a:r>
            <a:r>
              <a:rPr lang="uk-UA" sz="23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додавання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01" y="259536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перевезення тварин Всесвітньому фонду природи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WWF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було їх зважити. Три слони і чотири бегемоти разом важать 30,7 т. Чотири слони важчі за дев’ять бегемотів на 800кг. Знайдіть вагу одного слона і одного бегемота.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28" name="Picture 4" descr="WWF осудил РФ за нарушение Устава ООН, международного гуманитарного права,  экологический и гуманитарный кризис – новости война | ЭкоПолитика">
            <a:extLst>
              <a:ext uri="{FF2B5EF4-FFF2-40B4-BE49-F238E27FC236}">
                <a16:creationId xmlns:a16="http://schemas.microsoft.com/office/drawing/2014/main" id="{A8F7EA04-4712-4238-82ED-D7479464F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9" b="90000" l="10000" r="90000">
                        <a14:foregroundMark x1="51875" y1="13854" x2="39219" y2="16146"/>
                        <a14:foregroundMark x1="39219" y1="16146" x2="27578" y2="23646"/>
                        <a14:foregroundMark x1="27578" y1="23646" x2="28125" y2="59792"/>
                        <a14:foregroundMark x1="28125" y1="59792" x2="34688" y2="76458"/>
                        <a14:foregroundMark x1="34688" y1="76458" x2="47188" y2="79583"/>
                        <a14:foregroundMark x1="47188" y1="79583" x2="60781" y2="79167"/>
                        <a14:foregroundMark x1="60781" y1="79167" x2="67734" y2="68229"/>
                        <a14:foregroundMark x1="67734" y1="68229" x2="66563" y2="20417"/>
                        <a14:foregroundMark x1="66563" y1="20417" x2="54922" y2="9479"/>
                        <a14:foregroundMark x1="54922" y1="9479" x2="49844" y2="13958"/>
                        <a14:foregroundMark x1="49844" y1="13958" x2="49297" y2="16771"/>
                        <a14:foregroundMark x1="54297" y1="43021" x2="58516" y2="59375"/>
                        <a14:foregroundMark x1="58516" y1="59375" x2="52656" y2="58021"/>
                        <a14:foregroundMark x1="52656" y1="58021" x2="48203" y2="49375"/>
                        <a14:foregroundMark x1="48203" y1="49375" x2="36953" y2="58958"/>
                        <a14:foregroundMark x1="36953" y1="58958" x2="52031" y2="34896"/>
                        <a14:foregroundMark x1="52031" y1="34896" x2="51250" y2="21354"/>
                        <a14:foregroundMark x1="51250" y1="21354" x2="57813" y2="37917"/>
                        <a14:foregroundMark x1="57813" y1="37917" x2="57031" y2="39688"/>
                        <a14:foregroundMark x1="36563" y1="25729" x2="36563" y2="25729"/>
                        <a14:foregroundMark x1="36563" y1="25729" x2="57500" y2="51250"/>
                        <a14:foregroundMark x1="57500" y1="51250" x2="62734" y2="62083"/>
                        <a14:foregroundMark x1="45625" y1="28229" x2="50469" y2="23125"/>
                        <a14:foregroundMark x1="50469" y1="23125" x2="51328" y2="34375"/>
                        <a14:foregroundMark x1="51328" y1="34375" x2="45781" y2="37292"/>
                        <a14:foregroundMark x1="45781" y1="37292" x2="46328" y2="28646"/>
                        <a14:foregroundMark x1="46328" y1="28646" x2="48203" y2="25313"/>
                        <a14:foregroundMark x1="52891" y1="22708" x2="51094" y2="13958"/>
                        <a14:foregroundMark x1="51094" y1="13958" x2="57891" y2="12708"/>
                        <a14:foregroundMark x1="57891" y1="12708" x2="63984" y2="20833"/>
                        <a14:foregroundMark x1="63984" y1="20833" x2="67734" y2="35208"/>
                        <a14:foregroundMark x1="67734" y1="35208" x2="66250" y2="43542"/>
                        <a14:foregroundMark x1="66250" y1="43542" x2="56484" y2="46667"/>
                        <a14:foregroundMark x1="56484" y1="46667" x2="52656" y2="40938"/>
                        <a14:foregroundMark x1="52656" y1="40938" x2="52969" y2="29688"/>
                        <a14:foregroundMark x1="52969" y1="29688" x2="51484" y2="20104"/>
                        <a14:foregroundMark x1="52422" y1="16875" x2="53828" y2="25104"/>
                        <a14:foregroundMark x1="53828" y1="25104" x2="58281" y2="31250"/>
                        <a14:foregroundMark x1="58281" y1="31250" x2="58828" y2="19063"/>
                        <a14:foregroundMark x1="58828" y1="19063" x2="54609" y2="18333"/>
                        <a14:foregroundMark x1="57656" y1="21354" x2="61172" y2="26563"/>
                        <a14:foregroundMark x1="61172" y1="26563" x2="64297" y2="47396"/>
                        <a14:foregroundMark x1="55937" y1="51458" x2="56953" y2="69583"/>
                        <a14:foregroundMark x1="56953" y1="69583" x2="57969" y2="73229"/>
                        <a14:foregroundMark x1="66719" y1="57917" x2="60000" y2="64375"/>
                        <a14:foregroundMark x1="60000" y1="64375" x2="48281" y2="69688"/>
                        <a14:foregroundMark x1="48281" y1="69688" x2="40547" y2="54167"/>
                        <a14:foregroundMark x1="40547" y1="54167" x2="35703" y2="29167"/>
                        <a14:foregroundMark x1="45703" y1="18542" x2="38516" y2="37083"/>
                        <a14:foregroundMark x1="38672" y1="19792" x2="32734" y2="25833"/>
                        <a14:foregroundMark x1="32734" y1="25833" x2="28438" y2="38021"/>
                        <a14:foregroundMark x1="28438" y1="38021" x2="38828" y2="74479"/>
                        <a14:foregroundMark x1="39219" y1="65417" x2="39297" y2="64479"/>
                        <a14:foregroundMark x1="65078" y1="65833" x2="64844" y2="72396"/>
                        <a14:foregroundMark x1="68047" y1="67813" x2="69453" y2="75729"/>
                        <a14:foregroundMark x1="69453" y1="75729" x2="68750" y2="84063"/>
                        <a14:foregroundMark x1="68750" y1="84063" x2="60469" y2="88750"/>
                        <a14:foregroundMark x1="60469" y1="88750" x2="42734" y2="86563"/>
                        <a14:foregroundMark x1="42734" y1="86563" x2="35000" y2="68229"/>
                        <a14:foregroundMark x1="32031" y1="68229" x2="32344" y2="82396"/>
                        <a14:foregroundMark x1="32344" y1="82396" x2="36797" y2="87604"/>
                        <a14:foregroundMark x1="36797" y1="87604" x2="41484" y2="8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12784" r="31098" b="14776"/>
          <a:stretch/>
        </p:blipFill>
        <p:spPr bwMode="auto">
          <a:xfrm>
            <a:off x="10179552" y="197962"/>
            <a:ext cx="1773636" cy="26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семирный фонд дикой природы: с 1970 года исчезли 68% животных">
            <a:extLst>
              <a:ext uri="{FF2B5EF4-FFF2-40B4-BE49-F238E27FC236}">
                <a16:creationId xmlns:a16="http://schemas.microsoft.com/office/drawing/2014/main" id="{CF63D430-7C49-477C-9249-C55F990E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5" y="1314215"/>
            <a:ext cx="4054703" cy="2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59466-D916-4843-B427-7421F9F85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765" y="825147"/>
            <a:ext cx="4371970" cy="28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30F053-72B2-422E-8FCE-CF717EEA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62" y="149663"/>
            <a:ext cx="7524750" cy="24288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706224" y="2656941"/>
            <a:ext cx="7854116" cy="578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Нехай вага одного слона дорівнює </a:t>
            </a:r>
            <a:r>
              <a:rPr lang="en-US" sz="2200" i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x </a:t>
            </a:r>
            <a:r>
              <a:rPr lang="uk-UA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т</a:t>
            </a:r>
            <a:endParaRPr lang="ru-RU" sz="22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9C0781-F35B-428E-8C5E-E79F2145F2B1}"/>
              </a:ext>
            </a:extLst>
          </p:cNvPr>
          <p:cNvSpPr txBox="1"/>
          <p:nvPr/>
        </p:nvSpPr>
        <p:spPr>
          <a:xfrm>
            <a:off x="5590904" y="1095149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120FCD-D921-4729-A329-CB522D030240}"/>
              </a:ext>
            </a:extLst>
          </p:cNvPr>
          <p:cNvSpPr txBox="1"/>
          <p:nvPr/>
        </p:nvSpPr>
        <p:spPr>
          <a:xfrm>
            <a:off x="5186447" y="2730895"/>
            <a:ext cx="3472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а одного бегемота  -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у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т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E6EB6B-3900-419E-8FD4-2DB8AAB43299}"/>
              </a:ext>
            </a:extLst>
          </p:cNvPr>
          <p:cNvSpPr txBox="1"/>
          <p:nvPr/>
        </p:nvSpPr>
        <p:spPr>
          <a:xfrm>
            <a:off x="5559363" y="1798598"/>
            <a:ext cx="522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7E4C7C-C19D-4BD2-9F2F-5FFA5583259C}"/>
              </a:ext>
            </a:extLst>
          </p:cNvPr>
          <p:cNvSpPr txBox="1"/>
          <p:nvPr/>
        </p:nvSpPr>
        <p:spPr>
          <a:xfrm>
            <a:off x="6642825" y="1144657"/>
            <a:ext cx="733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EBC73B-9E13-4231-A095-FAC6C686FC05}"/>
              </a:ext>
            </a:extLst>
          </p:cNvPr>
          <p:cNvSpPr txBox="1"/>
          <p:nvPr/>
        </p:nvSpPr>
        <p:spPr>
          <a:xfrm>
            <a:off x="6633762" y="1836258"/>
            <a:ext cx="578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50EE95-C087-4488-9969-3E3A4E7BA1DB}"/>
              </a:ext>
            </a:extLst>
          </p:cNvPr>
          <p:cNvSpPr/>
          <p:nvPr/>
        </p:nvSpPr>
        <p:spPr>
          <a:xfrm>
            <a:off x="706224" y="3309691"/>
            <a:ext cx="7854116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Три слона важать ( 3х) т, а чотири бегемота (4у) т. </a:t>
            </a:r>
            <a:endParaRPr lang="ru-RU" sz="2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87168A-EE53-4E3B-80E2-0C4691F83DCB}"/>
              </a:ext>
            </a:extLst>
          </p:cNvPr>
          <p:cNvSpPr txBox="1"/>
          <p:nvPr/>
        </p:nvSpPr>
        <p:spPr>
          <a:xfrm>
            <a:off x="7335109" y="1142614"/>
            <a:ext cx="547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A6AC89-51C1-4326-8337-C01002CF80FE}"/>
              </a:ext>
            </a:extLst>
          </p:cNvPr>
          <p:cNvSpPr txBox="1"/>
          <p:nvPr/>
        </p:nvSpPr>
        <p:spPr>
          <a:xfrm>
            <a:off x="7345827" y="1836257"/>
            <a:ext cx="49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EC0F3C4-A478-4ECB-93EE-B361F4C0FA61}"/>
              </a:ext>
            </a:extLst>
          </p:cNvPr>
          <p:cNvSpPr/>
          <p:nvPr/>
        </p:nvSpPr>
        <p:spPr>
          <a:xfrm>
            <a:off x="706223" y="3888070"/>
            <a:ext cx="8223767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Разом вони важать (3х + 4у ) т</a:t>
            </a:r>
            <a:endParaRPr lang="ru-RU" sz="2200" dirty="0"/>
          </a:p>
        </p:txBody>
      </p:sp>
      <p:sp>
        <p:nvSpPr>
          <p:cNvPr id="43" name="Крест 42">
            <a:extLst>
              <a:ext uri="{FF2B5EF4-FFF2-40B4-BE49-F238E27FC236}">
                <a16:creationId xmlns:a16="http://schemas.microsoft.com/office/drawing/2014/main" id="{C7C114E4-C338-4A29-90B0-02D1504EB7C3}"/>
              </a:ext>
            </a:extLst>
          </p:cNvPr>
          <p:cNvSpPr/>
          <p:nvPr/>
        </p:nvSpPr>
        <p:spPr>
          <a:xfrm>
            <a:off x="7534691" y="1549687"/>
            <a:ext cx="278009" cy="307012"/>
          </a:xfrm>
          <a:prstGeom prst="plus">
            <a:avLst>
              <a:gd name="adj" fmla="val 396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фигурная скобка 43">
            <a:extLst>
              <a:ext uri="{FF2B5EF4-FFF2-40B4-BE49-F238E27FC236}">
                <a16:creationId xmlns:a16="http://schemas.microsoft.com/office/drawing/2014/main" id="{AC7BF9DF-36A6-48ED-A7FE-0DB2180A7DD7}"/>
              </a:ext>
            </a:extLst>
          </p:cNvPr>
          <p:cNvSpPr/>
          <p:nvPr/>
        </p:nvSpPr>
        <p:spPr>
          <a:xfrm rot="10800000">
            <a:off x="7720193" y="1089338"/>
            <a:ext cx="282444" cy="1177806"/>
          </a:xfrm>
          <a:prstGeom prst="leftBrace">
            <a:avLst>
              <a:gd name="adj1" fmla="val 42203"/>
              <a:gd name="adj2" fmla="val 5082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E5EC43-FCA8-49BD-B216-953B2C0B351A}"/>
              </a:ext>
            </a:extLst>
          </p:cNvPr>
          <p:cNvSpPr txBox="1"/>
          <p:nvPr/>
        </p:nvSpPr>
        <p:spPr>
          <a:xfrm>
            <a:off x="4262920" y="3935538"/>
            <a:ext cx="4759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що за умовою задачі дорівнює 30,7 т. </a:t>
            </a:r>
            <a:endParaRPr lang="ru-RU" sz="2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7505D5-CA61-4314-83BF-C4DEB3CC0A02}"/>
              </a:ext>
            </a:extLst>
          </p:cNvPr>
          <p:cNvSpPr txBox="1"/>
          <p:nvPr/>
        </p:nvSpPr>
        <p:spPr>
          <a:xfrm>
            <a:off x="7908347" y="1464369"/>
            <a:ext cx="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30,7 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2440358-A754-4ACB-9AC4-111CD749A6B6}"/>
              </a:ext>
            </a:extLst>
          </p:cNvPr>
          <p:cNvSpPr/>
          <p:nvPr/>
        </p:nvSpPr>
        <p:spPr>
          <a:xfrm>
            <a:off x="10087582" y="2980943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EB959C1-B0A0-4D3D-A214-BD7670207D3D}"/>
              </a:ext>
            </a:extLst>
          </p:cNvPr>
          <p:cNvSpPr/>
          <p:nvPr/>
        </p:nvSpPr>
        <p:spPr>
          <a:xfrm>
            <a:off x="9552560" y="3646556"/>
            <a:ext cx="2198451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+ 4у = 30,7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C9D2EA9-2974-436C-AFB2-CBE239E350FD}"/>
              </a:ext>
            </a:extLst>
          </p:cNvPr>
          <p:cNvSpPr/>
          <p:nvPr/>
        </p:nvSpPr>
        <p:spPr>
          <a:xfrm>
            <a:off x="706223" y="4503906"/>
            <a:ext cx="8223767" cy="5948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Чотири  слони важать (4х) т, </a:t>
            </a:r>
            <a:endParaRPr lang="ru-RU" sz="2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4C2545-C630-4E4E-9D6A-A1A368BE1381}"/>
              </a:ext>
            </a:extLst>
          </p:cNvPr>
          <p:cNvSpPr txBox="1"/>
          <p:nvPr/>
        </p:nvSpPr>
        <p:spPr>
          <a:xfrm>
            <a:off x="8921062" y="1144850"/>
            <a:ext cx="406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61A721-5A35-4708-BE79-AAA3E17A82C2}"/>
              </a:ext>
            </a:extLst>
          </p:cNvPr>
          <p:cNvSpPr txBox="1"/>
          <p:nvPr/>
        </p:nvSpPr>
        <p:spPr>
          <a:xfrm>
            <a:off x="8913951" y="1825921"/>
            <a:ext cx="500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6FE516-D858-430C-A5A0-2F0EE49570F5}"/>
              </a:ext>
            </a:extLst>
          </p:cNvPr>
          <p:cNvSpPr txBox="1"/>
          <p:nvPr/>
        </p:nvSpPr>
        <p:spPr>
          <a:xfrm>
            <a:off x="9691669" y="1126835"/>
            <a:ext cx="536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3E70BB-A3F1-4CBE-A642-9A7FDE46E007}"/>
              </a:ext>
            </a:extLst>
          </p:cNvPr>
          <p:cNvSpPr txBox="1"/>
          <p:nvPr/>
        </p:nvSpPr>
        <p:spPr>
          <a:xfrm>
            <a:off x="9688517" y="1836257"/>
            <a:ext cx="536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E6A19-7807-4CE6-A698-C24678515C8E}"/>
              </a:ext>
            </a:extLst>
          </p:cNvPr>
          <p:cNvSpPr txBox="1"/>
          <p:nvPr/>
        </p:nvSpPr>
        <p:spPr>
          <a:xfrm>
            <a:off x="4170180" y="4585887"/>
            <a:ext cx="4416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а дев’ять бегемотів (9у) т.</a:t>
            </a:r>
            <a:endParaRPr lang="ru-RU" sz="22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370E971-1E65-4CA9-8A43-1FEF625EE939}"/>
              </a:ext>
            </a:extLst>
          </p:cNvPr>
          <p:cNvSpPr/>
          <p:nvPr/>
        </p:nvSpPr>
        <p:spPr>
          <a:xfrm>
            <a:off x="706223" y="5183925"/>
            <a:ext cx="7854117" cy="529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Чотири слони важчі за дев’ять бегемотів на (4х – 9у ) т, </a:t>
            </a:r>
            <a:endParaRPr lang="ru-RU" sz="22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6D4A019-6FF0-49F5-960F-BD4EE2EF3279}"/>
              </a:ext>
            </a:extLst>
          </p:cNvPr>
          <p:cNvSpPr/>
          <p:nvPr/>
        </p:nvSpPr>
        <p:spPr>
          <a:xfrm>
            <a:off x="706223" y="5778776"/>
            <a:ext cx="7854117" cy="476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що за умовою задачі дорівнює  800кг (800кг = 0,8 т.) </a:t>
            </a:r>
            <a:endParaRPr lang="ru-RU" sz="2200" dirty="0"/>
          </a:p>
        </p:txBody>
      </p:sp>
      <p:sp>
        <p:nvSpPr>
          <p:cNvPr id="63" name="Правая круглая скобка 62">
            <a:extLst>
              <a:ext uri="{FF2B5EF4-FFF2-40B4-BE49-F238E27FC236}">
                <a16:creationId xmlns:a16="http://schemas.microsoft.com/office/drawing/2014/main" id="{6E90E09E-F196-4444-8D97-008A9BA59FF5}"/>
              </a:ext>
            </a:extLst>
          </p:cNvPr>
          <p:cNvSpPr/>
          <p:nvPr/>
        </p:nvSpPr>
        <p:spPr>
          <a:xfrm>
            <a:off x="10128364" y="1303506"/>
            <a:ext cx="316147" cy="781793"/>
          </a:xfrm>
          <a:prstGeom prst="rightBracket">
            <a:avLst>
              <a:gd name="adj" fmla="val 72906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7E8FCB-F31C-493B-BB26-4F2D9C248FAD}"/>
              </a:ext>
            </a:extLst>
          </p:cNvPr>
          <p:cNvSpPr txBox="1"/>
          <p:nvPr/>
        </p:nvSpPr>
        <p:spPr>
          <a:xfrm>
            <a:off x="10529988" y="1464369"/>
            <a:ext cx="774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 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EABF4-9DB5-4AA0-BA97-0AAA3ED9C059}"/>
              </a:ext>
            </a:extLst>
          </p:cNvPr>
          <p:cNvSpPr/>
          <p:nvPr/>
        </p:nvSpPr>
        <p:spPr>
          <a:xfrm>
            <a:off x="10087580" y="5225908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748B56-104C-41E0-BA7D-4017979CBDC6}"/>
              </a:ext>
            </a:extLst>
          </p:cNvPr>
          <p:cNvSpPr/>
          <p:nvPr/>
        </p:nvSpPr>
        <p:spPr>
          <a:xfrm>
            <a:off x="9552560" y="5778776"/>
            <a:ext cx="2198451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4х – 9у 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0,8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7" name="Знак ''минус'' 66">
            <a:extLst>
              <a:ext uri="{FF2B5EF4-FFF2-40B4-BE49-F238E27FC236}">
                <a16:creationId xmlns:a16="http://schemas.microsoft.com/office/drawing/2014/main" id="{90C9193E-5981-4B2B-98BC-749AC55E276F}"/>
              </a:ext>
            </a:extLst>
          </p:cNvPr>
          <p:cNvSpPr/>
          <p:nvPr/>
        </p:nvSpPr>
        <p:spPr>
          <a:xfrm>
            <a:off x="9868945" y="1556814"/>
            <a:ext cx="487912" cy="25137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/>
      <p:bldP spid="34" grpId="0"/>
      <p:bldP spid="36" grpId="0"/>
      <p:bldP spid="37" grpId="0"/>
      <p:bldP spid="38" grpId="0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63" grpId="0" animBg="1"/>
      <p:bldP spid="64" grpId="0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66" y="136104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76733" y="1293904"/>
            <a:ext cx="5784522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Одержали систему двох лінійних рівнянь</a:t>
            </a:r>
            <a:endParaRPr 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/>
              <p:nvPr/>
            </p:nvSpPr>
            <p:spPr>
              <a:xfrm>
                <a:off x="1789889" y="1969886"/>
                <a:ext cx="2387172" cy="9762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3х+4у=30,7, 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4х−9у=0,8;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89" y="1969886"/>
                <a:ext cx="2387172" cy="976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/>
              <p:nvPr/>
            </p:nvSpPr>
            <p:spPr>
              <a:xfrm>
                <a:off x="4171217" y="1975805"/>
                <a:ext cx="811292" cy="5258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|∗9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17" y="1975805"/>
                <a:ext cx="811292" cy="525824"/>
              </a:xfrm>
              <a:prstGeom prst="rect">
                <a:avLst/>
              </a:prstGeom>
              <a:blipFill>
                <a:blip r:embed="rId4"/>
                <a:stretch>
                  <a:fillRect l="-741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/>
              <p:nvPr/>
            </p:nvSpPr>
            <p:spPr>
              <a:xfrm>
                <a:off x="4174077" y="2507147"/>
                <a:ext cx="808432" cy="45057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2400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|∗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</mc:Choice>
        <mc:Fallback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77" y="2507147"/>
                <a:ext cx="808432" cy="450579"/>
              </a:xfrm>
              <a:prstGeom prst="rect">
                <a:avLst/>
              </a:prstGeom>
              <a:blipFill>
                <a:blip r:embed="rId5"/>
                <a:stretch>
                  <a:fillRect l="-5970" t="-11842" r="-1493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/>
              <p:nvPr/>
            </p:nvSpPr>
            <p:spPr>
              <a:xfrm>
                <a:off x="1784045" y="3043359"/>
                <a:ext cx="3198464" cy="20765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27х+36у=276,3,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18х  −36у=3,2;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45" y="3043359"/>
                <a:ext cx="3198464" cy="2076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6D4A019-6FF0-49F5-960F-BD4EE2EF3279}"/>
              </a:ext>
            </a:extLst>
          </p:cNvPr>
          <p:cNvSpPr/>
          <p:nvPr/>
        </p:nvSpPr>
        <p:spPr>
          <a:xfrm>
            <a:off x="6461256" y="1293904"/>
            <a:ext cx="5562132" cy="562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endParaRPr lang="ru-RU" sz="2400" dirty="0"/>
          </a:p>
        </p:txBody>
      </p:sp>
      <p:sp>
        <p:nvSpPr>
          <p:cNvPr id="3" name="Крест 2">
            <a:extLst>
              <a:ext uri="{FF2B5EF4-FFF2-40B4-BE49-F238E27FC236}">
                <a16:creationId xmlns:a16="http://schemas.microsoft.com/office/drawing/2014/main" id="{3B11CE9C-F8C5-4A3B-9373-D87897A08BB7}"/>
              </a:ext>
            </a:extLst>
          </p:cNvPr>
          <p:cNvSpPr/>
          <p:nvPr/>
        </p:nvSpPr>
        <p:spPr>
          <a:xfrm>
            <a:off x="4537025" y="3307502"/>
            <a:ext cx="365077" cy="369635"/>
          </a:xfrm>
          <a:prstGeom prst="plus">
            <a:avLst>
              <a:gd name="adj" fmla="val 453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C7D7A57-41DF-4E6D-A7F5-1C8ACC1E1F64}"/>
              </a:ext>
            </a:extLst>
          </p:cNvPr>
          <p:cNvCxnSpPr/>
          <p:nvPr/>
        </p:nvCxnSpPr>
        <p:spPr>
          <a:xfrm>
            <a:off x="2005546" y="3971969"/>
            <a:ext cx="27140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A9F989-9C7E-4AAC-A8F8-67F48911CF23}"/>
              </a:ext>
            </a:extLst>
          </p:cNvPr>
          <p:cNvSpPr txBox="1"/>
          <p:nvPr/>
        </p:nvSpPr>
        <p:spPr>
          <a:xfrm>
            <a:off x="2809162" y="4081637"/>
            <a:ext cx="183000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43х = 279,5,</a:t>
            </a:r>
            <a:endParaRPr lang="ru-RU" sz="2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х = 6,5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/>
              <p:nvPr/>
            </p:nvSpPr>
            <p:spPr>
              <a:xfrm>
                <a:off x="7732036" y="1969886"/>
                <a:ext cx="3725199" cy="37013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х=6,5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19,5+4у=30,7;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х=6,5,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4у=30,7 1−9,5;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endParaRPr lang="ru-RU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х=6,5,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4у=11,2;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х=6,5,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у=2,8.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36" y="1969886"/>
                <a:ext cx="3725199" cy="3701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DEF486-C483-4D13-AE84-F1554A46133C}"/>
              </a:ext>
            </a:extLst>
          </p:cNvPr>
          <p:cNvSpPr/>
          <p:nvPr/>
        </p:nvSpPr>
        <p:spPr>
          <a:xfrm>
            <a:off x="1784045" y="5414747"/>
            <a:ext cx="3887181" cy="1146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457200"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6,5 т -  важить слон;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2,8 т – важить бегемот.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FE26A-68F8-4795-8C1C-C8EF651709A8}"/>
              </a:ext>
            </a:extLst>
          </p:cNvPr>
          <p:cNvSpPr/>
          <p:nvPr/>
        </p:nvSpPr>
        <p:spPr>
          <a:xfrm>
            <a:off x="6021421" y="5871947"/>
            <a:ext cx="2976664" cy="674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6,5 т; 2,8 т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34270DE-2FDA-41F4-B857-DF2DADB6ADF0}"/>
              </a:ext>
            </a:extLst>
          </p:cNvPr>
          <p:cNvCxnSpPr>
            <a:cxnSpLocks/>
          </p:cNvCxnSpPr>
          <p:nvPr/>
        </p:nvCxnSpPr>
        <p:spPr>
          <a:xfrm flipH="1">
            <a:off x="2809162" y="3134169"/>
            <a:ext cx="574115" cy="378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F450BD-14CC-410D-89B7-12218A6F13C7}"/>
              </a:ext>
            </a:extLst>
          </p:cNvPr>
          <p:cNvCxnSpPr/>
          <p:nvPr/>
        </p:nvCxnSpPr>
        <p:spPr>
          <a:xfrm flipH="1">
            <a:off x="3007151" y="3429000"/>
            <a:ext cx="584461" cy="426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9" grpId="0" animBg="1"/>
      <p:bldP spid="55" grpId="0" animBg="1"/>
      <p:bldP spid="56" grpId="0" animBg="1"/>
      <p:bldP spid="3" grpId="0" animBg="1"/>
      <p:bldP spid="6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98C93-5963-43E8-9D4C-AA398E75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7CEC2-EDCC-497F-9012-C8117669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BE82E-EE85-4709-8061-BCA2034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25E39-6BBF-4A3D-9E08-235A54EA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8" name="Объект 18">
            <a:extLst>
              <a:ext uri="{FF2B5EF4-FFF2-40B4-BE49-F238E27FC236}">
                <a16:creationId xmlns:a16="http://schemas.microsoft.com/office/drawing/2014/main" id="{6670B520-29CC-4AB0-B4A5-1E8E14D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668989" y="0"/>
            <a:ext cx="3145467" cy="6857997"/>
          </a:xfr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450CA3C2-EAFD-4C69-846D-CE4C1DFEC26C}"/>
              </a:ext>
            </a:extLst>
          </p:cNvPr>
          <p:cNvSpPr/>
          <p:nvPr/>
        </p:nvSpPr>
        <p:spPr>
          <a:xfrm>
            <a:off x="4448175" y="584462"/>
            <a:ext cx="7074836" cy="5957739"/>
          </a:xfrm>
          <a:prstGeom prst="wedgeRectCallout">
            <a:avLst>
              <a:gd name="adj1" fmla="val -67925"/>
              <a:gd name="adj2" fmla="val 2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ctr">
              <a:lnSpc>
                <a:spcPts val="3300"/>
              </a:lnSpc>
              <a:spcAft>
                <a:spcPts val="600"/>
              </a:spcAft>
            </a:pPr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системи двох лінійних рівнянь з двома змінними способом додавання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Виконайте перетворення рівнянь так, щоб у рівняннях коефіцієнти. при одній змінній стали протилежними числами.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Додайте 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почленно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отримані рівняння.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Розв’яжіть отримане рівняння з однією змінною.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Підставивши знайдене значення змінної в одне з рівнянь системи.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Знайдіть значення іншої змінної.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Запишіть відповідь.   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1589C4-D5F2-4749-8162-90F6B59FFF5F}"/>
              </a:ext>
            </a:extLst>
          </p:cNvPr>
          <p:cNvSpPr/>
          <p:nvPr/>
        </p:nvSpPr>
        <p:spPr>
          <a:xfrm>
            <a:off x="2384981" y="123256"/>
            <a:ext cx="1875934" cy="546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119507" y="425385"/>
            <a:ext cx="6212270" cy="916562"/>
          </a:xfrm>
          <a:prstGeom prst="wedgeRectCallout">
            <a:avLst>
              <a:gd name="adj1" fmla="val -70751"/>
              <a:gd name="adj2" fmla="val 651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Розглянемо систему </a:t>
            </a:r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лінійних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двома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змінними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лачко с текстом: прямоугольное 15">
                <a:extLst>
                  <a:ext uri="{FF2B5EF4-FFF2-40B4-BE49-F238E27FC236}">
                    <a16:creationId xmlns:a16="http://schemas.microsoft.com/office/drawing/2014/main" id="{CDBA7F4B-4670-4E1B-A73F-563D159B561F}"/>
                  </a:ext>
                </a:extLst>
              </p:cNvPr>
              <p:cNvSpPr/>
              <p:nvPr/>
            </p:nvSpPr>
            <p:spPr>
              <a:xfrm>
                <a:off x="4119507" y="1439755"/>
                <a:ext cx="2730038" cy="992359"/>
              </a:xfrm>
              <a:prstGeom prst="wedgeRectCallout">
                <a:avLst>
                  <a:gd name="adj1" fmla="val -86679"/>
                  <a:gd name="adj2" fmla="val 449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=5;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Облачко с текстом: прямоугольное 15">
                <a:extLst>
                  <a:ext uri="{FF2B5EF4-FFF2-40B4-BE49-F238E27FC236}">
                    <a16:creationId xmlns:a16="http://schemas.microsoft.com/office/drawing/2014/main" id="{CDBA7F4B-4670-4E1B-A73F-563D159B5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07" y="1439755"/>
                <a:ext cx="2730038" cy="992359"/>
              </a:xfrm>
              <a:prstGeom prst="wedgeRectCallout">
                <a:avLst>
                  <a:gd name="adj1" fmla="val -86679"/>
                  <a:gd name="adj2" fmla="val 449"/>
                </a:avLst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5AB7A-822B-475F-9CB3-E1E71E18C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2" b="93258" l="73868" r="97642">
                        <a14:foregroundMark x1="79109" y1="34915" x2="79202" y2="38955"/>
                        <a14:foregroundMark x1="80342" y1="49149" x2="82170" y2="56822"/>
                        <a14:foregroundMark x1="86715" y1="63485" x2="88302" y2="65811"/>
                        <a14:foregroundMark x1="86179" y1="62699" x2="86570" y2="63272"/>
                        <a14:foregroundMark x1="82170" y1="56822" x2="83341" y2="58538"/>
                        <a14:foregroundMark x1="88302" y1="65811" x2="89692" y2="60732"/>
                        <a14:foregroundMark x1="87380" y1="39071" x2="83302" y2="24238"/>
                        <a14:foregroundMark x1="88244" y1="42215" x2="87436" y2="39276"/>
                        <a14:foregroundMark x1="88687" y1="43827" x2="88244" y2="42215"/>
                        <a14:foregroundMark x1="83302" y1="24238" x2="81992" y2="21453"/>
                        <a14:foregroundMark x1="82376" y1="20323" x2="83479" y2="18770"/>
                        <a14:foregroundMark x1="80612" y1="44315" x2="84434" y2="48796"/>
                        <a14:foregroundMark x1="84434" y1="48796" x2="84528" y2="47833"/>
                        <a14:foregroundMark x1="80304" y1="49818" x2="87700" y2="51183"/>
                        <a14:foregroundMark x1="89382" y1="59135" x2="86497" y2="61142"/>
                        <a14:foregroundMark x1="87799" y1="72847" x2="89692" y2="69935"/>
                        <a14:foregroundMark x1="89193" y1="18659" x2="89623" y2="18780"/>
                        <a14:foregroundMark x1="94568" y1="29998" x2="94717" y2="30337"/>
                        <a14:foregroundMark x1="94717" y1="30337" x2="94822" y2="31402"/>
                        <a14:foregroundMark x1="91620" y1="85346" x2="89304" y2="85849"/>
                        <a14:foregroundMark x1="83440" y1="74215" x2="81564" y2="65933"/>
                        <a14:foregroundMark x1="87111" y1="40260" x2="86415" y2="39647"/>
                        <a14:foregroundMark x1="88584" y1="41557" x2="87111" y2="40260"/>
                        <a14:foregroundMark x1="86415" y1="39647" x2="85377" y2="23917"/>
                        <a14:foregroundMark x1="85377" y1="23917" x2="85760" y2="22259"/>
                        <a14:foregroundMark x1="80038" y1="66106" x2="80849" y2="66934"/>
                        <a14:foregroundMark x1="89717" y1="86677" x2="89400" y2="86677"/>
                        <a14:foregroundMark x1="89526" y1="87763" x2="92062" y2="88314"/>
                        <a14:foregroundMark x1="91973" y1="87718" x2="89691" y2="89192"/>
                        <a14:foregroundMark x1="89590" y1="88318" x2="91800" y2="86556"/>
                        <a14:foregroundMark x1="82256" y1="90492" x2="81112" y2="90045"/>
                        <a14:foregroundMark x1="80030" y1="87828" x2="82359" y2="86838"/>
                        <a14:foregroundMark x1="90660" y1="90690" x2="92377" y2="90428"/>
                        <a14:foregroundMark x1="75686" y1="23238" x2="75943" y2="23274"/>
                        <a14:foregroundMark x1="76604" y1="31461" x2="76038" y2="30177"/>
                        <a14:foregroundMark x1="75943" y1="30658" x2="75660" y2="29213"/>
                        <a14:backgroundMark x1="81415" y1="15570" x2="75566" y2="21830"/>
                        <a14:backgroundMark x1="75566" y1="21830" x2="74717" y2="12841"/>
                        <a14:backgroundMark x1="74717" y1="12841" x2="75755" y2="21027"/>
                        <a14:backgroundMark x1="75755" y1="21027" x2="76509" y2="20385"/>
                        <a14:backgroundMark x1="76981" y1="16212" x2="75094" y2="20706"/>
                        <a14:backgroundMark x1="81132" y1="17175" x2="79057" y2="23274"/>
                        <a14:backgroundMark x1="79057" y1="25843" x2="78868" y2="25682"/>
                        <a14:backgroundMark x1="78868" y1="25682" x2="78208" y2="22151"/>
                        <a14:backgroundMark x1="96038" y1="46388" x2="96038" y2="46388"/>
                        <a14:backgroundMark x1="96038" y1="46388" x2="93774" y2="66453"/>
                        <a14:backgroundMark x1="93774" y1="66453" x2="94811" y2="77047"/>
                        <a14:backgroundMark x1="94811" y1="77047" x2="97925" y2="81380"/>
                        <a14:backgroundMark x1="92075" y1="18459" x2="94245" y2="70465"/>
                        <a14:backgroundMark x1="91698" y1="27287" x2="91698" y2="71910"/>
                        <a14:backgroundMark x1="91698" y1="71910" x2="96604" y2="79615"/>
                        <a14:backgroundMark x1="96604" y1="79615" x2="97358" y2="80257"/>
                        <a14:backgroundMark x1="97925" y1="52327" x2="96887" y2="64687"/>
                        <a14:backgroundMark x1="96887" y1="64687" x2="94340" y2="42215"/>
                        <a14:backgroundMark x1="94340" y1="42215" x2="94811" y2="28090"/>
                        <a14:backgroundMark x1="96226" y1="31300" x2="96981" y2="61477"/>
                        <a14:backgroundMark x1="79623" y1="15891" x2="85283" y2="15891"/>
                        <a14:backgroundMark x1="85283" y1="15891" x2="91604" y2="29053"/>
                        <a14:backgroundMark x1="89057" y1="21027" x2="89528" y2="18780"/>
                        <a14:backgroundMark x1="89528" y1="18780" x2="89528" y2="18780"/>
                        <a14:backgroundMark x1="89528" y1="18780" x2="91887" y2="21348"/>
                        <a14:backgroundMark x1="74151" y1="35152" x2="78679" y2="42857"/>
                        <a14:backgroundMark x1="78679" y1="42857" x2="76981" y2="73194"/>
                        <a14:backgroundMark x1="76981" y1="73194" x2="76415" y2="74639"/>
                        <a14:backgroundMark x1="77547" y1="22953" x2="80377" y2="30979"/>
                        <a14:backgroundMark x1="80377" y1="30979" x2="74434" y2="23756"/>
                        <a14:backgroundMark x1="78208" y1="29695" x2="79057" y2="31782"/>
                        <a14:backgroundMark x1="79057" y1="31782" x2="79057" y2="31782"/>
                        <a14:backgroundMark x1="79057" y1="31782" x2="79057" y2="33868"/>
                        <a14:backgroundMark x1="84717" y1="63884" x2="88396" y2="95666"/>
                        <a14:backgroundMark x1="84717" y1="74318" x2="84057" y2="97913"/>
                        <a14:backgroundMark x1="77264" y1="87480" x2="80943" y2="95024"/>
                        <a14:backgroundMark x1="80943" y1="95024" x2="80943" y2="95024"/>
                        <a14:backgroundMark x1="92547" y1="77689" x2="95849" y2="99839"/>
                        <a14:backgroundMark x1="95849" y1="99839" x2="95849" y2="99839"/>
                        <a14:backgroundMark x1="95472" y1="81862" x2="97358" y2="94543"/>
                        <a14:backgroundMark x1="96981" y1="61798" x2="95094" y2="77368"/>
                        <a14:backgroundMark x1="95094" y1="77368" x2="95000" y2="76726"/>
                        <a14:backgroundMark x1="96132" y1="32745" x2="93679" y2="25201"/>
                        <a14:backgroundMark x1="84434" y1="65329" x2="83868" y2="58266"/>
                        <a14:backgroundMark x1="83868" y1="58266" x2="84811" y2="63403"/>
                        <a14:backgroundMark x1="90377" y1="62440" x2="89434" y2="56340"/>
                        <a14:backgroundMark x1="89717" y1="58266" x2="89057" y2="58266"/>
                        <a14:backgroundMark x1="79434" y1="56340" x2="79528" y2="64848"/>
                        <a14:backgroundMark x1="79528" y1="64848" x2="80000" y2="63724"/>
                        <a14:backgroundMark x1="79717" y1="63724" x2="79811" y2="66132"/>
                        <a14:backgroundMark x1="89245" y1="45586" x2="89151" y2="43660"/>
                        <a14:backgroundMark x1="89151" y1="43660" x2="89717" y2="48154"/>
                        <a14:backgroundMark x1="89434" y1="51364" x2="89151" y2="52327"/>
                        <a14:backgroundMark x1="78962" y1="33066" x2="79717" y2="33868"/>
                        <a14:backgroundMark x1="79717" y1="35313" x2="79528" y2="34831"/>
                        <a14:backgroundMark x1="87830" y1="37079" x2="88113" y2="36276"/>
                        <a14:backgroundMark x1="78774" y1="43018" x2="79717" y2="42857"/>
                        <a14:backgroundMark x1="89528" y1="42215" x2="89528" y2="42215"/>
                        <a14:backgroundMark x1="89528" y1="42215" x2="89245" y2="42376"/>
                        <a14:backgroundMark x1="76981" y1="14767" x2="77925" y2="15891"/>
                      </a14:backgroundRemoval>
                    </a14:imgEffect>
                  </a14:imgLayer>
                </a14:imgProps>
              </a:ext>
            </a:extLst>
          </a:blip>
          <a:srcRect l="73050" t="13907" b="7999"/>
          <a:stretch/>
        </p:blipFill>
        <p:spPr>
          <a:xfrm flipH="1">
            <a:off x="-25131" y="1341947"/>
            <a:ext cx="3046613" cy="5516050"/>
          </a:xfrm>
          <a:prstGeom prst="rect">
            <a:avLst/>
          </a:prstGeom>
        </p:spPr>
      </p:pic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CEA2777D-DF8B-4BED-8D4C-EEDF19D56C78}"/>
              </a:ext>
            </a:extLst>
          </p:cNvPr>
          <p:cNvSpPr/>
          <p:nvPr/>
        </p:nvSpPr>
        <p:spPr>
          <a:xfrm>
            <a:off x="4119507" y="2507148"/>
            <a:ext cx="5863480" cy="547138"/>
          </a:xfrm>
          <a:prstGeom prst="wedgeRectCallout">
            <a:avLst>
              <a:gd name="adj1" fmla="val -68421"/>
              <a:gd name="adj2" fmla="val -457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Спочатку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її розв’яжемо </a:t>
            </a:r>
            <a:r>
              <a:rPr lang="uk-UA" sz="2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способом підстановки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0569A7B6-7165-44D2-B544-9E7D81DFDD38}"/>
              </a:ext>
            </a:extLst>
          </p:cNvPr>
          <p:cNvSpPr/>
          <p:nvPr/>
        </p:nvSpPr>
        <p:spPr>
          <a:xfrm>
            <a:off x="4119507" y="3167406"/>
            <a:ext cx="6212270" cy="829559"/>
          </a:xfrm>
          <a:prstGeom prst="wedgeRectCallout">
            <a:avLst>
              <a:gd name="adj1" fmla="val -66171"/>
              <a:gd name="adj2" fmla="val -568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першого рівняння виразимо у через </a:t>
            </a:r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Підставимо одержаний вираз в друге рівняння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/>
              <p:nvPr/>
            </p:nvSpPr>
            <p:spPr>
              <a:xfrm>
                <a:off x="4119508" y="4100661"/>
                <a:ext cx="2730038" cy="2331954"/>
              </a:xfrm>
              <a:prstGeom prst="wedgeRectCallout">
                <a:avLst>
                  <a:gd name="adj1" fmla="val -81624"/>
                  <a:gd name="adj2" fmla="val -59670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−2=3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=5;</m:t>
                            </m:r>
                          </m:e>
                        </m:eqArr>
                      </m:e>
                    </m:d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(4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−2),</m:t>
                            </m:r>
                          </m:e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+3∗</m:t>
                            </m:r>
                            <m:f>
                              <m:f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uk-UA" sz="1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=5;</m:t>
                            </m:r>
                          </m:e>
                        </m:eqArr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𝟑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𝒙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𝟒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𝒙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𝟐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20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𝟓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08" y="4100661"/>
                <a:ext cx="2730038" cy="2331954"/>
              </a:xfrm>
              <a:prstGeom prst="wedgeRectCallout">
                <a:avLst>
                  <a:gd name="adj1" fmla="val -81624"/>
                  <a:gd name="adj2" fmla="val -59670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3159D092-9DF0-417D-B298-11AD2BBEFE7D}"/>
              </a:ext>
            </a:extLst>
          </p:cNvPr>
          <p:cNvSpPr/>
          <p:nvPr/>
        </p:nvSpPr>
        <p:spPr>
          <a:xfrm>
            <a:off x="7296346" y="4099972"/>
            <a:ext cx="4260915" cy="999929"/>
          </a:xfrm>
          <a:prstGeom prst="wedgeRectCallout">
            <a:avLst>
              <a:gd name="adj1" fmla="val -60439"/>
              <a:gd name="adj2" fmla="val -436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Далі вже нескладно закінчити розв’язування системи.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3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блачко с текстом: прямоугольное 33">
            <a:extLst>
              <a:ext uri="{FF2B5EF4-FFF2-40B4-BE49-F238E27FC236}">
                <a16:creationId xmlns:a16="http://schemas.microsoft.com/office/drawing/2014/main" id="{7F238FCC-FFFA-4613-8336-870091D1C40C}"/>
              </a:ext>
            </a:extLst>
          </p:cNvPr>
          <p:cNvSpPr/>
          <p:nvPr/>
        </p:nvSpPr>
        <p:spPr>
          <a:xfrm>
            <a:off x="1065229" y="5196011"/>
            <a:ext cx="7381173" cy="923827"/>
          </a:xfrm>
          <a:prstGeom prst="wedgeRectCallout">
            <a:avLst>
              <a:gd name="adj1" fmla="val 60058"/>
              <a:gd name="adj2" fmla="val -936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Отже, </a:t>
            </a:r>
            <a:r>
              <a:rPr lang="uk-UA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замість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розв’язування </a:t>
            </a:r>
            <a:r>
              <a:rPr lang="uk-UA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способом підстановки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можемо виконувати </a:t>
            </a:r>
            <a:r>
              <a:rPr lang="uk-UA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почленне</a:t>
            </a:r>
            <a:r>
              <a:rPr lang="uk-UA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додавання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рівнянь</a:t>
            </a:r>
            <a:endParaRPr lang="ru-RU" sz="2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121B39-B68C-4E37-9D8D-C9EB8919B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3" b="91926" l="10000" r="90000">
                        <a14:foregroundMark x1="51698" y1="17705" x2="50849" y2="38102"/>
                        <a14:foregroundMark x1="50849" y1="38102" x2="51887" y2="45184"/>
                        <a14:foregroundMark x1="51887" y1="45184" x2="51698" y2="48867"/>
                        <a14:foregroundMark x1="40377" y1="32011" x2="44717" y2="47025"/>
                        <a14:foregroundMark x1="46887" y1="91501" x2="46981" y2="84136"/>
                        <a14:foregroundMark x1="55660" y1="81870" x2="57519" y2="88103"/>
                        <a14:foregroundMark x1="58679" y1="88810" x2="59528" y2="90085"/>
                        <a14:foregroundMark x1="40566" y1="32153" x2="39906" y2="30595"/>
                        <a14:foregroundMark x1="40000" y1="30312" x2="39623" y2="29887"/>
                        <a14:backgroundMark x1="36604" y1="16856" x2="42453" y2="21955"/>
                        <a14:backgroundMark x1="42453" y1="21955" x2="43113" y2="23796"/>
                        <a14:backgroundMark x1="47075" y1="16856" x2="47642" y2="24221"/>
                        <a14:backgroundMark x1="47642" y1="24221" x2="40000" y2="27195"/>
                        <a14:backgroundMark x1="40000" y1="27195" x2="33868" y2="25637"/>
                        <a14:backgroundMark x1="57736" y1="26487" x2="60472" y2="32295"/>
                        <a14:backgroundMark x1="60472" y1="32295" x2="63019" y2="56799"/>
                        <a14:backgroundMark x1="39340" y1="16856" x2="39811" y2="14873"/>
                        <a14:backgroundMark x1="39811" y1="14873" x2="39811" y2="14873"/>
                        <a14:backgroundMark x1="39811" y1="14873" x2="40000" y2="15014"/>
                        <a14:backgroundMark x1="61981" y1="88810" x2="65000" y2="97875"/>
                        <a14:backgroundMark x1="61604" y1="87252" x2="57264" y2="92068"/>
                      </a14:backgroundRemoval>
                    </a14:imgEffect>
                  </a14:imgLayer>
                </a14:imgProps>
              </a:ext>
            </a:extLst>
          </a:blip>
          <a:srcRect l="38312" t="14846" r="37793" b="8866"/>
          <a:stretch/>
        </p:blipFill>
        <p:spPr>
          <a:xfrm>
            <a:off x="9319934" y="1171311"/>
            <a:ext cx="2872066" cy="56866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B61D59-513A-460D-98FB-7A12C3C47A21}"/>
              </a:ext>
            </a:extLst>
          </p:cNvPr>
          <p:cNvSpPr/>
          <p:nvPr/>
        </p:nvSpPr>
        <p:spPr>
          <a:xfrm>
            <a:off x="9153426" y="76608"/>
            <a:ext cx="2906595" cy="961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АЛЕ! </a:t>
            </a:r>
            <a:endParaRPr lang="ru-RU" sz="4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лачко с текстом: прямоугольное 2">
                <a:extLst>
                  <a:ext uri="{FF2B5EF4-FFF2-40B4-BE49-F238E27FC236}">
                    <a16:creationId xmlns:a16="http://schemas.microsoft.com/office/drawing/2014/main" id="{178B29B7-4157-43CB-A1C6-5694E2D61B6F}"/>
                  </a:ext>
                </a:extLst>
              </p:cNvPr>
              <p:cNvSpPr/>
              <p:nvPr/>
            </p:nvSpPr>
            <p:spPr>
              <a:xfrm>
                <a:off x="832616" y="832038"/>
                <a:ext cx="7286919" cy="923827"/>
              </a:xfrm>
              <a:prstGeom prst="wedgeRectCallout">
                <a:avLst>
                  <a:gd name="adj1" fmla="val 64140"/>
                  <a:gd name="adj2" fmla="val 6249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Таку рівність </a:t>
                </a:r>
                <a14:m>
                  <m:oMath xmlns:m="http://schemas.openxmlformats.org/officeDocument/2006/math"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+4</m:t>
                    </m:r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=2+5</m:t>
                    </m:r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можна одержати іншим способом.</a:t>
                </a:r>
                <a:endParaRPr lang="ru-RU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лачко с текстом: прямоугольное 2">
                <a:extLst>
                  <a:ext uri="{FF2B5EF4-FFF2-40B4-BE49-F238E27FC236}">
                    <a16:creationId xmlns:a16="http://schemas.microsoft.com/office/drawing/2014/main" id="{178B29B7-4157-43CB-A1C6-5694E2D61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16" y="832038"/>
                <a:ext cx="7286919" cy="923827"/>
              </a:xfrm>
              <a:prstGeom prst="wedgeRectCallout">
                <a:avLst>
                  <a:gd name="adj1" fmla="val 64140"/>
                  <a:gd name="adj2" fmla="val 6249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27641194-5E77-44E8-AC67-233E023485D5}"/>
              </a:ext>
            </a:extLst>
          </p:cNvPr>
          <p:cNvSpPr/>
          <p:nvPr/>
        </p:nvSpPr>
        <p:spPr>
          <a:xfrm>
            <a:off x="832616" y="2319524"/>
            <a:ext cx="7324627" cy="744717"/>
          </a:xfrm>
          <a:prstGeom prst="wedgeRectCallout">
            <a:avLst>
              <a:gd name="adj1" fmla="val 65782"/>
              <a:gd name="adj2" fmla="val -4117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Для цього достатньо додати ліві й праві частини рівнянь системи.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Облачко с текстом: прямоугольное 9">
                <a:extLst>
                  <a:ext uri="{FF2B5EF4-FFF2-40B4-BE49-F238E27FC236}">
                    <a16:creationId xmlns:a16="http://schemas.microsoft.com/office/drawing/2014/main" id="{39979E69-8A4E-4FD1-A8A2-96BF5AD77D43}"/>
                  </a:ext>
                </a:extLst>
              </p:cNvPr>
              <p:cNvSpPr/>
              <p:nvPr/>
            </p:nvSpPr>
            <p:spPr>
              <a:xfrm>
                <a:off x="2147700" y="3339160"/>
                <a:ext cx="5335571" cy="1456382"/>
              </a:xfrm>
              <a:prstGeom prst="wedgeRectCallout">
                <a:avLst>
                  <a:gd name="adj1" fmla="val 69013"/>
                  <a:gd name="adj2" fmla="val -4022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=2 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0" name="Облачко с текстом: прямоугольное 9">
                <a:extLst>
                  <a:ext uri="{FF2B5EF4-FFF2-40B4-BE49-F238E27FC236}">
                    <a16:creationId xmlns:a16="http://schemas.microsoft.com/office/drawing/2014/main" id="{39979E69-8A4E-4FD1-A8A2-96BF5AD77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00" y="3339160"/>
                <a:ext cx="5335571" cy="1456382"/>
              </a:xfrm>
              <a:prstGeom prst="wedgeRectCallout">
                <a:avLst>
                  <a:gd name="adj1" fmla="val 69013"/>
                  <a:gd name="adj2" fmla="val -4022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723AE80-9405-4C09-80E8-95580A3C3629}"/>
              </a:ext>
            </a:extLst>
          </p:cNvPr>
          <p:cNvCxnSpPr>
            <a:cxnSpLocks/>
          </p:cNvCxnSpPr>
          <p:nvPr/>
        </p:nvCxnSpPr>
        <p:spPr>
          <a:xfrm>
            <a:off x="2362953" y="4290759"/>
            <a:ext cx="178166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FFEF3-9B31-44F0-B970-55B9BD5FADD5}"/>
                  </a:ext>
                </a:extLst>
              </p:cNvPr>
              <p:cNvSpPr txBox="1"/>
              <p:nvPr/>
            </p:nvSpPr>
            <p:spPr>
              <a:xfrm>
                <a:off x="2150850" y="4337950"/>
                <a:ext cx="2620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FFEF3-9B31-44F0-B970-55B9BD5FA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50" y="4337950"/>
                <a:ext cx="26206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8DBA33A3-4E54-4909-A48F-6AFEF1BB251C}"/>
              </a:ext>
            </a:extLst>
          </p:cNvPr>
          <p:cNvSpPr/>
          <p:nvPr/>
        </p:nvSpPr>
        <p:spPr>
          <a:xfrm>
            <a:off x="4136711" y="3619981"/>
            <a:ext cx="320511" cy="304014"/>
          </a:xfrm>
          <a:prstGeom prst="mathPlus">
            <a:avLst>
              <a:gd name="adj1" fmla="val 49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0C27D-EDA7-44F2-A14F-CEF0889CF210}"/>
              </a:ext>
            </a:extLst>
          </p:cNvPr>
          <p:cNvSpPr txBox="1"/>
          <p:nvPr/>
        </p:nvSpPr>
        <p:spPr>
          <a:xfrm>
            <a:off x="4659967" y="3845377"/>
            <a:ext cx="2872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3y 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 знищяться)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FCC8A18-7CD1-416F-94BE-E8C2D5D967C3}"/>
              </a:ext>
            </a:extLst>
          </p:cNvPr>
          <p:cNvSpPr/>
          <p:nvPr/>
        </p:nvSpPr>
        <p:spPr>
          <a:xfrm>
            <a:off x="2803600" y="3406260"/>
            <a:ext cx="829559" cy="731456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3" grpId="0" animBg="1"/>
      <p:bldP spid="8" grpId="0" animBg="1"/>
      <p:bldP spid="10" grpId="0" animBg="1"/>
      <p:bldP spid="13" grpId="0"/>
      <p:bldP spid="16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721619" y="319074"/>
            <a:ext cx="6212270" cy="1012146"/>
          </a:xfrm>
          <a:prstGeom prst="wedgeRectCallout">
            <a:avLst>
              <a:gd name="adj1" fmla="val -70751"/>
              <a:gd name="adj2" fmla="val 651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лінійних рівнянь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5AB7A-822B-475F-9CB3-E1E71E18C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93258" l="73868" r="97642">
                        <a14:foregroundMark x1="79109" y1="34915" x2="79202" y2="38955"/>
                        <a14:foregroundMark x1="80342" y1="49149" x2="82170" y2="56822"/>
                        <a14:foregroundMark x1="86715" y1="63485" x2="88302" y2="65811"/>
                        <a14:foregroundMark x1="86179" y1="62699" x2="86570" y2="63272"/>
                        <a14:foregroundMark x1="82170" y1="56822" x2="83341" y2="58538"/>
                        <a14:foregroundMark x1="88302" y1="65811" x2="89692" y2="60732"/>
                        <a14:foregroundMark x1="87380" y1="39071" x2="83302" y2="24238"/>
                        <a14:foregroundMark x1="88244" y1="42215" x2="87436" y2="39276"/>
                        <a14:foregroundMark x1="88687" y1="43827" x2="88244" y2="42215"/>
                        <a14:foregroundMark x1="83302" y1="24238" x2="81992" y2="21453"/>
                        <a14:foregroundMark x1="82376" y1="20323" x2="83479" y2="18770"/>
                        <a14:foregroundMark x1="80612" y1="44315" x2="84434" y2="48796"/>
                        <a14:foregroundMark x1="84434" y1="48796" x2="84528" y2="47833"/>
                        <a14:foregroundMark x1="80304" y1="49818" x2="87700" y2="51183"/>
                        <a14:foregroundMark x1="89382" y1="59135" x2="86497" y2="61142"/>
                        <a14:foregroundMark x1="87799" y1="72847" x2="89692" y2="69935"/>
                        <a14:foregroundMark x1="89193" y1="18659" x2="89623" y2="18780"/>
                        <a14:foregroundMark x1="94568" y1="29998" x2="94717" y2="30337"/>
                        <a14:foregroundMark x1="94717" y1="30337" x2="94822" y2="31402"/>
                        <a14:foregroundMark x1="91620" y1="85346" x2="89304" y2="85849"/>
                        <a14:foregroundMark x1="83440" y1="74215" x2="81564" y2="65933"/>
                        <a14:foregroundMark x1="87111" y1="40260" x2="86415" y2="39647"/>
                        <a14:foregroundMark x1="88584" y1="41557" x2="87111" y2="40260"/>
                        <a14:foregroundMark x1="86415" y1="39647" x2="85377" y2="23917"/>
                        <a14:foregroundMark x1="85377" y1="23917" x2="85760" y2="22259"/>
                        <a14:foregroundMark x1="80038" y1="66106" x2="80849" y2="66934"/>
                        <a14:foregroundMark x1="89717" y1="86677" x2="89400" y2="86677"/>
                        <a14:foregroundMark x1="89526" y1="87763" x2="92062" y2="88314"/>
                        <a14:foregroundMark x1="91973" y1="87718" x2="89691" y2="89192"/>
                        <a14:foregroundMark x1="89590" y1="88318" x2="91800" y2="86556"/>
                        <a14:foregroundMark x1="82256" y1="90492" x2="81112" y2="90045"/>
                        <a14:foregroundMark x1="80030" y1="87828" x2="82359" y2="86838"/>
                        <a14:foregroundMark x1="90660" y1="90690" x2="92377" y2="90428"/>
                        <a14:foregroundMark x1="75686" y1="23238" x2="75943" y2="23274"/>
                        <a14:foregroundMark x1="76604" y1="31461" x2="76038" y2="30177"/>
                        <a14:foregroundMark x1="75943" y1="30658" x2="75660" y2="29213"/>
                        <a14:backgroundMark x1="81415" y1="15570" x2="75566" y2="21830"/>
                        <a14:backgroundMark x1="75566" y1="21830" x2="74717" y2="12841"/>
                        <a14:backgroundMark x1="74717" y1="12841" x2="75755" y2="21027"/>
                        <a14:backgroundMark x1="75755" y1="21027" x2="76509" y2="20385"/>
                        <a14:backgroundMark x1="76981" y1="16212" x2="75094" y2="20706"/>
                        <a14:backgroundMark x1="81132" y1="17175" x2="79057" y2="23274"/>
                        <a14:backgroundMark x1="79057" y1="25843" x2="78868" y2="25682"/>
                        <a14:backgroundMark x1="78868" y1="25682" x2="78208" y2="22151"/>
                        <a14:backgroundMark x1="96038" y1="46388" x2="96038" y2="46388"/>
                        <a14:backgroundMark x1="96038" y1="46388" x2="93774" y2="66453"/>
                        <a14:backgroundMark x1="93774" y1="66453" x2="94811" y2="77047"/>
                        <a14:backgroundMark x1="94811" y1="77047" x2="97925" y2="81380"/>
                        <a14:backgroundMark x1="92075" y1="18459" x2="94245" y2="70465"/>
                        <a14:backgroundMark x1="91698" y1="27287" x2="91698" y2="71910"/>
                        <a14:backgroundMark x1="91698" y1="71910" x2="96604" y2="79615"/>
                        <a14:backgroundMark x1="96604" y1="79615" x2="97358" y2="80257"/>
                        <a14:backgroundMark x1="97925" y1="52327" x2="96887" y2="64687"/>
                        <a14:backgroundMark x1="96887" y1="64687" x2="94340" y2="42215"/>
                        <a14:backgroundMark x1="94340" y1="42215" x2="94811" y2="28090"/>
                        <a14:backgroundMark x1="96226" y1="31300" x2="96981" y2="61477"/>
                        <a14:backgroundMark x1="79623" y1="15891" x2="85283" y2="15891"/>
                        <a14:backgroundMark x1="85283" y1="15891" x2="91604" y2="29053"/>
                        <a14:backgroundMark x1="89057" y1="21027" x2="89528" y2="18780"/>
                        <a14:backgroundMark x1="89528" y1="18780" x2="89528" y2="18780"/>
                        <a14:backgroundMark x1="89528" y1="18780" x2="91887" y2="21348"/>
                        <a14:backgroundMark x1="74151" y1="35152" x2="78679" y2="42857"/>
                        <a14:backgroundMark x1="78679" y1="42857" x2="76981" y2="73194"/>
                        <a14:backgroundMark x1="76981" y1="73194" x2="76415" y2="74639"/>
                        <a14:backgroundMark x1="77547" y1="22953" x2="80377" y2="30979"/>
                        <a14:backgroundMark x1="80377" y1="30979" x2="74434" y2="23756"/>
                        <a14:backgroundMark x1="78208" y1="29695" x2="79057" y2="31782"/>
                        <a14:backgroundMark x1="79057" y1="31782" x2="79057" y2="31782"/>
                        <a14:backgroundMark x1="79057" y1="31782" x2="79057" y2="33868"/>
                        <a14:backgroundMark x1="84717" y1="63884" x2="88396" y2="95666"/>
                        <a14:backgroundMark x1="84717" y1="74318" x2="84057" y2="97913"/>
                        <a14:backgroundMark x1="77264" y1="87480" x2="80943" y2="95024"/>
                        <a14:backgroundMark x1="80943" y1="95024" x2="80943" y2="95024"/>
                        <a14:backgroundMark x1="92547" y1="77689" x2="95849" y2="99839"/>
                        <a14:backgroundMark x1="95849" y1="99839" x2="95849" y2="99839"/>
                        <a14:backgroundMark x1="95472" y1="81862" x2="97358" y2="94543"/>
                        <a14:backgroundMark x1="96981" y1="61798" x2="95094" y2="77368"/>
                        <a14:backgroundMark x1="95094" y1="77368" x2="95000" y2="76726"/>
                        <a14:backgroundMark x1="96132" y1="32745" x2="93679" y2="25201"/>
                        <a14:backgroundMark x1="84434" y1="65329" x2="83868" y2="58266"/>
                        <a14:backgroundMark x1="83868" y1="58266" x2="84811" y2="63403"/>
                        <a14:backgroundMark x1="90377" y1="62440" x2="89434" y2="56340"/>
                        <a14:backgroundMark x1="89717" y1="58266" x2="89057" y2="58266"/>
                        <a14:backgroundMark x1="79434" y1="56340" x2="79528" y2="64848"/>
                        <a14:backgroundMark x1="79528" y1="64848" x2="80000" y2="63724"/>
                        <a14:backgroundMark x1="79717" y1="63724" x2="79811" y2="66132"/>
                        <a14:backgroundMark x1="89245" y1="45586" x2="89151" y2="43660"/>
                        <a14:backgroundMark x1="89151" y1="43660" x2="89717" y2="48154"/>
                        <a14:backgroundMark x1="89434" y1="51364" x2="89151" y2="52327"/>
                        <a14:backgroundMark x1="78962" y1="33066" x2="79717" y2="33868"/>
                        <a14:backgroundMark x1="79717" y1="35313" x2="79528" y2="34831"/>
                        <a14:backgroundMark x1="87830" y1="37079" x2="88113" y2="36276"/>
                        <a14:backgroundMark x1="78774" y1="43018" x2="79717" y2="42857"/>
                        <a14:backgroundMark x1="89528" y1="42215" x2="89528" y2="42215"/>
                        <a14:backgroundMark x1="89528" y1="42215" x2="89245" y2="42376"/>
                        <a14:backgroundMark x1="76981" y1="14767" x2="77925" y2="15891"/>
                      </a14:backgroundRemoval>
                    </a14:imgEffect>
                  </a14:imgLayer>
                </a14:imgProps>
              </a:ext>
            </a:extLst>
          </a:blip>
          <a:srcRect l="73050" t="13907" b="7999"/>
          <a:stretch/>
        </p:blipFill>
        <p:spPr>
          <a:xfrm flipH="1">
            <a:off x="-25132" y="292629"/>
            <a:ext cx="3626170" cy="65653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/>
              <p:nvPr/>
            </p:nvSpPr>
            <p:spPr>
              <a:xfrm>
                <a:off x="4781142" y="1770474"/>
                <a:ext cx="3046612" cy="2999877"/>
              </a:xfrm>
              <a:prstGeom prst="wedgeRectCallout">
                <a:avLst>
                  <a:gd name="adj1" fmla="val -92161"/>
                  <a:gd name="adj2" fmla="val -52860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=5−3;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3.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:endParaRPr lang="ru-RU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42" y="1770474"/>
                <a:ext cx="3046612" cy="2999877"/>
              </a:xfrm>
              <a:prstGeom prst="wedgeRectCallout">
                <a:avLst>
                  <a:gd name="adj1" fmla="val -92161"/>
                  <a:gd name="adj2" fmla="val -52860"/>
                </a:avLst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40E135D-AC9C-4F02-A2B5-DEC84E190DC4}"/>
                  </a:ext>
                </a:extLst>
              </p:cNvPr>
              <p:cNvSpPr/>
              <p:nvPr/>
            </p:nvSpPr>
            <p:spPr>
              <a:xfrm>
                <a:off x="8087897" y="2164897"/>
                <a:ext cx="3628417" cy="87027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Відповідь: (1;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8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40E135D-AC9C-4F02-A2B5-DEC84E190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97" y="2164897"/>
                <a:ext cx="3628417" cy="8702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409093" y="95169"/>
            <a:ext cx="7458651" cy="1354251"/>
          </a:xfrm>
          <a:prstGeom prst="wedgeRectCallout">
            <a:avLst>
              <a:gd name="adj1" fmla="val -56345"/>
              <a:gd name="adj2" fmla="val -21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додавання зручно розв’язувати системи, у яких коефіцієнти при  якій-небудь змінній – протилежні числа.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9228E901-A65A-4C9D-9A59-490B0705913B}"/>
              </a:ext>
            </a:extLst>
          </p:cNvPr>
          <p:cNvSpPr/>
          <p:nvPr/>
        </p:nvSpPr>
        <p:spPr>
          <a:xfrm>
            <a:off x="4409093" y="1495022"/>
            <a:ext cx="2001435" cy="746282"/>
          </a:xfrm>
          <a:prstGeom prst="wedgeRectCallout">
            <a:avLst>
              <a:gd name="adj1" fmla="val -49695"/>
              <a:gd name="adj2" fmla="val -1481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A6F6-10EB-431A-A324-822E798E1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8" b="89696" l="6038" r="93019">
                        <a14:foregroundMark x1="82453" y1="59181" x2="83585" y2="67239"/>
                        <a14:foregroundMark x1="83585" y1="67239" x2="83491" y2="68032"/>
                        <a14:foregroundMark x1="89528" y1="73844" x2="93113" y2="73448"/>
                        <a14:foregroundMark x1="80377" y1="77939" x2="91792" y2="78071"/>
                        <a14:foregroundMark x1="87642" y1="81374" x2="92075" y2="81770"/>
                        <a14:foregroundMark x1="75000" y1="73712" x2="80377" y2="74637"/>
                        <a14:foregroundMark x1="73679" y1="69881" x2="84623" y2="70277"/>
                        <a14:foregroundMark x1="84623" y1="70277" x2="90660" y2="69221"/>
                        <a14:foregroundMark x1="90660" y1="69221" x2="91509" y2="69221"/>
                        <a14:foregroundMark x1="82736" y1="61955" x2="82830" y2="70013"/>
                        <a14:foregroundMark x1="10755" y1="82959" x2="11698" y2="68296"/>
                        <a14:foregroundMark x1="11698" y1="68296" x2="10849" y2="63012"/>
                        <a14:foregroundMark x1="7264" y1="62351" x2="7642" y2="63540"/>
                        <a14:foregroundMark x1="14528" y1="65258" x2="14717" y2="63540"/>
                        <a14:foregroundMark x1="12453" y1="60898" x2="12830" y2="57992"/>
                        <a14:foregroundMark x1="7736" y1="86658" x2="6038" y2="86658"/>
                        <a14:backgroundMark x1="86132" y1="54161" x2="78774" y2="54557"/>
                        <a14:backgroundMark x1="78774" y1="54557" x2="82736" y2="47556"/>
                        <a14:backgroundMark x1="82736" y1="47556" x2="83491" y2="52708"/>
                        <a14:backgroundMark x1="24434" y1="73052" x2="20094" y2="52180"/>
                        <a14:backgroundMark x1="16321" y1="75826" x2="16415" y2="73184"/>
                      </a14:backgroundRemoval>
                    </a14:imgEffect>
                  </a14:imgLayer>
                </a14:imgProps>
              </a:ext>
            </a:extLst>
          </a:blip>
          <a:srcRect l="4552" t="16186" r="3774" b="10040"/>
          <a:stretch/>
        </p:blipFill>
        <p:spPr>
          <a:xfrm>
            <a:off x="546756" y="140897"/>
            <a:ext cx="3464743" cy="1991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ECA85-B559-45FB-B97A-750B5D90230A}"/>
              </a:ext>
            </a:extLst>
          </p:cNvPr>
          <p:cNvSpPr/>
          <p:nvPr/>
        </p:nvSpPr>
        <p:spPr>
          <a:xfrm>
            <a:off x="6624536" y="1496636"/>
            <a:ext cx="5243208" cy="752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систему лінійних рівнянь способом додавання</a:t>
            </a:r>
            <a:endParaRPr lang="ru-RU" sz="2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8C8E60-FFDA-4133-8EEB-64EF9AB526D0}"/>
              </a:ext>
            </a:extLst>
          </p:cNvPr>
          <p:cNvSpPr/>
          <p:nvPr/>
        </p:nvSpPr>
        <p:spPr>
          <a:xfrm>
            <a:off x="4922195" y="2309463"/>
            <a:ext cx="6945549" cy="992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Щоб зробити коефіцієнти при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протилежними,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домножимо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обидві частини першого  рівняння на ( –1).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F1D435-5D02-4948-A97A-C8DE7E038A62}"/>
              </a:ext>
            </a:extLst>
          </p:cNvPr>
          <p:cNvSpPr/>
          <p:nvPr/>
        </p:nvSpPr>
        <p:spPr>
          <a:xfrm>
            <a:off x="4922195" y="3341504"/>
            <a:ext cx="4795737" cy="5960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Додамо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почленно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обидва рівняння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3E03DA2-1E63-4C28-A8DA-E03163906F6E}"/>
                  </a:ext>
                </a:extLst>
              </p:cNvPr>
              <p:cNvSpPr/>
              <p:nvPr/>
            </p:nvSpPr>
            <p:spPr>
              <a:xfrm>
                <a:off x="710118" y="3341504"/>
                <a:ext cx="2830749" cy="175809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2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uk-UA" sz="22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=−85,</m:t>
                            </m:r>
                          </m:e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200" b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uk-UA" sz="22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=107;</m:t>
                            </m:r>
                          </m:e>
                        </m:eqArr>
                        <m:r>
                          <a:rPr lang="uk-UA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    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3E03DA2-1E63-4C28-A8DA-E03163906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3341504"/>
                <a:ext cx="2830749" cy="1758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нак ''плюс'' 18">
            <a:extLst>
              <a:ext uri="{FF2B5EF4-FFF2-40B4-BE49-F238E27FC236}">
                <a16:creationId xmlns:a16="http://schemas.microsoft.com/office/drawing/2014/main" id="{4F473A14-23A7-4F7E-84A1-FFA93135B097}"/>
              </a:ext>
            </a:extLst>
          </p:cNvPr>
          <p:cNvSpPr/>
          <p:nvPr/>
        </p:nvSpPr>
        <p:spPr>
          <a:xfrm>
            <a:off x="3004496" y="3626799"/>
            <a:ext cx="283107" cy="280351"/>
          </a:xfrm>
          <a:prstGeom prst="mathPlus">
            <a:avLst>
              <a:gd name="adj1" fmla="val 121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D2F807-65E0-4BD5-90A0-1A78D664C5AF}"/>
              </a:ext>
            </a:extLst>
          </p:cNvPr>
          <p:cNvCxnSpPr/>
          <p:nvPr/>
        </p:nvCxnSpPr>
        <p:spPr>
          <a:xfrm>
            <a:off x="823994" y="4161282"/>
            <a:ext cx="2208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16BD65B-E227-4CA1-9E4B-B16FD5C2AD2D}"/>
              </a:ext>
            </a:extLst>
          </p:cNvPr>
          <p:cNvCxnSpPr>
            <a:cxnSpLocks/>
          </p:cNvCxnSpPr>
          <p:nvPr/>
        </p:nvCxnSpPr>
        <p:spPr>
          <a:xfrm flipH="1">
            <a:off x="1682461" y="3435035"/>
            <a:ext cx="491246" cy="217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8C18B03-0941-49F4-BCD1-E8E90D47A75B}"/>
              </a:ext>
            </a:extLst>
          </p:cNvPr>
          <p:cNvCxnSpPr>
            <a:cxnSpLocks/>
          </p:cNvCxnSpPr>
          <p:nvPr/>
        </p:nvCxnSpPr>
        <p:spPr>
          <a:xfrm flipH="1">
            <a:off x="1603132" y="3784641"/>
            <a:ext cx="491246" cy="217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0EC25F-BEF3-4947-9D99-52544E07679B}"/>
              </a:ext>
            </a:extLst>
          </p:cNvPr>
          <p:cNvSpPr/>
          <p:nvPr/>
        </p:nvSpPr>
        <p:spPr>
          <a:xfrm>
            <a:off x="7402749" y="4002177"/>
            <a:ext cx="4464995" cy="596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рівнянь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93CE425-D041-435F-AA7B-155CCE511462}"/>
                  </a:ext>
                </a:extLst>
              </p:cNvPr>
              <p:cNvSpPr/>
              <p:nvPr/>
            </p:nvSpPr>
            <p:spPr>
              <a:xfrm>
                <a:off x="3760300" y="4008333"/>
                <a:ext cx="3302464" cy="2598498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=11,</m:t>
                            </m:r>
                          </m:e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3∗11+4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=85;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=11,</m:t>
                            </m:r>
                          </m:e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=85−33;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=11,</m:t>
                            </m:r>
                          </m:e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=52;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=11,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=13.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93CE425-D041-435F-AA7B-155CCE511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00" y="4008333"/>
                <a:ext cx="3302464" cy="2598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ED93BE-69B6-486D-8281-CA084DB13BA6}"/>
              </a:ext>
            </a:extLst>
          </p:cNvPr>
          <p:cNvSpPr/>
          <p:nvPr/>
        </p:nvSpPr>
        <p:spPr>
          <a:xfrm>
            <a:off x="7509753" y="4844374"/>
            <a:ext cx="3774332" cy="596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(11; 13)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EE24215-D9BE-4821-9DBA-0DF9CD56FCE9}"/>
              </a:ext>
            </a:extLst>
          </p:cNvPr>
          <p:cNvSpPr/>
          <p:nvPr/>
        </p:nvSpPr>
        <p:spPr>
          <a:xfrm>
            <a:off x="1580445" y="4220552"/>
            <a:ext cx="1451728" cy="76050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22,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=11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3D7B5AF-2AC9-4B49-B60F-95C018F78AB3}"/>
                  </a:ext>
                </a:extLst>
              </p:cNvPr>
              <p:cNvSpPr/>
              <p:nvPr/>
            </p:nvSpPr>
            <p:spPr>
              <a:xfrm>
                <a:off x="679003" y="2149054"/>
                <a:ext cx="2830749" cy="115053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=85 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=107;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3D7B5AF-2AC9-4B49-B60F-95C018F78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3" y="2149054"/>
                <a:ext cx="2830749" cy="1150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C43F590E-40E1-4B13-8E5D-42D2D1987E3F}"/>
                  </a:ext>
                </a:extLst>
              </p:cNvPr>
              <p:cNvSpPr/>
              <p:nvPr/>
            </p:nvSpPr>
            <p:spPr>
              <a:xfrm>
                <a:off x="3128778" y="2315704"/>
                <a:ext cx="1263044" cy="443443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uk-UA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|∗(−1)</m:t>
                      </m:r>
                    </m:oMath>
                  </m:oMathPara>
                </a14:m>
                <a:endPara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C43F590E-40E1-4B13-8E5D-42D2D198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778" y="2315704"/>
                <a:ext cx="1263044" cy="443443"/>
              </a:xfrm>
              <a:prstGeom prst="rect">
                <a:avLst/>
              </a:prstGeom>
              <a:blipFill>
                <a:blip r:embed="rId9"/>
                <a:stretch>
                  <a:fillRect b="-8974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8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2" grpId="0" animBg="1"/>
      <p:bldP spid="12" grpId="0" animBg="1"/>
      <p:bldP spid="16" grpId="0" animBg="1"/>
      <p:bldP spid="17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3673423" y="38901"/>
            <a:ext cx="7458651" cy="992222"/>
          </a:xfrm>
          <a:prstGeom prst="wedgeRectCallout">
            <a:avLst>
              <a:gd name="adj1" fmla="val -49015"/>
              <a:gd name="adj2" fmla="val -1825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Розглянемо ще одну систему лінійних рівнянь з двома змінними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2277FC-8F6D-4933-8F9C-05BE33478433}"/>
                  </a:ext>
                </a:extLst>
              </p:cNvPr>
              <p:cNvSpPr/>
              <p:nvPr/>
            </p:nvSpPr>
            <p:spPr>
              <a:xfrm>
                <a:off x="3684253" y="1103876"/>
                <a:ext cx="2519464" cy="99222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=81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2277FC-8F6D-4933-8F9C-05BE33478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53" y="1103876"/>
                <a:ext cx="2519464" cy="992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8C8E60-FFDA-4133-8EEB-64EF9AB526D0}"/>
              </a:ext>
            </a:extLst>
          </p:cNvPr>
          <p:cNvSpPr/>
          <p:nvPr/>
        </p:nvSpPr>
        <p:spPr>
          <a:xfrm>
            <a:off x="7321267" y="1095719"/>
            <a:ext cx="4627958" cy="1484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Щоб застосувати до неї спосіб додавання, зведемо цю систему до вигляду, де коефіцієнти при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стануть протилежними.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F1D435-5D02-4948-A97A-C8DE7E038A62}"/>
              </a:ext>
            </a:extLst>
          </p:cNvPr>
          <p:cNvSpPr/>
          <p:nvPr/>
        </p:nvSpPr>
        <p:spPr>
          <a:xfrm>
            <a:off x="7133379" y="2694151"/>
            <a:ext cx="4795737" cy="596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Додамо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почленно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обидва рівняння</a:t>
            </a:r>
            <a:endParaRPr lang="ru-RU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0EC25F-BEF3-4947-9D99-52544E07679B}"/>
              </a:ext>
            </a:extLst>
          </p:cNvPr>
          <p:cNvSpPr/>
          <p:nvPr/>
        </p:nvSpPr>
        <p:spPr>
          <a:xfrm>
            <a:off x="4264465" y="4085244"/>
            <a:ext cx="4460435" cy="868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рівнянь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93CE425-D041-435F-AA7B-155CCE511462}"/>
                  </a:ext>
                </a:extLst>
              </p:cNvPr>
              <p:cNvSpPr/>
              <p:nvPr/>
            </p:nvSpPr>
            <p:spPr>
              <a:xfrm>
                <a:off x="775857" y="3995961"/>
                <a:ext cx="3302464" cy="2363892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=16,</m:t>
                            </m:r>
                          </m:e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uk-UA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16−5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=13;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/>
                  <a:t> </a:t>
                </a:r>
                <a:endParaRPr lang="ru-RU" sz="22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=16,</m:t>
                            </m:r>
                          </m:e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=35;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/>
                  <a:t> </a:t>
                </a:r>
                <a:endParaRPr lang="ru-RU" sz="22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=16,</m:t>
                            </m:r>
                          </m:e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=−7.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/>
                  <a:t> </a:t>
                </a:r>
                <a:endParaRPr lang="ru-RU" sz="2200" dirty="0"/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93CE425-D041-435F-AA7B-155CCE511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7" y="3995961"/>
                <a:ext cx="3302464" cy="2363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ED93BE-69B6-486D-8281-CA084DB13BA6}"/>
              </a:ext>
            </a:extLst>
          </p:cNvPr>
          <p:cNvSpPr/>
          <p:nvPr/>
        </p:nvSpPr>
        <p:spPr>
          <a:xfrm>
            <a:off x="7402748" y="5199265"/>
            <a:ext cx="3774332" cy="596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(16; – 7)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1B1D2D-8C1A-44F6-B3DF-EE619934E7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80" b="88235" l="28302" r="68585">
                        <a14:foregroundMark x1="50660" y1="27602" x2="53868" y2="43288"/>
                        <a14:foregroundMark x1="53868" y1="43288" x2="57264" y2="51131"/>
                        <a14:foregroundMark x1="57264" y1="51131" x2="57547" y2="54299"/>
                        <a14:foregroundMark x1="53774" y1="37858" x2="63396" y2="42232"/>
                        <a14:foregroundMark x1="63396" y1="42232" x2="65377" y2="55354"/>
                        <a14:foregroundMark x1="65377" y1="55354" x2="62642" y2="60784"/>
                        <a14:foregroundMark x1="62642" y1="60784" x2="56792" y2="62142"/>
                        <a14:foregroundMark x1="56792" y1="62142" x2="53113" y2="60181"/>
                        <a14:foregroundMark x1="56698" y1="36953" x2="60094" y2="43137"/>
                        <a14:foregroundMark x1="60094" y1="43137" x2="59906" y2="51885"/>
                        <a14:foregroundMark x1="59906" y1="51885" x2="54623" y2="45249"/>
                        <a14:foregroundMark x1="54623" y1="45249" x2="60094" y2="44796"/>
                        <a14:foregroundMark x1="60094" y1="44796" x2="57925" y2="53092"/>
                        <a14:foregroundMark x1="57925" y1="53092" x2="54811" y2="44646"/>
                        <a14:foregroundMark x1="54811" y1="44646" x2="56887" y2="53695"/>
                        <a14:foregroundMark x1="56887" y1="53695" x2="56509" y2="51282"/>
                        <a14:foregroundMark x1="59528" y1="51282" x2="53113" y2="54299"/>
                        <a14:foregroundMark x1="55472" y1="54902" x2="60472" y2="54902"/>
                        <a14:foregroundMark x1="60472" y1="54902" x2="60472" y2="55354"/>
                        <a14:foregroundMark x1="53302" y1="43137" x2="50472" y2="32881"/>
                        <a14:foregroundMark x1="50472" y1="32881" x2="49811" y2="40724"/>
                        <a14:foregroundMark x1="49811" y1="40724" x2="53019" y2="38160"/>
                        <a14:foregroundMark x1="51226" y1="26546" x2="53868" y2="32278"/>
                        <a14:foregroundMark x1="53868" y1="32278" x2="52731" y2="24681"/>
                        <a14:foregroundMark x1="50989" y1="25141" x2="50660" y2="39668"/>
                        <a14:foregroundMark x1="51156" y1="17688" x2="51114" y2="19580"/>
                        <a14:foregroundMark x1="30472" y1="46154" x2="30000" y2="39668"/>
                        <a14:foregroundMark x1="28491" y1="50226" x2="30660" y2="50377"/>
                        <a14:foregroundMark x1="28868" y1="82655" x2="28396" y2="87179"/>
                        <a14:foregroundMark x1="47358" y1="78582" x2="46321" y2="84465"/>
                        <a14:foregroundMark x1="60849" y1="39970" x2="65283" y2="38914"/>
                        <a14:foregroundMark x1="65283" y1="38914" x2="65755" y2="58220"/>
                        <a14:foregroundMark x1="65755" y1="58220" x2="51981" y2="64555"/>
                        <a14:foregroundMark x1="56415" y1="63801" x2="63302" y2="62443"/>
                        <a14:foregroundMark x1="63302" y1="62443" x2="66321" y2="63650"/>
                        <a14:foregroundMark x1="67358" y1="37557" x2="68585" y2="44344"/>
                        <a14:foregroundMark x1="68585" y1="44344" x2="66981" y2="47360"/>
                        <a14:foregroundMark x1="55000" y1="67421" x2="54340" y2="82353"/>
                        <a14:foregroundMark x1="54340" y1="82353" x2="54340" y2="82655"/>
                        <a14:foregroundMark x1="53868" y1="82805" x2="53113" y2="87632"/>
                        <a14:foregroundMark x1="67301" y1="82051" x2="67642" y2="86124"/>
                        <a14:foregroundMark x1="67257" y1="81527" x2="67288" y2="81900"/>
                        <a14:foregroundMark x1="65849" y1="64706" x2="66542" y2="72990"/>
                        <a14:foregroundMark x1="66792" y1="83258" x2="67642" y2="87632"/>
                        <a14:foregroundMark x1="65566" y1="67572" x2="65708" y2="73322"/>
                        <a14:foregroundMark x1="66550" y1="81809" x2="67830" y2="86878"/>
                        <a14:foregroundMark x1="67264" y1="84766" x2="67264" y2="88235"/>
                        <a14:foregroundMark x1="66132" y1="73454" x2="67075" y2="80995"/>
                        <a14:foregroundMark x1="67075" y1="80995" x2="66792" y2="81750"/>
                        <a14:backgroundMark x1="50000" y1="20362" x2="49340" y2="23982"/>
                        <a14:backgroundMark x1="51509" y1="18854" x2="53868" y2="14932"/>
                        <a14:backgroundMark x1="51509" y1="17345" x2="52547" y2="18250"/>
                        <a14:backgroundMark x1="50094" y1="19155" x2="53868" y2="7994"/>
                        <a14:backgroundMark x1="53868" y1="7994" x2="51698" y2="1357"/>
                        <a14:backgroundMark x1="51698" y1="1357" x2="53302" y2="9201"/>
                        <a14:backgroundMark x1="53302" y1="9201" x2="52736" y2="17949"/>
                        <a14:backgroundMark x1="52736" y1="17949" x2="52642" y2="18401"/>
                        <a14:backgroundMark x1="49245" y1="22172" x2="53585" y2="22624"/>
                        <a14:backgroundMark x1="53585" y1="22624" x2="52830" y2="18552"/>
                        <a14:backgroundMark x1="50849" y1="19608" x2="51698" y2="18100"/>
                        <a14:backgroundMark x1="66220" y1="81265" x2="66321" y2="81900"/>
                        <a14:backgroundMark x1="66321" y1="81900" x2="66321" y2="82051"/>
                      </a14:backgroundRemoval>
                    </a14:imgEffect>
                  </a14:imgLayer>
                </a14:imgProps>
              </a:ext>
            </a:extLst>
          </a:blip>
          <a:srcRect l="26386" t="22131" r="29337" b="10241"/>
          <a:stretch/>
        </p:blipFill>
        <p:spPr>
          <a:xfrm>
            <a:off x="710118" y="34407"/>
            <a:ext cx="2664678" cy="254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C4CABA6-450B-40DA-962E-16C0070B1B69}"/>
                  </a:ext>
                </a:extLst>
              </p:cNvPr>
              <p:cNvSpPr/>
              <p:nvPr/>
            </p:nvSpPr>
            <p:spPr>
              <a:xfrm>
                <a:off x="5995447" y="1187777"/>
                <a:ext cx="1244339" cy="80064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 smtClean="0">
                          <a:solidFill>
                            <a:sysClr val="windowText" lastClr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</m:t>
                      </m:r>
                      <m:r>
                        <a:rPr lang="uk-UA" sz="2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uk-UA" sz="2200" dirty="0">
                  <a:solidFill>
                    <a:sysClr val="windowText" lastClr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 smtClean="0">
                          <a:solidFill>
                            <a:sysClr val="windowText" lastClr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|∗5</m:t>
                      </m:r>
                    </m:oMath>
                  </m:oMathPara>
                </a14:m>
                <a:endParaRPr lang="ru-RU" sz="2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C4CABA6-450B-40DA-962E-16C0070B1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47" y="1187777"/>
                <a:ext cx="1244339" cy="800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71C0AF0-2D6F-4791-9C82-8570083839D4}"/>
                  </a:ext>
                </a:extLst>
              </p:cNvPr>
              <p:cNvSpPr/>
              <p:nvPr/>
            </p:nvSpPr>
            <p:spPr>
              <a:xfrm>
                <a:off x="3684253" y="2145072"/>
                <a:ext cx="2954264" cy="17555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−35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=91,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+35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=405;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71C0AF0-2D6F-4791-9C82-857008383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53" y="2145072"/>
                <a:ext cx="2954264" cy="1755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D2F807-65E0-4BD5-90A0-1A78D664C5AF}"/>
              </a:ext>
            </a:extLst>
          </p:cNvPr>
          <p:cNvCxnSpPr>
            <a:cxnSpLocks/>
          </p:cNvCxnSpPr>
          <p:nvPr/>
        </p:nvCxnSpPr>
        <p:spPr>
          <a:xfrm>
            <a:off x="4078321" y="3133725"/>
            <a:ext cx="22272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Знак ''плюс'' 18">
            <a:extLst>
              <a:ext uri="{FF2B5EF4-FFF2-40B4-BE49-F238E27FC236}">
                <a16:creationId xmlns:a16="http://schemas.microsoft.com/office/drawing/2014/main" id="{4F473A14-23A7-4F7E-84A1-FFA93135B097}"/>
              </a:ext>
            </a:extLst>
          </p:cNvPr>
          <p:cNvSpPr/>
          <p:nvPr/>
        </p:nvSpPr>
        <p:spPr>
          <a:xfrm>
            <a:off x="6355410" y="2439904"/>
            <a:ext cx="283107" cy="280351"/>
          </a:xfrm>
          <a:prstGeom prst="mathPlus">
            <a:avLst>
              <a:gd name="adj1" fmla="val 121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268C5-F6F3-46EE-B444-03CCA90649D6}"/>
              </a:ext>
            </a:extLst>
          </p:cNvPr>
          <p:cNvSpPr txBox="1"/>
          <p:nvPr/>
        </p:nvSpPr>
        <p:spPr>
          <a:xfrm>
            <a:off x="4462966" y="3159082"/>
            <a:ext cx="155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31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496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х=16,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16BD65B-E227-4CA1-9E4B-B16FD5C2AD2D}"/>
              </a:ext>
            </a:extLst>
          </p:cNvPr>
          <p:cNvCxnSpPr>
            <a:cxnSpLocks/>
          </p:cNvCxnSpPr>
          <p:nvPr/>
        </p:nvCxnSpPr>
        <p:spPr>
          <a:xfrm flipH="1">
            <a:off x="4964671" y="2307237"/>
            <a:ext cx="491246" cy="217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8C18B03-0941-49F4-BCD1-E8E90D47A75B}"/>
              </a:ext>
            </a:extLst>
          </p:cNvPr>
          <p:cNvCxnSpPr>
            <a:cxnSpLocks/>
          </p:cNvCxnSpPr>
          <p:nvPr/>
        </p:nvCxnSpPr>
        <p:spPr>
          <a:xfrm flipH="1">
            <a:off x="4915762" y="2694151"/>
            <a:ext cx="491246" cy="217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2" grpId="0" animBg="1"/>
      <p:bldP spid="16" grpId="0" animBg="1"/>
      <p:bldP spid="26" grpId="0" animBg="1"/>
      <p:bldP spid="27" grpId="0" animBg="1"/>
      <p:bldP spid="28" grpId="0" animBg="1"/>
      <p:bldP spid="9" grpId="0" animBg="1"/>
      <p:bldP spid="10" grpId="0" animBg="1"/>
      <p:bldP spid="1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48715"/>
            <a:ext cx="3183903" cy="7619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1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662233" y="902427"/>
            <a:ext cx="113234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систему лінійних рівнянь з двома змінними способом додавання: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973A42D-E5B3-4BAF-B7B7-2B67E56428F5}"/>
                  </a:ext>
                </a:extLst>
              </p:cNvPr>
              <p:cNvSpPr/>
              <p:nvPr/>
            </p:nvSpPr>
            <p:spPr>
              <a:xfrm>
                <a:off x="1504950" y="1435868"/>
                <a:ext cx="3019425" cy="971550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+7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=−17,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=14;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973A42D-E5B3-4BAF-B7B7-2B67E5642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1435868"/>
                <a:ext cx="3019425" cy="97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A06673-C0AC-456E-BFCF-A478B8068F92}"/>
                  </a:ext>
                </a:extLst>
              </p:cNvPr>
              <p:cNvSpPr/>
              <p:nvPr/>
            </p:nvSpPr>
            <p:spPr>
              <a:xfrm>
                <a:off x="4191000" y="1483753"/>
                <a:ext cx="1038225" cy="826206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|∗3</m:t>
                      </m:r>
                    </m:oMath>
                  </m:oMathPara>
                </a14:m>
                <a:endParaRPr lang="uk-UA" sz="20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000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|∗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A06673-C0AC-456E-BFCF-A478B8068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83753"/>
                <a:ext cx="1038225" cy="826206"/>
              </a:xfrm>
              <a:prstGeom prst="rect">
                <a:avLst/>
              </a:prstGeom>
              <a:blipFill>
                <a:blip r:embed="rId4"/>
                <a:stretch>
                  <a:fillRect b="-2837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5CF7C19-1D21-41CF-A0E9-D3839D2F6CAF}"/>
                  </a:ext>
                </a:extLst>
              </p:cNvPr>
              <p:cNvSpPr/>
              <p:nvPr/>
            </p:nvSpPr>
            <p:spPr>
              <a:xfrm>
                <a:off x="1504950" y="2495694"/>
                <a:ext cx="3019425" cy="184785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+21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=−51,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−21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=98;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5CF7C19-1D21-41CF-A0E9-D3839D2F6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2495694"/>
                <a:ext cx="3019425" cy="18478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6581128-65CF-43B1-B8F9-5A3373F86C66}"/>
              </a:ext>
            </a:extLst>
          </p:cNvPr>
          <p:cNvCxnSpPr/>
          <p:nvPr/>
        </p:nvCxnSpPr>
        <p:spPr>
          <a:xfrm>
            <a:off x="1785937" y="3341805"/>
            <a:ext cx="24574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id="{7407EE4D-2BD3-4883-A9E8-78ECAA560387}"/>
              </a:ext>
            </a:extLst>
          </p:cNvPr>
          <p:cNvSpPr/>
          <p:nvPr/>
        </p:nvSpPr>
        <p:spPr>
          <a:xfrm>
            <a:off x="4191000" y="2725159"/>
            <a:ext cx="428625" cy="428625"/>
          </a:xfrm>
          <a:prstGeom prst="mathPlus">
            <a:avLst>
              <a:gd name="adj1" fmla="val 101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4DE417-3000-416B-809E-02282DBECE4D}"/>
              </a:ext>
            </a:extLst>
          </p:cNvPr>
          <p:cNvSpPr/>
          <p:nvPr/>
        </p:nvSpPr>
        <p:spPr>
          <a:xfrm>
            <a:off x="2920348" y="3429001"/>
            <a:ext cx="1384952" cy="847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47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47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4EE1E50-B8B1-4F8D-AE42-E358E14EDEB8}"/>
                  </a:ext>
                </a:extLst>
              </p:cNvPr>
              <p:cNvSpPr/>
              <p:nvPr/>
            </p:nvSpPr>
            <p:spPr>
              <a:xfrm>
                <a:off x="1504950" y="4430740"/>
                <a:ext cx="3019425" cy="2320147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4+7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=−17; 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=−21;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=−3.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4EE1E50-B8B1-4F8D-AE42-E358E14ED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4430740"/>
                <a:ext cx="3019425" cy="2320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BD61077-E3FB-4FF0-9657-FFDBE7BFF85F}"/>
              </a:ext>
            </a:extLst>
          </p:cNvPr>
          <p:cNvSpPr/>
          <p:nvPr/>
        </p:nvSpPr>
        <p:spPr>
          <a:xfrm>
            <a:off x="7196137" y="4835179"/>
            <a:ext cx="3019425" cy="557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Відповідь:(1; – 3)</a:t>
            </a:r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801FDD-F0F6-46CC-9024-5C5A05B9839E}"/>
              </a:ext>
            </a:extLst>
          </p:cNvPr>
          <p:cNvSpPr/>
          <p:nvPr/>
        </p:nvSpPr>
        <p:spPr>
          <a:xfrm>
            <a:off x="5867400" y="1483753"/>
            <a:ext cx="5676900" cy="1241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Домножимо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обидві частини рівнянь на такі множники, щоб коефіцієнти при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у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стали протилежними</a:t>
            </a:r>
            <a:endParaRPr lang="ru-RU" sz="24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1291F8F-3DE1-44D9-A70C-BB43BBDF0EED}"/>
              </a:ext>
            </a:extLst>
          </p:cNvPr>
          <p:cNvSpPr/>
          <p:nvPr/>
        </p:nvSpPr>
        <p:spPr>
          <a:xfrm>
            <a:off x="6353175" y="2904893"/>
            <a:ext cx="4705350" cy="732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Додамо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почленно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рівняння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7DFD85B-E411-4A9D-AC3B-43F1A2FD1EE7}"/>
              </a:ext>
            </a:extLst>
          </p:cNvPr>
          <p:cNvSpPr/>
          <p:nvPr/>
        </p:nvSpPr>
        <p:spPr>
          <a:xfrm>
            <a:off x="5867400" y="3852863"/>
            <a:ext cx="5676900" cy="766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рівнянь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4A0E3E7-722D-4B4A-89F0-B7FB13FB3214}"/>
              </a:ext>
            </a:extLst>
          </p:cNvPr>
          <p:cNvCxnSpPr/>
          <p:nvPr/>
        </p:nvCxnSpPr>
        <p:spPr>
          <a:xfrm flipH="1">
            <a:off x="2705493" y="2592371"/>
            <a:ext cx="556181" cy="347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1C9728A-F2B0-4FE2-82B1-515609315AF9}"/>
              </a:ext>
            </a:extLst>
          </p:cNvPr>
          <p:cNvCxnSpPr/>
          <p:nvPr/>
        </p:nvCxnSpPr>
        <p:spPr>
          <a:xfrm flipH="1">
            <a:off x="2724346" y="2939471"/>
            <a:ext cx="612743" cy="331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8" grpId="0" animBg="1"/>
      <p:bldP spid="20" grpId="0" animBg="1"/>
      <p:bldP spid="28" grpId="0" animBg="1"/>
      <p:bldP spid="29" grpId="0"/>
      <p:bldP spid="31" grpId="0" animBg="1"/>
      <p:bldP spid="32" grpId="0" animBg="1"/>
      <p:bldP spid="33" grpId="0" animBg="1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83251"/>
            <a:ext cx="3183903" cy="7619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2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3961613" y="339152"/>
            <a:ext cx="80137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систему рівнянь з двома змінними 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973A42D-E5B3-4BAF-B7B7-2B67E56428F5}"/>
                  </a:ext>
                </a:extLst>
              </p:cNvPr>
              <p:cNvSpPr/>
              <p:nvPr/>
            </p:nvSpPr>
            <p:spPr>
              <a:xfrm>
                <a:off x="725816" y="1008708"/>
                <a:ext cx="2550784" cy="141855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  <m:r>
                                <a:rPr lang="ru-RU" sz="200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=4;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973A42D-E5B3-4BAF-B7B7-2B67E5642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16" y="1008708"/>
                <a:ext cx="2550784" cy="1418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A06673-C0AC-456E-BFCF-A478B8068F92}"/>
                  </a:ext>
                </a:extLst>
              </p:cNvPr>
              <p:cNvSpPr/>
              <p:nvPr/>
            </p:nvSpPr>
            <p:spPr>
              <a:xfrm>
                <a:off x="3183217" y="1164119"/>
                <a:ext cx="1097289" cy="1068123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|∗6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sz="2000" b="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|∗12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A06673-C0AC-456E-BFCF-A478B8068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17" y="1164119"/>
                <a:ext cx="1097289" cy="1068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5CF7C19-1D21-41CF-A0E9-D3839D2F6CAF}"/>
                  </a:ext>
                </a:extLst>
              </p:cNvPr>
              <p:cNvSpPr/>
              <p:nvPr/>
            </p:nvSpPr>
            <p:spPr>
              <a:xfrm>
                <a:off x="662234" y="2462269"/>
                <a:ext cx="3618272" cy="138583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6(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6(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+3)</m:t>
                                  </m:r>
                                </m:num>
                                <m:den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=2∗6,</m:t>
                              </m:r>
                            </m:e>
                            <m:e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12(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12(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uk-UA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=4∗12;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5CF7C19-1D21-41CF-A0E9-D3839D2F6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4" y="2462269"/>
                <a:ext cx="3618272" cy="1385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4EE1E50-B8B1-4F8D-AE42-E358E14EDEB8}"/>
                  </a:ext>
                </a:extLst>
              </p:cNvPr>
              <p:cNvSpPr/>
              <p:nvPr/>
            </p:nvSpPr>
            <p:spPr>
              <a:xfrm>
                <a:off x="5400675" y="2395975"/>
                <a:ext cx="3618272" cy="786945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=12,</m:t>
                              </m:r>
                            </m:e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=48;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4EE1E50-B8B1-4F8D-AE42-E358E14ED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2395975"/>
                <a:ext cx="3618272" cy="7869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BD61077-E3FB-4FF0-9657-FFDBE7BFF85F}"/>
              </a:ext>
            </a:extLst>
          </p:cNvPr>
          <p:cNvSpPr/>
          <p:nvPr/>
        </p:nvSpPr>
        <p:spPr>
          <a:xfrm>
            <a:off x="8453042" y="4541952"/>
            <a:ext cx="3443683" cy="557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Відповідь:(8; 5)</a:t>
            </a:r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801FDD-F0F6-46CC-9024-5C5A05B9839E}"/>
              </a:ext>
            </a:extLst>
          </p:cNvPr>
          <p:cNvSpPr/>
          <p:nvPr/>
        </p:nvSpPr>
        <p:spPr>
          <a:xfrm>
            <a:off x="4886325" y="968643"/>
            <a:ext cx="7089051" cy="1241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Щоб звільнитися від знаменників в системі лінійних рівнянь, треба обидві частини рівняння помножити на 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найменше спільне кратне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знаменників рівняння.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1291F8F-3DE1-44D9-A70C-BB43BBDF0EED}"/>
              </a:ext>
            </a:extLst>
          </p:cNvPr>
          <p:cNvSpPr/>
          <p:nvPr/>
        </p:nvSpPr>
        <p:spPr>
          <a:xfrm>
            <a:off x="9134425" y="2648016"/>
            <a:ext cx="2762300" cy="732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Розкриємо дужки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9D4DAC34-424C-4061-B403-51E63F89C8D9}"/>
              </a:ext>
            </a:extLst>
          </p:cNvPr>
          <p:cNvSpPr/>
          <p:nvPr/>
        </p:nvSpPr>
        <p:spPr>
          <a:xfrm>
            <a:off x="4395984" y="2457487"/>
            <a:ext cx="843898" cy="38105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EB04BEB-3261-439D-96BD-A8A003E25772}"/>
                  </a:ext>
                </a:extLst>
              </p:cNvPr>
              <p:cNvSpPr/>
              <p:nvPr/>
            </p:nvSpPr>
            <p:spPr>
              <a:xfrm>
                <a:off x="5400675" y="3231950"/>
                <a:ext cx="2371725" cy="78694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=47;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EB04BEB-3261-439D-96BD-A8A003E25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3231950"/>
                <a:ext cx="2371725" cy="786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498285A-E494-4068-AE1F-72E155972557}"/>
                  </a:ext>
                </a:extLst>
              </p:cNvPr>
              <p:cNvSpPr/>
              <p:nvPr/>
            </p:nvSpPr>
            <p:spPr>
              <a:xfrm>
                <a:off x="7595255" y="3169753"/>
                <a:ext cx="1097289" cy="550493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(−1) </m:t>
                      </m:r>
                    </m:oMath>
                  </m:oMathPara>
                </a14:m>
                <a:endParaRPr lang="uk-UA" sz="2000" b="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498285A-E494-4068-AE1F-72E155972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55" y="3169753"/>
                <a:ext cx="1097289" cy="5504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98F6292-E1BF-4234-8F23-C3FA54830254}"/>
                  </a:ext>
                </a:extLst>
              </p:cNvPr>
              <p:cNvSpPr/>
              <p:nvPr/>
            </p:nvSpPr>
            <p:spPr>
              <a:xfrm>
                <a:off x="5400675" y="4143955"/>
                <a:ext cx="2941998" cy="18438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=1,</m:t>
                              </m:r>
                            </m:e>
                            <m:e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=47;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98F6292-E1BF-4234-8F23-C3FA54830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4143955"/>
                <a:ext cx="2941998" cy="18438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id="{7407EE4D-2BD3-4883-A9E8-78ECAA560387}"/>
              </a:ext>
            </a:extLst>
          </p:cNvPr>
          <p:cNvSpPr/>
          <p:nvPr/>
        </p:nvSpPr>
        <p:spPr>
          <a:xfrm>
            <a:off x="7282026" y="4368929"/>
            <a:ext cx="355159" cy="346046"/>
          </a:xfrm>
          <a:prstGeom prst="mathPlus">
            <a:avLst>
              <a:gd name="adj1" fmla="val 101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6581128-65CF-43B1-B8F9-5A3373F86C66}"/>
              </a:ext>
            </a:extLst>
          </p:cNvPr>
          <p:cNvCxnSpPr/>
          <p:nvPr/>
        </p:nvCxnSpPr>
        <p:spPr>
          <a:xfrm>
            <a:off x="5511044" y="4995589"/>
            <a:ext cx="24574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4DE417-3000-416B-809E-02282DBECE4D}"/>
              </a:ext>
            </a:extLst>
          </p:cNvPr>
          <p:cNvSpPr/>
          <p:nvPr/>
        </p:nvSpPr>
        <p:spPr>
          <a:xfrm>
            <a:off x="6192323" y="4999500"/>
            <a:ext cx="1558293" cy="847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6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47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8,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6C1B8-BD42-4022-ACE1-2CC4BD0D1F88}"/>
              </a:ext>
            </a:extLst>
          </p:cNvPr>
          <p:cNvSpPr/>
          <p:nvPr/>
        </p:nvSpPr>
        <p:spPr>
          <a:xfrm>
            <a:off x="635574" y="3883110"/>
            <a:ext cx="4514066" cy="742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лінійних рівнянь</a:t>
            </a:r>
            <a:endParaRPr lang="ru-RU" sz="2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80A6818-7580-405F-8EEB-CB749671BFD6}"/>
                  </a:ext>
                </a:extLst>
              </p:cNvPr>
              <p:cNvSpPr/>
              <p:nvPr/>
            </p:nvSpPr>
            <p:spPr>
              <a:xfrm>
                <a:off x="1132588" y="3883110"/>
                <a:ext cx="2829025" cy="25175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х=8,</m:t>
                            </m:r>
                          </m:e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16 </m:t>
                            </m:r>
                            <m: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– 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 3у=1;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</a:t>
                </a:r>
                <a:endParaRPr lang="ru-RU" sz="22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х=8,</m:t>
                            </m:r>
                          </m:e>
                          <m:e>
                            <m: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– 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3у=</m:t>
                            </m:r>
                            <m: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– 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</a:t>
                </a:r>
                <a:endParaRPr lang="ru-RU" sz="22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х=8,</m:t>
                            </m:r>
                          </m:e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у=5.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2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                                                  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80A6818-7580-405F-8EEB-CB749671B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88" y="3883110"/>
                <a:ext cx="2829025" cy="2517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432D0A-1866-42D4-859E-F5394679EE63}"/>
              </a:ext>
            </a:extLst>
          </p:cNvPr>
          <p:cNvCxnSpPr/>
          <p:nvPr/>
        </p:nvCxnSpPr>
        <p:spPr>
          <a:xfrm flipH="1">
            <a:off x="6297105" y="4213781"/>
            <a:ext cx="424206" cy="32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0AEEBEC-0FCE-4F65-B2EC-D65E737C9F00}"/>
              </a:ext>
            </a:extLst>
          </p:cNvPr>
          <p:cNvCxnSpPr/>
          <p:nvPr/>
        </p:nvCxnSpPr>
        <p:spPr>
          <a:xfrm flipH="1">
            <a:off x="6268825" y="4541952"/>
            <a:ext cx="367645" cy="312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B5D177-2892-41BE-92E2-202CD8203DAF}"/>
              </a:ext>
            </a:extLst>
          </p:cNvPr>
          <p:cNvSpPr/>
          <p:nvPr/>
        </p:nvSpPr>
        <p:spPr>
          <a:xfrm>
            <a:off x="5238458" y="3242314"/>
            <a:ext cx="4584957" cy="1072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Одержали систему лінійних рівнянь з двома змінними. Розв’яжемо її способом додавання.</a:t>
            </a:r>
            <a:endParaRPr lang="ru-RU" sz="2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8" grpId="0" animBg="1"/>
      <p:bldP spid="20" grpId="0" animBg="1"/>
      <p:bldP spid="31" grpId="0" animBg="1"/>
      <p:bldP spid="32" grpId="0" animBg="1"/>
      <p:bldP spid="33" grpId="0" animBg="1"/>
      <p:bldP spid="36" grpId="0" animBg="1"/>
      <p:bldP spid="3" grpId="0" animBg="1"/>
      <p:bldP spid="9" grpId="0" animBg="1"/>
      <p:bldP spid="21" grpId="0" animBg="1"/>
      <p:bldP spid="10" grpId="0" animBg="1"/>
      <p:bldP spid="28" grpId="0" animBg="1"/>
      <p:bldP spid="29" grpId="0"/>
      <p:bldP spid="11" grpId="0" animBg="1"/>
      <p:bldP spid="11" grpId="1" animBg="1"/>
      <p:bldP spid="12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741</Words>
  <Application>Microsoft Office PowerPoint</Application>
  <PresentationFormat>Широкоэкранный</PresentationFormat>
  <Paragraphs>146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5. Розв’язування систем лінійних рівнянь з двома змінними способом додавання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Розв’яжемо разом</vt:lpstr>
      <vt:lpstr>Завдання 1</vt:lpstr>
      <vt:lpstr>Завдання 2</vt:lpstr>
      <vt:lpstr>Задача</vt:lpstr>
      <vt:lpstr> Розв’язання </vt:lpstr>
      <vt:lpstr> Розв’язання </vt:lpstr>
      <vt:lpstr>Презентация PowerPoint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10</cp:revision>
  <dcterms:created xsi:type="dcterms:W3CDTF">2022-09-24T23:39:37Z</dcterms:created>
  <dcterms:modified xsi:type="dcterms:W3CDTF">2022-09-29T21:01:07Z</dcterms:modified>
</cp:coreProperties>
</file>