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A69"/>
    <a:srgbClr val="F60000"/>
    <a:srgbClr val="AB6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34B87-63A4-49A5-89C7-E28CFF2BF4C7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79180-6BA5-4CFD-9EC5-8E556BE5DA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9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9180-6BA5-4CFD-9EC5-8E556BE5DA8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2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5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8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07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3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2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897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6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22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7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1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8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102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3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8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360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79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7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C806E8B-6EF4-40B5-8B1D-C1CE001CAF1F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F333A29-9378-470A-A07A-E897C5391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326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6321" y="461555"/>
            <a:ext cx="9579428" cy="3493487"/>
          </a:xfrm>
        </p:spPr>
        <p:txBody>
          <a:bodyPr>
            <a:noAutofit/>
          </a:bodyPr>
          <a:lstStyle/>
          <a:p>
            <a:r>
              <a:rPr lang="ru-RU" sz="6600" b="1" dirty="0" err="1">
                <a:solidFill>
                  <a:srgbClr val="C00000"/>
                </a:solidFill>
              </a:rPr>
              <a:t>Подорож</a:t>
            </a:r>
            <a:r>
              <a:rPr lang="ru-RU" sz="6600" b="1" dirty="0">
                <a:solidFill>
                  <a:srgbClr val="C00000"/>
                </a:solidFill>
              </a:rPr>
              <a:t> </a:t>
            </a:r>
            <a:r>
              <a:rPr lang="ru-RU" sz="6600" b="1" dirty="0" smtClean="0">
                <a:solidFill>
                  <a:srgbClr val="C00000"/>
                </a:solidFill>
              </a:rPr>
              <a:t> до  </a:t>
            </a:r>
            <a:r>
              <a:rPr lang="ru-RU" sz="6600" b="1" dirty="0" err="1" smtClean="0">
                <a:solidFill>
                  <a:srgbClr val="C00000"/>
                </a:solidFill>
              </a:rPr>
              <a:t>країни</a:t>
            </a:r>
            <a:r>
              <a:rPr lang="ru-RU" sz="6600" b="1" dirty="0" smtClean="0">
                <a:solidFill>
                  <a:srgbClr val="C00000"/>
                </a:solidFill>
              </a:rPr>
              <a:t>  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err="1" smtClean="0">
                <a:solidFill>
                  <a:srgbClr val="C00000"/>
                </a:solidFill>
              </a:rPr>
              <a:t>службових</a:t>
            </a:r>
            <a:r>
              <a:rPr lang="ru-RU" sz="6600" b="1" dirty="0" smtClean="0">
                <a:solidFill>
                  <a:srgbClr val="C00000"/>
                </a:solidFill>
              </a:rPr>
              <a:t>  </a:t>
            </a:r>
            <a:r>
              <a:rPr lang="ru-RU" sz="6600" b="1" dirty="0" err="1" smtClean="0">
                <a:solidFill>
                  <a:srgbClr val="C00000"/>
                </a:solidFill>
              </a:rPr>
              <a:t>частин</a:t>
            </a:r>
            <a:r>
              <a:rPr lang="ru-RU" sz="6600" b="1" dirty="0" smtClean="0">
                <a:solidFill>
                  <a:srgbClr val="C00000"/>
                </a:solidFill>
              </a:rPr>
              <a:t>  </a:t>
            </a:r>
            <a:r>
              <a:rPr lang="ru-RU" sz="6600" b="1" dirty="0" err="1" smtClean="0">
                <a:solidFill>
                  <a:srgbClr val="C00000"/>
                </a:solidFill>
              </a:rPr>
              <a:t>мови</a:t>
            </a:r>
            <a:r>
              <a:rPr lang="ru-RU" sz="6600" b="1" dirty="0" smtClean="0">
                <a:solidFill>
                  <a:srgbClr val="C00000"/>
                </a:solidFill>
              </a:rPr>
              <a:t>  </a:t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«</a:t>
            </a:r>
            <a:r>
              <a:rPr lang="ru-RU" sz="6600" b="1" dirty="0" err="1">
                <a:solidFill>
                  <a:srgbClr val="C00000"/>
                </a:solidFill>
              </a:rPr>
              <a:t>Прийменник</a:t>
            </a:r>
            <a:r>
              <a:rPr lang="ru-RU" sz="6600" b="1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5143" y="4573347"/>
            <a:ext cx="5294811" cy="1096899"/>
          </a:xfrm>
        </p:spPr>
        <p:txBody>
          <a:bodyPr>
            <a:noAutofit/>
          </a:bodyPr>
          <a:lstStyle/>
          <a:p>
            <a:r>
              <a:rPr lang="uk-UA" sz="1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Підготувала:</a:t>
            </a:r>
          </a:p>
          <a:p>
            <a:r>
              <a:rPr lang="uk-UA" sz="1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Вчитель української мови та літератури</a:t>
            </a:r>
          </a:p>
          <a:p>
            <a:r>
              <a:rPr lang="uk-UA" sz="1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ХЗОШ № 118</a:t>
            </a:r>
          </a:p>
          <a:p>
            <a:r>
              <a:rPr lang="uk-UA" sz="18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Тертична</a:t>
            </a:r>
            <a:r>
              <a:rPr lang="uk-UA" sz="1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Яна Михайлівна</a:t>
            </a:r>
            <a:endParaRPr lang="ru-RU" sz="18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459" y="5502"/>
            <a:ext cx="981541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75698"/>
          </a:xfrm>
        </p:spPr>
        <p:txBody>
          <a:bodyPr/>
          <a:lstStyle/>
          <a:p>
            <a:r>
              <a:rPr lang="uk-UA" dirty="0" smtClean="0"/>
              <a:t>А тепер виконай практичні завдання: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39788" y="1140822"/>
            <a:ext cx="10514012" cy="5355771"/>
          </a:xfrm>
        </p:spPr>
        <p:txBody>
          <a:bodyPr/>
          <a:lstStyle/>
          <a:p>
            <a:r>
              <a:rPr lang="ru-RU" sz="2000" dirty="0"/>
              <a:t>1.	</a:t>
            </a:r>
            <a:r>
              <a:rPr lang="ru-RU" sz="2000" dirty="0" smtClean="0"/>
              <a:t>Спиши, </a:t>
            </a:r>
            <a:r>
              <a:rPr lang="ru-RU" sz="2000" dirty="0" err="1"/>
              <a:t>розкриваючи</a:t>
            </a:r>
            <a:r>
              <a:rPr lang="ru-RU" sz="2000" dirty="0"/>
              <a:t> дужки. </a:t>
            </a:r>
            <a:r>
              <a:rPr lang="ru-RU" sz="2000" dirty="0" err="1"/>
              <a:t>З’ясуй</a:t>
            </a:r>
            <a:r>
              <a:rPr lang="ru-RU" sz="2000" dirty="0"/>
              <a:t>, на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відмінки</a:t>
            </a:r>
            <a:r>
              <a:rPr lang="ru-RU" sz="2000" dirty="0"/>
              <a:t> </a:t>
            </a:r>
            <a:r>
              <a:rPr lang="ru-RU" sz="2000" dirty="0" err="1"/>
              <a:t>вказують</a:t>
            </a:r>
            <a:r>
              <a:rPr lang="ru-RU" sz="2000" dirty="0"/>
              <a:t> </a:t>
            </a:r>
            <a:r>
              <a:rPr lang="ru-RU" sz="2000" dirty="0" err="1"/>
              <a:t>прийменники</a:t>
            </a:r>
            <a:r>
              <a:rPr lang="ru-RU" sz="2000" dirty="0"/>
              <a:t>.</a:t>
            </a:r>
          </a:p>
          <a:p>
            <a:r>
              <a:rPr lang="ru-RU" sz="2400" dirty="0" err="1"/>
              <a:t>Інтерес</a:t>
            </a:r>
            <a:r>
              <a:rPr lang="ru-RU" sz="2400" dirty="0"/>
              <a:t> </a:t>
            </a:r>
            <a:r>
              <a:rPr lang="ru-RU" sz="2400" dirty="0" err="1"/>
              <a:t>людини</a:t>
            </a:r>
            <a:r>
              <a:rPr lang="ru-RU" sz="2400" dirty="0"/>
              <a:t> (до)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власне</a:t>
            </a:r>
            <a:r>
              <a:rPr lang="ru-RU" sz="2400" dirty="0"/>
              <a:t> </a:t>
            </a:r>
            <a:r>
              <a:rPr lang="ru-RU" sz="2400" dirty="0" err="1"/>
              <a:t>ім’я</a:t>
            </a:r>
            <a:r>
              <a:rPr lang="ru-RU" sz="2400" dirty="0"/>
              <a:t>; </a:t>
            </a:r>
            <a:r>
              <a:rPr lang="ru-RU" sz="2400" dirty="0" err="1"/>
              <a:t>людина</a:t>
            </a:r>
            <a:r>
              <a:rPr lang="ru-RU" sz="2400" dirty="0"/>
              <a:t> </a:t>
            </a:r>
            <a:r>
              <a:rPr lang="ru-RU" sz="2400" dirty="0" err="1"/>
              <a:t>живе</a:t>
            </a:r>
            <a:r>
              <a:rPr lang="ru-RU" sz="2400" dirty="0"/>
              <a:t> (в) </a:t>
            </a:r>
            <a:r>
              <a:rPr lang="ru-RU" sz="2400" dirty="0" err="1"/>
              <a:t>суспільство</a:t>
            </a:r>
            <a:r>
              <a:rPr lang="ru-RU" sz="2400" dirty="0"/>
              <a:t>; </a:t>
            </a:r>
            <a:r>
              <a:rPr lang="ru-RU" sz="2400" dirty="0" err="1"/>
              <a:t>свідоцтво</a:t>
            </a:r>
            <a:r>
              <a:rPr lang="ru-RU" sz="2400" dirty="0"/>
              <a:t> (про) </a:t>
            </a:r>
            <a:r>
              <a:rPr lang="ru-RU" sz="2400" dirty="0" err="1"/>
              <a:t>народження</a:t>
            </a:r>
            <a:r>
              <a:rPr lang="ru-RU" sz="2400" dirty="0"/>
              <a:t>; право (на) </a:t>
            </a:r>
            <a:r>
              <a:rPr lang="ru-RU" sz="2400" dirty="0" err="1"/>
              <a:t>ім’я</a:t>
            </a:r>
            <a:r>
              <a:rPr lang="ru-RU" sz="2400" dirty="0"/>
              <a:t> </a:t>
            </a:r>
            <a:r>
              <a:rPr lang="ru-RU" sz="2400" dirty="0" err="1"/>
              <a:t>зберігається</a:t>
            </a:r>
            <a:r>
              <a:rPr lang="ru-RU" sz="2400" dirty="0"/>
              <a:t> (за) </a:t>
            </a:r>
            <a:r>
              <a:rPr lang="ru-RU" sz="2400" dirty="0" err="1"/>
              <a:t>людина</a:t>
            </a:r>
            <a:r>
              <a:rPr lang="ru-RU" sz="2400" dirty="0"/>
              <a:t>; </a:t>
            </a:r>
            <a:r>
              <a:rPr lang="ru-RU" sz="2400" dirty="0" err="1"/>
              <a:t>найменування</a:t>
            </a:r>
            <a:r>
              <a:rPr lang="ru-RU" sz="2400" dirty="0"/>
              <a:t> людей </a:t>
            </a:r>
            <a:r>
              <a:rPr lang="ru-RU" sz="2400" dirty="0" err="1"/>
              <a:t>пов’язане</a:t>
            </a:r>
            <a:r>
              <a:rPr lang="ru-RU" sz="2400" dirty="0"/>
              <a:t> (з) </a:t>
            </a:r>
            <a:r>
              <a:rPr lang="ru-RU" sz="2400" dirty="0" err="1"/>
              <a:t>історія</a:t>
            </a:r>
            <a:r>
              <a:rPr lang="ru-RU" sz="2400" dirty="0"/>
              <a:t>; </a:t>
            </a:r>
            <a:r>
              <a:rPr lang="ru-RU" sz="2400" dirty="0" err="1"/>
              <a:t>допомогти</a:t>
            </a:r>
            <a:r>
              <a:rPr lang="ru-RU" sz="2400" dirty="0"/>
              <a:t> (у) </a:t>
            </a:r>
            <a:r>
              <a:rPr lang="ru-RU" sz="2400" dirty="0" err="1"/>
              <a:t>вибір</a:t>
            </a:r>
            <a:r>
              <a:rPr lang="ru-RU" sz="2400" dirty="0"/>
              <a:t> </a:t>
            </a:r>
            <a:r>
              <a:rPr lang="ru-RU" sz="2400" dirty="0" err="1"/>
              <a:t>імені</a:t>
            </a:r>
            <a:r>
              <a:rPr lang="ru-RU" sz="2400" dirty="0"/>
              <a:t>; </a:t>
            </a:r>
            <a:r>
              <a:rPr lang="ru-RU" sz="2400" dirty="0" err="1"/>
              <a:t>розповідь</a:t>
            </a:r>
            <a:r>
              <a:rPr lang="ru-RU" sz="2400" dirty="0"/>
              <a:t> (про)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прізвище</a:t>
            </a:r>
            <a:r>
              <a:rPr lang="ru-RU" sz="2400" dirty="0"/>
              <a:t>; </a:t>
            </a:r>
            <a:r>
              <a:rPr lang="ru-RU" sz="2400" dirty="0" err="1"/>
              <a:t>прізвище</a:t>
            </a:r>
            <a:r>
              <a:rPr lang="ru-RU" sz="2400" dirty="0"/>
              <a:t> походить (</a:t>
            </a:r>
            <a:r>
              <a:rPr lang="ru-RU" sz="2400" dirty="0" err="1"/>
              <a:t>від</a:t>
            </a:r>
            <a:r>
              <a:rPr lang="ru-RU" sz="2400" dirty="0"/>
              <a:t>) </a:t>
            </a:r>
            <a:r>
              <a:rPr lang="ru-RU" sz="2400" dirty="0" err="1"/>
              <a:t>назва</a:t>
            </a:r>
            <a:r>
              <a:rPr lang="ru-RU" sz="2400" dirty="0"/>
              <a:t> птаха.</a:t>
            </a:r>
          </a:p>
          <a:p>
            <a:endParaRPr lang="uk-UA" dirty="0" smtClean="0"/>
          </a:p>
          <a:p>
            <a:endParaRPr lang="ru-RU" dirty="0"/>
          </a:p>
          <a:p>
            <a:r>
              <a:rPr lang="ru-RU" sz="2000" dirty="0"/>
              <a:t>2.	</a:t>
            </a:r>
            <a:r>
              <a:rPr lang="ru-RU" sz="2000" dirty="0" err="1"/>
              <a:t>Підбери</a:t>
            </a:r>
            <a:r>
              <a:rPr lang="ru-RU" sz="2000" dirty="0"/>
              <a:t> </a:t>
            </a:r>
            <a:r>
              <a:rPr lang="ru-RU" sz="2000" dirty="0" err="1"/>
              <a:t>потрібний</a:t>
            </a:r>
            <a:r>
              <a:rPr lang="ru-RU" sz="2000" dirty="0"/>
              <a:t> </a:t>
            </a:r>
            <a:r>
              <a:rPr lang="ru-RU" sz="2000" dirty="0" err="1"/>
              <a:t>прийменник</a:t>
            </a:r>
            <a:r>
              <a:rPr lang="ru-RU" sz="2000" dirty="0"/>
              <a:t> до кожного </a:t>
            </a:r>
            <a:r>
              <a:rPr lang="ru-RU" sz="2000" dirty="0" err="1"/>
              <a:t>речення</a:t>
            </a:r>
            <a:r>
              <a:rPr lang="ru-RU" sz="2000" dirty="0"/>
              <a:t>; </a:t>
            </a:r>
            <a:r>
              <a:rPr lang="ru-RU" sz="2000" dirty="0" err="1"/>
              <a:t>визнач</a:t>
            </a:r>
            <a:r>
              <a:rPr lang="ru-RU" sz="2000" dirty="0"/>
              <a:t> </a:t>
            </a:r>
            <a:r>
              <a:rPr lang="ru-RU" sz="2000" dirty="0" err="1"/>
              <a:t>смислові</a:t>
            </a:r>
            <a:r>
              <a:rPr lang="ru-RU" sz="2000" dirty="0"/>
              <a:t> </a:t>
            </a:r>
            <a:r>
              <a:rPr lang="ru-RU" sz="2000" dirty="0" err="1"/>
              <a:t>відношення</a:t>
            </a:r>
            <a:r>
              <a:rPr lang="ru-RU" sz="2000" dirty="0"/>
              <a:t> </a:t>
            </a:r>
            <a:r>
              <a:rPr lang="ru-RU" sz="2000" dirty="0" err="1"/>
              <a:t>прийменників</a:t>
            </a:r>
            <a:r>
              <a:rPr lang="ru-RU" sz="2000" dirty="0"/>
              <a:t>:</a:t>
            </a:r>
          </a:p>
          <a:p>
            <a:endParaRPr lang="ru-RU" dirty="0"/>
          </a:p>
          <a:p>
            <a:r>
              <a:rPr lang="ru-RU" sz="2400" dirty="0"/>
              <a:t>1. ... </a:t>
            </a:r>
            <a:r>
              <a:rPr lang="ru-RU" sz="2400" dirty="0" err="1"/>
              <a:t>небі</a:t>
            </a:r>
            <a:r>
              <a:rPr lang="ru-RU" sz="2400" dirty="0"/>
              <a:t> не видно </a:t>
            </a:r>
            <a:r>
              <a:rPr lang="ru-RU" sz="2400" dirty="0" err="1"/>
              <a:t>ні</a:t>
            </a:r>
            <a:r>
              <a:rPr lang="ru-RU" sz="2400" dirty="0"/>
              <a:t> </a:t>
            </a:r>
            <a:r>
              <a:rPr lang="ru-RU" sz="2400" dirty="0" err="1"/>
              <a:t>однісінької</a:t>
            </a:r>
            <a:r>
              <a:rPr lang="ru-RU" sz="2400" dirty="0"/>
              <a:t> </a:t>
            </a:r>
            <a:r>
              <a:rPr lang="ru-RU" sz="2400" dirty="0" err="1"/>
              <a:t>хмаринки</a:t>
            </a:r>
            <a:r>
              <a:rPr lang="ru-RU" sz="2400" dirty="0"/>
              <a:t>. </a:t>
            </a:r>
          </a:p>
          <a:p>
            <a:r>
              <a:rPr lang="ru-RU" sz="2400" dirty="0"/>
              <a:t>2.  </a:t>
            </a:r>
            <a:r>
              <a:rPr lang="ru-RU" sz="2400" dirty="0" err="1"/>
              <a:t>Сусідство</a:t>
            </a:r>
            <a:r>
              <a:rPr lang="ru-RU" sz="2400" dirty="0"/>
              <a:t> … </a:t>
            </a:r>
            <a:r>
              <a:rPr lang="ru-RU" sz="2400" dirty="0" err="1"/>
              <a:t>давніх-давен</a:t>
            </a:r>
            <a:r>
              <a:rPr lang="ru-RU" sz="2400" dirty="0"/>
              <a:t> </a:t>
            </a:r>
            <a:r>
              <a:rPr lang="ru-RU" sz="2400" dirty="0" err="1"/>
              <a:t>визначалося</a:t>
            </a:r>
            <a:r>
              <a:rPr lang="ru-RU" sz="2400" dirty="0"/>
              <a:t> </a:t>
            </a:r>
            <a:r>
              <a:rPr lang="ru-RU" sz="2400" dirty="0" err="1"/>
              <a:t>сталими</a:t>
            </a:r>
            <a:r>
              <a:rPr lang="ru-RU" sz="2400" dirty="0"/>
              <a:t> </a:t>
            </a:r>
            <a:r>
              <a:rPr lang="ru-RU" sz="2400" dirty="0" err="1"/>
              <a:t>традиціями</a:t>
            </a:r>
            <a:r>
              <a:rPr lang="ru-RU" sz="2400" dirty="0"/>
              <a:t>.</a:t>
            </a:r>
          </a:p>
          <a:p>
            <a:r>
              <a:rPr lang="ru-RU" sz="2400" dirty="0"/>
              <a:t>3. Сашко </a:t>
            </a:r>
            <a:r>
              <a:rPr lang="ru-RU" sz="2400" dirty="0" err="1"/>
              <a:t>зрозумів</a:t>
            </a:r>
            <a:r>
              <a:rPr lang="ru-RU" sz="2400" dirty="0"/>
              <a:t>: </a:t>
            </a:r>
            <a:r>
              <a:rPr lang="ru-RU" sz="2400" dirty="0" err="1"/>
              <a:t>він</a:t>
            </a:r>
            <a:r>
              <a:rPr lang="ru-RU" sz="2400" dirty="0"/>
              <a:t> повинен </a:t>
            </a:r>
            <a:r>
              <a:rPr lang="ru-RU" sz="2400" dirty="0" err="1"/>
              <a:t>ходити</a:t>
            </a:r>
            <a:r>
              <a:rPr lang="ru-RU" sz="2400" dirty="0"/>
              <a:t> до </a:t>
            </a:r>
            <a:r>
              <a:rPr lang="ru-RU" sz="2400" dirty="0" err="1"/>
              <a:t>школи</a:t>
            </a:r>
            <a:r>
              <a:rPr lang="ru-RU" sz="2400" dirty="0"/>
              <a:t> … </a:t>
            </a:r>
            <a:r>
              <a:rPr lang="ru-RU" sz="2400" dirty="0" err="1"/>
              <a:t>знаннями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0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26" y="801189"/>
            <a:ext cx="7045234" cy="467650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Виконав?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Тепер подивись відповіді у наступному слайді та </a:t>
            </a:r>
            <a:r>
              <a:rPr lang="uk-UA" dirty="0" err="1" smtClean="0"/>
              <a:t>перевір</a:t>
            </a:r>
            <a:r>
              <a:rPr lang="uk-UA" dirty="0" smtClean="0"/>
              <a:t> себе!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459" y="5502"/>
            <a:ext cx="981541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799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latin typeface="Arial Black" panose="020B0A04020102020204" pitchFamily="34" charset="0"/>
              </a:rPr>
              <a:t>Завдання 1. </a:t>
            </a:r>
            <a:br>
              <a:rPr lang="uk-UA" sz="2000" dirty="0" smtClean="0">
                <a:latin typeface="Arial Black" panose="020B0A04020102020204" pitchFamily="34" charset="0"/>
              </a:rPr>
            </a:br>
            <a:r>
              <a:rPr lang="uk-UA" sz="2000" dirty="0" smtClean="0">
                <a:latin typeface="Arial Black" panose="020B0A04020102020204" pitchFamily="34" charset="0"/>
              </a:rPr>
              <a:t>Інтерес людини до свого власного імені (Р. в.), </a:t>
            </a: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 живе 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суспільстві (</a:t>
            </a:r>
            <a:r>
              <a:rPr lang="uk-UA" sz="20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М.в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.); </a:t>
            </a: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свідоцтво 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 народження (</a:t>
            </a:r>
            <a:r>
              <a:rPr lang="uk-UA" sz="20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Зн.в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.); </a:t>
            </a: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право 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ім’я (</a:t>
            </a:r>
            <a:r>
              <a:rPr lang="uk-UA" sz="20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Зн.в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зберігається 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людиною (</a:t>
            </a:r>
            <a:r>
              <a:rPr lang="uk-UA" sz="20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Ор.в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.); </a:t>
            </a: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найменування людей пов’язане 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історією (</a:t>
            </a:r>
            <a:r>
              <a:rPr lang="uk-UA" sz="20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Ор.в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.); </a:t>
            </a: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допомогти 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виборі (</a:t>
            </a:r>
            <a:r>
              <a:rPr lang="uk-UA" sz="20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М.в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імені; розповідь 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 своє прізвище (</a:t>
            </a:r>
            <a:r>
              <a:rPr lang="uk-UA" sz="20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Зн.в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.); </a:t>
            </a: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прізвище походить 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 назви (</a:t>
            </a:r>
            <a:r>
              <a:rPr lang="uk-UA" sz="20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Р.в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птаха</a:t>
            </a: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2. </a:t>
            </a:r>
            <a:b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небі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(де? - </a:t>
            </a:r>
            <a:r>
              <a:rPr lang="ru-RU" sz="2000" i="1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</a:t>
            </a:r>
            <a:r>
              <a:rPr lang="ru-RU" sz="20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видно </a:t>
            </a:r>
            <a:r>
              <a:rPr lang="ru-RU" sz="2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однісінької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хмаринки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ru-RU" sz="20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Сусідство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давніх-давен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 </a:t>
            </a:r>
            <a:r>
              <a:rPr lang="ru-RU" sz="2000" i="1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sz="20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часу? - час) </a:t>
            </a:r>
            <a:r>
              <a:rPr lang="ru-RU" sz="2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визначалося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сталими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традиціями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Сашко </a:t>
            </a:r>
            <a:r>
              <a:rPr lang="ru-RU" sz="2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зрозумів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повинен </a:t>
            </a:r>
            <a:r>
              <a:rPr lang="ru-RU" sz="2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ходити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школи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ru-RU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(за </a:t>
            </a:r>
            <a:r>
              <a:rPr lang="ru-RU" sz="2000" i="1" dirty="0" err="1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якою</a:t>
            </a:r>
            <a:r>
              <a:rPr lang="ru-RU" sz="2000" i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метою? - мета) </a:t>
            </a:r>
            <a:r>
              <a:rPr lang="ru-RU" sz="20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знаннями</a:t>
            </a: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0909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Якщо ти впорався з усіма завданнями та зрозумів увесь матеріал, то ти </a:t>
            </a:r>
            <a:r>
              <a:rPr lang="uk-UA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молодець</a:t>
            </a:r>
            <a:r>
              <a:rPr lang="uk-UA" sz="4000" dirty="0" smtClean="0">
                <a:latin typeface="Arial Black" panose="020B0A04020102020204" pitchFamily="34" charset="0"/>
              </a:rPr>
              <a:t>!</a:t>
            </a:r>
            <a:br>
              <a:rPr lang="uk-UA" sz="4000" dirty="0" smtClean="0">
                <a:latin typeface="Arial Black" panose="020B0A04020102020204" pitchFamily="34" charset="0"/>
              </a:rPr>
            </a:br>
            <a:r>
              <a:rPr lang="uk-UA" sz="4000" dirty="0" smtClean="0">
                <a:latin typeface="Arial Black" panose="020B0A04020102020204" pitchFamily="34" charset="0"/>
              </a:rPr>
              <a:t/>
            </a:r>
            <a:br>
              <a:rPr lang="uk-UA" sz="4000" dirty="0" smtClean="0">
                <a:latin typeface="Arial Black" panose="020B0A04020102020204" pitchFamily="34" charset="0"/>
              </a:rPr>
            </a:br>
            <a:r>
              <a:rPr lang="uk-UA" sz="4000" dirty="0" smtClean="0">
                <a:latin typeface="Arial Black" panose="020B0A04020102020204" pitchFamily="34" charset="0"/>
              </a:rPr>
              <a:t>Якщо щось залишилось незрозумілим, </a:t>
            </a:r>
            <a:r>
              <a:rPr lang="uk-UA" sz="4000" dirty="0">
                <a:solidFill>
                  <a:srgbClr val="FFC000"/>
                </a:solidFill>
                <a:latin typeface="Arial Black" panose="020B0A04020102020204" pitchFamily="34" charset="0"/>
              </a:rPr>
              <a:t>перечитай все ще раз</a:t>
            </a:r>
            <a:r>
              <a:rPr lang="uk-UA" sz="4000" dirty="0" smtClean="0">
                <a:latin typeface="Arial Black" panose="020B0A04020102020204" pitchFamily="34" charset="0"/>
              </a:rPr>
              <a:t>!</a:t>
            </a:r>
            <a:br>
              <a:rPr lang="uk-UA" sz="4000" dirty="0" smtClean="0">
                <a:latin typeface="Arial Black" panose="020B0A04020102020204" pitchFamily="34" charset="0"/>
              </a:rPr>
            </a:br>
            <a:r>
              <a:rPr lang="uk-UA" sz="4000" dirty="0">
                <a:latin typeface="Arial Black" panose="020B0A04020102020204" pitchFamily="34" charset="0"/>
              </a:rPr>
              <a:t/>
            </a:r>
            <a:br>
              <a:rPr lang="uk-UA" sz="4000" dirty="0">
                <a:latin typeface="Arial Black" panose="020B0A04020102020204" pitchFamily="34" charset="0"/>
              </a:rPr>
            </a:br>
            <a:r>
              <a:rPr lang="uk-UA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Вітаємо! Сьогодні </a:t>
            </a:r>
            <a:r>
              <a:rPr lang="uk-UA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ти </a:t>
            </a:r>
            <a:r>
              <a:rPr lang="uk-UA" sz="4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розпочав </a:t>
            </a:r>
            <a:r>
              <a:rPr lang="uk-UA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своє знайомство з країною </a:t>
            </a:r>
            <a:r>
              <a:rPr lang="uk-UA" sz="4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«Прийменник» </a:t>
            </a:r>
            <a:r>
              <a:rPr lang="uk-UA" sz="4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та її мешканцями!</a:t>
            </a:r>
            <a:endParaRPr lang="ru-RU" sz="4000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/>
            </a:r>
            <a:br>
              <a:rPr lang="ru-RU" sz="7200" b="1" dirty="0" smtClean="0">
                <a:solidFill>
                  <a:srgbClr val="FFFF00"/>
                </a:solidFill>
              </a:rPr>
            </a:br>
            <a:r>
              <a:rPr lang="ru-RU" sz="7200" b="1" dirty="0" err="1" smtClean="0">
                <a:solidFill>
                  <a:srgbClr val="FFFF00"/>
                </a:solidFill>
              </a:rPr>
              <a:t>Добрий</a:t>
            </a:r>
            <a:r>
              <a:rPr lang="ru-RU" sz="7200" b="1" dirty="0" smtClean="0">
                <a:solidFill>
                  <a:srgbClr val="FFFF00"/>
                </a:solidFill>
              </a:rPr>
              <a:t> </a:t>
            </a:r>
            <a:r>
              <a:rPr lang="ru-RU" sz="7200" b="1" dirty="0">
                <a:solidFill>
                  <a:srgbClr val="FFFF00"/>
                </a:solidFill>
              </a:rPr>
              <a:t>день!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2603500"/>
            <a:ext cx="6635931" cy="34163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Arial Black" panose="020B0A04020102020204" pitchFamily="34" charset="0"/>
              </a:rPr>
              <a:t>Вітаємо</a:t>
            </a:r>
            <a:r>
              <a:rPr lang="ru-RU" sz="36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тебе                     у </a:t>
            </a:r>
            <a:r>
              <a:rPr lang="ru-RU" sz="36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дивовижній</a:t>
            </a:r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країні</a:t>
            </a:r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Arial Black" panose="020B0A04020102020204" pitchFamily="34" charset="0"/>
              </a:rPr>
              <a:t>службових</a:t>
            </a:r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Arial Black" panose="020B0A04020102020204" pitchFamily="34" charset="0"/>
              </a:rPr>
              <a:t>частин</a:t>
            </a:r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мови</a:t>
            </a:r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, </a:t>
            </a:r>
            <a:r>
              <a:rPr lang="ru-RU" sz="3600" dirty="0" err="1">
                <a:solidFill>
                  <a:srgbClr val="00B050"/>
                </a:solidFill>
                <a:latin typeface="Arial Black" panose="020B0A04020102020204" pitchFamily="34" charset="0"/>
              </a:rPr>
              <a:t>що</a:t>
            </a:r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зветься</a:t>
            </a:r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 «</a:t>
            </a:r>
            <a:r>
              <a:rPr lang="ru-RU" sz="3600" dirty="0" err="1">
                <a:solidFill>
                  <a:srgbClr val="00B050"/>
                </a:solidFill>
                <a:latin typeface="Arial Black" panose="020B0A04020102020204" pitchFamily="34" charset="0"/>
              </a:rPr>
              <a:t>Прийменник</a:t>
            </a:r>
            <a: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  <a:t>».</a:t>
            </a:r>
            <a:br>
              <a:rPr lang="ru-RU" sz="3600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endParaRPr lang="ru-RU" sz="36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694" y="1856151"/>
            <a:ext cx="5247219" cy="370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4034" y="973667"/>
            <a:ext cx="9048206" cy="29277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Давай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згадаємо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чим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службові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частини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мови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відрізняються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</a:rPr>
              <a:t>самостійних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4000" b="1" dirty="0" smtClean="0">
                <a:solidFill>
                  <a:srgbClr val="FFC000"/>
                </a:solidFill>
              </a:rPr>
              <a:t/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    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b="1" dirty="0" smtClean="0">
                <a:solidFill>
                  <a:srgbClr val="FFC000"/>
                </a:solidFill>
              </a:rPr>
              <a:t>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Дай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відповіді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запитання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                     так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чи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?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4066903"/>
            <a:ext cx="9661092" cy="1952896"/>
          </a:xfrm>
        </p:spPr>
        <p:txBody>
          <a:bodyPr>
            <a:normAutofit fontScale="85000" lnSpcReduction="20000"/>
          </a:bodyPr>
          <a:lstStyle/>
          <a:p>
            <a:r>
              <a:rPr lang="ru-RU" sz="3000" b="1" dirty="0" smtClean="0">
                <a:solidFill>
                  <a:schemeClr val="tx1"/>
                </a:solidFill>
              </a:rPr>
              <a:t>1</a:t>
            </a:r>
            <a:r>
              <a:rPr lang="ru-RU" sz="3000" b="1" dirty="0">
                <a:solidFill>
                  <a:schemeClr val="tx1"/>
                </a:solidFill>
              </a:rPr>
              <a:t>.</a:t>
            </a:r>
            <a:r>
              <a:rPr lang="ru-RU" sz="3000" dirty="0">
                <a:solidFill>
                  <a:schemeClr val="tx1"/>
                </a:solidFill>
              </a:rPr>
              <a:t>	</a:t>
            </a:r>
            <a:r>
              <a:rPr lang="ru-RU" sz="3000" b="1" dirty="0" err="1">
                <a:solidFill>
                  <a:schemeClr val="tx1"/>
                </a:solidFill>
              </a:rPr>
              <a:t>Службові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b="1" dirty="0" err="1">
                <a:solidFill>
                  <a:schemeClr val="tx1"/>
                </a:solidFill>
              </a:rPr>
              <a:t>частини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b="1" dirty="0" err="1">
                <a:solidFill>
                  <a:schemeClr val="tx1"/>
                </a:solidFill>
              </a:rPr>
              <a:t>мови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b="1" dirty="0" err="1">
                <a:solidFill>
                  <a:schemeClr val="tx1"/>
                </a:solidFill>
              </a:rPr>
              <a:t>відповідають</a:t>
            </a:r>
            <a:r>
              <a:rPr lang="ru-RU" sz="3000" b="1" dirty="0">
                <a:solidFill>
                  <a:schemeClr val="tx1"/>
                </a:solidFill>
              </a:rPr>
              <a:t> на </a:t>
            </a:r>
            <a:r>
              <a:rPr lang="ru-RU" sz="3000" b="1" dirty="0" err="1" smtClean="0">
                <a:solidFill>
                  <a:schemeClr val="tx1"/>
                </a:solidFill>
              </a:rPr>
              <a:t>запитання</a:t>
            </a:r>
            <a:r>
              <a:rPr lang="ru-RU" sz="3000" b="1" dirty="0">
                <a:solidFill>
                  <a:schemeClr val="tx1"/>
                </a:solidFill>
              </a:rPr>
              <a:t>? </a:t>
            </a:r>
          </a:p>
          <a:p>
            <a:r>
              <a:rPr lang="ru-RU" sz="3000" b="1" dirty="0">
                <a:solidFill>
                  <a:schemeClr val="tx1"/>
                </a:solidFill>
              </a:rPr>
              <a:t>2.	Вони </a:t>
            </a:r>
            <a:r>
              <a:rPr lang="ru-RU" sz="3000" b="1" dirty="0" err="1">
                <a:solidFill>
                  <a:schemeClr val="tx1"/>
                </a:solidFill>
              </a:rPr>
              <a:t>мають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b="1" dirty="0" err="1">
                <a:solidFill>
                  <a:schemeClr val="tx1"/>
                </a:solidFill>
              </a:rPr>
              <a:t>лексичне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b="1" dirty="0" err="1">
                <a:solidFill>
                  <a:schemeClr val="tx1"/>
                </a:solidFill>
              </a:rPr>
              <a:t>значення</a:t>
            </a:r>
            <a:r>
              <a:rPr lang="ru-RU" sz="3000" b="1" dirty="0">
                <a:solidFill>
                  <a:schemeClr val="tx1"/>
                </a:solidFill>
              </a:rPr>
              <a:t>? </a:t>
            </a:r>
          </a:p>
          <a:p>
            <a:r>
              <a:rPr lang="ru-RU" sz="3000" b="1" dirty="0">
                <a:solidFill>
                  <a:schemeClr val="tx1"/>
                </a:solidFill>
              </a:rPr>
              <a:t>3.	</a:t>
            </a:r>
            <a:r>
              <a:rPr lang="ru-RU" sz="3000" b="1" dirty="0" err="1">
                <a:solidFill>
                  <a:schemeClr val="tx1"/>
                </a:solidFill>
              </a:rPr>
              <a:t>Виступають</a:t>
            </a:r>
            <a:r>
              <a:rPr lang="ru-RU" sz="3000" b="1" dirty="0">
                <a:solidFill>
                  <a:schemeClr val="tx1"/>
                </a:solidFill>
              </a:rPr>
              <a:t> у </a:t>
            </a:r>
            <a:r>
              <a:rPr lang="ru-RU" sz="3000" b="1" dirty="0" err="1">
                <a:solidFill>
                  <a:schemeClr val="tx1"/>
                </a:solidFill>
              </a:rPr>
              <a:t>ролі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b="1" dirty="0" err="1">
                <a:solidFill>
                  <a:schemeClr val="tx1"/>
                </a:solidFill>
              </a:rPr>
              <a:t>членів</a:t>
            </a:r>
            <a:r>
              <a:rPr lang="ru-RU" sz="3000" b="1" dirty="0">
                <a:solidFill>
                  <a:schemeClr val="tx1"/>
                </a:solidFill>
              </a:rPr>
              <a:t> </a:t>
            </a:r>
            <a:r>
              <a:rPr lang="ru-RU" sz="3000" b="1" dirty="0" err="1">
                <a:solidFill>
                  <a:schemeClr val="tx1"/>
                </a:solidFill>
              </a:rPr>
              <a:t>речення</a:t>
            </a:r>
            <a:r>
              <a:rPr lang="ru-RU" sz="3000" b="1" dirty="0">
                <a:solidFill>
                  <a:schemeClr val="tx1"/>
                </a:solidFill>
              </a:rPr>
              <a:t>? </a:t>
            </a:r>
            <a:endParaRPr lang="ru-RU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0070C0"/>
              </a:solidFill>
            </a:endParaRPr>
          </a:p>
          <a:p>
            <a:r>
              <a:rPr lang="uk-UA" b="1" dirty="0" smtClean="0">
                <a:solidFill>
                  <a:schemeClr val="bg1"/>
                </a:solidFill>
              </a:rPr>
              <a:t>Відповів? У наступному слайді </a:t>
            </a:r>
            <a:r>
              <a:rPr lang="uk-UA" b="1" dirty="0" err="1" smtClean="0">
                <a:solidFill>
                  <a:schemeClr val="bg1"/>
                </a:solidFill>
              </a:rPr>
              <a:t>перевір</a:t>
            </a:r>
            <a:r>
              <a:rPr lang="uk-UA" b="1" dirty="0" smtClean="0">
                <a:solidFill>
                  <a:schemeClr val="bg1"/>
                </a:solidFill>
              </a:rPr>
              <a:t> себе!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459" y="5502"/>
            <a:ext cx="981541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236618"/>
            <a:ext cx="8761413" cy="1175656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Правильні відповіді:</a:t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1. Ні.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2. Ні.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3. Ні.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3274423"/>
            <a:ext cx="8825659" cy="274537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Запам’ятай</a:t>
            </a:r>
            <a:r>
              <a:rPr lang="ru-RU" b="1" dirty="0">
                <a:solidFill>
                  <a:srgbClr val="C00000"/>
                </a:solidFill>
              </a:rPr>
              <a:t>!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Це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три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найважливіші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ознаки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що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притаманні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службовим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частинам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мови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вони не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відповідают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запитання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не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мають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лексичного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значення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не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виступають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членами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речення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А </a:t>
            </a:r>
            <a:r>
              <a:rPr lang="ru-RU" b="1" dirty="0" err="1">
                <a:solidFill>
                  <a:srgbClr val="FFFF00"/>
                </a:solidFill>
              </a:rPr>
              <a:t>тепер</a:t>
            </a:r>
            <a:r>
              <a:rPr lang="ru-RU" b="1" dirty="0">
                <a:solidFill>
                  <a:srgbClr val="FFFF00"/>
                </a:solidFill>
              </a:rPr>
              <a:t> давай </a:t>
            </a:r>
            <a:r>
              <a:rPr lang="ru-RU" b="1" dirty="0" err="1">
                <a:solidFill>
                  <a:srgbClr val="FFFF00"/>
                </a:solidFill>
              </a:rPr>
              <a:t>завітаємо</a:t>
            </a:r>
            <a:r>
              <a:rPr lang="ru-RU" b="1" dirty="0">
                <a:solidFill>
                  <a:srgbClr val="FFFF00"/>
                </a:solidFill>
              </a:rPr>
              <a:t> до </a:t>
            </a:r>
            <a:r>
              <a:rPr lang="ru-RU" b="1" dirty="0" err="1">
                <a:solidFill>
                  <a:srgbClr val="FFFF00"/>
                </a:solidFill>
              </a:rPr>
              <a:t>нашої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країни</a:t>
            </a:r>
            <a:r>
              <a:rPr lang="ru-RU" b="1" dirty="0">
                <a:solidFill>
                  <a:srgbClr val="FFFF00"/>
                </a:solidFill>
              </a:rPr>
              <a:t> і </a:t>
            </a:r>
            <a:r>
              <a:rPr lang="ru-RU" b="1" dirty="0" err="1">
                <a:solidFill>
                  <a:srgbClr val="FFFF00"/>
                </a:solidFill>
              </a:rPr>
              <a:t>одразу</a:t>
            </a:r>
            <a:r>
              <a:rPr lang="ru-RU" b="1" dirty="0">
                <a:solidFill>
                  <a:srgbClr val="FFFF00"/>
                </a:solidFill>
              </a:rPr>
              <a:t> ж </a:t>
            </a:r>
            <a:r>
              <a:rPr lang="ru-RU" b="1" dirty="0" err="1" smtClean="0">
                <a:solidFill>
                  <a:srgbClr val="FFFF00"/>
                </a:solidFill>
              </a:rPr>
              <a:t>познайомимося</a:t>
            </a:r>
            <a:r>
              <a:rPr lang="ru-RU" b="1" dirty="0" smtClean="0">
                <a:solidFill>
                  <a:srgbClr val="FFFF00"/>
                </a:solidFill>
              </a:rPr>
              <a:t> з </a:t>
            </a:r>
            <a:r>
              <a:rPr lang="ru-RU" b="1" dirty="0" err="1">
                <a:solidFill>
                  <a:srgbClr val="FFFF00"/>
                </a:solidFill>
              </a:rPr>
              <a:t>цим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цікавим</a:t>
            </a:r>
            <a:r>
              <a:rPr lang="ru-RU" b="1" dirty="0">
                <a:solidFill>
                  <a:srgbClr val="FFFF00"/>
                </a:solidFill>
              </a:rPr>
              <a:t> словом «</a:t>
            </a:r>
            <a:r>
              <a:rPr lang="ru-RU" b="1" dirty="0" err="1">
                <a:solidFill>
                  <a:srgbClr val="FFFF00"/>
                </a:solidFill>
              </a:rPr>
              <a:t>прийменник</a:t>
            </a:r>
            <a:r>
              <a:rPr lang="ru-RU" b="1" dirty="0">
                <a:solidFill>
                  <a:srgbClr val="FFFF00"/>
                </a:solidFill>
              </a:rPr>
              <a:t>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459" y="5502"/>
            <a:ext cx="981541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296091"/>
            <a:ext cx="9295331" cy="3344091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Прийменник</a:t>
            </a:r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– </a:t>
            </a:r>
            <a:r>
              <a:rPr lang="ru-RU" sz="2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це</a:t>
            </a:r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службова</a:t>
            </a:r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незмінна</a:t>
            </a:r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частина</a:t>
            </a:r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мови</a:t>
            </a:r>
            <a:r>
              <a:rPr 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що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виражає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відношення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між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 предметами,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відношення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дії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 та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ознаки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 до предмета,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залежність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іменника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числівника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займенника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від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інших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слів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 у </a:t>
            </a:r>
            <a:r>
              <a:rPr lang="ru-RU" sz="2400" b="1" dirty="0" err="1">
                <a:solidFill>
                  <a:srgbClr val="FFC000"/>
                </a:solidFill>
                <a:latin typeface="Arial Black" panose="020B0A04020102020204" pitchFamily="34" charset="0"/>
              </a:rPr>
              <a:t>реченні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і разом з ними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вказує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на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об’єкт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дії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напрям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місце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, час, причину, мету.</a:t>
            </a:r>
            <a:b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400" b="1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3" y="3361508"/>
            <a:ext cx="9129869" cy="3161211"/>
          </a:xfrm>
        </p:spPr>
        <p:txBody>
          <a:bodyPr>
            <a:normAutofit/>
          </a:bodyPr>
          <a:lstStyle/>
          <a:p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Приклади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</a:rPr>
              <a:t>прийменника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</a:rPr>
              <a:t>реченні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</a:rPr>
              <a:t>прийменники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</a:rPr>
              <a:t>виділені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):  </a:t>
            </a:r>
            <a:r>
              <a:rPr lang="ru-RU" sz="3200" b="1" dirty="0" err="1" smtClean="0"/>
              <a:t>Ще</a:t>
            </a:r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FFFF00"/>
                </a:solidFill>
              </a:rPr>
              <a:t>в</a:t>
            </a:r>
            <a:r>
              <a:rPr lang="ru-RU" sz="3200" b="1" dirty="0"/>
              <a:t> </a:t>
            </a:r>
            <a:r>
              <a:rPr lang="ru-RU" sz="3200" b="1" dirty="0" err="1"/>
              <a:t>дитинстві</a:t>
            </a:r>
            <a:r>
              <a:rPr lang="ru-RU" sz="3200" b="1" dirty="0"/>
              <a:t> я ходив </a:t>
            </a:r>
            <a:r>
              <a:rPr lang="ru-RU" sz="3200" b="1" dirty="0">
                <a:solidFill>
                  <a:srgbClr val="FFFF00"/>
                </a:solidFill>
              </a:rPr>
              <a:t>у </a:t>
            </a:r>
            <a:r>
              <a:rPr lang="ru-RU" sz="3200" b="1" dirty="0"/>
              <a:t>трави… (</a:t>
            </a:r>
            <a:r>
              <a:rPr lang="ru-RU" sz="3200" b="1" dirty="0" err="1"/>
              <a:t>В.Симоненко</a:t>
            </a:r>
            <a:r>
              <a:rPr lang="ru-RU" sz="3200" b="1" dirty="0" smtClean="0"/>
              <a:t>).</a:t>
            </a:r>
          </a:p>
          <a:p>
            <a:pPr marL="0" indent="0">
              <a:buNone/>
            </a:pPr>
            <a:endParaRPr lang="ru-RU" sz="1500" dirty="0"/>
          </a:p>
          <a:p>
            <a:r>
              <a:rPr lang="ru-RU" b="1" dirty="0" err="1"/>
              <a:t>Тепер</a:t>
            </a:r>
            <a:r>
              <a:rPr lang="ru-RU" b="1" dirty="0"/>
              <a:t> </a:t>
            </a:r>
            <a:r>
              <a:rPr lang="ru-RU" b="1" dirty="0" err="1"/>
              <a:t>подивися</a:t>
            </a:r>
            <a:r>
              <a:rPr lang="ru-RU" b="1" dirty="0"/>
              <a:t>, до </a:t>
            </a:r>
            <a:r>
              <a:rPr lang="ru-RU" b="1" dirty="0" err="1"/>
              <a:t>якого</a:t>
            </a:r>
            <a:r>
              <a:rPr lang="ru-RU" b="1" dirty="0"/>
              <a:t> слова </a:t>
            </a:r>
            <a:r>
              <a:rPr lang="ru-RU" b="1" dirty="0" err="1"/>
              <a:t>приєднується</a:t>
            </a:r>
            <a:r>
              <a:rPr lang="ru-RU" b="1" dirty="0"/>
              <a:t> </a:t>
            </a:r>
            <a:r>
              <a:rPr lang="ru-RU" b="1" dirty="0" err="1"/>
              <a:t>кожен</a:t>
            </a:r>
            <a:r>
              <a:rPr lang="ru-RU" b="1" dirty="0"/>
              <a:t> </a:t>
            </a:r>
            <a:r>
              <a:rPr lang="ru-RU" b="1" dirty="0" err="1"/>
              <a:t>прийменник</a:t>
            </a:r>
            <a:r>
              <a:rPr lang="ru-RU" b="1" dirty="0" smtClean="0"/>
              <a:t>. І </a:t>
            </a:r>
            <a:r>
              <a:rPr lang="ru-RU" b="1" dirty="0" err="1" smtClean="0"/>
              <a:t>перевір</a:t>
            </a:r>
            <a:r>
              <a:rPr lang="ru-RU" b="1" dirty="0" smtClean="0"/>
              <a:t> свою </a:t>
            </a:r>
            <a:r>
              <a:rPr lang="ru-RU" b="1" dirty="0" err="1" smtClean="0"/>
              <a:t>відповідь</a:t>
            </a:r>
            <a:r>
              <a:rPr lang="ru-RU" b="1" dirty="0" smtClean="0"/>
              <a:t> у </a:t>
            </a:r>
            <a:r>
              <a:rPr lang="ru-RU" b="1" dirty="0" err="1" smtClean="0"/>
              <a:t>наступному</a:t>
            </a:r>
            <a:r>
              <a:rPr lang="ru-RU" b="1" dirty="0" smtClean="0"/>
              <a:t> </a:t>
            </a:r>
            <a:r>
              <a:rPr lang="ru-RU" b="1" dirty="0" err="1" smtClean="0"/>
              <a:t>слайді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31" y="4246"/>
            <a:ext cx="984069" cy="68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154" y="487679"/>
            <a:ext cx="92485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В:  </a:t>
            </a:r>
            <a:r>
              <a:rPr lang="ru-RU" sz="2800" dirty="0" smtClean="0">
                <a:latin typeface="Arial Black" panose="020B0A04020102020204" pitchFamily="34" charset="0"/>
              </a:rPr>
              <a:t>в </a:t>
            </a:r>
            <a:r>
              <a:rPr lang="ru-RU" sz="2800" dirty="0" err="1" smtClean="0">
                <a:latin typeface="Arial Black" panose="020B0A04020102020204" pitchFamily="34" charset="0"/>
              </a:rPr>
              <a:t>дитинстві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У:  </a:t>
            </a:r>
            <a:r>
              <a:rPr lang="ru-RU" sz="2800" dirty="0" smtClean="0">
                <a:latin typeface="Arial Black" panose="020B0A04020102020204" pitchFamily="34" charset="0"/>
              </a:rPr>
              <a:t>у трави.</a:t>
            </a:r>
          </a:p>
          <a:p>
            <a:endParaRPr lang="ru-RU" dirty="0" smtClean="0"/>
          </a:p>
          <a:p>
            <a:r>
              <a:rPr lang="ru-RU" sz="2400" dirty="0" err="1" smtClean="0"/>
              <a:t>Бачимо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приєднується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він</a:t>
            </a:r>
            <a:r>
              <a:rPr lang="ru-RU" sz="2400" dirty="0" smtClean="0"/>
              <a:t> </a:t>
            </a:r>
            <a:r>
              <a:rPr lang="ru-RU" sz="2400" dirty="0" err="1" smtClean="0"/>
              <a:t>найчастіше</a:t>
            </a:r>
            <a:r>
              <a:rPr lang="ru-RU" sz="2400" dirty="0" smtClean="0"/>
              <a:t> до </a:t>
            </a:r>
            <a:r>
              <a:rPr lang="ru-RU" sz="2400" dirty="0" err="1" smtClean="0"/>
              <a:t>іменника</a:t>
            </a:r>
            <a:r>
              <a:rPr lang="ru-RU" sz="2400" dirty="0" smtClean="0"/>
              <a:t>. </a:t>
            </a:r>
            <a:r>
              <a:rPr lang="ru-RU" sz="2400" dirty="0" err="1" smtClean="0"/>
              <a:t>Інколи</a:t>
            </a:r>
            <a:r>
              <a:rPr lang="ru-RU" sz="2400" dirty="0" smtClean="0"/>
              <a:t> – до </a:t>
            </a:r>
            <a:r>
              <a:rPr lang="ru-RU" sz="2400" dirty="0" err="1" smtClean="0"/>
              <a:t>займенника</a:t>
            </a:r>
            <a:r>
              <a:rPr lang="ru-RU" sz="2400" dirty="0" smtClean="0"/>
              <a:t> (</a:t>
            </a:r>
            <a:r>
              <a:rPr lang="ru-RU" sz="2400" dirty="0" smtClean="0">
                <a:solidFill>
                  <a:srgbClr val="FFFF00"/>
                </a:solidFill>
              </a:rPr>
              <a:t>до </a:t>
            </a:r>
            <a:r>
              <a:rPr lang="ru-RU" sz="2400" dirty="0" smtClean="0"/>
              <a:t>мене, </a:t>
            </a:r>
            <a:r>
              <a:rPr lang="ru-RU" sz="2400" dirty="0" err="1" smtClean="0">
                <a:solidFill>
                  <a:srgbClr val="FFFF00"/>
                </a:solidFill>
              </a:rPr>
              <a:t>біля</a:t>
            </a:r>
            <a:r>
              <a:rPr lang="ru-RU" sz="2400" dirty="0" smtClean="0"/>
              <a:t> нас).</a:t>
            </a:r>
          </a:p>
          <a:p>
            <a:endParaRPr lang="ru-RU" sz="2400" dirty="0" smtClean="0"/>
          </a:p>
          <a:p>
            <a:r>
              <a:rPr lang="ru-RU" sz="2800" dirty="0" err="1" smtClean="0">
                <a:solidFill>
                  <a:srgbClr val="FF0000"/>
                </a:solidFill>
              </a:rPr>
              <a:t>Можна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зробити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висновок</a:t>
            </a:r>
            <a:r>
              <a:rPr lang="ru-RU" sz="2800" dirty="0" smtClean="0">
                <a:solidFill>
                  <a:srgbClr val="FF0000"/>
                </a:solidFill>
              </a:rPr>
              <a:t>: </a:t>
            </a:r>
            <a:r>
              <a:rPr lang="ru-RU" sz="2800" dirty="0" err="1" smtClean="0"/>
              <a:t>прийменник</a:t>
            </a:r>
            <a:r>
              <a:rPr lang="ru-RU" sz="2800" dirty="0" smtClean="0"/>
              <a:t> </a:t>
            </a:r>
            <a:r>
              <a:rPr lang="ru-RU" sz="2800" dirty="0" err="1" smtClean="0"/>
              <a:t>виступає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засобом</a:t>
            </a:r>
            <a:r>
              <a:rPr lang="ru-RU" sz="2800" dirty="0" smtClean="0"/>
              <a:t> </a:t>
            </a:r>
            <a:r>
              <a:rPr lang="ru-RU" sz="2800" dirty="0" err="1" smtClean="0"/>
              <a:t>зв’язку</a:t>
            </a:r>
            <a:r>
              <a:rPr lang="ru-RU" sz="2800" dirty="0" smtClean="0"/>
              <a:t> </a:t>
            </a:r>
            <a:r>
              <a:rPr lang="ru-RU" sz="2800" dirty="0" err="1" smtClean="0"/>
              <a:t>слів</a:t>
            </a:r>
            <a:r>
              <a:rPr lang="ru-RU" sz="2800" dirty="0" smtClean="0"/>
              <a:t> як у </a:t>
            </a:r>
            <a:r>
              <a:rPr lang="ru-RU" sz="2800" dirty="0" err="1" smtClean="0"/>
              <a:t>словосполученні</a:t>
            </a:r>
            <a:r>
              <a:rPr lang="ru-RU" sz="2800" dirty="0" smtClean="0"/>
              <a:t> (</a:t>
            </a:r>
            <a:r>
              <a:rPr lang="ru-RU" sz="2800" dirty="0" err="1" smtClean="0">
                <a:solidFill>
                  <a:srgbClr val="FFFF00"/>
                </a:solidFill>
              </a:rPr>
              <a:t>навколо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школи</a:t>
            </a:r>
            <a:r>
              <a:rPr lang="ru-RU" sz="2800" dirty="0" smtClean="0"/>
              <a:t>), так і </a:t>
            </a:r>
            <a:r>
              <a:rPr lang="ru-RU" sz="2800" dirty="0" err="1" smtClean="0"/>
              <a:t>речення</a:t>
            </a:r>
            <a:r>
              <a:rPr lang="ru-RU" sz="2800" dirty="0" smtClean="0"/>
              <a:t> (</a:t>
            </a:r>
            <a:r>
              <a:rPr lang="ru-RU" sz="2800" dirty="0" err="1" smtClean="0"/>
              <a:t>Першокласники</a:t>
            </a:r>
            <a:r>
              <a:rPr lang="ru-RU" sz="2800" dirty="0" smtClean="0"/>
              <a:t> </a:t>
            </a:r>
            <a:r>
              <a:rPr lang="ru-RU" sz="2800" dirty="0" err="1" smtClean="0"/>
              <a:t>бігали</a:t>
            </a:r>
            <a:r>
              <a:rPr lang="ru-RU" sz="2800" dirty="0" smtClean="0"/>
              <a:t> </a:t>
            </a:r>
            <a:r>
              <a:rPr lang="ru-RU" sz="2800" dirty="0" err="1" smtClean="0">
                <a:solidFill>
                  <a:srgbClr val="FFFF00"/>
                </a:solidFill>
              </a:rPr>
              <a:t>навколо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школи</a:t>
            </a:r>
            <a:r>
              <a:rPr lang="ru-RU" sz="2800" dirty="0" smtClean="0"/>
              <a:t>).</a:t>
            </a:r>
          </a:p>
          <a:p>
            <a:endParaRPr lang="ru-RU" sz="2800" dirty="0" smtClean="0"/>
          </a:p>
          <a:p>
            <a:endParaRPr lang="ru-RU" dirty="0" smtClean="0"/>
          </a:p>
          <a:p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прийменник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зв’язаний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іменником</a:t>
            </a:r>
            <a:r>
              <a:rPr lang="ru-RU" sz="2400" dirty="0" smtClean="0"/>
              <a:t> та </a:t>
            </a:r>
            <a:r>
              <a:rPr lang="ru-RU" sz="2400" dirty="0" err="1" smtClean="0"/>
              <a:t>займенником</a:t>
            </a:r>
            <a:r>
              <a:rPr lang="ru-RU" sz="2400" dirty="0" smtClean="0"/>
              <a:t>, </a:t>
            </a:r>
            <a:r>
              <a:rPr lang="ru-RU" sz="2400" dirty="0" err="1" smtClean="0"/>
              <a:t>виникає</a:t>
            </a:r>
            <a:r>
              <a:rPr lang="ru-RU" sz="2400" dirty="0" smtClean="0"/>
              <a:t> </a:t>
            </a:r>
            <a:r>
              <a:rPr lang="ru-RU" sz="2400" dirty="0" err="1" smtClean="0"/>
              <a:t>наступне</a:t>
            </a:r>
            <a:r>
              <a:rPr lang="ru-RU" sz="2400" dirty="0" smtClean="0"/>
              <a:t> </a:t>
            </a:r>
            <a:r>
              <a:rPr lang="ru-RU" sz="2400" dirty="0" err="1" smtClean="0"/>
              <a:t>запитання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rgbClr val="FFC000"/>
                </a:solidFill>
              </a:rPr>
              <a:t>а з </a:t>
            </a:r>
            <a:r>
              <a:rPr lang="ru-RU" sz="2400" dirty="0" err="1" smtClean="0">
                <a:solidFill>
                  <a:srgbClr val="FFC000"/>
                </a:solidFill>
              </a:rPr>
              <a:t>якими</a:t>
            </a:r>
            <a:r>
              <a:rPr lang="ru-RU" sz="2400" dirty="0" smtClean="0">
                <a:solidFill>
                  <a:srgbClr val="FFC000"/>
                </a:solidFill>
              </a:rPr>
              <a:t> ж </a:t>
            </a:r>
            <a:r>
              <a:rPr lang="ru-RU" sz="2400" dirty="0" err="1" smtClean="0">
                <a:solidFill>
                  <a:srgbClr val="FFC000"/>
                </a:solidFill>
              </a:rPr>
              <a:t>відмінками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він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вживається</a:t>
            </a:r>
            <a:r>
              <a:rPr lang="ru-RU" sz="2400" dirty="0" smtClean="0">
                <a:solidFill>
                  <a:srgbClr val="FFC000"/>
                </a:solidFill>
              </a:rPr>
              <a:t> разом </a:t>
            </a:r>
            <a:r>
              <a:rPr lang="ru-RU" sz="2400" dirty="0" err="1" smtClean="0">
                <a:solidFill>
                  <a:srgbClr val="FFC000"/>
                </a:solidFill>
              </a:rPr>
              <a:t>із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тими</a:t>
            </a:r>
            <a:r>
              <a:rPr lang="ru-RU" sz="2400" dirty="0" smtClean="0">
                <a:solidFill>
                  <a:srgbClr val="FFC000"/>
                </a:solidFill>
              </a:rPr>
              <a:t> словами, до </a:t>
            </a:r>
            <a:r>
              <a:rPr lang="ru-RU" sz="2400" dirty="0" err="1" smtClean="0">
                <a:solidFill>
                  <a:srgbClr val="FFC000"/>
                </a:solidFill>
              </a:rPr>
              <a:t>яких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</a:rPr>
              <a:t>належить</a:t>
            </a:r>
            <a:r>
              <a:rPr lang="ru-RU" sz="2400" dirty="0" smtClean="0">
                <a:solidFill>
                  <a:srgbClr val="FFC000"/>
                </a:solidFill>
              </a:rPr>
              <a:t>?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459" y="5502"/>
            <a:ext cx="981541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8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8837"/>
              </p:ext>
            </p:extLst>
          </p:nvPr>
        </p:nvGraphicFramePr>
        <p:xfrm>
          <a:off x="714104" y="1254034"/>
          <a:ext cx="10639696" cy="5068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0537"/>
                <a:gridCol w="3117431"/>
                <a:gridCol w="5051728"/>
              </a:tblGrid>
              <a:tr h="2894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Відмінки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Прийменники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Приклади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198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Найбільшу кількість прийменників (близько 150) має родовий відмінок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Без, </a:t>
                      </a:r>
                      <a:r>
                        <a:rPr lang="ru-RU" sz="1400" dirty="0" err="1">
                          <a:effectLst/>
                        </a:rPr>
                        <a:t>від</a:t>
                      </a:r>
                      <a:r>
                        <a:rPr lang="ru-RU" sz="1400" dirty="0">
                          <a:effectLst/>
                        </a:rPr>
                        <a:t>, для, з, з-</a:t>
                      </a:r>
                      <a:r>
                        <a:rPr lang="ru-RU" sz="1400" dirty="0" err="1">
                          <a:effectLst/>
                        </a:rPr>
                        <a:t>поміж</a:t>
                      </a:r>
                      <a:r>
                        <a:rPr lang="ru-RU" sz="1400" dirty="0">
                          <a:effectLst/>
                        </a:rPr>
                        <a:t>, коло, </a:t>
                      </a:r>
                      <a:r>
                        <a:rPr lang="ru-RU" sz="1400" dirty="0" err="1">
                          <a:effectLst/>
                        </a:rPr>
                        <a:t>наприкінці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побіля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після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поблизу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серед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стосовно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під</a:t>
                      </a:r>
                      <a:r>
                        <a:rPr lang="ru-RU" sz="1400" dirty="0">
                          <a:effectLst/>
                        </a:rPr>
                        <a:t> час, у </a:t>
                      </a:r>
                      <a:r>
                        <a:rPr lang="ru-RU" sz="1400" dirty="0" err="1">
                          <a:effectLst/>
                        </a:rPr>
                        <a:t>напрямку</a:t>
                      </a:r>
                      <a:r>
                        <a:rPr lang="ru-RU" sz="1400" dirty="0">
                          <a:effectLst/>
                        </a:rPr>
                        <a:t>, на </a:t>
                      </a:r>
                      <a:r>
                        <a:rPr lang="ru-RU" sz="1400" dirty="0" err="1">
                          <a:effectLst/>
                        </a:rPr>
                        <a:t>відміну</a:t>
                      </a:r>
                      <a:r>
                        <a:rPr lang="ru-RU" sz="1400" dirty="0">
                          <a:effectLst/>
                        </a:rPr>
                        <a:t>, за </a:t>
                      </a:r>
                      <a:r>
                        <a:rPr lang="ru-RU" sz="1400" dirty="0" err="1">
                          <a:effectLst/>
                        </a:rPr>
                        <a:t>допомогою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тощо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 (</a:t>
                      </a:r>
                      <a:r>
                        <a:rPr lang="ru-RU" sz="1400" dirty="0" err="1">
                          <a:effectLst/>
                        </a:rPr>
                        <a:t>чого</a:t>
                      </a:r>
                      <a:r>
                        <a:rPr lang="ru-RU" sz="1400" dirty="0">
                          <a:effectLst/>
                        </a:rPr>
                        <a:t>?) </a:t>
                      </a:r>
                      <a:r>
                        <a:rPr lang="ru-RU" sz="1400" dirty="0" err="1">
                          <a:effectLst/>
                        </a:rPr>
                        <a:t>лісу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шепче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гілка</a:t>
                      </a:r>
                      <a:r>
                        <a:rPr lang="uk-UA" sz="1400" baseline="-25000" dirty="0" smtClean="0">
                          <a:effectLst/>
                        </a:rPr>
                        <a:t>,</a:t>
                      </a:r>
                      <a:r>
                        <a:rPr lang="ru-RU" sz="1400" dirty="0">
                          <a:effectLst/>
                        </a:rPr>
                        <a:t> з (</a:t>
                      </a:r>
                      <a:r>
                        <a:rPr lang="ru-RU" sz="1400" dirty="0" err="1">
                          <a:effectLst/>
                        </a:rPr>
                        <a:t>чого</a:t>
                      </a:r>
                      <a:r>
                        <a:rPr lang="ru-RU" sz="1400" dirty="0">
                          <a:effectLst/>
                        </a:rPr>
                        <a:t>?) жита </a:t>
                      </a:r>
                      <a:r>
                        <a:rPr lang="ru-RU" sz="1400" dirty="0" err="1">
                          <a:effectLst/>
                        </a:rPr>
                        <a:t>перепілка</a:t>
                      </a:r>
                      <a:r>
                        <a:rPr lang="ru-RU" sz="1400" dirty="0">
                          <a:effectLst/>
                        </a:rPr>
                        <a:t>, з-за (</a:t>
                      </a:r>
                      <a:r>
                        <a:rPr lang="ru-RU" sz="1400" dirty="0" err="1">
                          <a:effectLst/>
                        </a:rPr>
                        <a:t>чого</a:t>
                      </a:r>
                      <a:r>
                        <a:rPr lang="ru-RU" sz="1400" dirty="0">
                          <a:effectLst/>
                        </a:rPr>
                        <a:t>?) широкого лиману журиться </a:t>
                      </a:r>
                      <a:r>
                        <a:rPr lang="ru-RU" sz="1400" dirty="0" err="1">
                          <a:effectLst/>
                        </a:rPr>
                        <a:t>сопілка</a:t>
                      </a:r>
                      <a:r>
                        <a:rPr lang="ru-RU" sz="1400" dirty="0">
                          <a:effectLst/>
                        </a:rPr>
                        <a:t> (А. </a:t>
                      </a:r>
                      <a:r>
                        <a:rPr lang="ru-RU" sz="1400" dirty="0" err="1">
                          <a:effectLst/>
                        </a:rPr>
                        <a:t>Малишко</a:t>
                      </a:r>
                      <a:r>
                        <a:rPr lang="ru-RU" sz="1400" dirty="0">
                          <a:effectLst/>
                        </a:rPr>
                        <a:t>).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5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Вісім прийменників налічує давальний відмінок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Вслід, всупереч, навперейми, навстріч назустріч, наперекір, завдяки, на противагу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 дуб стоїть незламно наперекір (чому?) всім напастям (І.Цюпа).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5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Понад 20 прийменників сполучаються зі знахідним відмінком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Між, на, над, під, повз, понад, поміж, поперед, зважаючи на, незважаючи на, з огляду на тощо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Повз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ru-RU" sz="1400" dirty="0" err="1">
                          <a:effectLst/>
                        </a:rPr>
                        <a:t>що</a:t>
                      </a:r>
                      <a:r>
                        <a:rPr lang="ru-RU" sz="1400" dirty="0">
                          <a:effectLst/>
                        </a:rPr>
                        <a:t>?) </a:t>
                      </a:r>
                      <a:r>
                        <a:rPr lang="ru-RU" sz="1400" dirty="0" err="1">
                          <a:effectLst/>
                        </a:rPr>
                        <a:t>двір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вулицею</a:t>
                      </a:r>
                      <a:r>
                        <a:rPr lang="ru-RU" sz="1400" dirty="0">
                          <a:effectLst/>
                        </a:rPr>
                        <a:t> і через (</a:t>
                      </a:r>
                      <a:r>
                        <a:rPr lang="ru-RU" sz="1400" dirty="0" err="1">
                          <a:effectLst/>
                        </a:rPr>
                        <a:t>що</a:t>
                      </a:r>
                      <a:r>
                        <a:rPr lang="ru-RU" sz="1400" dirty="0">
                          <a:effectLst/>
                        </a:rPr>
                        <a:t>?) городи </a:t>
                      </a:r>
                      <a:r>
                        <a:rPr lang="ru-RU" sz="1400" dirty="0" err="1">
                          <a:effectLst/>
                        </a:rPr>
                        <a:t>поспішали</a:t>
                      </a:r>
                      <a:r>
                        <a:rPr lang="ru-RU" sz="1400" dirty="0">
                          <a:effectLst/>
                        </a:rPr>
                        <a:t> люди </a:t>
                      </a:r>
                      <a:r>
                        <a:rPr lang="uk-UA" sz="1400" dirty="0">
                          <a:effectLst/>
                        </a:rPr>
                        <a:t>     </a:t>
                      </a:r>
                      <a:r>
                        <a:rPr lang="ru-RU" sz="1400" dirty="0">
                          <a:effectLst/>
                        </a:rPr>
                        <a:t>(Ю. </a:t>
                      </a:r>
                      <a:r>
                        <a:rPr lang="ru-RU" sz="1400" dirty="0" err="1">
                          <a:effectLst/>
                        </a:rPr>
                        <a:t>Збанацький</a:t>
                      </a:r>
                      <a:r>
                        <a:rPr lang="ru-RU" sz="1400" dirty="0">
                          <a:effectLst/>
                        </a:rPr>
                        <a:t>).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5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Так само понад двадцять прийменників уживаються з орудним відмінком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Над, перед, поміж, поперед, попід, одночасно з, поміж, згідно з, порівняно з, у зв’язку з тощо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Перед (чим?) хаткою самотньо біліють свіжій щойно побілені ворота й хвіртка (М. Стельмах).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895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Найменше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прийменників</a:t>
                      </a:r>
                      <a:r>
                        <a:rPr lang="ru-RU" sz="1400" dirty="0">
                          <a:effectLst/>
                        </a:rPr>
                        <a:t> (</a:t>
                      </a:r>
                      <a:r>
                        <a:rPr lang="ru-RU" sz="1400" dirty="0" err="1">
                          <a:effectLst/>
                        </a:rPr>
                        <a:t>лише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п'ять</a:t>
                      </a:r>
                      <a:r>
                        <a:rPr lang="ru-RU" sz="1400" dirty="0">
                          <a:effectLst/>
                        </a:rPr>
                        <a:t>) </a:t>
                      </a:r>
                      <a:r>
                        <a:rPr lang="ru-RU" sz="1400" dirty="0" err="1">
                          <a:effectLst/>
                        </a:rPr>
                        <a:t>має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місцевий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відмінок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 (у), на, о, по, при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Сріблиться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дощ</a:t>
                      </a:r>
                      <a:r>
                        <a:rPr lang="ru-RU" sz="1400" dirty="0">
                          <a:effectLst/>
                        </a:rPr>
                        <a:t> в (у </a:t>
                      </a:r>
                      <a:r>
                        <a:rPr lang="ru-RU" sz="1400" dirty="0" err="1">
                          <a:effectLst/>
                        </a:rPr>
                        <a:t>чому</a:t>
                      </a:r>
                      <a:r>
                        <a:rPr lang="ru-RU" sz="1400" dirty="0">
                          <a:effectLst/>
                        </a:rPr>
                        <a:t>?) тоненькому </a:t>
                      </a:r>
                      <a:r>
                        <a:rPr lang="ru-RU" sz="1400" dirty="0" err="1">
                          <a:effectLst/>
                        </a:rPr>
                        <a:t>тумані</a:t>
                      </a:r>
                      <a:r>
                        <a:rPr lang="ru-RU" sz="1400" dirty="0">
                          <a:effectLst/>
                        </a:rPr>
                        <a:t>, як ниточка в (у </a:t>
                      </a:r>
                      <a:r>
                        <a:rPr lang="ru-RU" sz="1400" dirty="0" err="1">
                          <a:effectLst/>
                        </a:rPr>
                        <a:t>чому</a:t>
                      </a:r>
                      <a:r>
                        <a:rPr lang="ru-RU" sz="1400" dirty="0">
                          <a:effectLst/>
                        </a:rPr>
                        <a:t>?) </a:t>
                      </a:r>
                      <a:r>
                        <a:rPr lang="ru-RU" sz="1400" dirty="0" err="1">
                          <a:effectLst/>
                        </a:rPr>
                        <a:t>прозорім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полотні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(</a:t>
                      </a:r>
                      <a:r>
                        <a:rPr lang="ru-RU" sz="1400" dirty="0">
                          <a:effectLst/>
                        </a:rPr>
                        <a:t>Д. </a:t>
                      </a:r>
                      <a:r>
                        <a:rPr lang="ru-RU" sz="1400" dirty="0" err="1">
                          <a:effectLst/>
                        </a:rPr>
                        <a:t>Павличко</a:t>
                      </a:r>
                      <a:r>
                        <a:rPr lang="ru-RU" sz="1400" dirty="0">
                          <a:effectLst/>
                        </a:rPr>
                        <a:t>).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62148" y="662522"/>
            <a:ext cx="12450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Уживання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прийменників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різними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відмінками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5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663" y="522515"/>
            <a:ext cx="9159240" cy="5582194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FF0000"/>
                </a:solidFill>
              </a:rPr>
              <a:t>Зверни увагу: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Прийменники </a:t>
            </a:r>
            <a:r>
              <a:rPr lang="uk-UA" sz="3600" dirty="0">
                <a:solidFill>
                  <a:schemeClr val="tx2">
                    <a:lumMod val="75000"/>
                  </a:schemeClr>
                </a:solidFill>
              </a:rPr>
              <a:t>вживаються тільки з непрямими відмінками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b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Відмінок </a:t>
            </a:r>
            <a:r>
              <a:rPr lang="uk-UA" sz="3600" dirty="0">
                <a:solidFill>
                  <a:schemeClr val="tx2">
                    <a:lumMod val="75000"/>
                  </a:schemeClr>
                </a:solidFill>
              </a:rPr>
              <a:t>ми визначаємо не 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uk-UA" sz="3600" dirty="0">
                <a:solidFill>
                  <a:schemeClr val="tx2">
                    <a:lumMod val="75000"/>
                  </a:schemeClr>
                </a:solidFill>
              </a:rPr>
              <a:t>прийменника, а у слова, що вживається разом із прийменником</a:t>
            </a:r>
            <a:r>
              <a:rPr lang="uk-UA" sz="3600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І </a:t>
            </a:r>
            <a:r>
              <a:rPr lang="uk-UA" sz="2800" dirty="0"/>
              <a:t>ще один </a:t>
            </a:r>
            <a:r>
              <a:rPr lang="uk-UA" sz="2800" dirty="0" smtClean="0"/>
              <a:t>момент, </a:t>
            </a:r>
            <a:r>
              <a:rPr lang="uk-UA" sz="2800" dirty="0"/>
              <a:t>на який потрібно звернути увагу: </a:t>
            </a:r>
            <a:r>
              <a:rPr lang="uk-UA" sz="3200" dirty="0">
                <a:solidFill>
                  <a:srgbClr val="FFFF00"/>
                </a:solidFill>
              </a:rPr>
              <a:t>п</a:t>
            </a:r>
            <a:r>
              <a:rPr lang="ru-RU" sz="3200" dirty="0" err="1">
                <a:solidFill>
                  <a:srgbClr val="FFFF00"/>
                </a:solidFill>
              </a:rPr>
              <a:t>рийменники</a:t>
            </a:r>
            <a:r>
              <a:rPr lang="uk-UA" sz="3200" dirty="0">
                <a:solidFill>
                  <a:srgbClr val="FFFF00"/>
                </a:solidFill>
              </a:rPr>
              <a:t> можуть вказувати</a:t>
            </a:r>
            <a:r>
              <a:rPr lang="ru-RU" sz="3200" dirty="0">
                <a:solidFill>
                  <a:srgbClr val="FFFF00"/>
                </a:solidFill>
              </a:rPr>
              <a:t> на </a:t>
            </a:r>
            <a:r>
              <a:rPr lang="uk-UA" sz="3200" dirty="0">
                <a:solidFill>
                  <a:srgbClr val="FFFF00"/>
                </a:solidFill>
              </a:rPr>
              <a:t>смислові відношення: </a:t>
            </a:r>
            <a:r>
              <a:rPr lang="ru-RU" sz="3200" dirty="0" err="1">
                <a:solidFill>
                  <a:srgbClr val="FFFF00"/>
                </a:solidFill>
              </a:rPr>
              <a:t>місця</a:t>
            </a:r>
            <a:r>
              <a:rPr lang="ru-RU" sz="3200" dirty="0">
                <a:solidFill>
                  <a:srgbClr val="FFFF00"/>
                </a:solidFill>
              </a:rPr>
              <a:t>, час</a:t>
            </a:r>
            <a:r>
              <a:rPr lang="uk-UA" sz="3200" dirty="0">
                <a:solidFill>
                  <a:srgbClr val="FFFF00"/>
                </a:solidFill>
              </a:rPr>
              <a:t>у</a:t>
            </a:r>
            <a:r>
              <a:rPr lang="ru-RU" sz="3200" dirty="0">
                <a:solidFill>
                  <a:srgbClr val="FFFF00"/>
                </a:solidFill>
              </a:rPr>
              <a:t>, причини, мети </a:t>
            </a:r>
            <a:r>
              <a:rPr lang="ru-RU" sz="3200" dirty="0" err="1">
                <a:solidFill>
                  <a:srgbClr val="FFFF00"/>
                </a:solidFill>
              </a:rPr>
              <a:t>дії</a:t>
            </a:r>
            <a:r>
              <a:rPr lang="ru-RU" sz="3200" dirty="0">
                <a:solidFill>
                  <a:srgbClr val="FFFF00"/>
                </a:solidFill>
              </a:rPr>
              <a:t>, а </a:t>
            </a:r>
            <a:r>
              <a:rPr lang="ru-RU" sz="3200" dirty="0" err="1">
                <a:solidFill>
                  <a:srgbClr val="FFFF00"/>
                </a:solidFill>
              </a:rPr>
              <a:t>також</a:t>
            </a:r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err="1">
                <a:solidFill>
                  <a:srgbClr val="FFFF00"/>
                </a:solidFill>
              </a:rPr>
              <a:t>кількості</a:t>
            </a:r>
            <a:r>
              <a:rPr lang="uk-UA" sz="3200" dirty="0">
                <a:solidFill>
                  <a:srgbClr val="FFFF00"/>
                </a:solidFill>
              </a:rPr>
              <a:t>.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459" y="5502"/>
            <a:ext cx="981541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08831"/>
              </p:ext>
            </p:extLst>
          </p:nvPr>
        </p:nvGraphicFramePr>
        <p:xfrm>
          <a:off x="801189" y="1854928"/>
          <a:ext cx="8560525" cy="42659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2533"/>
                <a:gridCol w="6487992"/>
              </a:tblGrid>
              <a:tr h="941099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Місце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Теплий</a:t>
                      </a:r>
                      <a:r>
                        <a:rPr lang="ru-RU" sz="1400" dirty="0">
                          <a:effectLst/>
                        </a:rPr>
                        <a:t> туман </a:t>
                      </a:r>
                      <a:r>
                        <a:rPr lang="ru-RU" sz="1400" dirty="0" err="1">
                          <a:effectLst/>
                        </a:rPr>
                        <a:t>слався</a:t>
                      </a:r>
                      <a:r>
                        <a:rPr lang="ru-RU" sz="1400" dirty="0">
                          <a:effectLst/>
                        </a:rPr>
                        <a:t> (де?) по полю й наливав балку, так </a:t>
                      </a:r>
                      <a:r>
                        <a:rPr lang="ru-RU" sz="1400" dirty="0" err="1">
                          <a:effectLst/>
                        </a:rPr>
                        <a:t>що</a:t>
                      </a:r>
                      <a:r>
                        <a:rPr lang="ru-RU" sz="1400" dirty="0">
                          <a:effectLst/>
                        </a:rPr>
                        <a:t> дерева потопали в </a:t>
                      </a:r>
                      <a:r>
                        <a:rPr lang="ru-RU" sz="1400" dirty="0" err="1">
                          <a:effectLst/>
                        </a:rPr>
                        <a:t>ньому</a:t>
                      </a:r>
                      <a:r>
                        <a:rPr lang="ru-RU" sz="1400" dirty="0">
                          <a:effectLst/>
                        </a:rPr>
                        <a:t> (М. </a:t>
                      </a:r>
                      <a:r>
                        <a:rPr lang="ru-RU" sz="1400" dirty="0" err="1">
                          <a:effectLst/>
                        </a:rPr>
                        <a:t>Коцюбинський</a:t>
                      </a:r>
                      <a:r>
                        <a:rPr lang="ru-RU" sz="1400" dirty="0">
                          <a:effectLst/>
                        </a:rPr>
                        <a:t>).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59908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Час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Не щебечи, соловейко, (коли?) на </a:t>
                      </a:r>
                      <a:r>
                        <a:rPr lang="ru-RU" sz="1400" dirty="0" err="1">
                          <a:effectLst/>
                        </a:rPr>
                        <a:t>зорі</a:t>
                      </a:r>
                      <a:r>
                        <a:rPr lang="ru-RU" sz="1400" dirty="0">
                          <a:effectLst/>
                        </a:rPr>
                        <a:t> раненько (Народна </a:t>
                      </a:r>
                      <a:r>
                        <a:rPr lang="ru-RU" sz="1400" dirty="0" err="1">
                          <a:effectLst/>
                        </a:rPr>
                        <a:t>пісня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r>
                        <a:rPr lang="uk-UA" sz="1400" dirty="0" smtClean="0">
                          <a:effectLst/>
                        </a:rPr>
                        <a:t>.</a:t>
                      </a: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59908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Причина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Ой у </a:t>
                      </a:r>
                      <a:r>
                        <a:rPr lang="ru-RU" sz="1400" dirty="0" err="1">
                          <a:effectLst/>
                        </a:rPr>
                        <a:t>полі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курно</a:t>
                      </a:r>
                      <a:r>
                        <a:rPr lang="ru-RU" sz="1400" dirty="0">
                          <a:effectLst/>
                        </a:rPr>
                        <a:t> та </a:t>
                      </a:r>
                      <a:r>
                        <a:rPr lang="ru-RU" sz="1400" dirty="0" err="1">
                          <a:effectLst/>
                        </a:rPr>
                        <a:t>димно</a:t>
                      </a:r>
                      <a:r>
                        <a:rPr lang="ru-RU" sz="1400" dirty="0">
                          <a:effectLst/>
                        </a:rPr>
                        <a:t>, (</a:t>
                      </a:r>
                      <a:r>
                        <a:rPr lang="ru-RU" sz="1400" dirty="0" err="1">
                          <a:effectLst/>
                        </a:rPr>
                        <a:t>чому</a:t>
                      </a:r>
                      <a:r>
                        <a:rPr lang="ru-RU" sz="1400" dirty="0">
                          <a:effectLst/>
                        </a:rPr>
                        <a:t>?) з-за туману </a:t>
                      </a:r>
                      <a:r>
                        <a:rPr lang="ru-RU" sz="1400" dirty="0" err="1">
                          <a:effectLst/>
                        </a:rPr>
                        <a:t>світу</a:t>
                      </a:r>
                      <a:r>
                        <a:rPr lang="ru-RU" sz="1400" dirty="0">
                          <a:effectLst/>
                        </a:rPr>
                        <a:t> не видно (Нар. </a:t>
                      </a:r>
                      <a:r>
                        <a:rPr lang="ru-RU" sz="1400" dirty="0" err="1">
                          <a:effectLst/>
                        </a:rPr>
                        <a:t>пісня</a:t>
                      </a:r>
                      <a:r>
                        <a:rPr lang="ru-RU" sz="1400" dirty="0" smtClean="0">
                          <a:effectLst/>
                        </a:rPr>
                        <a:t>).</a:t>
                      </a: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59908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Мета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А я у гай ходила (з </a:t>
                      </a:r>
                      <a:r>
                        <a:rPr lang="ru-RU" sz="1400" dirty="0" err="1">
                          <a:effectLst/>
                        </a:rPr>
                        <a:t>якою</a:t>
                      </a:r>
                      <a:r>
                        <a:rPr lang="ru-RU" sz="1400" dirty="0">
                          <a:effectLst/>
                        </a:rPr>
                        <a:t> метою?) по </a:t>
                      </a:r>
                      <a:r>
                        <a:rPr lang="ru-RU" sz="1400" dirty="0" err="1">
                          <a:effectLst/>
                        </a:rPr>
                        <a:t>квітку</a:t>
                      </a:r>
                      <a:r>
                        <a:rPr lang="ru-RU" sz="1400" dirty="0">
                          <a:effectLst/>
                        </a:rPr>
                        <a:t> ось яку... </a:t>
                      </a:r>
                      <a:r>
                        <a:rPr lang="uk-UA" sz="1400" dirty="0">
                          <a:effectLst/>
                        </a:rPr>
                        <a:t>  </a:t>
                      </a:r>
                      <a:r>
                        <a:rPr lang="uk-UA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(П. </a:t>
                      </a:r>
                      <a:r>
                        <a:rPr lang="ru-RU" sz="1400" dirty="0" err="1">
                          <a:effectLst/>
                        </a:rPr>
                        <a:t>Тичина</a:t>
                      </a:r>
                      <a:r>
                        <a:rPr lang="ru-RU" sz="1400" dirty="0" smtClean="0">
                          <a:effectLst/>
                        </a:rPr>
                        <a:t>).</a:t>
                      </a: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59908"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>
                          <a:effectLst/>
                        </a:rPr>
                        <a:t>Кількість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А Ярема страшно глянуть (</a:t>
                      </a:r>
                      <a:r>
                        <a:rPr lang="ru-RU" sz="1400" dirty="0" err="1">
                          <a:effectLst/>
                        </a:rPr>
                        <a:t>скільки</a:t>
                      </a:r>
                      <a:r>
                        <a:rPr lang="ru-RU" sz="1400" dirty="0">
                          <a:effectLst/>
                        </a:rPr>
                        <a:t>?) по три, по </a:t>
                      </a:r>
                      <a:r>
                        <a:rPr lang="ru-RU" sz="1400" dirty="0" err="1">
                          <a:effectLst/>
                        </a:rPr>
                        <a:t>чотири</a:t>
                      </a:r>
                      <a:r>
                        <a:rPr lang="ru-RU" sz="1400" dirty="0">
                          <a:effectLst/>
                        </a:rPr>
                        <a:t> так і кладе (Т. Шевченко</a:t>
                      </a:r>
                      <a:r>
                        <a:rPr lang="ru-RU" sz="1400" dirty="0" smtClean="0">
                          <a:effectLst/>
                        </a:rPr>
                        <a:t>).</a:t>
                      </a: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uk-UA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2286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5028" y="862148"/>
            <a:ext cx="6618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Уважно розглянь таблицю</a:t>
            </a:r>
            <a:r>
              <a:rPr kumimoji="0" lang="uk-UA" altLang="ru-RU" sz="2400" b="0" i="0" u="none" strike="noStrike" cap="none" normalizeH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запам’ятай:</a:t>
            </a:r>
            <a:endParaRPr kumimoji="0" lang="uk-UA" altLang="ru-RU" sz="24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92</TotalTime>
  <Words>638</Words>
  <Application>Microsoft Office PowerPoint</Application>
  <PresentationFormat>Широкоэкранный</PresentationFormat>
  <Paragraphs>75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Corbel</vt:lpstr>
      <vt:lpstr>Times New Roman</vt:lpstr>
      <vt:lpstr>Глубина</vt:lpstr>
      <vt:lpstr>Подорож  до  країни   службових  частин  мови   «Прийменник»</vt:lpstr>
      <vt:lpstr> Добрий день!  </vt:lpstr>
      <vt:lpstr> Давай згадаємо, чим службові частини мови відрізняються від самостійних.               Дай відповіді на запитання:                         так чи ні? </vt:lpstr>
      <vt:lpstr>Правильні відповіді: 1. Ні. 2. Ні. 3. Ні. </vt:lpstr>
      <vt:lpstr>Прийменник – це службова незмінна частина мови, що виражає відношення між предметами, відношення дії та ознаки до предмета, залежність іменника, числівника, займенника від інших слів у реченні і разом з ними вказує на об’єкт дії, напрям, місце, час, причину, мету. </vt:lpstr>
      <vt:lpstr>Презентация PowerPoint</vt:lpstr>
      <vt:lpstr>Презентация PowerPoint</vt:lpstr>
      <vt:lpstr>Зверни увагу:  1. Прийменники вживаються тільки з непрямими відмінками! 2. Відмінок ми визначаємо не у прийменника, а у слова, що вживається разом із прийменником!   І ще один момент, на який потрібно звернути увагу: прийменники можуть вказувати на смислові відношення: місця, часу, причини, мети дії, а також кількості. </vt:lpstr>
      <vt:lpstr>Презентация PowerPoint</vt:lpstr>
      <vt:lpstr>А тепер виконай практичні завдання:</vt:lpstr>
      <vt:lpstr>Виконав? Тепер подивись відповіді у наступному слайді та перевір себе!</vt:lpstr>
      <vt:lpstr>Завдання 1.  Інтерес людини до свого власного імені (Р. в.), людина живе в суспільстві (М.в.); свідоцтво про народження (Зн.в.); право на ім’я (Зн.в.) зберігається за людиною (Ор.в.); найменування людей пов’язане з історією (Ор.в.); допомогти у виборі (М.в.) імені; розповідь про своє прізвище (Зн.в.); прізвище походить від назви (Р.в.) птаха.   Завдання 2.  1. У небі (де? - місце) не видно ні однісінької хмаринки.  2.  Сусідство із давніх-давен (з якого часу? - час) визначалося сталими традиціями. 3. Сашко зрозумів: він повинен ходити до школи за (за якою метою? - мета) знаннями.  </vt:lpstr>
      <vt:lpstr>Якщо ти впорався з усіма завданнями та зрозумів увесь матеріал, то ти молодець!  Якщо щось залишилось незрозумілим, перечитай все ще раз!  Вітаємо! Сьогодні ти розпочав своє знайомство з країною «Прийменник» та її мешканцями!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Подорож до країни службових частин мови «Прийменник»</dc:title>
  <dc:creator>Vitaliy</dc:creator>
  <cp:lastModifiedBy>Vitaliy</cp:lastModifiedBy>
  <cp:revision>20</cp:revision>
  <dcterms:created xsi:type="dcterms:W3CDTF">2018-08-21T10:51:58Z</dcterms:created>
  <dcterms:modified xsi:type="dcterms:W3CDTF">2018-08-21T12:24:23Z</dcterms:modified>
</cp:coreProperties>
</file>