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3" r:id="rId5"/>
    <p:sldId id="264" r:id="rId6"/>
    <p:sldId id="268" r:id="rId7"/>
    <p:sldId id="269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6B8D"/>
    <a:srgbClr val="5B9BD5"/>
    <a:srgbClr val="707B9B"/>
    <a:srgbClr val="FD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06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508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100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090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967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34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024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48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143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344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00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796C7-1F7B-4F24-AFD4-B27A4506F6E1}" type="datetimeFigureOut">
              <a:rPr lang="ru-RU" smtClean="0"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3D602-9802-4CBD-9653-B05157D2D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55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-301" b="7508"/>
          <a:stretch/>
        </p:blipFill>
        <p:spPr>
          <a:xfrm>
            <a:off x="0" y="-22302"/>
            <a:ext cx="12192000" cy="68803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8421958">
            <a:off x="-2507847" y="-630297"/>
            <a:ext cx="7374645" cy="84806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-424098" y="1815202"/>
            <a:ext cx="6096000" cy="3205293"/>
          </a:xfrm>
          <a:solidFill>
            <a:schemeClr val="accent6">
              <a:lumMod val="60000"/>
              <a:lumOff val="40000"/>
            </a:schemeClr>
          </a:solidFill>
          <a:effectLst>
            <a:softEdge rad="63500"/>
          </a:effectLst>
        </p:spPr>
        <p:txBody>
          <a:bodyPr>
            <a:noAutofit/>
          </a:bodyPr>
          <a:lstStyle/>
          <a:p>
            <a:r>
              <a:rPr lang="uk-UA" sz="6600" dirty="0" smtClean="0">
                <a:solidFill>
                  <a:srgbClr val="576B8D"/>
                </a:solidFill>
                <a:latin typeface="Comic Sans MS" panose="030F0702030302020204" pitchFamily="66" charset="0"/>
              </a:rPr>
              <a:t/>
            </a:r>
            <a:br>
              <a:rPr lang="uk-UA" sz="6600" dirty="0" smtClean="0">
                <a:solidFill>
                  <a:srgbClr val="576B8D"/>
                </a:solidFill>
                <a:latin typeface="Comic Sans MS" panose="030F0702030302020204" pitchFamily="66" charset="0"/>
              </a:rPr>
            </a:br>
            <a:r>
              <a:rPr lang="uk-UA" sz="6600" dirty="0" smtClean="0">
                <a:solidFill>
                  <a:srgbClr val="576B8D"/>
                </a:solidFill>
                <a:latin typeface="Comic Sans MS" panose="030F0702030302020204" pitchFamily="66" charset="0"/>
              </a:rPr>
              <a:t>Насінина </a:t>
            </a:r>
            <a:br>
              <a:rPr lang="uk-UA" sz="6600" dirty="0" smtClean="0">
                <a:solidFill>
                  <a:srgbClr val="576B8D"/>
                </a:solidFill>
                <a:latin typeface="Comic Sans MS" panose="030F0702030302020204" pitchFamily="66" charset="0"/>
              </a:rPr>
            </a:br>
            <a:endParaRPr lang="ru-RU" sz="6600" dirty="0">
              <a:solidFill>
                <a:srgbClr val="576B8D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26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5776" y="142101"/>
            <a:ext cx="9168160" cy="132556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uk-UA" sz="32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Насінина – це генеративний орган рослини, </a:t>
            </a:r>
            <a:r>
              <a:rPr lang="uk-UA" sz="32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/>
            </a:r>
            <a:br>
              <a:rPr lang="uk-UA" sz="32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</a:br>
            <a:r>
              <a:rPr lang="uk-UA" sz="32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 </a:t>
            </a:r>
            <a:r>
              <a:rPr lang="uk-UA" sz="32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допомогою якого поширюються </a:t>
            </a:r>
            <a:r>
              <a:rPr lang="uk-UA" sz="32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/>
            </a:r>
            <a:br>
              <a:rPr lang="uk-UA" sz="32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</a:br>
            <a:r>
              <a:rPr lang="uk-UA" sz="32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і </a:t>
            </a:r>
            <a:r>
              <a:rPr lang="uk-UA" sz="32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розмножуються насінні рослини</a:t>
            </a:r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33419" y="1824861"/>
            <a:ext cx="67585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Comic Sans MS" panose="030F0702030302020204" pitchFamily="66" charset="0"/>
                <a:ea typeface="Calibri" panose="020F0502020204030204" pitchFamily="34" charset="0"/>
              </a:rPr>
              <a:t>Н</a:t>
            </a:r>
            <a:r>
              <a:rPr lang="uk-UA" sz="32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асінина </a:t>
            </a:r>
            <a:r>
              <a:rPr lang="uk-UA" sz="3200" dirty="0">
                <a:latin typeface="Comic Sans MS" panose="030F0702030302020204" pitchFamily="66" charset="0"/>
                <a:ea typeface="Calibri" panose="020F0502020204030204" pitchFamily="34" charset="0"/>
              </a:rPr>
              <a:t>– це зачаткова </a:t>
            </a:r>
            <a:r>
              <a:rPr lang="uk-UA" sz="32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рослина 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77" y="1541774"/>
            <a:ext cx="5115151" cy="511515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73801" y="326835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Насінина містить зародок і достатній запас поживних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речовин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73801" y="4263046"/>
            <a:ext cx="56638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Насіння покритонасінних розміщене всередині плоду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1496" y="3076064"/>
            <a:ext cx="924622" cy="9246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70567" y="4047395"/>
            <a:ext cx="924622" cy="92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5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910" y="125095"/>
            <a:ext cx="8964930" cy="102933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О</a:t>
            </a:r>
            <a:r>
              <a:rPr lang="uk-UA" sz="36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сновні </a:t>
            </a:r>
            <a:r>
              <a:rPr lang="uk-UA" sz="36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частини </a:t>
            </a:r>
            <a:r>
              <a:rPr lang="uk-UA" sz="36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насінини – </a:t>
            </a:r>
            <a:r>
              <a:rPr lang="uk-UA" sz="36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зародок із запасом поживних речовин і </a:t>
            </a:r>
            <a:r>
              <a:rPr lang="uk-UA" sz="36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насінна шкірка </a:t>
            </a:r>
            <a:endParaRPr lang="ru-RU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949071" y="1289075"/>
            <a:ext cx="10198608" cy="5492487"/>
            <a:chOff x="949071" y="1289075"/>
            <a:chExt cx="10198608" cy="549248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/>
            <a:srcRect l="6450" t="29000" r="5200" b="5000"/>
            <a:stretch/>
          </p:blipFill>
          <p:spPr>
            <a:xfrm>
              <a:off x="949071" y="1750741"/>
              <a:ext cx="10154384" cy="379280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49071" y="5581233"/>
              <a:ext cx="50993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У однодольних рослин </a:t>
              </a:r>
            </a:p>
            <a:p>
              <a:pPr algn="ctr"/>
              <a:r>
                <a:rPr lang="uk-UA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у насінині наявна одна сім</a:t>
              </a:r>
              <a:r>
                <a:rPr lang="en-US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’</a:t>
              </a:r>
              <a:r>
                <a:rPr lang="uk-UA" sz="24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ядоля</a:t>
              </a:r>
              <a:r>
                <a:rPr lang="uk-UA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(пшениця, жито)</a:t>
              </a:r>
              <a:endParaRPr lang="ru-RU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48375" y="5543550"/>
              <a:ext cx="50993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У дводольних рослин </a:t>
              </a:r>
            </a:p>
            <a:p>
              <a:pPr algn="ctr"/>
              <a:r>
                <a:rPr lang="uk-UA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у насінині наявні дві сім</a:t>
              </a:r>
              <a:r>
                <a:rPr lang="en-US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’</a:t>
              </a:r>
              <a:r>
                <a:rPr lang="uk-UA" sz="24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ядолі</a:t>
              </a:r>
              <a:r>
                <a:rPr lang="uk-UA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(квасоля)</a:t>
              </a:r>
              <a:endParaRPr lang="ru-RU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115972" y="1289076"/>
              <a:ext cx="276550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24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З</a:t>
              </a:r>
              <a:r>
                <a:rPr lang="uk-UA" sz="24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ернівка </a:t>
              </a:r>
              <a:r>
                <a:rPr lang="uk-UA" sz="24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пшениці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7427149" y="1289075"/>
              <a:ext cx="270138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24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Насінина квасолі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3507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9249" y="179091"/>
            <a:ext cx="5765181" cy="70185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Будова насінини квасолі</a:t>
            </a:r>
            <a:endParaRPr lang="ru-RU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" t="4211" r="29555" b="14895"/>
          <a:stretch/>
        </p:blipFill>
        <p:spPr>
          <a:xfrm>
            <a:off x="598067" y="1550020"/>
            <a:ext cx="3657600" cy="50515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65736" y="3210209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Comic Sans MS" panose="030F0702030302020204" pitchFamily="66" charset="0"/>
              </a:rPr>
              <a:t>рубчик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3675805" y="3579541"/>
            <a:ext cx="579862" cy="2787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50080" y="2308379"/>
            <a:ext cx="5677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Рубчик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– місце прикріплення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 </a:t>
            </a:r>
          </a:p>
          <a:p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насінини до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стінки зав</a:t>
            </a:r>
            <a:r>
              <a:rPr lang="ru-RU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’</a:t>
            </a:r>
            <a:r>
              <a:rPr lang="uk-UA" sz="2400" dirty="0" err="1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язі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09934" y="1302889"/>
            <a:ext cx="5844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</a:t>
            </a:r>
            <a:r>
              <a:rPr lang="uk-UA" sz="24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асінна шкірка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виконує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захисну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функцію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2022" y="1180688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н</a:t>
            </a:r>
            <a:r>
              <a:rPr lang="uk-UA" dirty="0" smtClean="0">
                <a:latin typeface="Comic Sans MS" panose="030F0702030302020204" pitchFamily="66" charset="0"/>
              </a:rPr>
              <a:t>асінна шкірка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694985" y="1550020"/>
            <a:ext cx="234176" cy="454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7252" y="1070322"/>
            <a:ext cx="767207" cy="7672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40678" y="2169395"/>
            <a:ext cx="697560" cy="69756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63028" y="4427034"/>
            <a:ext cx="1526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алишок </a:t>
            </a:r>
          </a:p>
          <a:p>
            <a:pPr algn="ctr"/>
            <a:r>
              <a:rPr lang="uk-UA" dirty="0" err="1" smtClean="0">
                <a:latin typeface="Comic Sans MS" panose="030F0702030302020204" pitchFamily="66" charset="0"/>
              </a:rPr>
              <a:t>пилковходу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675805" y="4427034"/>
            <a:ext cx="463928" cy="1003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6385200" y="3358398"/>
            <a:ext cx="57153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Зародок насінини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квасолі складається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із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зародкового корінця, зародкового стебельця, брунечки </a:t>
            </a:r>
            <a:endParaRPr lang="uk-UA" sz="2400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та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двох сім</a:t>
            </a:r>
            <a:r>
              <a:rPr lang="ru-RU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’</a:t>
            </a:r>
            <a:r>
              <a:rPr lang="uk-UA" sz="2400" dirty="0" err="1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ядолей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7252" y="3210209"/>
            <a:ext cx="697560" cy="69756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636678" y="1120026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ародкове стебельце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2837089" y="1489358"/>
            <a:ext cx="307555" cy="7912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888208" y="2089474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ародковий </a:t>
            </a:r>
          </a:p>
          <a:p>
            <a:r>
              <a:rPr lang="uk-UA" dirty="0" smtClean="0">
                <a:latin typeface="Comic Sans MS" panose="030F0702030302020204" pitchFamily="66" charset="0"/>
              </a:rPr>
              <a:t>корінець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3608647" y="2702378"/>
            <a:ext cx="531086" cy="3291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86671" y="6002920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uk-UA" dirty="0" err="1" smtClean="0">
                <a:latin typeface="Comic Sans MS" panose="030F0702030302020204" pitchFamily="66" charset="0"/>
              </a:rPr>
              <a:t>ім</a:t>
            </a:r>
            <a:r>
              <a:rPr lang="en-US" dirty="0" smtClean="0">
                <a:latin typeface="Comic Sans MS" panose="030F0702030302020204" pitchFamily="66" charset="0"/>
              </a:rPr>
              <a:t>’</a:t>
            </a:r>
            <a:r>
              <a:rPr lang="uk-UA" dirty="0" err="1" smtClean="0">
                <a:latin typeface="Comic Sans MS" panose="030F0702030302020204" pitchFamily="66" charset="0"/>
              </a:rPr>
              <a:t>ядолі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1394626" y="5352585"/>
            <a:ext cx="679161" cy="6931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385200" y="5063533"/>
            <a:ext cx="5964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Сім’ядолі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містять запас поживних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речовин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2075" y="4931669"/>
            <a:ext cx="697560" cy="69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848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4" grpId="0"/>
      <p:bldP spid="19" grpId="0"/>
      <p:bldP spid="22" grpId="0"/>
      <p:bldP spid="24" grpId="0"/>
      <p:bldP spid="27" grpId="0"/>
      <p:bldP spid="30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87" y="1494723"/>
            <a:ext cx="3562960" cy="50733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9249" y="179091"/>
            <a:ext cx="5765181" cy="70185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Будова зернівки пшениці</a:t>
            </a:r>
            <a:endParaRPr lang="ru-RU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67242" y="1752060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Comic Sans MS" panose="030F0702030302020204" pitchFamily="66" charset="0"/>
              </a:rPr>
              <a:t>щиток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167395" y="3848005"/>
            <a:ext cx="901809" cy="301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115810" y="2294081"/>
            <a:ext cx="5677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У</a:t>
            </a:r>
            <a:r>
              <a:rPr lang="uk-UA" sz="24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ендосперм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і</a:t>
            </a:r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зберігається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</a:rPr>
              <a:t> запас </a:t>
            </a:r>
            <a:r>
              <a:rPr lang="ru-RU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поживних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речовин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45945" y="1270181"/>
            <a:ext cx="5844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Насінина</a:t>
            </a: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пшениці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вкрита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оплоднем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що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зростається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зі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шкірочкою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насінини</a:t>
            </a:r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2022" y="1180688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н</a:t>
            </a:r>
            <a:r>
              <a:rPr lang="uk-UA" dirty="0" smtClean="0">
                <a:latin typeface="Comic Sans MS" panose="030F0702030302020204" pitchFamily="66" charset="0"/>
              </a:rPr>
              <a:t>асінна шкірка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500030" y="1464397"/>
            <a:ext cx="234176" cy="454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2873" y="1080793"/>
            <a:ext cx="767207" cy="7672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3295" y="2166833"/>
            <a:ext cx="697560" cy="69756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037970" y="3698804"/>
            <a:ext cx="1162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 smtClean="0">
                <a:latin typeface="Comic Sans MS" panose="030F0702030302020204" pitchFamily="66" charset="0"/>
              </a:rPr>
              <a:t>брунечка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3174683" y="1995396"/>
            <a:ext cx="693149" cy="8315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6101519" y="3345404"/>
            <a:ext cx="57153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Зародок насінини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складається із </a:t>
            </a:r>
            <a:r>
              <a:rPr lang="uk-UA" sz="24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зародкового корінця, зародкового </a:t>
            </a:r>
            <a:r>
              <a:rPr lang="uk-UA" sz="24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стебельця і брунечки </a:t>
            </a: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3295" y="3252326"/>
            <a:ext cx="697560" cy="69756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007338" y="2657634"/>
            <a:ext cx="1269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ародкові</a:t>
            </a:r>
          </a:p>
          <a:p>
            <a:r>
              <a:rPr lang="uk-UA" dirty="0" smtClean="0">
                <a:latin typeface="Comic Sans MS" panose="030F0702030302020204" pitchFamily="66" charset="0"/>
              </a:rPr>
              <a:t>листочки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3189249" y="3029845"/>
            <a:ext cx="879955" cy="5087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603290" y="5679754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uk-UA" dirty="0" smtClean="0">
                <a:latin typeface="Comic Sans MS" panose="030F0702030302020204" pitchFamily="66" charset="0"/>
              </a:rPr>
              <a:t>ародковий </a:t>
            </a:r>
          </a:p>
          <a:p>
            <a:r>
              <a:rPr lang="uk-UA" dirty="0" smtClean="0">
                <a:latin typeface="Comic Sans MS" panose="030F0702030302020204" pitchFamily="66" charset="0"/>
              </a:rPr>
              <a:t>корінець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886880" y="5340185"/>
            <a:ext cx="716410" cy="4472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39948" y="4878867"/>
            <a:ext cx="1401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Comic Sans MS" panose="030F0702030302020204" pitchFamily="66" charset="0"/>
              </a:rPr>
              <a:t>ендосперм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1055045" y="4234911"/>
            <a:ext cx="679161" cy="6931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076274" y="4710313"/>
            <a:ext cx="5813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Щиток </a:t>
            </a:r>
            <a:r>
              <a:rPr lang="uk-UA" sz="24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– це видозмінена </a:t>
            </a:r>
            <a:r>
              <a:rPr lang="uk-UA" sz="2400" dirty="0">
                <a:latin typeface="Comic Sans MS" panose="030F0702030302020204" pitchFamily="66" charset="0"/>
                <a:ea typeface="Calibri" panose="020F0502020204030204" pitchFamily="34" charset="0"/>
              </a:rPr>
              <a:t>сім’ядоля, яка </a:t>
            </a:r>
            <a:r>
              <a:rPr lang="uk-UA" sz="24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доставляє </a:t>
            </a:r>
            <a:r>
              <a:rPr lang="uk-UA" sz="2400" dirty="0">
                <a:latin typeface="Comic Sans MS" panose="030F0702030302020204" pitchFamily="66" charset="0"/>
                <a:ea typeface="Calibri" panose="020F0502020204030204" pitchFamily="34" charset="0"/>
              </a:rPr>
              <a:t>від ендосперму до зародка воду і поживні </a:t>
            </a:r>
            <a:r>
              <a:rPr lang="uk-UA" sz="24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речовини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33" b="90000" l="10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1605" y="4581484"/>
            <a:ext cx="697560" cy="69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34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4" grpId="0"/>
      <p:bldP spid="19" grpId="0"/>
      <p:bldP spid="22" grpId="0"/>
      <p:bldP spid="24" grpId="0"/>
      <p:bldP spid="27" grpId="0"/>
      <p:bldP spid="30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695" y="80541"/>
            <a:ext cx="10974659" cy="950719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Насіння </a:t>
            </a:r>
            <a:r>
              <a:rPr lang="uk-UA" sz="32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деяких видів потребує особливих умов для </a:t>
            </a:r>
            <a:r>
              <a:rPr lang="uk-UA" sz="32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проростання:</a:t>
            </a:r>
            <a:endParaRPr lang="ru-RU" sz="32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200722" y="1081668"/>
            <a:ext cx="5352585" cy="5513222"/>
            <a:chOff x="-200722" y="1081668"/>
            <a:chExt cx="5352585" cy="551322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-200722" y="4286566"/>
              <a:ext cx="5352585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 </a:t>
              </a:r>
              <a:r>
                <a:rPr lang="ru-RU" sz="24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1.Стратифікація </a:t>
              </a:r>
              <a:r>
                <a:rPr lang="ru-RU" sz="2400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насіння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 — </a:t>
              </a:r>
              <a:endParaRPr lang="ru-RU" sz="2400" dirty="0" smtClean="0">
                <a:solidFill>
                  <a:srgbClr val="202124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ru-RU" sz="2400" dirty="0" err="1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це</a:t>
              </a:r>
              <a:r>
                <a:rPr lang="ru-RU" sz="2400" dirty="0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r>
                <a:rPr lang="ru-RU" sz="2400" dirty="0" err="1">
                  <a:solidFill>
                    <a:srgbClr val="202124"/>
                  </a:solidFill>
                  <a:latin typeface="Comic Sans MS" panose="030F0702030302020204" pitchFamily="66" charset="0"/>
                </a:rPr>
                <a:t>передпосівна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r>
                <a:rPr lang="ru-RU" sz="2400" dirty="0" err="1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підготовка</a:t>
              </a:r>
              <a:r>
                <a:rPr lang="ru-RU" sz="2400" dirty="0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, </a:t>
              </a:r>
            </a:p>
            <a:p>
              <a:pPr algn="ctr"/>
              <a:r>
                <a:rPr lang="ru-RU" sz="2400" dirty="0" err="1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що</a:t>
              </a:r>
              <a:r>
                <a:rPr lang="ru-RU" sz="2400" dirty="0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r>
                <a:rPr lang="ru-RU" sz="2400" dirty="0" err="1">
                  <a:solidFill>
                    <a:srgbClr val="202124"/>
                  </a:solidFill>
                  <a:latin typeface="Comic Sans MS" panose="030F0702030302020204" pitchFamily="66" charset="0"/>
                </a:rPr>
                <a:t>полягає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 у </a:t>
              </a:r>
              <a:r>
                <a:rPr lang="ru-RU" sz="2400" dirty="0" err="1">
                  <a:solidFill>
                    <a:srgbClr val="202124"/>
                  </a:solidFill>
                  <a:latin typeface="Comic Sans MS" panose="030F0702030302020204" pitchFamily="66" charset="0"/>
                </a:rPr>
                <a:t>витримуванні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endParaRPr lang="ru-RU" sz="2400" dirty="0" smtClean="0">
                <a:solidFill>
                  <a:srgbClr val="202124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ru-RU" sz="2400" dirty="0" err="1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його</a:t>
              </a:r>
              <a:r>
                <a:rPr lang="ru-RU" sz="2400" dirty="0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 у </a:t>
              </a:r>
              <a:r>
                <a:rPr lang="ru-RU" sz="2400" dirty="0" err="1">
                  <a:solidFill>
                    <a:srgbClr val="202124"/>
                  </a:solidFill>
                  <a:latin typeface="Comic Sans MS" panose="030F0702030302020204" pitchFamily="66" charset="0"/>
                </a:rPr>
                <a:t>вологому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r>
                <a:rPr lang="ru-RU" sz="2400" dirty="0" err="1">
                  <a:solidFill>
                    <a:srgbClr val="202124"/>
                  </a:solidFill>
                  <a:latin typeface="Comic Sans MS" panose="030F0702030302020204" pitchFamily="66" charset="0"/>
                </a:rPr>
                <a:t>піску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r>
                <a:rPr lang="ru-RU" sz="2400" dirty="0" err="1">
                  <a:solidFill>
                    <a:srgbClr val="202124"/>
                  </a:solidFill>
                  <a:latin typeface="Comic Sans MS" panose="030F0702030302020204" pitchFamily="66" charset="0"/>
                </a:rPr>
                <a:t>або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r>
                <a:rPr lang="ru-RU" sz="2400" dirty="0" err="1">
                  <a:solidFill>
                    <a:srgbClr val="202124"/>
                  </a:solidFill>
                  <a:latin typeface="Comic Sans MS" panose="030F0702030302020204" pitchFamily="66" charset="0"/>
                </a:rPr>
                <a:t>подрібненому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r>
                <a:rPr lang="ru-RU" sz="2400" dirty="0" err="1">
                  <a:solidFill>
                    <a:srgbClr val="202124"/>
                  </a:solidFill>
                  <a:latin typeface="Comic Sans MS" panose="030F0702030302020204" pitchFamily="66" charset="0"/>
                </a:rPr>
                <a:t>торфі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endParaRPr lang="ru-RU" sz="2400" dirty="0" smtClean="0">
                <a:solidFill>
                  <a:srgbClr val="202124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ru-RU" sz="2400" dirty="0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при </a:t>
              </a:r>
              <a:r>
                <a:rPr lang="ru-RU" sz="2400" dirty="0" err="1">
                  <a:solidFill>
                    <a:srgbClr val="202124"/>
                  </a:solidFill>
                  <a:latin typeface="Comic Sans MS" panose="030F0702030302020204" pitchFamily="66" charset="0"/>
                </a:rPr>
                <a:t>зниженій</a:t>
              </a:r>
              <a:r>
                <a:rPr lang="ru-RU" sz="2400" dirty="0">
                  <a:solidFill>
                    <a:srgbClr val="202124"/>
                  </a:solidFill>
                  <a:latin typeface="Comic Sans MS" panose="030F0702030302020204" pitchFamily="66" charset="0"/>
                </a:rPr>
                <a:t> </a:t>
              </a:r>
              <a:r>
                <a:rPr lang="ru-RU" sz="2400" dirty="0" err="1" smtClean="0">
                  <a:solidFill>
                    <a:srgbClr val="202124"/>
                  </a:solidFill>
                  <a:latin typeface="Comic Sans MS" panose="030F0702030302020204" pitchFamily="66" charset="0"/>
                </a:rPr>
                <a:t>температурі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2"/>
            <a:srcRect l="8457" b="11242"/>
            <a:stretch/>
          </p:blipFill>
          <p:spPr>
            <a:xfrm>
              <a:off x="311391" y="1081668"/>
              <a:ext cx="4328358" cy="3204898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4707482" y="842910"/>
            <a:ext cx="7272644" cy="3309124"/>
            <a:chOff x="4707482" y="842910"/>
            <a:chExt cx="7272644" cy="330912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707482" y="1047191"/>
              <a:ext cx="392964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400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2. Штучне пошкодження шкірки </a:t>
              </a:r>
              <a:r>
                <a:rPr lang="uk-UA" sz="2400" dirty="0">
                  <a:latin typeface="Comic Sans MS" panose="030F0702030302020204" pitchFamily="66" charset="0"/>
                  <a:ea typeface="Calibri" panose="020F0502020204030204" pitchFamily="34" charset="0"/>
                </a:rPr>
                <a:t>насіння для прискорення проростання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1002" y="842910"/>
              <a:ext cx="3309124" cy="3309124"/>
            </a:xfrm>
            <a:prstGeom prst="rect">
              <a:avLst/>
            </a:prstGeom>
          </p:spPr>
        </p:pic>
      </p:grpSp>
      <p:grpSp>
        <p:nvGrpSpPr>
          <p:cNvPr id="7" name="Группа 6"/>
          <p:cNvGrpSpPr/>
          <p:nvPr/>
        </p:nvGrpSpPr>
        <p:grpSpPr>
          <a:xfrm>
            <a:off x="4906535" y="2684117"/>
            <a:ext cx="7172399" cy="3987368"/>
            <a:chOff x="4906535" y="2684117"/>
            <a:chExt cx="7172399" cy="3987368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716644" y="4677801"/>
              <a:ext cx="436229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400" dirty="0">
                  <a:solidFill>
                    <a:srgbClr val="FF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3</a:t>
              </a:r>
              <a:r>
                <a:rPr lang="uk-UA" sz="2400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.Промивання насінин </a:t>
              </a:r>
              <a:r>
                <a:rPr lang="uk-UA" sz="2400" dirty="0">
                  <a:solidFill>
                    <a:srgbClr val="FF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водою </a:t>
              </a:r>
              <a:r>
                <a:rPr lang="uk-UA" sz="2400" dirty="0">
                  <a:latin typeface="Comic Sans MS" panose="030F0702030302020204" pitchFamily="66" charset="0"/>
                  <a:ea typeface="Calibri" panose="020F0502020204030204" pitchFamily="34" charset="0"/>
                </a:rPr>
                <a:t>для видалення речовин, що огортають насіння і гальмують його </a:t>
              </a:r>
              <a:r>
                <a:rPr lang="uk-UA" sz="2400" dirty="0" smtClean="0">
                  <a:latin typeface="Comic Sans MS" panose="030F0702030302020204" pitchFamily="66" charset="0"/>
                  <a:ea typeface="Calibri" panose="020F0502020204030204" pitchFamily="34" charset="0"/>
                </a:rPr>
                <a:t>проростання</a:t>
              </a:r>
              <a:endParaRPr lang="ru-RU" sz="2400" dirty="0">
                <a:latin typeface="Comic Sans MS" panose="030F0702030302020204" pitchFamily="66" charset="0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4"/>
            <a:srcRect l="21697" r="26779"/>
            <a:stretch/>
          </p:blipFill>
          <p:spPr>
            <a:xfrm>
              <a:off x="4906535" y="2684117"/>
              <a:ext cx="2932771" cy="39873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1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4421"/>
          <a:stretch/>
        </p:blipFill>
        <p:spPr>
          <a:xfrm>
            <a:off x="2459774" y="186706"/>
            <a:ext cx="9525000" cy="6509292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14093" y="186706"/>
            <a:ext cx="6477000" cy="81690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Етапи проростання насіння:</a:t>
            </a:r>
            <a:endParaRPr lang="ru-RU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748" y="1156245"/>
            <a:ext cx="7295685" cy="2120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спочатку 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насіння поглинає велику кількість води і набрякає;</a:t>
            </a:r>
            <a:endParaRPr lang="ru-RU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далі відбувається перехід до активного стану;</a:t>
            </a:r>
            <a:endParaRPr lang="ru-RU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нерозчинні запасні речовини перетворюються у розчинні;</a:t>
            </a:r>
            <a:endParaRPr lang="ru-RU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- 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зародок поступово перетворюється на проросток, </a:t>
            </a:r>
            <a:endParaRPr lang="uk-UA" dirty="0" smtClean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r>
              <a:rPr lang="uk-UA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 </a:t>
            </a:r>
            <a:r>
              <a:rPr lang="uk-UA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спочатку з</a:t>
            </a:r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’</a:t>
            </a:r>
            <a:r>
              <a:rPr lang="uk-UA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являється </a:t>
            </a:r>
            <a:r>
              <a:rPr lang="uk-UA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зародковий </a:t>
            </a:r>
            <a:r>
              <a:rPr lang="uk-UA" dirty="0" smtClean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корінець, </a:t>
            </a:r>
          </a:p>
          <a:p>
            <a:r>
              <a:rPr lang="uk-UA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 згодом 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з</a:t>
            </a:r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’</a:t>
            </a:r>
            <a:r>
              <a:rPr lang="uk-UA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являється зародковий </a:t>
            </a:r>
            <a:r>
              <a:rPr lang="uk-UA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пагін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260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6269143" y="797602"/>
            <a:ext cx="6096000" cy="5767765"/>
            <a:chOff x="6269143" y="797602"/>
            <a:chExt cx="6096000" cy="5767765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8135" y="1459173"/>
              <a:ext cx="5858254" cy="4921528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6652514" y="797602"/>
              <a:ext cx="5209496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2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Якщо сім’ядолі залишаються під землею (</a:t>
              </a:r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горох, пшениця), </a:t>
              </a:r>
            </a:p>
            <a:p>
              <a:pPr algn="ctr"/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то </a:t>
              </a:r>
              <a:r>
                <a:rPr lang="uk-UA" sz="22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цей тип проростання </a:t>
              </a:r>
              <a:endParaRPr lang="uk-UA" sz="22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endParaRPr>
            </a:p>
            <a:p>
              <a:pPr algn="ctr"/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називають </a:t>
              </a:r>
              <a:r>
                <a:rPr lang="uk-UA" sz="2200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підземним</a:t>
              </a:r>
              <a:endParaRPr lang="ru-RU" sz="22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269143" y="6196035"/>
              <a:ext cx="6096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>
                  <a:latin typeface="Comic Sans MS" panose="030F0702030302020204" pitchFamily="66" charset="0"/>
                </a:rPr>
                <a:t> </a:t>
              </a:r>
              <a:r>
                <a:rPr lang="ru-RU" dirty="0" err="1" smtClean="0">
                  <a:latin typeface="Comic Sans MS" panose="030F0702030302020204" pitchFamily="66" charset="0"/>
                </a:rPr>
                <a:t>Колеоптиль</a:t>
              </a:r>
              <a:r>
                <a:rPr lang="ru-RU" dirty="0" smtClean="0">
                  <a:latin typeface="Comic Sans MS" panose="030F0702030302020204" pitchFamily="66" charset="0"/>
                </a:rPr>
                <a:t> </a:t>
              </a:r>
              <a:r>
                <a:rPr lang="ru-RU" dirty="0">
                  <a:latin typeface="Comic Sans MS" panose="030F0702030302020204" pitchFamily="66" charset="0"/>
                </a:rPr>
                <a:t>- перший </a:t>
              </a:r>
              <a:r>
                <a:rPr lang="ru-RU" dirty="0" err="1">
                  <a:latin typeface="Comic Sans MS" panose="030F0702030302020204" pitchFamily="66" charset="0"/>
                </a:rPr>
                <a:t>після</a:t>
              </a:r>
              <a:r>
                <a:rPr lang="ru-RU" dirty="0">
                  <a:latin typeface="Comic Sans MS" panose="030F0702030302020204" pitchFamily="66" charset="0"/>
                </a:rPr>
                <a:t> </a:t>
              </a:r>
              <a:r>
                <a:rPr lang="ru-RU" dirty="0" err="1">
                  <a:latin typeface="Comic Sans MS" panose="030F0702030302020204" pitchFamily="66" charset="0"/>
                </a:rPr>
                <a:t>сім'ядолі</a:t>
              </a:r>
              <a:r>
                <a:rPr lang="ru-RU" dirty="0">
                  <a:latin typeface="Comic Sans MS" panose="030F0702030302020204" pitchFamily="66" charset="0"/>
                </a:rPr>
                <a:t> лист </a:t>
              </a:r>
              <a:r>
                <a:rPr lang="ru-RU" dirty="0" err="1">
                  <a:latin typeface="Comic Sans MS" panose="030F0702030302020204" pitchFamily="66" charset="0"/>
                </a:rPr>
                <a:t>злаків</a:t>
              </a:r>
              <a:endParaRPr lang="ru-RU" dirty="0">
                <a:latin typeface="Comic Sans MS" panose="030F0702030302020204" pitchFamily="66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979985" y="3329870"/>
              <a:ext cx="13692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600" dirty="0" smtClean="0">
                  <a:latin typeface="Comic Sans MS" panose="030F0702030302020204" pitchFamily="66" charset="0"/>
                </a:rPr>
                <a:t>колеоптиль</a:t>
              </a:r>
              <a:endParaRPr lang="ru-RU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7216506" y="3653398"/>
              <a:ext cx="229708" cy="838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8109355" y="3653398"/>
              <a:ext cx="486644" cy="6274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463658" y="5526105"/>
              <a:ext cx="12009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600" dirty="0">
                  <a:latin typeface="Comic Sans MS" panose="030F0702030302020204" pitchFamily="66" charset="0"/>
                </a:rPr>
                <a:t>г</a:t>
              </a:r>
              <a:r>
                <a:rPr lang="uk-UA" sz="1600" dirty="0" smtClean="0">
                  <a:latin typeface="Comic Sans MS" panose="030F0702030302020204" pitchFamily="66" charset="0"/>
                </a:rPr>
                <a:t>оловний </a:t>
              </a:r>
            </a:p>
            <a:p>
              <a:pPr algn="ctr"/>
              <a:r>
                <a:rPr lang="uk-UA" sz="1600" dirty="0" smtClean="0">
                  <a:latin typeface="Comic Sans MS" panose="030F0702030302020204" pitchFamily="66" charset="0"/>
                </a:rPr>
                <a:t>корінь</a:t>
              </a:r>
              <a:endParaRPr lang="ru-RU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38" name="Прямая соединительная линия 37"/>
            <p:cNvCxnSpPr>
              <a:endCxn id="37" idx="0"/>
            </p:cNvCxnSpPr>
            <p:nvPr/>
          </p:nvCxnSpPr>
          <p:spPr>
            <a:xfrm flipH="1">
              <a:off x="7064143" y="5065230"/>
              <a:ext cx="145550" cy="460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14093" y="186706"/>
            <a:ext cx="6477000" cy="81690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Типи проростання насіння:</a:t>
            </a:r>
            <a:endParaRPr lang="ru-RU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01393" y="1012705"/>
            <a:ext cx="6660331" cy="5744848"/>
            <a:chOff x="209160" y="1034279"/>
            <a:chExt cx="6660331" cy="5744848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046"/>
            <a:stretch/>
          </p:blipFill>
          <p:spPr>
            <a:xfrm>
              <a:off x="209160" y="1672683"/>
              <a:ext cx="6238736" cy="4817328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5527" y="5865799"/>
              <a:ext cx="12009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600" dirty="0">
                  <a:latin typeface="Comic Sans MS" panose="030F0702030302020204" pitchFamily="66" charset="0"/>
                </a:rPr>
                <a:t>г</a:t>
              </a:r>
              <a:r>
                <a:rPr lang="uk-UA" sz="1600" dirty="0" smtClean="0">
                  <a:latin typeface="Comic Sans MS" panose="030F0702030302020204" pitchFamily="66" charset="0"/>
                </a:rPr>
                <a:t>оловний </a:t>
              </a:r>
            </a:p>
            <a:p>
              <a:pPr algn="ctr"/>
              <a:r>
                <a:rPr lang="uk-UA" sz="1600" dirty="0" smtClean="0">
                  <a:latin typeface="Comic Sans MS" panose="030F0702030302020204" pitchFamily="66" charset="0"/>
                </a:rPr>
                <a:t>корінь</a:t>
              </a:r>
              <a:endParaRPr lang="ru-RU" sz="1600" dirty="0">
                <a:latin typeface="Comic Sans MS" panose="030F0702030302020204" pitchFamily="66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621503" y="6194352"/>
              <a:ext cx="80182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600" dirty="0">
                  <a:latin typeface="Comic Sans MS" panose="030F0702030302020204" pitchFamily="66" charset="0"/>
                </a:rPr>
                <a:t>б</a:t>
              </a:r>
              <a:r>
                <a:rPr lang="uk-UA" sz="1600" dirty="0" smtClean="0">
                  <a:latin typeface="Comic Sans MS" panose="030F0702030302020204" pitchFamily="66" charset="0"/>
                </a:rPr>
                <a:t>ічні </a:t>
              </a:r>
            </a:p>
            <a:p>
              <a:pPr algn="ctr"/>
              <a:r>
                <a:rPr lang="uk-UA" sz="1600" dirty="0" smtClean="0">
                  <a:latin typeface="Comic Sans MS" panose="030F0702030302020204" pitchFamily="66" charset="0"/>
                </a:rPr>
                <a:t>корені</a:t>
              </a:r>
              <a:endParaRPr lang="ru-RU" sz="1600" dirty="0">
                <a:latin typeface="Comic Sans MS" panose="030F0702030302020204" pitchFamily="66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25405" y="3336960"/>
              <a:ext cx="107433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600" dirty="0" smtClean="0">
                  <a:latin typeface="Comic Sans MS" panose="030F0702030302020204" pitchFamily="66" charset="0"/>
                </a:rPr>
                <a:t>сім</a:t>
              </a:r>
              <a:r>
                <a:rPr lang="en-US" sz="1600" dirty="0" smtClean="0">
                  <a:latin typeface="Comic Sans MS" panose="030F0702030302020204" pitchFamily="66" charset="0"/>
                </a:rPr>
                <a:t>’</a:t>
              </a:r>
              <a:r>
                <a:rPr lang="uk-UA" sz="1600" dirty="0" err="1" smtClean="0">
                  <a:latin typeface="Comic Sans MS" panose="030F0702030302020204" pitchFamily="66" charset="0"/>
                </a:rPr>
                <a:t>ядолі</a:t>
              </a:r>
              <a:endParaRPr lang="ru-RU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1765924" y="3659929"/>
              <a:ext cx="133814" cy="3441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328528" y="4235720"/>
              <a:ext cx="17187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600" dirty="0" err="1">
                  <a:latin typeface="Comic Sans MS" panose="030F0702030302020204" pitchFamily="66" charset="0"/>
                </a:rPr>
                <a:t>п</a:t>
              </a:r>
              <a:r>
                <a:rPr lang="uk-UA" sz="1600" dirty="0" err="1" smtClean="0">
                  <a:latin typeface="Comic Sans MS" panose="030F0702030302020204" pitchFamily="66" charset="0"/>
                </a:rPr>
                <a:t>ідсім</a:t>
              </a:r>
              <a:r>
                <a:rPr lang="en-US" sz="1600" dirty="0" smtClean="0">
                  <a:latin typeface="Comic Sans MS" panose="030F0702030302020204" pitchFamily="66" charset="0"/>
                </a:rPr>
                <a:t>’</a:t>
              </a:r>
              <a:r>
                <a:rPr lang="uk-UA" sz="1600" dirty="0" err="1" smtClean="0">
                  <a:latin typeface="Comic Sans MS" panose="030F0702030302020204" pitchFamily="66" charset="0"/>
                </a:rPr>
                <a:t>ядольне</a:t>
              </a:r>
              <a:r>
                <a:rPr lang="uk-UA" sz="1600" dirty="0" smtClean="0">
                  <a:latin typeface="Comic Sans MS" panose="030F0702030302020204" pitchFamily="66" charset="0"/>
                </a:rPr>
                <a:t> </a:t>
              </a:r>
              <a:endParaRPr lang="en-US" sz="1600" dirty="0" smtClean="0">
                <a:latin typeface="Comic Sans MS" panose="030F0702030302020204" pitchFamily="66" charset="0"/>
              </a:endParaRPr>
            </a:p>
            <a:p>
              <a:pPr algn="ctr"/>
              <a:r>
                <a:rPr lang="uk-UA" sz="1600" dirty="0" smtClean="0">
                  <a:latin typeface="Comic Sans MS" panose="030F0702030302020204" pitchFamily="66" charset="0"/>
                </a:rPr>
                <a:t>коліно</a:t>
              </a:r>
              <a:endParaRPr lang="ru-RU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3219596" y="4081347"/>
              <a:ext cx="393792" cy="1995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043096" y="3928911"/>
              <a:ext cx="174919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1600" dirty="0" err="1" smtClean="0">
                  <a:latin typeface="Comic Sans MS" panose="030F0702030302020204" pitchFamily="66" charset="0"/>
                </a:rPr>
                <a:t>надсім</a:t>
              </a:r>
              <a:r>
                <a:rPr lang="en-US" sz="1600" dirty="0" smtClean="0">
                  <a:latin typeface="Comic Sans MS" panose="030F0702030302020204" pitchFamily="66" charset="0"/>
                </a:rPr>
                <a:t>’</a:t>
              </a:r>
              <a:r>
                <a:rPr lang="uk-UA" sz="1600" dirty="0" err="1" smtClean="0">
                  <a:latin typeface="Comic Sans MS" panose="030F0702030302020204" pitchFamily="66" charset="0"/>
                </a:rPr>
                <a:t>ядольне</a:t>
              </a:r>
              <a:r>
                <a:rPr lang="uk-UA" sz="1600" dirty="0" smtClean="0">
                  <a:latin typeface="Comic Sans MS" panose="030F0702030302020204" pitchFamily="66" charset="0"/>
                </a:rPr>
                <a:t> </a:t>
              </a:r>
              <a:endParaRPr lang="en-US" sz="1600" dirty="0" smtClean="0">
                <a:latin typeface="Comic Sans MS" panose="030F0702030302020204" pitchFamily="66" charset="0"/>
              </a:endParaRPr>
            </a:p>
            <a:p>
              <a:pPr algn="ctr"/>
              <a:r>
                <a:rPr lang="uk-UA" sz="1600" dirty="0" smtClean="0">
                  <a:latin typeface="Comic Sans MS" panose="030F0702030302020204" pitchFamily="66" charset="0"/>
                </a:rPr>
                <a:t>коліно</a:t>
              </a:r>
              <a:endParaRPr lang="ru-RU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4901056" y="3460777"/>
              <a:ext cx="600588" cy="4771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Прямоугольник 24"/>
            <p:cNvSpPr/>
            <p:nvPr/>
          </p:nvSpPr>
          <p:spPr>
            <a:xfrm>
              <a:off x="235695" y="1034279"/>
              <a:ext cx="6633796" cy="17851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2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Якщо при проростанні </a:t>
              </a:r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сім</a:t>
              </a:r>
              <a:r>
                <a:rPr lang="en-US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’</a:t>
              </a:r>
              <a:r>
                <a:rPr lang="uk-UA" sz="2200" dirty="0" err="1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ядолі</a:t>
              </a:r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 </a:t>
              </a:r>
              <a:r>
                <a:rPr lang="uk-UA" sz="22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виносяться </a:t>
              </a:r>
              <a:endParaRPr lang="uk-UA" sz="2200" dirty="0" smtClean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</a:endParaRPr>
            </a:p>
            <a:p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над </a:t>
              </a:r>
              <a:r>
                <a:rPr lang="uk-UA" sz="22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поверхнею </a:t>
              </a:r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ґрунту (гарбуз, квасоля), </a:t>
              </a:r>
            </a:p>
            <a:p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то </a:t>
              </a:r>
              <a:r>
                <a:rPr lang="uk-UA" sz="2200" dirty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цей тип </a:t>
              </a:r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проростання </a:t>
              </a:r>
            </a:p>
            <a:p>
              <a:r>
                <a:rPr lang="uk-UA" sz="2200" dirty="0" smtClean="0">
                  <a:solidFill>
                    <a:srgbClr val="00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називається </a:t>
              </a:r>
            </a:p>
            <a:p>
              <a:r>
                <a:rPr lang="uk-UA" sz="2200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Calibri" panose="020F0502020204030204" pitchFamily="34" charset="0"/>
                </a:rPr>
                <a:t>надземним</a:t>
              </a:r>
              <a:endParaRPr lang="ru-RU" sz="22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7100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322</Words>
  <Application>Microsoft Office PowerPoint</Application>
  <PresentationFormat>Широкоэкранный</PresentationFormat>
  <Paragraphs>77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Times New Roman</vt:lpstr>
      <vt:lpstr>Тема Office</vt:lpstr>
      <vt:lpstr> Насінина  </vt:lpstr>
      <vt:lpstr>Насінина – це генеративний орган рослини,  за допомогою якого поширюються  і розмножуються насінні рослини</vt:lpstr>
      <vt:lpstr>Основні частини насінини – зародок із запасом поживних речовин і насінна шкірка </vt:lpstr>
      <vt:lpstr>Будова насінини квасолі</vt:lpstr>
      <vt:lpstr>Будова зернівки пшениці</vt:lpstr>
      <vt:lpstr>Насіння деяких видів потребує особливих умов для проростання:</vt:lpstr>
      <vt:lpstr>Етапи проростання насіння:</vt:lpstr>
      <vt:lpstr>Типи проростання насіння: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Учетная запись Майкрософт</cp:lastModifiedBy>
  <cp:revision>122</cp:revision>
  <dcterms:created xsi:type="dcterms:W3CDTF">2021-01-10T18:32:02Z</dcterms:created>
  <dcterms:modified xsi:type="dcterms:W3CDTF">2023-08-27T15:55:30Z</dcterms:modified>
</cp:coreProperties>
</file>