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80" r:id="rId3"/>
    <p:sldId id="290" r:id="rId4"/>
    <p:sldId id="291" r:id="rId5"/>
    <p:sldId id="292" r:id="rId6"/>
    <p:sldId id="293" r:id="rId7"/>
    <p:sldId id="294" r:id="rId8"/>
    <p:sldId id="297" r:id="rId9"/>
    <p:sldId id="296" r:id="rId10"/>
    <p:sldId id="295" r:id="rId11"/>
    <p:sldId id="327" r:id="rId12"/>
    <p:sldId id="298" r:id="rId13"/>
    <p:sldId id="308" r:id="rId14"/>
    <p:sldId id="330" r:id="rId15"/>
    <p:sldId id="309" r:id="rId16"/>
    <p:sldId id="310" r:id="rId17"/>
    <p:sldId id="299" r:id="rId18"/>
    <p:sldId id="300" r:id="rId19"/>
    <p:sldId id="305" r:id="rId20"/>
    <p:sldId id="306" r:id="rId21"/>
    <p:sldId id="307" r:id="rId22"/>
    <p:sldId id="281" r:id="rId23"/>
    <p:sldId id="283" r:id="rId24"/>
    <p:sldId id="331" r:id="rId25"/>
    <p:sldId id="302" r:id="rId26"/>
    <p:sldId id="268" r:id="rId27"/>
    <p:sldId id="304" r:id="rId28"/>
    <p:sldId id="270" r:id="rId29"/>
    <p:sldId id="311" r:id="rId30"/>
    <p:sldId id="301" r:id="rId31"/>
    <p:sldId id="267" r:id="rId32"/>
    <p:sldId id="313" r:id="rId33"/>
    <p:sldId id="314" r:id="rId34"/>
    <p:sldId id="315" r:id="rId35"/>
    <p:sldId id="312" r:id="rId36"/>
    <p:sldId id="279" r:id="rId37"/>
    <p:sldId id="318" r:id="rId38"/>
    <p:sldId id="319" r:id="rId39"/>
    <p:sldId id="320" r:id="rId40"/>
    <p:sldId id="324" r:id="rId41"/>
    <p:sldId id="328" r:id="rId42"/>
    <p:sldId id="332" r:id="rId43"/>
    <p:sldId id="321" r:id="rId44"/>
    <p:sldId id="271" r:id="rId45"/>
    <p:sldId id="322" r:id="rId46"/>
    <p:sldId id="284" r:id="rId47"/>
    <p:sldId id="323" r:id="rId48"/>
    <p:sldId id="285" r:id="rId49"/>
    <p:sldId id="325" r:id="rId50"/>
    <p:sldId id="286" r:id="rId51"/>
    <p:sldId id="287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B9"/>
    <a:srgbClr val="FFE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7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5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3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79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93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3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0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68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60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8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79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40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38.png"/><Relationship Id="rId17" Type="http://schemas.openxmlformats.org/officeDocument/2006/relationships/image" Target="../media/image16.png"/><Relationship Id="rId2" Type="http://schemas.openxmlformats.org/officeDocument/2006/relationships/audio" Target="../media/media9.m4a"/><Relationship Id="rId16" Type="http://schemas.microsoft.com/office/2007/relationships/hdphoto" Target="../media/hdphoto16.wdp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11" Type="http://schemas.openxmlformats.org/officeDocument/2006/relationships/image" Target="../media/image49.png"/><Relationship Id="rId5" Type="http://schemas.openxmlformats.org/officeDocument/2006/relationships/image" Target="../media/image2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25.jpg"/><Relationship Id="rId9" Type="http://schemas.openxmlformats.org/officeDocument/2006/relationships/image" Target="../media/image47.png"/><Relationship Id="rId1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ordwall.net/play/57685/373/149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7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2.png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4.png"/><Relationship Id="rId5" Type="http://schemas.openxmlformats.org/officeDocument/2006/relationships/image" Target="../media/image2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4.png"/><Relationship Id="rId5" Type="http://schemas.openxmlformats.org/officeDocument/2006/relationships/image" Target="../media/image2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10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4a"/><Relationship Id="rId13" Type="http://schemas.microsoft.com/office/2007/relationships/hdphoto" Target="../media/hdphoto19.wdp"/><Relationship Id="rId18" Type="http://schemas.microsoft.com/office/2007/relationships/hdphoto" Target="../media/hdphoto20.wdp"/><Relationship Id="rId3" Type="http://schemas.microsoft.com/office/2007/relationships/media" Target="../media/media18.m4a"/><Relationship Id="rId21" Type="http://schemas.microsoft.com/office/2007/relationships/hdphoto" Target="../media/hdphoto21.wdp"/><Relationship Id="rId7" Type="http://schemas.microsoft.com/office/2007/relationships/media" Target="../media/media20.m4a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" Type="http://schemas.openxmlformats.org/officeDocument/2006/relationships/audio" Target="../media/media17.m4a"/><Relationship Id="rId16" Type="http://schemas.openxmlformats.org/officeDocument/2006/relationships/image" Target="../media/image16.png"/><Relationship Id="rId20" Type="http://schemas.openxmlformats.org/officeDocument/2006/relationships/image" Target="../media/image62.png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11" Type="http://schemas.openxmlformats.org/officeDocument/2006/relationships/image" Target="../media/image2.png"/><Relationship Id="rId5" Type="http://schemas.microsoft.com/office/2007/relationships/media" Target="../media/media19.m4a"/><Relationship Id="rId15" Type="http://schemas.openxmlformats.org/officeDocument/2006/relationships/image" Target="../media/image59.png"/><Relationship Id="rId10" Type="http://schemas.openxmlformats.org/officeDocument/2006/relationships/image" Target="../media/image25.jpg"/><Relationship Id="rId19" Type="http://schemas.openxmlformats.org/officeDocument/2006/relationships/image" Target="../media/image61.png"/><Relationship Id="rId4" Type="http://schemas.openxmlformats.org/officeDocument/2006/relationships/audio" Target="../media/media18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microsoft.com/office/2007/relationships/hdphoto" Target="../media/hdphoto7.wdp"/><Relationship Id="rId10" Type="http://schemas.openxmlformats.org/officeDocument/2006/relationships/hyperlink" Target="https://wordwall.net/play/57599/360/686" TargetMode="External"/><Relationship Id="rId4" Type="http://schemas.openxmlformats.org/officeDocument/2006/relationships/image" Target="../media/image11.png"/><Relationship Id="rId9" Type="http://schemas.microsoft.com/office/2007/relationships/hdphoto" Target="../media/hdphoto9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9.wdp"/><Relationship Id="rId12" Type="http://schemas.openxmlformats.org/officeDocument/2006/relationships/image" Target="../media/image6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7.png"/><Relationship Id="rId11" Type="http://schemas.microsoft.com/office/2007/relationships/hdphoto" Target="../media/hdphoto20.wdp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60.png"/><Relationship Id="rId4" Type="http://schemas.openxmlformats.org/officeDocument/2006/relationships/image" Target="../media/image25.jpg"/><Relationship Id="rId9" Type="http://schemas.openxmlformats.org/officeDocument/2006/relationships/image" Target="../media/image59.png"/><Relationship Id="rId1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2.wdp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3.png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s://wordwall.net/play/57688/602/262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s://www.youtube.com/watch?v=0sYMIEoc2DQ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microsoft.com/office/2007/relationships/hdphoto" Target="../media/hdphoto26.wdp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microsoft.com/office/2007/relationships/hdphoto" Target="../media/hdphoto28.wdp"/><Relationship Id="rId2" Type="http://schemas.openxmlformats.org/officeDocument/2006/relationships/audio" Target="../media/media28.m4a"/><Relationship Id="rId16" Type="http://schemas.openxmlformats.org/officeDocument/2006/relationships/image" Target="../media/image72.png"/><Relationship Id="rId1" Type="http://schemas.microsoft.com/office/2007/relationships/media" Target="../media/media28.m4a"/><Relationship Id="rId6" Type="http://schemas.microsoft.com/office/2007/relationships/hdphoto" Target="../media/hdphoto23.wdp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microsoft.com/office/2007/relationships/hdphoto" Target="../media/hdphoto27.wdp"/><Relationship Id="rId10" Type="http://schemas.microsoft.com/office/2007/relationships/hdphoto" Target="../media/hdphoto25.wdp"/><Relationship Id="rId19" Type="http://schemas.openxmlformats.org/officeDocument/2006/relationships/image" Target="../media/image16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9.wdp"/><Relationship Id="rId12" Type="http://schemas.openxmlformats.org/officeDocument/2006/relationships/image" Target="../media/image16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3.png"/><Relationship Id="rId11" Type="http://schemas.microsoft.com/office/2007/relationships/hdphoto" Target="../media/hdphoto30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4.png"/><Relationship Id="rId9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77.png"/><Relationship Id="rId5" Type="http://schemas.openxmlformats.org/officeDocument/2006/relationships/image" Target="../media/image4.pn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hyperlink" Target="https://wordwall.net/play/57697/629/30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12" Type="http://schemas.microsoft.com/office/2007/relationships/hdphoto" Target="../media/hdphoto35.wdp"/><Relationship Id="rId2" Type="http://schemas.openxmlformats.org/officeDocument/2006/relationships/image" Target="../media/image25.jpg"/><Relationship Id="rId16" Type="http://schemas.microsoft.com/office/2007/relationships/hdphoto" Target="../media/hdphoto3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5" Type="http://schemas.openxmlformats.org/officeDocument/2006/relationships/image" Target="../media/image84.png"/><Relationship Id="rId10" Type="http://schemas.microsoft.com/office/2007/relationships/hdphoto" Target="../media/hdphoto34.wdp"/><Relationship Id="rId4" Type="http://schemas.microsoft.com/office/2007/relationships/hdphoto" Target="../media/hdphoto31.wdp"/><Relationship Id="rId9" Type="http://schemas.openxmlformats.org/officeDocument/2006/relationships/image" Target="../media/image81.png"/><Relationship Id="rId14" Type="http://schemas.microsoft.com/office/2007/relationships/hdphoto" Target="../media/hdphoto36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82.png"/><Relationship Id="rId18" Type="http://schemas.microsoft.com/office/2007/relationships/hdphoto" Target="../media/hdphoto3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microsoft.com/office/2007/relationships/hdphoto" Target="../media/hdphoto34.wdp"/><Relationship Id="rId17" Type="http://schemas.openxmlformats.org/officeDocument/2006/relationships/image" Target="../media/image84.png"/><Relationship Id="rId2" Type="http://schemas.openxmlformats.org/officeDocument/2006/relationships/audio" Target="../media/media33.m4a"/><Relationship Id="rId16" Type="http://schemas.microsoft.com/office/2007/relationships/hdphoto" Target="../media/hdphoto36.wdp"/><Relationship Id="rId1" Type="http://schemas.microsoft.com/office/2007/relationships/media" Target="../media/media33.m4a"/><Relationship Id="rId6" Type="http://schemas.microsoft.com/office/2007/relationships/hdphoto" Target="../media/hdphoto31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png"/><Relationship Id="rId10" Type="http://schemas.microsoft.com/office/2007/relationships/hdphoto" Target="../media/hdphoto33.wdp"/><Relationship Id="rId19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openxmlformats.org/officeDocument/2006/relationships/image" Target="../media/image80.png"/><Relationship Id="rId14" Type="http://schemas.microsoft.com/office/2007/relationships/hdphoto" Target="../media/hdphoto35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12" Type="http://schemas.microsoft.com/office/2007/relationships/hdphoto" Target="../media/hdphoto35.wdp"/><Relationship Id="rId2" Type="http://schemas.openxmlformats.org/officeDocument/2006/relationships/image" Target="../media/image25.jpg"/><Relationship Id="rId16" Type="http://schemas.microsoft.com/office/2007/relationships/hdphoto" Target="../media/hdphoto3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5" Type="http://schemas.openxmlformats.org/officeDocument/2006/relationships/image" Target="../media/image84.png"/><Relationship Id="rId10" Type="http://schemas.microsoft.com/office/2007/relationships/hdphoto" Target="../media/hdphoto34.wdp"/><Relationship Id="rId4" Type="http://schemas.microsoft.com/office/2007/relationships/hdphoto" Target="../media/hdphoto31.wdp"/><Relationship Id="rId9" Type="http://schemas.openxmlformats.org/officeDocument/2006/relationships/image" Target="../media/image81.png"/><Relationship Id="rId14" Type="http://schemas.microsoft.com/office/2007/relationships/hdphoto" Target="../media/hdphoto36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85.jp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13" Type="http://schemas.openxmlformats.org/officeDocument/2006/relationships/image" Target="../media/image9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2" Type="http://schemas.openxmlformats.org/officeDocument/2006/relationships/audio" Target="../media/media35.m4a"/><Relationship Id="rId16" Type="http://schemas.openxmlformats.org/officeDocument/2006/relationships/image" Target="../media/image16.png"/><Relationship Id="rId1" Type="http://schemas.microsoft.com/office/2007/relationships/media" Target="../media/media35.m4a"/><Relationship Id="rId6" Type="http://schemas.microsoft.com/office/2007/relationships/hdphoto" Target="../media/hdphoto3.wdp"/><Relationship Id="rId11" Type="http://schemas.openxmlformats.org/officeDocument/2006/relationships/image" Target="../media/image89.png"/><Relationship Id="rId5" Type="http://schemas.openxmlformats.org/officeDocument/2006/relationships/image" Target="../media/image4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25.jp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13" Type="http://schemas.openxmlformats.org/officeDocument/2006/relationships/image" Target="../media/image89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audio" Target="../media/media36.m4a"/><Relationship Id="rId16" Type="http://schemas.openxmlformats.org/officeDocument/2006/relationships/image" Target="../media/image92.png"/><Relationship Id="rId1" Type="http://schemas.microsoft.com/office/2007/relationships/media" Target="../media/media36.m4a"/><Relationship Id="rId6" Type="http://schemas.openxmlformats.org/officeDocument/2006/relationships/image" Target="../media/image25.jpg"/><Relationship Id="rId11" Type="http://schemas.openxmlformats.org/officeDocument/2006/relationships/image" Target="../media/image87.png"/><Relationship Id="rId5" Type="http://schemas.openxmlformats.org/officeDocument/2006/relationships/audio" Target="../media/audio2.wav"/><Relationship Id="rId15" Type="http://schemas.openxmlformats.org/officeDocument/2006/relationships/image" Target="../media/image91.png"/><Relationship Id="rId10" Type="http://schemas.microsoft.com/office/2007/relationships/hdphoto" Target="../media/hdphoto38.wdp"/><Relationship Id="rId4" Type="http://schemas.openxmlformats.org/officeDocument/2006/relationships/audio" Target="../media/audio1.wav"/><Relationship Id="rId9" Type="http://schemas.openxmlformats.org/officeDocument/2006/relationships/image" Target="../media/image86.png"/><Relationship Id="rId1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13" Type="http://schemas.openxmlformats.org/officeDocument/2006/relationships/image" Target="../media/image89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audio" Target="../media/media37.m4a"/><Relationship Id="rId16" Type="http://schemas.openxmlformats.org/officeDocument/2006/relationships/image" Target="../media/image92.png"/><Relationship Id="rId1" Type="http://schemas.microsoft.com/office/2007/relationships/media" Target="../media/media37.m4a"/><Relationship Id="rId6" Type="http://schemas.openxmlformats.org/officeDocument/2006/relationships/image" Target="../media/image25.jpg"/><Relationship Id="rId11" Type="http://schemas.openxmlformats.org/officeDocument/2006/relationships/image" Target="../media/image87.png"/><Relationship Id="rId5" Type="http://schemas.openxmlformats.org/officeDocument/2006/relationships/audio" Target="../media/audio2.wav"/><Relationship Id="rId15" Type="http://schemas.openxmlformats.org/officeDocument/2006/relationships/image" Target="../media/image91.png"/><Relationship Id="rId10" Type="http://schemas.microsoft.com/office/2007/relationships/hdphoto" Target="../media/hdphoto38.wdp"/><Relationship Id="rId4" Type="http://schemas.openxmlformats.org/officeDocument/2006/relationships/audio" Target="../media/audio1.wav"/><Relationship Id="rId9" Type="http://schemas.openxmlformats.org/officeDocument/2006/relationships/image" Target="../media/image86.png"/><Relationship Id="rId1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13" Type="http://schemas.openxmlformats.org/officeDocument/2006/relationships/image" Target="../media/image9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17" Type="http://schemas.openxmlformats.org/officeDocument/2006/relationships/image" Target="../media/image16.png"/><Relationship Id="rId2" Type="http://schemas.openxmlformats.org/officeDocument/2006/relationships/audio" Target="../media/media38.m4a"/><Relationship Id="rId16" Type="http://schemas.openxmlformats.org/officeDocument/2006/relationships/image" Target="../media/image96.png"/><Relationship Id="rId1" Type="http://schemas.microsoft.com/office/2007/relationships/media" Target="../media/media38.m4a"/><Relationship Id="rId6" Type="http://schemas.openxmlformats.org/officeDocument/2006/relationships/image" Target="../media/image25.jpg"/><Relationship Id="rId11" Type="http://schemas.openxmlformats.org/officeDocument/2006/relationships/image" Target="../media/image89.png"/><Relationship Id="rId5" Type="http://schemas.openxmlformats.org/officeDocument/2006/relationships/audio" Target="../media/audio2.wav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audio" Target="../media/audio1.wav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hyperlink" Target="https://youtu.be/84mgwlwNHdo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99.jpeg"/><Relationship Id="rId4" Type="http://schemas.openxmlformats.org/officeDocument/2006/relationships/image" Target="../media/image25.jpg"/><Relationship Id="rId9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s://www.youtube.com/watch?v=0sYMIEoc2DQ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2.wdp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00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microsoft.com/office/2007/relationships/hdphoto" Target="../media/hdphoto43.wdp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png"/><Relationship Id="rId12" Type="http://schemas.microsoft.com/office/2007/relationships/hdphoto" Target="../media/hdphoto46.wdp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microsoft.com/office/2007/relationships/hdphoto" Target="../media/hdphoto3.wdp"/><Relationship Id="rId11" Type="http://schemas.openxmlformats.org/officeDocument/2006/relationships/image" Target="../media/image103.png"/><Relationship Id="rId5" Type="http://schemas.openxmlformats.org/officeDocument/2006/relationships/image" Target="../media/image4.png"/><Relationship Id="rId10" Type="http://schemas.microsoft.com/office/2007/relationships/hdphoto" Target="../media/hdphoto45.wdp"/><Relationship Id="rId4" Type="http://schemas.openxmlformats.org/officeDocument/2006/relationships/image" Target="../media/image25.jpg"/><Relationship Id="rId9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13" Type="http://schemas.openxmlformats.org/officeDocument/2006/relationships/image" Target="../media/image107.png"/><Relationship Id="rId3" Type="http://schemas.openxmlformats.org/officeDocument/2006/relationships/image" Target="../media/image4.png"/><Relationship Id="rId7" Type="http://schemas.openxmlformats.org/officeDocument/2006/relationships/image" Target="../media/image104.png"/><Relationship Id="rId12" Type="http://schemas.microsoft.com/office/2007/relationships/hdphoto" Target="../media/hdphoto49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4.wdp"/><Relationship Id="rId11" Type="http://schemas.openxmlformats.org/officeDocument/2006/relationships/image" Target="../media/image106.png"/><Relationship Id="rId5" Type="http://schemas.openxmlformats.org/officeDocument/2006/relationships/image" Target="../media/image77.png"/><Relationship Id="rId10" Type="http://schemas.microsoft.com/office/2007/relationships/hdphoto" Target="../media/hdphoto48.wdp"/><Relationship Id="rId4" Type="http://schemas.microsoft.com/office/2007/relationships/hdphoto" Target="../media/hdphoto3.wdp"/><Relationship Id="rId9" Type="http://schemas.openxmlformats.org/officeDocument/2006/relationships/image" Target="../media/image105.png"/><Relationship Id="rId14" Type="http://schemas.microsoft.com/office/2007/relationships/hdphoto" Target="../media/hdphoto50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eOz-hgxk6JI" TargetMode="Externa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hyperlink" Target="https://wordwall.net/play/57690/346/315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5.jpg"/><Relationship Id="rId9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54.wdp"/><Relationship Id="rId18" Type="http://schemas.openxmlformats.org/officeDocument/2006/relationships/image" Target="../media/image31.png"/><Relationship Id="rId26" Type="http://schemas.microsoft.com/office/2007/relationships/hdphoto" Target="../media/hdphoto59.wdp"/><Relationship Id="rId3" Type="http://schemas.openxmlformats.org/officeDocument/2006/relationships/slideLayout" Target="../slideLayouts/slideLayout7.xml"/><Relationship Id="rId21" Type="http://schemas.microsoft.com/office/2007/relationships/hdphoto" Target="../media/hdphoto57.wdp"/><Relationship Id="rId7" Type="http://schemas.microsoft.com/office/2007/relationships/hdphoto" Target="../media/hdphoto51.wdp"/><Relationship Id="rId12" Type="http://schemas.openxmlformats.org/officeDocument/2006/relationships/image" Target="../media/image26.png"/><Relationship Id="rId17" Type="http://schemas.openxmlformats.org/officeDocument/2006/relationships/image" Target="../media/image20.png"/><Relationship Id="rId25" Type="http://schemas.openxmlformats.org/officeDocument/2006/relationships/image" Target="../media/image36.png"/><Relationship Id="rId2" Type="http://schemas.openxmlformats.org/officeDocument/2006/relationships/audio" Target="../media/media44.m4a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microsoft.com/office/2007/relationships/hdphoto" Target="../media/hdphoto60.wdp"/><Relationship Id="rId1" Type="http://schemas.microsoft.com/office/2007/relationships/media" Target="../media/media44.m4a"/><Relationship Id="rId6" Type="http://schemas.openxmlformats.org/officeDocument/2006/relationships/image" Target="../media/image109.png"/><Relationship Id="rId11" Type="http://schemas.microsoft.com/office/2007/relationships/hdphoto" Target="../media/hdphoto53.wdp"/><Relationship Id="rId24" Type="http://schemas.openxmlformats.org/officeDocument/2006/relationships/image" Target="../media/image19.png"/><Relationship Id="rId5" Type="http://schemas.openxmlformats.org/officeDocument/2006/relationships/image" Target="../media/image21.png"/><Relationship Id="rId15" Type="http://schemas.microsoft.com/office/2007/relationships/hdphoto" Target="../media/hdphoto55.wdp"/><Relationship Id="rId23" Type="http://schemas.microsoft.com/office/2007/relationships/hdphoto" Target="../media/hdphoto58.wdp"/><Relationship Id="rId28" Type="http://schemas.openxmlformats.org/officeDocument/2006/relationships/image" Target="../media/image27.png"/><Relationship Id="rId10" Type="http://schemas.openxmlformats.org/officeDocument/2006/relationships/image" Target="../media/image33.png"/><Relationship Id="rId19" Type="http://schemas.microsoft.com/office/2007/relationships/hdphoto" Target="../media/hdphoto56.wdp"/><Relationship Id="rId4" Type="http://schemas.openxmlformats.org/officeDocument/2006/relationships/image" Target="../media/image25.jpg"/><Relationship Id="rId9" Type="http://schemas.microsoft.com/office/2007/relationships/hdphoto" Target="../media/hdphoto52.wdp"/><Relationship Id="rId14" Type="http://schemas.openxmlformats.org/officeDocument/2006/relationships/image" Target="../media/image29.png"/><Relationship Id="rId22" Type="http://schemas.openxmlformats.org/officeDocument/2006/relationships/image" Target="../media/image35.png"/><Relationship Id="rId27" Type="http://schemas.openxmlformats.org/officeDocument/2006/relationships/image" Target="../media/image6.png"/><Relationship Id="rId30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5.jp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19.png"/><Relationship Id="rId25" Type="http://schemas.openxmlformats.org/officeDocument/2006/relationships/image" Target="../media/image40.png"/><Relationship Id="rId2" Type="http://schemas.openxmlformats.org/officeDocument/2006/relationships/audio" Target="../media/media4.m4a"/><Relationship Id="rId16" Type="http://schemas.openxmlformats.org/officeDocument/2006/relationships/image" Target="../media/image35.png"/><Relationship Id="rId20" Type="http://schemas.microsoft.com/office/2007/relationships/hdphoto" Target="../media/hdphoto11.wdp"/><Relationship Id="rId1" Type="http://schemas.microsoft.com/office/2007/relationships/media" Target="../media/media4.m4a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24" Type="http://schemas.openxmlformats.org/officeDocument/2006/relationships/image" Target="../media/image16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23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7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22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5" Type="http://schemas.openxmlformats.org/officeDocument/2006/relationships/image" Target="../media/image27.png"/><Relationship Id="rId2" Type="http://schemas.openxmlformats.org/officeDocument/2006/relationships/audio" Target="../media/media5.m4a"/><Relationship Id="rId16" Type="http://schemas.openxmlformats.org/officeDocument/2006/relationships/image" Target="../media/image19.png"/><Relationship Id="rId20" Type="http://schemas.microsoft.com/office/2007/relationships/hdphoto" Target="../media/hdphoto11.wdp"/><Relationship Id="rId1" Type="http://schemas.microsoft.com/office/2007/relationships/media" Target="../media/media5.m4a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24" Type="http://schemas.openxmlformats.org/officeDocument/2006/relationships/image" Target="../media/image40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10" Type="http://schemas.openxmlformats.org/officeDocument/2006/relationships/image" Target="../media/image20.png"/><Relationship Id="rId19" Type="http://schemas.openxmlformats.org/officeDocument/2006/relationships/image" Target="../media/image37.png"/><Relationship Id="rId4" Type="http://schemas.openxmlformats.org/officeDocument/2006/relationships/image" Target="../media/image25.jpg"/><Relationship Id="rId9" Type="http://schemas.openxmlformats.org/officeDocument/2006/relationships/image" Target="../media/image21.png"/><Relationship Id="rId14" Type="http://schemas.openxmlformats.org/officeDocument/2006/relationships/image" Target="../media/image33.png"/><Relationship Id="rId22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1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4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4.png"/><Relationship Id="rId5" Type="http://schemas.openxmlformats.org/officeDocument/2006/relationships/image" Target="../media/image2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78677" y="2878699"/>
            <a:ext cx="85765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</a:t>
            </a:r>
            <a:r>
              <a:rPr lang="en-US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en-US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8000" b="1" cap="none" spc="0" dirty="0" err="1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Букви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у, У</a:t>
            </a:r>
            <a:endParaRPr lang="ru-RU" sz="8000" b="1" cap="none" spc="0" dirty="0">
              <a:ln/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69" y="3064901"/>
            <a:ext cx="2505193" cy="3543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01" y="4295239"/>
            <a:ext cx="1635398" cy="23132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22" y="3100862"/>
            <a:ext cx="2341216" cy="3507674"/>
          </a:xfrm>
          <a:prstGeom prst="rect">
            <a:avLst/>
          </a:prstGeom>
        </p:spPr>
      </p:pic>
      <p:pic>
        <p:nvPicPr>
          <p:cNvPr id="17" name="Рисунок 16" descr="Счастливый школьный мультфильм сова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53645" y="4037358"/>
            <a:ext cx="1492416" cy="24691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358" y="163249"/>
            <a:ext cx="2877271" cy="28772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65833" y1="29832" x2="78056" y2="65756"/>
                        <a14:foregroundMark x1="66389" y1="23739" x2="68194" y2="21429"/>
                        <a14:foregroundMark x1="83889" y1="23319" x2="85278" y2="20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542" y="378239"/>
            <a:ext cx="4026979" cy="2662281"/>
          </a:xfrm>
          <a:prstGeom prst="rect">
            <a:avLst/>
          </a:prstGeom>
        </p:spPr>
      </p:pic>
      <p:pic>
        <p:nvPicPr>
          <p:cNvPr id="20" name="Picture 2" descr="Картинки про букву У детям — учим русский алфавит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90" y="472301"/>
            <a:ext cx="2647486" cy="275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1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479827" y="446432"/>
            <a:ext cx="5841945" cy="4300538"/>
            <a:chOff x="-688306" y="-143530"/>
            <a:chExt cx="5841945" cy="4300538"/>
          </a:xfrm>
        </p:grpSpPr>
        <p:sp>
          <p:nvSpPr>
            <p:cNvPr id="5" name="Облако 4"/>
            <p:cNvSpPr/>
            <p:nvPr/>
          </p:nvSpPr>
          <p:spPr>
            <a:xfrm>
              <a:off x="-688306" y="-143530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95879" y="781958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Букви можна друкувати,</a:t>
              </a:r>
            </a:p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можна бачити й писати,</a:t>
              </a:r>
            </a:p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почути – аніяк!</a:t>
              </a:r>
            </a:p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 лише умовний знак</a:t>
              </a:r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  <a:p>
              <a:pPr algn="just"/>
              <a:r>
                <a:rPr lang="uk-UA" sz="3200" i="1" dirty="0">
                  <a:solidFill>
                    <a:srgbClr val="0070C0"/>
                  </a:solidFill>
                </a:rPr>
                <a:t> </a:t>
              </a:r>
              <a:r>
                <a:rPr lang="uk-UA" sz="3200" i="1" dirty="0" smtClean="0">
                  <a:solidFill>
                    <a:srgbClr val="0070C0"/>
                  </a:solidFill>
                </a:rPr>
                <a:t>                             В. </a:t>
              </a:r>
              <a:r>
                <a:rPr lang="uk-UA" sz="3200" i="1" dirty="0" err="1" smtClean="0">
                  <a:solidFill>
                    <a:srgbClr val="0070C0"/>
                  </a:solidFill>
                </a:rPr>
                <a:t>Бутрім</a:t>
              </a:r>
              <a:endParaRPr lang="ru-RU" sz="3200" i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639" y="2416197"/>
            <a:ext cx="3087841" cy="4367801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70227" y="348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790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23" y="1106570"/>
            <a:ext cx="3670769" cy="519236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899694" y="461106"/>
            <a:ext cx="5841945" cy="1290928"/>
            <a:chOff x="-688306" y="-143530"/>
            <a:chExt cx="5841945" cy="4300538"/>
          </a:xfrm>
        </p:grpSpPr>
        <p:sp>
          <p:nvSpPr>
            <p:cNvPr id="5" name="Облако 4"/>
            <p:cNvSpPr/>
            <p:nvPr/>
          </p:nvSpPr>
          <p:spPr>
            <a:xfrm>
              <a:off x="-688306" y="-143530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95879" y="781958"/>
              <a:ext cx="53495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Діти, назвіть всі відомі вам букви.</a:t>
              </a:r>
              <a:endParaRPr lang="ru-RU" sz="3200" i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639" y="2416197"/>
            <a:ext cx="3087841" cy="43678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929" y="3186459"/>
            <a:ext cx="2743562" cy="28272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52" y="3186459"/>
            <a:ext cx="4587515" cy="30623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68653" y="3353810"/>
            <a:ext cx="3023267" cy="2777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12" y="2917209"/>
            <a:ext cx="2177012" cy="33831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42" y="3023471"/>
            <a:ext cx="3504752" cy="3504752"/>
          </a:xfrm>
          <a:prstGeom prst="rect">
            <a:avLst/>
          </a:prstGeom>
        </p:spPr>
      </p:pic>
      <p:pic>
        <p:nvPicPr>
          <p:cNvPr id="14" name="Picture 2" descr="Картинки про букву О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r="8018"/>
          <a:stretch/>
        </p:blipFill>
        <p:spPr bwMode="auto">
          <a:xfrm>
            <a:off x="3514597" y="2893032"/>
            <a:ext cx="2751434" cy="343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49" b="95415" l="3056" r="94861">
                        <a14:foregroundMark x1="68333" y1="27794" x2="83333" y2="45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46" b="-2815"/>
          <a:stretch/>
        </p:blipFill>
        <p:spPr>
          <a:xfrm>
            <a:off x="3583398" y="2660581"/>
            <a:ext cx="2081100" cy="38233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111" b="91778" l="57500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5" t="28000" r="2832" b="6001"/>
          <a:stretch/>
        </p:blipFill>
        <p:spPr>
          <a:xfrm>
            <a:off x="3491671" y="2972969"/>
            <a:ext cx="2800250" cy="3363698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338" y="496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6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4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01102" y="85785"/>
            <a:ext cx="5631986" cy="4492208"/>
            <a:chOff x="-27698" y="-22813"/>
            <a:chExt cx="5631986" cy="449220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27698" y="-22813"/>
              <a:ext cx="5631986" cy="40318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Розподіліть слова по групах в залежності від того, які голосні в них. 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Якщо знаєш усі букви, читай слова.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268" y="472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9764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42" y="1500673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795632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Сьогодні, діти, ми познайомимся із звуком, яким починається найдорожче для кожного українця слово.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Послухайте вірш.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111172" y="-43323"/>
            <a:ext cx="7626096" cy="5299634"/>
            <a:chOff x="-1" y="168857"/>
            <a:chExt cx="6836030" cy="4300538"/>
          </a:xfrm>
        </p:grpSpPr>
        <p:sp>
          <p:nvSpPr>
            <p:cNvPr id="9" name="Облако 8"/>
            <p:cNvSpPr/>
            <p:nvPr/>
          </p:nvSpPr>
          <p:spPr>
            <a:xfrm>
              <a:off x="-1" y="168857"/>
              <a:ext cx="6836030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56040" y="662624"/>
              <a:ext cx="5689290" cy="322182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 землі великій є одна країна:</a:t>
              </a:r>
            </a:p>
            <a:p>
              <a:pPr algn="ctr"/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Гарна, неповторна, красна, як калина.</a:t>
              </a:r>
            </a:p>
            <a:p>
              <a:pPr algn="ctr"/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І живуть тут люди добрі, працьовиті</a:t>
              </a:r>
            </a:p>
            <a:p>
              <a:pPr algn="ctr"/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І скажу, до речі, ще й талановиті.</a:t>
              </a:r>
            </a:p>
            <a:p>
              <a:pPr algn="ctr"/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Землю засівають і пісні співають,</a:t>
              </a:r>
            </a:p>
            <a:p>
              <a:pPr algn="ctr"/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 бандурі грають і вірші складають</a:t>
              </a:r>
            </a:p>
            <a:p>
              <a:pPr algn="ctr"/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 ліси і гори, і про синє море,</a:t>
              </a:r>
            </a:p>
            <a:p>
              <a:pPr algn="ctr"/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 людей і квіти, то скажіть же, діти,</a:t>
              </a:r>
            </a:p>
            <a:p>
              <a:pPr algn="ctr"/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 це за країна? </a:t>
              </a:r>
              <a:endParaRPr lang="uk-UA" sz="3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751288" y="4315285"/>
            <a:ext cx="58176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rgbClr val="FF0000"/>
                </a:solidFill>
                <a:latin typeface="Arial Narrow" pitchFamily="34" charset="0"/>
              </a:rPr>
              <a:t>— </a:t>
            </a:r>
            <a:r>
              <a:rPr lang="uk-UA" sz="4400" b="1" i="1" dirty="0" smtClean="0">
                <a:solidFill>
                  <a:srgbClr val="FF0000"/>
                </a:solidFill>
                <a:latin typeface="Arial Narrow" pitchFamily="34" charset="0"/>
              </a:rPr>
              <a:t>Наша </a:t>
            </a:r>
            <a:r>
              <a:rPr lang="uk-UA" sz="4400" b="1" i="1" dirty="0">
                <a:solidFill>
                  <a:srgbClr val="FF0000"/>
                </a:solidFill>
                <a:latin typeface="Arial Narrow" pitchFamily="34" charset="0"/>
              </a:rPr>
              <a:t>славна Україна</a:t>
            </a:r>
            <a:r>
              <a:rPr lang="uk-UA" sz="4400" b="1" i="1" dirty="0" smtClean="0">
                <a:solidFill>
                  <a:srgbClr val="FF0000"/>
                </a:solidFill>
                <a:latin typeface="Arial Narrow" pitchFamily="34" charset="0"/>
              </a:rPr>
              <a:t>!</a:t>
            </a:r>
            <a:endParaRPr lang="uk-UA" sz="4400" b="1" i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3" r="100000">
                        <a14:foregroundMark x1="8981" y1="14136" x2="5185" y2="39136"/>
                        <a14:foregroundMark x1="16944" y1="6806" x2="41852" y2="12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96" y="-184158"/>
            <a:ext cx="10078630" cy="7129698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111" y="490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1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0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924" y="1271058"/>
            <a:ext cx="3685267" cy="521286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229204" y="277455"/>
            <a:ext cx="8300353" cy="1552318"/>
            <a:chOff x="0" y="168857"/>
            <a:chExt cx="5481119" cy="2960420"/>
          </a:xfrm>
        </p:grpSpPr>
        <p:sp>
          <p:nvSpPr>
            <p:cNvPr id="7" name="Облако 6"/>
            <p:cNvSpPr/>
            <p:nvPr/>
          </p:nvSpPr>
          <p:spPr>
            <a:xfrm>
              <a:off x="0" y="168857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31601" y="1185465"/>
              <a:ext cx="5349518" cy="11152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Що означає для тебе слово Україна?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314" y="1395296"/>
            <a:ext cx="7613817" cy="5212869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2714" y="444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563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42" y="1500673"/>
            <a:ext cx="3670769" cy="5192361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196959" y="294770"/>
            <a:ext cx="5414962" cy="2960420"/>
            <a:chOff x="0" y="168857"/>
            <a:chExt cx="5414962" cy="2960420"/>
          </a:xfrm>
        </p:grpSpPr>
        <p:sp>
          <p:nvSpPr>
            <p:cNvPr id="8" name="Облако 7"/>
            <p:cNvSpPr/>
            <p:nvPr/>
          </p:nvSpPr>
          <p:spPr>
            <a:xfrm>
              <a:off x="0" y="168857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5444" y="76555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Складіть звукову схему слова Україна.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Сову, щоб перевірити себе.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0" name="Рисунок 9" descr="Счастливый школьный мультфильм сова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987" y="277455"/>
            <a:ext cx="1653939" cy="2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3" r="100000">
                        <a14:foregroundMark x1="8981" y1="14136" x2="5185" y2="39136"/>
                        <a14:foregroundMark x1="16944" y1="6806" x2="41852" y2="12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24" y="2946632"/>
            <a:ext cx="5149939" cy="3643105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6110206" y="2161303"/>
            <a:ext cx="6081794" cy="2171420"/>
            <a:chOff x="5736132" y="3011143"/>
            <a:chExt cx="6081794" cy="217142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5736132" y="3011143"/>
              <a:ext cx="6081794" cy="2171420"/>
              <a:chOff x="5660825" y="2299497"/>
              <a:chExt cx="6081794" cy="217142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5660825" y="2299497"/>
                <a:ext cx="6081794" cy="2171420"/>
                <a:chOff x="-46437" y="759558"/>
                <a:chExt cx="6384749" cy="2960420"/>
              </a:xfrm>
            </p:grpSpPr>
            <p:sp>
              <p:nvSpPr>
                <p:cNvPr id="24" name="Облако 23"/>
                <p:cNvSpPr/>
                <p:nvPr/>
              </p:nvSpPr>
              <p:spPr>
                <a:xfrm>
                  <a:off x="-46437" y="759558"/>
                  <a:ext cx="6384749" cy="2960420"/>
                </a:xfrm>
                <a:prstGeom prst="cloud">
                  <a:avLst/>
                </a:prstGeom>
                <a:solidFill>
                  <a:schemeClr val="bg1">
                    <a:alpha val="81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" name="Прямоугольник 24"/>
                <p:cNvSpPr/>
                <p:nvPr/>
              </p:nvSpPr>
              <p:spPr>
                <a:xfrm>
                  <a:off x="120630" y="1241907"/>
                  <a:ext cx="5349518" cy="79725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:endParaRPr lang="ru-RU" sz="32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p:grpSp>
          <p:sp>
            <p:nvSpPr>
              <p:cNvPr id="13" name="Прямоугольник 12"/>
              <p:cNvSpPr/>
              <p:nvPr/>
            </p:nvSpPr>
            <p:spPr>
              <a:xfrm>
                <a:off x="6070541" y="2985276"/>
                <a:ext cx="595714" cy="7164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6179524" y="3129741"/>
                <a:ext cx="410699" cy="38188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301882" y="2299497"/>
                <a:ext cx="730688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500" dirty="0"/>
                  <a:t>´</a:t>
                </a: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8653517" y="2965853"/>
                <a:ext cx="1191287" cy="7164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9339016" y="3145659"/>
                <a:ext cx="410699" cy="38188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8725950" y="3162864"/>
                <a:ext cx="550540" cy="1737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6762379" y="2978553"/>
                <a:ext cx="1817385" cy="7164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8004951" y="3165276"/>
                <a:ext cx="410699" cy="38188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6744313" y="3290725"/>
                <a:ext cx="550540" cy="1737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7400449" y="3290725"/>
                <a:ext cx="550540" cy="1737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6" name="Прямоугольник 25"/>
            <p:cNvSpPr/>
            <p:nvPr/>
          </p:nvSpPr>
          <p:spPr>
            <a:xfrm>
              <a:off x="8787442" y="4129239"/>
              <a:ext cx="550540" cy="173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978729" y="3690027"/>
              <a:ext cx="1191287" cy="7164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10664228" y="3869833"/>
              <a:ext cx="410699" cy="38188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0050094" y="3973988"/>
              <a:ext cx="550540" cy="173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694" y="544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0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42" y="1500673"/>
            <a:ext cx="3670769" cy="5192361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196959" y="294770"/>
            <a:ext cx="5481119" cy="2960420"/>
            <a:chOff x="0" y="168857"/>
            <a:chExt cx="5481119" cy="2960420"/>
          </a:xfrm>
        </p:grpSpPr>
        <p:sp>
          <p:nvSpPr>
            <p:cNvPr id="8" name="Облако 7"/>
            <p:cNvSpPr/>
            <p:nvPr/>
          </p:nvSpPr>
          <p:spPr>
            <a:xfrm>
              <a:off x="0" y="168857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31601" y="1185465"/>
              <a:ext cx="53495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Який же перший звук в слові Україна?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0" name="Рисунок 9" descr="Счастливый школьный мультфильм сова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987" y="277455"/>
            <a:ext cx="1653939" cy="2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3" r="100000">
                        <a14:foregroundMark x1="8981" y1="14136" x2="5185" y2="39136"/>
                        <a14:foregroundMark x1="16944" y1="6806" x2="41852" y2="12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24" y="2946632"/>
            <a:ext cx="5149939" cy="3643105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6110206" y="2161303"/>
            <a:ext cx="6081794" cy="2171420"/>
            <a:chOff x="5736132" y="3011143"/>
            <a:chExt cx="6081794" cy="217142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5736132" y="3011143"/>
              <a:ext cx="6081794" cy="2171420"/>
              <a:chOff x="5660825" y="2299497"/>
              <a:chExt cx="6081794" cy="217142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5660825" y="2299497"/>
                <a:ext cx="6081794" cy="2171420"/>
                <a:chOff x="-46437" y="759558"/>
                <a:chExt cx="6384749" cy="2960420"/>
              </a:xfrm>
            </p:grpSpPr>
            <p:sp>
              <p:nvSpPr>
                <p:cNvPr id="24" name="Облако 23"/>
                <p:cNvSpPr/>
                <p:nvPr/>
              </p:nvSpPr>
              <p:spPr>
                <a:xfrm>
                  <a:off x="-46437" y="759558"/>
                  <a:ext cx="6384749" cy="2960420"/>
                </a:xfrm>
                <a:prstGeom prst="cloud">
                  <a:avLst/>
                </a:prstGeom>
                <a:solidFill>
                  <a:schemeClr val="bg1">
                    <a:alpha val="81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" name="Прямоугольник 24"/>
                <p:cNvSpPr/>
                <p:nvPr/>
              </p:nvSpPr>
              <p:spPr>
                <a:xfrm>
                  <a:off x="120630" y="1241907"/>
                  <a:ext cx="5349518" cy="79725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:endParaRPr lang="ru-RU" sz="32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p:grpSp>
          <p:sp>
            <p:nvSpPr>
              <p:cNvPr id="13" name="Прямоугольник 12"/>
              <p:cNvSpPr/>
              <p:nvPr/>
            </p:nvSpPr>
            <p:spPr>
              <a:xfrm>
                <a:off x="6070541" y="2985276"/>
                <a:ext cx="595714" cy="7164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6179524" y="3129741"/>
                <a:ext cx="410699" cy="38188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301882" y="2299497"/>
                <a:ext cx="730688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500" dirty="0"/>
                  <a:t>´</a:t>
                </a: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8653517" y="2965853"/>
                <a:ext cx="1191287" cy="7164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9339016" y="3145659"/>
                <a:ext cx="410699" cy="38188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8725950" y="3162864"/>
                <a:ext cx="550540" cy="1737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6762379" y="2978553"/>
                <a:ext cx="1817385" cy="7164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8004951" y="3165276"/>
                <a:ext cx="410699" cy="38188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6744313" y="3290725"/>
                <a:ext cx="550540" cy="1737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7400449" y="3290725"/>
                <a:ext cx="550540" cy="1737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6" name="Прямоугольник 25"/>
            <p:cNvSpPr/>
            <p:nvPr/>
          </p:nvSpPr>
          <p:spPr>
            <a:xfrm>
              <a:off x="8787442" y="4129239"/>
              <a:ext cx="550540" cy="173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978729" y="3690027"/>
              <a:ext cx="1191287" cy="7164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10664228" y="3869833"/>
              <a:ext cx="410699" cy="38188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0050094" y="3973988"/>
              <a:ext cx="550540" cy="173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342" y="4700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1666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 [ у ] _ #чатурок _ Українська мова 1 клас _ Нова Шко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5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114305" y="379641"/>
            <a:ext cx="8732066" cy="58881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Спостереження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</a:rPr>
              <a:t>вимовою</a:t>
            </a:r>
            <a:r>
              <a:rPr lang="ru-RU" sz="2800" b="1" dirty="0">
                <a:solidFill>
                  <a:schemeClr val="bg1"/>
                </a:solidFill>
              </a:rPr>
              <a:t> звука</a:t>
            </a:r>
          </a:p>
        </p:txBody>
      </p:sp>
      <p:sp>
        <p:nvSpPr>
          <p:cNvPr id="25" name="Овал 24"/>
          <p:cNvSpPr/>
          <p:nvPr/>
        </p:nvSpPr>
        <p:spPr>
          <a:xfrm>
            <a:off x="5785074" y="4792948"/>
            <a:ext cx="904259" cy="9009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5" r="50519" b="4925"/>
          <a:stretch/>
        </p:blipFill>
        <p:spPr bwMode="auto">
          <a:xfrm>
            <a:off x="7074621" y="4704195"/>
            <a:ext cx="2354689" cy="10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42" y="1500673"/>
            <a:ext cx="3670769" cy="519236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114305" y="824899"/>
            <a:ext cx="5800970" cy="5077124"/>
            <a:chOff x="0" y="168857"/>
            <a:chExt cx="5447881" cy="4794764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98363" y="225866"/>
              <a:ext cx="5349518" cy="47377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Отже!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При вимові звука 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у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повітря спокійно виходить,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не зустрічаючи перешкод.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Звук 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у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– голосний.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Його позначаємо кружечком.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Колір його –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червоний.</a:t>
              </a:r>
              <a:endParaRPr lang="uk-UA" sz="3200" b="1" dirty="0">
                <a:ln/>
                <a:solidFill>
                  <a:schemeClr val="accent4"/>
                </a:solidFill>
              </a:endParaRP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 </a:t>
              </a:r>
              <a:endParaRPr lang="uk-UA" sz="3200" b="1" dirty="0">
                <a:ln/>
                <a:solidFill>
                  <a:schemeClr val="accent4"/>
                </a:solidFill>
              </a:endParaRPr>
            </a:p>
            <a:p>
              <a:pPr algn="ctr"/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089941" y="2377553"/>
            <a:ext cx="3216034" cy="4157408"/>
            <a:chOff x="4667249" y="3380691"/>
            <a:chExt cx="2140287" cy="310208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3380691"/>
              <a:ext cx="2140287" cy="3102085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5566678" y="4423901"/>
              <a:ext cx="365061" cy="7578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5" b="15728" l="2935" r="30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937" b="83542"/>
          <a:stretch/>
        </p:blipFill>
        <p:spPr>
          <a:xfrm>
            <a:off x="7341600" y="379641"/>
            <a:ext cx="3522298" cy="2544459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5415" y="379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429" y="1291566"/>
            <a:ext cx="3670769" cy="519236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368961" y="277454"/>
            <a:ext cx="5414962" cy="4300538"/>
            <a:chOff x="0" y="168856"/>
            <a:chExt cx="5414962" cy="4300538"/>
          </a:xfrm>
        </p:grpSpPr>
        <p:sp>
          <p:nvSpPr>
            <p:cNvPr id="5" name="Облако 4"/>
            <p:cNvSpPr/>
            <p:nvPr/>
          </p:nvSpPr>
          <p:spPr>
            <a:xfrm>
              <a:off x="0" y="168856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0" y="757557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Деякі тварини теж уміють вимовляти звук </a:t>
              </a:r>
              <a:r>
                <a:rPr lang="en-US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[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у</a:t>
              </a:r>
              <a:r>
                <a:rPr lang="en-US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].</a:t>
              </a:r>
              <a:endParaRPr lang="uk-UA" sz="3200" b="1" cap="none" spc="0" dirty="0" smtClean="0">
                <a:ln/>
                <a:solidFill>
                  <a:schemeClr val="accent4"/>
                </a:solidFill>
                <a:effectLst/>
              </a:endParaRP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Чи зможете їх впізнати за голосом?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Тисніть на хмаринки, щоб почути голоси тварин.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186" b="98562" l="52656" r="97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38" t="58788" r="1839" b="1629"/>
          <a:stretch/>
        </p:blipFill>
        <p:spPr>
          <a:xfrm>
            <a:off x="9685659" y="2249129"/>
            <a:ext cx="2571450" cy="15966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673" b="97788" l="1484" r="4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" t="48958" r="50393" b="2254"/>
          <a:stretch/>
        </p:blipFill>
        <p:spPr>
          <a:xfrm>
            <a:off x="8785259" y="0"/>
            <a:ext cx="2712368" cy="19716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49" b="48009" l="1641" r="40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368" b="51629"/>
          <a:stretch/>
        </p:blipFill>
        <p:spPr>
          <a:xfrm>
            <a:off x="7079249" y="1540826"/>
            <a:ext cx="2671854" cy="2246394"/>
          </a:xfrm>
          <a:prstGeom prst="rect">
            <a:avLst/>
          </a:prstGeom>
        </p:spPr>
      </p:pic>
      <p:pic>
        <p:nvPicPr>
          <p:cNvPr id="10" name="d09cd18bd187d0b0d0b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82333" y="376237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16" l="0" r="100000">
                        <a14:foregroundMark x1="37288" y1="41176" x2="85169" y2="78824"/>
                        <a14:foregroundMark x1="34746" y1="95294" x2="40254" y2="94902"/>
                        <a14:foregroundMark x1="38136" y1="79608" x2="34322" y2="93725"/>
                        <a14:foregroundMark x1="27119" y1="16471" x2="34746" y2="21961"/>
                        <a14:foregroundMark x1="19068" y1="20000" x2="17373" y2="22353"/>
                        <a14:foregroundMark x1="19492" y1="17647" x2="16102" y2="19216"/>
                        <a14:foregroundMark x1="27119" y1="66667" x2="40678" y2="53725"/>
                        <a14:backgroundMark x1="7203" y1="1569" x2="2542" y2="8627"/>
                        <a14:backgroundMark x1="2119" y1="14510" x2="8898" y2="21961"/>
                        <a14:backgroundMark x1="39831" y1="1569" x2="43644" y2="7059"/>
                        <a14:backgroundMark x1="25000" y1="1176" x2="22034" y2="3529"/>
                        <a14:backgroundMark x1="89407" y1="87059" x2="90678" y2="98431"/>
                        <a14:backgroundMark x1="79661" y1="88627" x2="75000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79" y="3090737"/>
            <a:ext cx="2537980" cy="2742308"/>
          </a:xfrm>
          <a:prstGeom prst="rect">
            <a:avLst/>
          </a:prstGeom>
        </p:spPr>
      </p:pic>
      <p:pic>
        <p:nvPicPr>
          <p:cNvPr id="12" name="кошка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15303" y="1333204"/>
            <a:ext cx="609600" cy="60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48" y="3953917"/>
            <a:ext cx="1364371" cy="2425549"/>
          </a:xfrm>
          <a:prstGeom prst="rect">
            <a:avLst/>
          </a:prstGeom>
        </p:spPr>
      </p:pic>
      <p:pic>
        <p:nvPicPr>
          <p:cNvPr id="14" name="vol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014765" y="2054423"/>
            <a:ext cx="609600" cy="609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0" b="100000" l="5375" r="96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24" y="2919217"/>
            <a:ext cx="3738393" cy="3738393"/>
          </a:xfrm>
          <a:prstGeom prst="rect">
            <a:avLst/>
          </a:prstGeom>
        </p:spPr>
      </p:pic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3893" y="431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844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3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339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81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696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6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23676" y="308430"/>
            <a:ext cx="8732066" cy="62746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Інструктаж</a:t>
            </a:r>
            <a:r>
              <a:rPr lang="ru-RU" sz="2800" b="1" dirty="0" smtClean="0">
                <a:solidFill>
                  <a:schemeClr val="bg1"/>
                </a:solidFill>
              </a:rPr>
              <a:t> для </a:t>
            </a:r>
            <a:r>
              <a:rPr lang="ru-RU" sz="2800" b="1" dirty="0" err="1" smtClean="0">
                <a:solidFill>
                  <a:schemeClr val="bg1"/>
                </a:solidFill>
              </a:rPr>
              <a:t>діток</a:t>
            </a:r>
            <a:r>
              <a:rPr lang="ru-RU" sz="2800" b="1" dirty="0" smtClean="0">
                <a:solidFill>
                  <a:schemeClr val="bg1"/>
                </a:solidFill>
              </a:rPr>
              <a:t> і </a:t>
            </a:r>
            <a:r>
              <a:rPr lang="ru-RU" sz="2800" b="1" dirty="0" err="1" smtClean="0">
                <a:solidFill>
                  <a:schemeClr val="bg1"/>
                </a:solidFill>
              </a:rPr>
              <a:t>їхніх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помічників</a:t>
            </a:r>
            <a:r>
              <a:rPr lang="ru-RU" sz="2800" b="1" dirty="0" smtClean="0">
                <a:solidFill>
                  <a:schemeClr val="bg1"/>
                </a:solidFill>
              </a:rPr>
              <a:t> – </a:t>
            </a:r>
            <a:r>
              <a:rPr lang="ru-RU" sz="2800" b="1" dirty="0" err="1" smtClean="0">
                <a:solidFill>
                  <a:schemeClr val="bg1"/>
                </a:solidFill>
              </a:rPr>
              <a:t>батьків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4058" y="1140823"/>
            <a:ext cx="4663130" cy="536010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Любі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діти</a:t>
            </a:r>
            <a:r>
              <a:rPr lang="ru-RU" sz="2400" b="1" dirty="0" smtClean="0">
                <a:solidFill>
                  <a:schemeClr val="bg1"/>
                </a:solidFill>
              </a:rPr>
              <a:t>, на вас </a:t>
            </a:r>
            <a:r>
              <a:rPr lang="ru-RU" sz="2400" b="1" dirty="0" err="1" smtClean="0">
                <a:solidFill>
                  <a:schemeClr val="bg1"/>
                </a:solidFill>
              </a:rPr>
              <a:t>чекає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захоплююча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подорож</a:t>
            </a:r>
            <a:r>
              <a:rPr lang="ru-RU" sz="2400" b="1" dirty="0" smtClean="0">
                <a:solidFill>
                  <a:schemeClr val="bg1"/>
                </a:solidFill>
              </a:rPr>
              <a:t> до </a:t>
            </a:r>
            <a:r>
              <a:rPr lang="ru-RU" sz="2400" b="1" dirty="0" err="1" smtClean="0">
                <a:solidFill>
                  <a:schemeClr val="bg1"/>
                </a:solidFill>
              </a:rPr>
              <a:t>дивовижної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Країни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Звуків</a:t>
            </a:r>
            <a:r>
              <a:rPr lang="ru-RU" sz="2400" b="1" dirty="0" smtClean="0">
                <a:solidFill>
                  <a:schemeClr val="bg1"/>
                </a:solidFill>
              </a:rPr>
              <a:t> і Букв,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час </a:t>
            </a:r>
            <a:r>
              <a:rPr lang="ru-RU" sz="2400" b="1" dirty="0" err="1" smtClean="0">
                <a:solidFill>
                  <a:schemeClr val="bg1"/>
                </a:solidFill>
              </a:rPr>
              <a:t>якої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познайомитесь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із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голосними</a:t>
            </a:r>
            <a:r>
              <a:rPr lang="ru-RU" sz="2400" b="1" dirty="0" smtClean="0">
                <a:solidFill>
                  <a:schemeClr val="bg1"/>
                </a:solidFill>
              </a:rPr>
              <a:t> звуками і буквами, </a:t>
            </a:r>
            <a:r>
              <a:rPr lang="ru-RU" sz="2400" b="1" dirty="0" err="1" smtClean="0">
                <a:solidFill>
                  <a:schemeClr val="bg1"/>
                </a:solidFill>
              </a:rPr>
              <a:t>які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позначають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Навчитеся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читати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писати</a:t>
            </a:r>
            <a:r>
              <a:rPr lang="ru-RU" sz="2400" b="1" dirty="0" smtClean="0">
                <a:solidFill>
                  <a:schemeClr val="bg1"/>
                </a:solidFill>
              </a:rPr>
              <a:t>, будете </a:t>
            </a:r>
            <a:r>
              <a:rPr lang="ru-RU" sz="2400" b="1" dirty="0" err="1" smtClean="0">
                <a:solidFill>
                  <a:schemeClr val="bg1"/>
                </a:solidFill>
              </a:rPr>
              <a:t>досліджувати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мовні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явища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знаходити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відповіді</a:t>
            </a:r>
            <a:r>
              <a:rPr lang="ru-RU" sz="2400" b="1" dirty="0" smtClean="0">
                <a:solidFill>
                  <a:schemeClr val="bg1"/>
                </a:solidFill>
              </a:rPr>
              <a:t> на </a:t>
            </a:r>
            <a:r>
              <a:rPr lang="ru-RU" sz="2400" b="1" dirty="0" err="1" smtClean="0">
                <a:solidFill>
                  <a:schemeClr val="bg1"/>
                </a:solidFill>
              </a:rPr>
              <a:t>непрості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питання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Попереду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багато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цікавих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ігор</a:t>
            </a:r>
            <a:r>
              <a:rPr lang="ru-RU" sz="2400" b="1" dirty="0" smtClean="0">
                <a:solidFill>
                  <a:schemeClr val="bg1"/>
                </a:solidFill>
              </a:rPr>
              <a:t> і загадок.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Вас </a:t>
            </a:r>
            <a:r>
              <a:rPr lang="ru-RU" sz="2400" b="1" dirty="0" err="1" smtClean="0">
                <a:solidFill>
                  <a:schemeClr val="bg1"/>
                </a:solidFill>
              </a:rPr>
              <a:t>будуть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супроводжувати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наші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герої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Познайомтеся</a:t>
            </a:r>
            <a:r>
              <a:rPr lang="ru-RU" sz="2400" b="1" dirty="0" smtClean="0">
                <a:solidFill>
                  <a:schemeClr val="bg1"/>
                </a:solidFill>
              </a:rPr>
              <a:t> з ними. 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24" y="970822"/>
            <a:ext cx="729851" cy="1032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24" y="1886825"/>
            <a:ext cx="803421" cy="1136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532" r="100000">
                        <a14:foregroundMark x1="40314" y1="69686" x2="51832" y2="7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11" y="2919211"/>
            <a:ext cx="795767" cy="1192241"/>
          </a:xfrm>
          <a:prstGeom prst="rect">
            <a:avLst/>
          </a:prstGeom>
        </p:spPr>
      </p:pic>
      <p:pic>
        <p:nvPicPr>
          <p:cNvPr id="7" name="Рисунок 6" descr="Счастливый школьный мультфильм сова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19" y="4209399"/>
            <a:ext cx="649752" cy="97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s://i.pinimg.com/originals/e5/4b/d1/e54bd17f2f9293b409f1592daf057103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7" b="99757" l="222" r="100000">
                        <a14:foregroundMark x1="37778" y1="20195" x2="41333" y2="40876"/>
                        <a14:foregroundMark x1="57111" y1="20925" x2="63333" y2="38443"/>
                        <a14:foregroundMark x1="60667" y1="69343" x2="88444" y2="66423"/>
                        <a14:foregroundMark x1="9111" y1="59124" x2="35111" y2="73479"/>
                        <a14:foregroundMark x1="32000" y1="61800" x2="38667" y2="70560"/>
                        <a14:foregroundMark x1="56667" y1="76399" x2="62667" y2="78102"/>
                        <a14:foregroundMark x1="30000" y1="97080" x2="69333" y2="97567"/>
                        <a14:foregroundMark x1="16667" y1="78832" x2="23778" y2="87591"/>
                        <a14:foregroundMark x1="36444" y1="84672" x2="58444" y2="82238"/>
                        <a14:foregroundMark x1="63111" y1="81752" x2="74000" y2="82968"/>
                        <a14:foregroundMark x1="39333" y1="77129" x2="43111" y2="77372"/>
                        <a14:foregroundMark x1="11111" y1="85401" x2="18667" y2="85401"/>
                        <a14:foregroundMark x1="55778" y1="25304" x2="62000" y2="45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51" y="5316032"/>
            <a:ext cx="664135" cy="60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91419" y="943582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Мовка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хазяйка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країни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Мовознавії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Відкриє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секрети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нашої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рідної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вона говорить,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92275" y="1948870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Суржик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помічник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Мовки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Запропонує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багато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цікавих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ігор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загадок.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нього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говорить.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63276" y="3003073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Чарівник</a:t>
            </a:r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Алфавіт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познайовить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вас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їз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буквами,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навчить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читати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писати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їх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говорить,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63276" y="4114789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Мудра Сова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допоможе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перевірити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ваші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відповіді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загадки і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запитання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92275" y="5256206"/>
            <a:ext cx="55833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Компік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перейти до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яку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пропонує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Суржик, клацайте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52590" y="5990476"/>
            <a:ext cx="6186191" cy="62746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Щоб</a:t>
            </a:r>
            <a:r>
              <a:rPr lang="ru-RU" sz="2000" b="1" dirty="0" smtClean="0">
                <a:solidFill>
                  <a:schemeClr val="bg1"/>
                </a:solidFill>
              </a:rPr>
              <a:t> перейти на </a:t>
            </a:r>
            <a:r>
              <a:rPr lang="ru-RU" sz="2000" b="1" dirty="0" err="1" smtClean="0">
                <a:solidFill>
                  <a:schemeClr val="bg1"/>
                </a:solidFill>
              </a:rPr>
              <a:t>наступний</a:t>
            </a:r>
            <a:r>
              <a:rPr lang="ru-RU" sz="2000" b="1" dirty="0" smtClean="0">
                <a:solidFill>
                  <a:schemeClr val="bg1"/>
                </a:solidFill>
              </a:rPr>
              <a:t> слайд, клацайте на </a:t>
            </a:r>
            <a:r>
              <a:rPr lang="ru-RU" sz="2000" b="1" dirty="0" err="1" smtClean="0">
                <a:solidFill>
                  <a:schemeClr val="bg1"/>
                </a:solidFill>
              </a:rPr>
              <a:t>екран</a:t>
            </a:r>
            <a:r>
              <a:rPr lang="ru-RU" sz="2000" b="1" dirty="0" smtClean="0">
                <a:solidFill>
                  <a:schemeClr val="bg1"/>
                </a:solidFill>
              </a:rPr>
              <a:t>, але </a:t>
            </a:r>
            <a:r>
              <a:rPr lang="ru-RU" sz="2000" b="1" dirty="0" err="1" smtClean="0">
                <a:solidFill>
                  <a:schemeClr val="bg1"/>
                </a:solidFill>
              </a:rPr>
              <a:t>уникайте</a:t>
            </a:r>
            <a:r>
              <a:rPr lang="ru-RU" sz="2000" b="1" dirty="0" smtClean="0">
                <a:solidFill>
                  <a:schemeClr val="bg1"/>
                </a:solidFill>
              </a:rPr>
              <a:t> наших </a:t>
            </a:r>
            <a:r>
              <a:rPr lang="ru-RU" sz="2000" b="1" dirty="0" err="1" smtClean="0">
                <a:solidFill>
                  <a:schemeClr val="bg1"/>
                </a:solidFill>
              </a:rPr>
              <a:t>героїв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0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429" y="1291566"/>
            <a:ext cx="3670769" cy="519236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337667" y="277454"/>
            <a:ext cx="5446256" cy="4300538"/>
            <a:chOff x="-31294" y="168856"/>
            <a:chExt cx="5446256" cy="4300538"/>
          </a:xfrm>
        </p:grpSpPr>
        <p:sp>
          <p:nvSpPr>
            <p:cNvPr id="5" name="Облако 4"/>
            <p:cNvSpPr/>
            <p:nvPr/>
          </p:nvSpPr>
          <p:spPr>
            <a:xfrm>
              <a:off x="0" y="168856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31294" y="1125471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Дітки, спробуйте тепер ви озвучити цих тварин.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Про</a:t>
              </a:r>
              <a:r>
                <a:rPr lang="uk-UA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мовте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звуки, які вони вимовляють.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86" b="98562" l="52656" r="97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38" t="58788" r="1839" b="1629"/>
          <a:stretch/>
        </p:blipFill>
        <p:spPr>
          <a:xfrm>
            <a:off x="9685659" y="2249129"/>
            <a:ext cx="2571450" cy="15966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673" b="97788" l="1484" r="4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" t="48958" r="50393" b="2254"/>
          <a:stretch/>
        </p:blipFill>
        <p:spPr>
          <a:xfrm>
            <a:off x="8785259" y="0"/>
            <a:ext cx="2712368" cy="19716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49" b="48009" l="1641" r="40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368" b="51629"/>
          <a:stretch/>
        </p:blipFill>
        <p:spPr>
          <a:xfrm>
            <a:off x="7079249" y="1540826"/>
            <a:ext cx="2671854" cy="22463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16" l="0" r="100000">
                        <a14:foregroundMark x1="37288" y1="41176" x2="85169" y2="78824"/>
                        <a14:foregroundMark x1="34746" y1="95294" x2="40254" y2="94902"/>
                        <a14:foregroundMark x1="38136" y1="79608" x2="34322" y2="93725"/>
                        <a14:foregroundMark x1="27119" y1="16471" x2="34746" y2="21961"/>
                        <a14:foregroundMark x1="19068" y1="20000" x2="17373" y2="22353"/>
                        <a14:foregroundMark x1="19492" y1="17647" x2="16102" y2="19216"/>
                        <a14:foregroundMark x1="27119" y1="66667" x2="40678" y2="53725"/>
                        <a14:backgroundMark x1="7203" y1="1569" x2="2542" y2="8627"/>
                        <a14:backgroundMark x1="2119" y1="14510" x2="8898" y2="21961"/>
                        <a14:backgroundMark x1="39831" y1="1569" x2="43644" y2="7059"/>
                        <a14:backgroundMark x1="25000" y1="1176" x2="22034" y2="3529"/>
                        <a14:backgroundMark x1="89407" y1="87059" x2="90678" y2="98431"/>
                        <a14:backgroundMark x1="79661" y1="88627" x2="75000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79" y="3090737"/>
            <a:ext cx="2537980" cy="27423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48" y="3953917"/>
            <a:ext cx="1364371" cy="24255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" b="100000" l="5375" r="96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24" y="2919217"/>
            <a:ext cx="3738393" cy="3738393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8824" y="479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969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5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42" y="1500673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295995" y="277455"/>
            <a:ext cx="5838937" cy="5458454"/>
            <a:chOff x="-3461" y="168857"/>
            <a:chExt cx="5838937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3461" y="831515"/>
              <a:ext cx="5838937" cy="35645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>
                  <a:ln/>
                  <a:solidFill>
                    <a:schemeClr val="accent4"/>
                  </a:solidFill>
                </a:rPr>
                <a:t>А ще звук </a:t>
              </a:r>
              <a:r>
                <a:rPr lang="en-US" sz="3200" b="1" dirty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>
                  <a:ln/>
                  <a:solidFill>
                    <a:schemeClr val="accent4"/>
                  </a:solidFill>
                </a:rPr>
                <a:t>у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– перший, який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вчаться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вимовляти маленькі дітки.</a:t>
              </a:r>
            </a:p>
            <a:p>
              <a:pPr algn="ctr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Кричить мій менший братик:</a:t>
              </a:r>
            </a:p>
            <a:p>
              <a:pPr algn="ctr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– У-а! У-а! У-а!</a:t>
              </a:r>
            </a:p>
            <a:p>
              <a:pPr algn="ctr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Він знає небагато – </a:t>
              </a:r>
            </a:p>
            <a:p>
              <a:pPr algn="ctr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два звуки: у та а</a:t>
              </a:r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  <a:p>
              <a:pPr algn="ctr"/>
              <a:r>
                <a:rPr lang="uk-UA" sz="3200" i="1" dirty="0" smtClean="0">
                  <a:solidFill>
                    <a:srgbClr val="0070C0"/>
                  </a:solidFill>
                </a:rPr>
                <a:t>І. Січовик.</a:t>
              </a:r>
              <a:endParaRPr lang="uk-UA" sz="3200" i="1" dirty="0">
                <a:solidFill>
                  <a:srgbClr val="0070C0"/>
                </a:solidFill>
              </a:endParaRPr>
            </a:p>
            <a:p>
              <a:pPr algn="ctr"/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026" name="Picture 2" descr="https://i.pinimg.com/564x/66/2d/2e/662d2edc9982e4893f847d5a2d253db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67" r="994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641" y="2345696"/>
            <a:ext cx="2382945" cy="391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7558" y="5089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293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774544" y="277455"/>
            <a:ext cx="5523474" cy="4300538"/>
            <a:chOff x="-54256" y="168857"/>
            <a:chExt cx="5523474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54256" y="717548"/>
              <a:ext cx="5523474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Оберіть всі слова із звуком 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>
                  <a:ln/>
                  <a:solidFill>
                    <a:schemeClr val="accent4"/>
                  </a:solidFill>
                </a:rPr>
                <a:t>у</a:t>
              </a:r>
              <a:r>
                <a:rPr lang="en-US" sz="3200" b="1" dirty="0">
                  <a:ln/>
                  <a:solidFill>
                    <a:schemeClr val="accent4"/>
                  </a:solidFill>
                </a:rPr>
                <a:t>]</a:t>
              </a:r>
              <a:endParaRPr lang="uk-UA" sz="3200" b="1" cap="none" spc="0" dirty="0" smtClean="0">
                <a:ln/>
                <a:solidFill>
                  <a:schemeClr val="accent4"/>
                </a:solidFill>
                <a:effectLst/>
              </a:endParaRP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6235" y="521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75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тепер, малята, час перепочити.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Запрошуємо вас на розминку!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33" y="445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415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10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1" y="2850553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029239" y="634727"/>
            <a:ext cx="5414962" cy="2745964"/>
            <a:chOff x="0" y="168857"/>
            <a:chExt cx="5414962" cy="4300538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622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773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укви У, у _ #чатурок _ Українська мова 1 клас _ Нова Шко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2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975104" y="3238619"/>
            <a:ext cx="7385341" cy="29450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Між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голосних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важлива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б</a:t>
            </a: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ква </a:t>
            </a: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Ви,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запитаєте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: «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Чом</a:t>
            </a:r>
            <a:r>
              <a:rPr lang="ru-RU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— Без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кви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 не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вимовить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Святе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горде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слово — </a:t>
            </a:r>
            <a:r>
              <a:rPr lang="ru-RU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країна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ru-RU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Мирослав </a:t>
            </a:r>
            <a:r>
              <a:rPr lang="ru-RU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Артимович</a:t>
            </a:r>
            <a:endParaRPr lang="ru-RU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22" y="1415143"/>
            <a:ext cx="3395804" cy="5087687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014826" y="360972"/>
            <a:ext cx="9975781" cy="865361"/>
            <a:chOff x="954155" y="600075"/>
            <a:chExt cx="9975781" cy="865361"/>
          </a:xfrm>
        </p:grpSpPr>
        <p:sp>
          <p:nvSpPr>
            <p:cNvPr id="7" name="Скругленная прямоугольная выноска 6"/>
            <p:cNvSpPr/>
            <p:nvPr/>
          </p:nvSpPr>
          <p:spPr>
            <a:xfrm flipH="1">
              <a:off x="954155" y="600076"/>
              <a:ext cx="9975781" cy="865360"/>
            </a:xfrm>
            <a:prstGeom prst="wedgeRoundRectCallout">
              <a:avLst>
                <a:gd name="adj1" fmla="val -19150"/>
                <a:gd name="adj2" fmla="val 92262"/>
                <a:gd name="adj3" fmla="val 16667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172818" y="600075"/>
              <a:ext cx="954156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3200" b="1" dirty="0" smtClean="0">
                  <a:ln w="0"/>
                  <a:solidFill>
                    <a:schemeClr val="bg1"/>
                  </a:solidFill>
                </a:rPr>
                <a:t>Знайомимось з буквою У.</a:t>
              </a:r>
              <a:endParaRPr lang="ru-RU" sz="3200" b="1" cap="none" spc="0" dirty="0">
                <a:ln w="0"/>
                <a:solidFill>
                  <a:schemeClr val="bg1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5243660" y="591741"/>
            <a:ext cx="283924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6600" b="1" cap="none" spc="0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16600" b="1" cap="none" spc="0" dirty="0" err="1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endParaRPr lang="ru-RU" sz="16600" b="1" cap="none" spc="0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3" r="100000">
                        <a14:foregroundMark x1="8981" y1="14136" x2="5185" y2="39136"/>
                        <a14:foregroundMark x1="16944" y1="6806" x2="41852" y2="12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36" y="911562"/>
            <a:ext cx="3697354" cy="2615536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2401" y="591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200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209310" y="471337"/>
            <a:ext cx="8732066" cy="588812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На що схожа </a:t>
            </a:r>
            <a:r>
              <a:rPr lang="uk-UA" sz="3200" b="1" dirty="0" smtClean="0">
                <a:solidFill>
                  <a:schemeClr val="bg1"/>
                </a:solidFill>
              </a:rPr>
              <a:t>буква У?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chmag.ru/images/stories/bukvi/bukva_u_v_kartinka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59" y="961486"/>
            <a:ext cx="1708101" cy="231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4.bp.blogspot.com/-c__eY8yn9oE/UGRhSsiE9tI/AAAAAAAAAyE/aM1D8Pqz48Y/s640/%D0%B7%D0%B2%D1%83%D0%BA+%D1%83.+%D0%9F%D0%BE%D0%B7%D0%BD%D0%B0%D1%87%D0%B5%D0%BD%D0%BD%D1%8F+%D0%B9%D0%BE%D0%B3%D0%BE+%D0%B1%D1%83%D0%BA%D0%B2%D0%B0%D0%BC%D0%B8+%D0%A3,+%D1%83.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565" b="95833" l="35313" r="6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4" t="33250" r="33013" b="4399"/>
          <a:stretch/>
        </p:blipFill>
        <p:spPr bwMode="auto">
          <a:xfrm>
            <a:off x="1274422" y="3491716"/>
            <a:ext cx="2045007" cy="274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://cdns2.freepik.com/free-photo/saguaro-cactus-clip-art_413357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0579" y1="12939" x2="15617" y2="11981"/>
                        <a14:foregroundMark x1="43073" y1="7188" x2="63728" y2="5112"/>
                        <a14:foregroundMark x1="81108" y1="37700" x2="92947" y2="40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995" y="1001121"/>
            <a:ext cx="1693569" cy="267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1.bp.blogspot.com/-Rtvcf_C6UOo/UGRgciw7oVI/AAAAAAAAAxs/fofr_rnQ0cs/s1600/%D0%B1%D1%83%D0%BA%D0%B2%D0%B8+%D1%83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72" b="46217" l="3379" r="37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2" t="3587" r="63564" b="53484"/>
          <a:stretch/>
        </p:blipFill>
        <p:spPr bwMode="auto">
          <a:xfrm>
            <a:off x="7920694" y="1158076"/>
            <a:ext cx="2308700" cy="230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1.bp.blogspot.com/-Rtvcf_C6UOo/UGRgciw7oVI/AAAAAAAAAxs/fofr_rnQ0cs/s1600/%D0%B1%D1%83%D0%BA%D0%B2%D0%B8+%D1%83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34" b="96319" l="9217" r="29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8" t="51444" r="71603" b="3869"/>
          <a:stretch/>
        </p:blipFill>
        <p:spPr bwMode="auto">
          <a:xfrm>
            <a:off x="3753238" y="3276444"/>
            <a:ext cx="1724897" cy="30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stranamasterov.ru/img/icraft/img0367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41" b="92802" l="15576" r="74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6" t="4566" r="23283" b="9085"/>
          <a:stretch/>
        </p:blipFill>
        <p:spPr bwMode="auto">
          <a:xfrm>
            <a:off x="2634893" y="1091715"/>
            <a:ext cx="2128057" cy="24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1" b="89844" l="3782" r="94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82" y="4127795"/>
            <a:ext cx="2056782" cy="22123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4" b="9939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564" y="3331193"/>
            <a:ext cx="2310727" cy="30670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5373" y="2117091"/>
            <a:ext cx="2372006" cy="3355241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7913" y="371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03789" y="331797"/>
            <a:ext cx="6232570" cy="71074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Створи букву У.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45" y="1385161"/>
            <a:ext cx="3174513" cy="475614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99526" l="75586" r="986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7" t="-1422" r="1124" b="863"/>
          <a:stretch/>
        </p:blipFill>
        <p:spPr bwMode="auto">
          <a:xfrm>
            <a:off x="1027666" y="981953"/>
            <a:ext cx="1823291" cy="258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5" t="-1" r="26346" b="-558"/>
          <a:stretch/>
        </p:blipFill>
        <p:spPr bwMode="auto">
          <a:xfrm>
            <a:off x="4008770" y="1107380"/>
            <a:ext cx="1823291" cy="258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24495" r="4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3160" r="50841" b="-559"/>
          <a:stretch/>
        </p:blipFill>
        <p:spPr bwMode="auto">
          <a:xfrm>
            <a:off x="6858000" y="1188720"/>
            <a:ext cx="1785413" cy="250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5821" b="-558"/>
          <a:stretch/>
        </p:blipFill>
        <p:spPr bwMode="auto">
          <a:xfrm>
            <a:off x="5198207" y="3759929"/>
            <a:ext cx="1823291" cy="258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651" b="72135" l="17188" r="83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30" t="23906" r="15625" b="27813"/>
          <a:stretch/>
        </p:blipFill>
        <p:spPr>
          <a:xfrm rot="16200000">
            <a:off x="1904194" y="4289725"/>
            <a:ext cx="2664007" cy="1451813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0034" y="371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78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323" y="1674587"/>
            <a:ext cx="3174513" cy="475614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793535" y="359797"/>
            <a:ext cx="9204904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5" y="1300317"/>
            <a:ext cx="7540339" cy="55576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0642" y="371787"/>
            <a:ext cx="95415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0"/>
                <a:solidFill>
                  <a:schemeClr val="bg1"/>
                </a:solidFill>
              </a:rPr>
              <a:t>Порахуйте, скільки букв У в кожному рядочку.</a:t>
            </a:r>
          </a:p>
          <a:p>
            <a:pPr algn="ctr"/>
            <a:r>
              <a:rPr lang="uk-UA" sz="2800" b="1" cap="none" spc="0" dirty="0" smtClean="0">
                <a:ln w="0"/>
                <a:solidFill>
                  <a:schemeClr val="bg1"/>
                </a:solidFill>
              </a:rPr>
              <a:t>Тисніть на Мудру сову, щоб перевірити себе.</a:t>
            </a:r>
            <a:endParaRPr lang="ru-RU" sz="28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12" name="Рисунок 11" descr="Счастливый школьный мультфильм сова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987" y="359797"/>
            <a:ext cx="1653939" cy="24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291765" y="2435285"/>
            <a:ext cx="581761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  о   л   у  х   К   У </a:t>
            </a:r>
          </a:p>
          <a:p>
            <a:pPr algn="ctr"/>
            <a:r>
              <a:rPr lang="uk-U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  я   у   д   ч   У   Н</a:t>
            </a:r>
          </a:p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   у   ж   А   у   </a:t>
            </a:r>
            <a:r>
              <a:rPr lang="uk-UA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</a:t>
            </a:r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uk-UA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162513" y="2466291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649304" y="2466291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057803" y="2453737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91335" y="251991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996227" y="3270746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483018" y="3346973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192867" y="333774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053671" y="4181368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401773" y="4153471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433758" y="4200733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271571" y="4207428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192867" y="415557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535" y="458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9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0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8" grpId="0"/>
      <p:bldP spid="19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47528" y="332656"/>
            <a:ext cx="8496944" cy="720080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847528" y="1196752"/>
            <a:ext cx="849694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2" descr="Ілюстративний матеріал &quot;Мовка і Суржик&quot; | Ілюстрації. НУ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0465"/>
            <a:ext cx="12192000" cy="692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0" y="168857"/>
            <a:ext cx="5414962" cy="4300538"/>
            <a:chOff x="0" y="168857"/>
            <a:chExt cx="5414962" cy="4300538"/>
          </a:xfrm>
        </p:grpSpPr>
        <p:sp>
          <p:nvSpPr>
            <p:cNvPr id="2" name="Облако 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2722" y="709586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Добрий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день,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мої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любі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першокласнички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Сьогодні ми з вами продовжуємо  подорож у чарівну Країну Звуків і Букв 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5382240" y="457200"/>
            <a:ext cx="2331166" cy="6046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2401" y="192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7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966" y="818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43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допоможіть зібратися багатоніжці.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Правильно читайте всі літери на її частинках.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Тягніть голосні, поки не 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приєднає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ться частинка.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4" y="547819"/>
            <a:ext cx="3781631" cy="5665743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586" y="547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876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961595" y="2392017"/>
            <a:ext cx="1584417" cy="2728032"/>
            <a:chOff x="961595" y="2392017"/>
            <a:chExt cx="1584417" cy="2728032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9574" y1="19082" x2="27482" y2="10990"/>
                          <a14:foregroundMark x1="55496" y1="8213" x2="76418" y2="8213"/>
                          <a14:foregroundMark x1="78546" y1="17150" x2="82447" y2="25242"/>
                          <a14:foregroundMark x1="77482" y1="41546" x2="82447" y2="28019"/>
                          <a14:foregroundMark x1="43617" y1="42271" x2="75532" y2="42995"/>
                          <a14:foregroundMark x1="80496" y1="49034" x2="96454" y2="66787"/>
                          <a14:foregroundMark x1="96454" y1="66787" x2="96454" y2="82367"/>
                          <a14:foregroundMark x1="3546" y1="76329" x2="13652" y2="56522"/>
                          <a14:foregroundMark x1="17553" y1="51087" x2="32624" y2="39493"/>
                          <a14:foregroundMark x1="16667" y1="48430" x2="11525" y2="53865"/>
                          <a14:foregroundMark x1="24645" y1="90580" x2="38475" y2="91304"/>
                          <a14:foregroundMark x1="92553" y1="87802" x2="74468" y2="93961"/>
                          <a14:foregroundMark x1="5674" y1="87198" x2="24645" y2="96739"/>
                          <a14:foregroundMark x1="8511" y1="57971" x2="6560" y2="63406"/>
                          <a14:foregroundMark x1="29610" y1="17150" x2="39539" y2="30072"/>
                          <a14:foregroundMark x1="39539" y1="30072" x2="39539" y2="39493"/>
                          <a14:foregroundMark x1="2660" y1="74879" x2="4610" y2="87198"/>
                          <a14:foregroundMark x1="39007" y1="38285" x2="55319" y2="37681"/>
                          <a14:foregroundMark x1="77482" y1="42754" x2="93794" y2="55435"/>
                          <a14:foregroundMark x1="32979" y1="98671" x2="42199" y2="98671"/>
                          <a14:foregroundMark x1="61348" y1="98671" x2="73759" y2="97101"/>
                          <a14:foregroundMark x1="10638" y1="80072" x2="20035" y2="87319"/>
                          <a14:foregroundMark x1="28901" y1="95169" x2="34397" y2="95169"/>
                          <a14:foregroundMark x1="59929" y1="4469" x2="65071" y2="1932"/>
                          <a14:foregroundMark x1="74823" y1="2295" x2="78901" y2="3623"/>
                          <a14:foregroundMark x1="75177" y1="17150" x2="78546" y2="19082"/>
                          <a14:foregroundMark x1="14894" y1="65217" x2="20922" y2="68720"/>
                          <a14:foregroundMark x1="26064" y1="18116" x2="38121" y2="32971"/>
                          <a14:foregroundMark x1="33865" y1="18720" x2="42730" y2="30435"/>
                          <a14:foregroundMark x1="73404" y1="19082" x2="78901" y2="21860"/>
                          <a14:foregroundMark x1="83156" y1="21256" x2="85461" y2="23430"/>
                          <a14:foregroundMark x1="81206" y1="29227" x2="76064" y2="37440"/>
                          <a14:foregroundMark x1="84929" y1="31401" x2="80851" y2="37681"/>
                          <a14:foregroundMark x1="71986" y1="20652" x2="77482" y2="22222"/>
                          <a14:foregroundMark x1="26418" y1="79710" x2="25532" y2="86353"/>
                          <a14:foregroundMark x1="26418" y1="88527" x2="40426" y2="88285"/>
                          <a14:foregroundMark x1="45035" y1="81643" x2="49291" y2="86715"/>
                          <a14:foregroundMark x1="11702" y1="12077" x2="20390" y2="70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595" y="2392017"/>
              <a:ext cx="1048005" cy="153856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51" b="9973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509" y="3626268"/>
              <a:ext cx="1138503" cy="1493781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555125" y="3653317"/>
              <a:ext cx="7441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2296355" y="3653317"/>
            <a:ext cx="1115938" cy="1464174"/>
            <a:chOff x="2296355" y="3653317"/>
            <a:chExt cx="1115938" cy="1464174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243" l="0" r="980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6355" y="3653317"/>
              <a:ext cx="1115938" cy="1464174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2508858" y="3743622"/>
              <a:ext cx="68961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3189556" y="3653317"/>
            <a:ext cx="1121692" cy="1471723"/>
            <a:chOff x="3189556" y="3653317"/>
            <a:chExt cx="1121692" cy="147172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9556" y="3653317"/>
              <a:ext cx="1121692" cy="1471723"/>
            </a:xfrm>
            <a:prstGeom prst="rect">
              <a:avLst/>
            </a:prstGeom>
          </p:spPr>
        </p:pic>
        <p:sp>
          <p:nvSpPr>
            <p:cNvPr id="31" name="Прямоугольник 30"/>
            <p:cNvSpPr/>
            <p:nvPr/>
          </p:nvSpPr>
          <p:spPr>
            <a:xfrm>
              <a:off x="3524462" y="3743621"/>
              <a:ext cx="4106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4106044" y="3626268"/>
            <a:ext cx="1127444" cy="1479272"/>
            <a:chOff x="4106044" y="3626268"/>
            <a:chExt cx="1127444" cy="1479272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973" b="99189" l="2837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6044" y="3626268"/>
              <a:ext cx="1127444" cy="1479272"/>
            </a:xfrm>
            <a:prstGeom prst="rect">
              <a:avLst/>
            </a:prstGeom>
          </p:spPr>
        </p:pic>
        <p:sp>
          <p:nvSpPr>
            <p:cNvPr id="32" name="Прямоугольник 31"/>
            <p:cNvSpPr/>
            <p:nvPr/>
          </p:nvSpPr>
          <p:spPr>
            <a:xfrm>
              <a:off x="4311248" y="3678188"/>
              <a:ext cx="68159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4954792" y="3646810"/>
            <a:ext cx="1142605" cy="1499164"/>
            <a:chOff x="4954792" y="3646810"/>
            <a:chExt cx="1142605" cy="1499164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11" b="100000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792" y="3646810"/>
              <a:ext cx="1142605" cy="1499164"/>
            </a:xfrm>
            <a:prstGeom prst="rect">
              <a:avLst/>
            </a:prstGeom>
          </p:spPr>
        </p:pic>
        <p:sp>
          <p:nvSpPr>
            <p:cNvPr id="33" name="Прямоугольник 32"/>
            <p:cNvSpPr/>
            <p:nvPr/>
          </p:nvSpPr>
          <p:spPr>
            <a:xfrm>
              <a:off x="5107740" y="3698480"/>
              <a:ext cx="78579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5812766" y="3572617"/>
            <a:ext cx="1130968" cy="1532923"/>
            <a:chOff x="5812766" y="3572617"/>
            <a:chExt cx="1130968" cy="1532923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88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766" y="3621646"/>
              <a:ext cx="1130968" cy="1483894"/>
            </a:xfrm>
            <a:prstGeom prst="rect">
              <a:avLst/>
            </a:prstGeom>
          </p:spPr>
        </p:pic>
        <p:sp>
          <p:nvSpPr>
            <p:cNvPr id="34" name="Прямоугольник 33"/>
            <p:cNvSpPr/>
            <p:nvPr/>
          </p:nvSpPr>
          <p:spPr>
            <a:xfrm>
              <a:off x="6075335" y="3572617"/>
              <a:ext cx="622286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654613" y="3621646"/>
            <a:ext cx="1121692" cy="1471723"/>
            <a:chOff x="6654613" y="3621646"/>
            <a:chExt cx="1121692" cy="147172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613" y="3621646"/>
              <a:ext cx="1121692" cy="1471723"/>
            </a:xfrm>
            <a:prstGeom prst="rect">
              <a:avLst/>
            </a:prstGeom>
          </p:spPr>
        </p:pic>
        <p:sp>
          <p:nvSpPr>
            <p:cNvPr id="35" name="Прямоугольник 34"/>
            <p:cNvSpPr/>
            <p:nvPr/>
          </p:nvSpPr>
          <p:spPr>
            <a:xfrm>
              <a:off x="6998413" y="3658182"/>
              <a:ext cx="43152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7500950" y="3549437"/>
            <a:ext cx="1142605" cy="1543932"/>
            <a:chOff x="7500950" y="3549437"/>
            <a:chExt cx="1142605" cy="154393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11" b="100000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950" y="3594205"/>
              <a:ext cx="1142605" cy="1499164"/>
            </a:xfrm>
            <a:prstGeom prst="rect">
              <a:avLst/>
            </a:prstGeom>
          </p:spPr>
        </p:pic>
        <p:sp>
          <p:nvSpPr>
            <p:cNvPr id="36" name="Прямоугольник 35"/>
            <p:cNvSpPr/>
            <p:nvPr/>
          </p:nvSpPr>
          <p:spPr>
            <a:xfrm>
              <a:off x="7737064" y="3549437"/>
              <a:ext cx="63991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8310843" y="3515144"/>
            <a:ext cx="1115938" cy="1504975"/>
            <a:chOff x="8310843" y="3515144"/>
            <a:chExt cx="1115938" cy="150497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243" l="0" r="980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843" y="3555945"/>
              <a:ext cx="1115938" cy="1464174"/>
            </a:xfrm>
            <a:prstGeom prst="rect">
              <a:avLst/>
            </a:prstGeom>
          </p:spPr>
        </p:pic>
        <p:sp>
          <p:nvSpPr>
            <p:cNvPr id="37" name="Прямоугольник 36"/>
            <p:cNvSpPr/>
            <p:nvPr/>
          </p:nvSpPr>
          <p:spPr>
            <a:xfrm>
              <a:off x="8519197" y="3515144"/>
              <a:ext cx="69923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9141196" y="3488854"/>
            <a:ext cx="1130968" cy="1483894"/>
            <a:chOff x="9141196" y="3488854"/>
            <a:chExt cx="1130968" cy="148389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88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196" y="3488854"/>
              <a:ext cx="1130968" cy="1483894"/>
            </a:xfrm>
            <a:prstGeom prst="rect">
              <a:avLst/>
            </a:prstGeom>
          </p:spPr>
        </p:pic>
        <p:sp>
          <p:nvSpPr>
            <p:cNvPr id="38" name="Прямоугольник 37"/>
            <p:cNvSpPr/>
            <p:nvPr/>
          </p:nvSpPr>
          <p:spPr>
            <a:xfrm>
              <a:off x="9308375" y="3549436"/>
              <a:ext cx="80983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24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961595" y="2392017"/>
            <a:ext cx="1584417" cy="2728032"/>
            <a:chOff x="961595" y="2392017"/>
            <a:chExt cx="1584417" cy="2728032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9574" y1="19082" x2="27482" y2="10990"/>
                          <a14:foregroundMark x1="55496" y1="8213" x2="76418" y2="8213"/>
                          <a14:foregroundMark x1="78546" y1="17150" x2="82447" y2="25242"/>
                          <a14:foregroundMark x1="77482" y1="41546" x2="82447" y2="28019"/>
                          <a14:foregroundMark x1="43617" y1="42271" x2="75532" y2="42995"/>
                          <a14:foregroundMark x1="80496" y1="49034" x2="96454" y2="66787"/>
                          <a14:foregroundMark x1="96454" y1="66787" x2="96454" y2="82367"/>
                          <a14:foregroundMark x1="3546" y1="76329" x2="13652" y2="56522"/>
                          <a14:foregroundMark x1="17553" y1="51087" x2="32624" y2="39493"/>
                          <a14:foregroundMark x1="16667" y1="48430" x2="11525" y2="53865"/>
                          <a14:foregroundMark x1="24645" y1="90580" x2="38475" y2="91304"/>
                          <a14:foregroundMark x1="92553" y1="87802" x2="74468" y2="93961"/>
                          <a14:foregroundMark x1="5674" y1="87198" x2="24645" y2="96739"/>
                          <a14:foregroundMark x1="8511" y1="57971" x2="6560" y2="63406"/>
                          <a14:foregroundMark x1="29610" y1="17150" x2="39539" y2="30072"/>
                          <a14:foregroundMark x1="39539" y1="30072" x2="39539" y2="39493"/>
                          <a14:foregroundMark x1="2660" y1="74879" x2="4610" y2="87198"/>
                          <a14:foregroundMark x1="39007" y1="38285" x2="55319" y2="37681"/>
                          <a14:foregroundMark x1="77482" y1="42754" x2="93794" y2="55435"/>
                          <a14:foregroundMark x1="32979" y1="98671" x2="42199" y2="98671"/>
                          <a14:foregroundMark x1="61348" y1="98671" x2="73759" y2="97101"/>
                          <a14:foregroundMark x1="10638" y1="80072" x2="20035" y2="87319"/>
                          <a14:foregroundMark x1="28901" y1="95169" x2="34397" y2="95169"/>
                          <a14:foregroundMark x1="59929" y1="4469" x2="65071" y2="1932"/>
                          <a14:foregroundMark x1="74823" y1="2295" x2="78901" y2="3623"/>
                          <a14:foregroundMark x1="75177" y1="17150" x2="78546" y2="19082"/>
                          <a14:foregroundMark x1="14894" y1="65217" x2="20922" y2="68720"/>
                          <a14:foregroundMark x1="26064" y1="18116" x2="38121" y2="32971"/>
                          <a14:foregroundMark x1="33865" y1="18720" x2="42730" y2="30435"/>
                          <a14:foregroundMark x1="73404" y1="19082" x2="78901" y2="21860"/>
                          <a14:foregroundMark x1="83156" y1="21256" x2="85461" y2="23430"/>
                          <a14:foregroundMark x1="81206" y1="29227" x2="76064" y2="37440"/>
                          <a14:foregroundMark x1="84929" y1="31401" x2="80851" y2="37681"/>
                          <a14:foregroundMark x1="71986" y1="20652" x2="77482" y2="22222"/>
                          <a14:foregroundMark x1="26418" y1="79710" x2="25532" y2="86353"/>
                          <a14:foregroundMark x1="26418" y1="88527" x2="40426" y2="88285"/>
                          <a14:foregroundMark x1="45035" y1="81643" x2="49291" y2="86715"/>
                          <a14:foregroundMark x1="11702" y1="12077" x2="20390" y2="70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595" y="2392017"/>
              <a:ext cx="1048005" cy="153856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51" b="9973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509" y="3626268"/>
              <a:ext cx="1138503" cy="1493781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555125" y="3653317"/>
              <a:ext cx="7441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2296355" y="3653317"/>
            <a:ext cx="1115938" cy="1464174"/>
            <a:chOff x="2296355" y="3653317"/>
            <a:chExt cx="1115938" cy="1464174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243" l="0" r="980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6355" y="3653317"/>
              <a:ext cx="1115938" cy="1464174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2508858" y="3743622"/>
              <a:ext cx="68961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3189556" y="3653317"/>
            <a:ext cx="1121692" cy="1471723"/>
            <a:chOff x="3189556" y="3653317"/>
            <a:chExt cx="1121692" cy="147172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9556" y="3653317"/>
              <a:ext cx="1121692" cy="1471723"/>
            </a:xfrm>
            <a:prstGeom prst="rect">
              <a:avLst/>
            </a:prstGeom>
          </p:spPr>
        </p:pic>
        <p:sp>
          <p:nvSpPr>
            <p:cNvPr id="31" name="Прямоугольник 30"/>
            <p:cNvSpPr/>
            <p:nvPr/>
          </p:nvSpPr>
          <p:spPr>
            <a:xfrm>
              <a:off x="3524462" y="3743621"/>
              <a:ext cx="4106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4106044" y="3626268"/>
            <a:ext cx="1127444" cy="1479272"/>
            <a:chOff x="4106044" y="3626268"/>
            <a:chExt cx="1127444" cy="1479272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973" b="99189" l="2837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6044" y="3626268"/>
              <a:ext cx="1127444" cy="1479272"/>
            </a:xfrm>
            <a:prstGeom prst="rect">
              <a:avLst/>
            </a:prstGeom>
          </p:spPr>
        </p:pic>
        <p:sp>
          <p:nvSpPr>
            <p:cNvPr id="32" name="Прямоугольник 31"/>
            <p:cNvSpPr/>
            <p:nvPr/>
          </p:nvSpPr>
          <p:spPr>
            <a:xfrm>
              <a:off x="4311248" y="3678188"/>
              <a:ext cx="68159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4954792" y="3646810"/>
            <a:ext cx="1142605" cy="1499164"/>
            <a:chOff x="4954792" y="3646810"/>
            <a:chExt cx="1142605" cy="1499164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11" b="100000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792" y="3646810"/>
              <a:ext cx="1142605" cy="1499164"/>
            </a:xfrm>
            <a:prstGeom prst="rect">
              <a:avLst/>
            </a:prstGeom>
          </p:spPr>
        </p:pic>
        <p:sp>
          <p:nvSpPr>
            <p:cNvPr id="33" name="Прямоугольник 32"/>
            <p:cNvSpPr/>
            <p:nvPr/>
          </p:nvSpPr>
          <p:spPr>
            <a:xfrm>
              <a:off x="5107740" y="3698480"/>
              <a:ext cx="78579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5812766" y="3572617"/>
            <a:ext cx="1130968" cy="1532923"/>
            <a:chOff x="5812766" y="3572617"/>
            <a:chExt cx="1130968" cy="1532923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88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766" y="3621646"/>
              <a:ext cx="1130968" cy="1483894"/>
            </a:xfrm>
            <a:prstGeom prst="rect">
              <a:avLst/>
            </a:prstGeom>
          </p:spPr>
        </p:pic>
        <p:sp>
          <p:nvSpPr>
            <p:cNvPr id="34" name="Прямоугольник 33"/>
            <p:cNvSpPr/>
            <p:nvPr/>
          </p:nvSpPr>
          <p:spPr>
            <a:xfrm>
              <a:off x="6075335" y="3572617"/>
              <a:ext cx="622286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654613" y="3621646"/>
            <a:ext cx="1121692" cy="1471723"/>
            <a:chOff x="6654613" y="3621646"/>
            <a:chExt cx="1121692" cy="147172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613" y="3621646"/>
              <a:ext cx="1121692" cy="1471723"/>
            </a:xfrm>
            <a:prstGeom prst="rect">
              <a:avLst/>
            </a:prstGeom>
          </p:spPr>
        </p:pic>
        <p:sp>
          <p:nvSpPr>
            <p:cNvPr id="35" name="Прямоугольник 34"/>
            <p:cNvSpPr/>
            <p:nvPr/>
          </p:nvSpPr>
          <p:spPr>
            <a:xfrm>
              <a:off x="6998413" y="3658182"/>
              <a:ext cx="43152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7500950" y="3549437"/>
            <a:ext cx="1142605" cy="1543932"/>
            <a:chOff x="7500950" y="3549437"/>
            <a:chExt cx="1142605" cy="154393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11" b="100000" l="0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950" y="3594205"/>
              <a:ext cx="1142605" cy="1499164"/>
            </a:xfrm>
            <a:prstGeom prst="rect">
              <a:avLst/>
            </a:prstGeom>
          </p:spPr>
        </p:pic>
        <p:sp>
          <p:nvSpPr>
            <p:cNvPr id="36" name="Прямоугольник 35"/>
            <p:cNvSpPr/>
            <p:nvPr/>
          </p:nvSpPr>
          <p:spPr>
            <a:xfrm>
              <a:off x="7737064" y="3549437"/>
              <a:ext cx="63991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8310843" y="3515144"/>
            <a:ext cx="1115938" cy="1504975"/>
            <a:chOff x="8310843" y="3515144"/>
            <a:chExt cx="1115938" cy="150497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243" l="0" r="980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843" y="3555945"/>
              <a:ext cx="1115938" cy="1464174"/>
            </a:xfrm>
            <a:prstGeom prst="rect">
              <a:avLst/>
            </a:prstGeom>
          </p:spPr>
        </p:pic>
        <p:sp>
          <p:nvSpPr>
            <p:cNvPr id="37" name="Прямоугольник 36"/>
            <p:cNvSpPr/>
            <p:nvPr/>
          </p:nvSpPr>
          <p:spPr>
            <a:xfrm>
              <a:off x="8519197" y="3515144"/>
              <a:ext cx="69923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9141196" y="3488854"/>
            <a:ext cx="1130968" cy="1483894"/>
            <a:chOff x="9141196" y="3488854"/>
            <a:chExt cx="1130968" cy="148389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88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196" y="3488854"/>
              <a:ext cx="1130968" cy="1483894"/>
            </a:xfrm>
            <a:prstGeom prst="rect">
              <a:avLst/>
            </a:prstGeom>
          </p:spPr>
        </p:pic>
        <p:sp>
          <p:nvSpPr>
            <p:cNvPr id="38" name="Прямоугольник 37"/>
            <p:cNvSpPr/>
            <p:nvPr/>
          </p:nvSpPr>
          <p:spPr>
            <a:xfrm>
              <a:off x="9308375" y="3549436"/>
              <a:ext cx="80983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3686175" y="277455"/>
            <a:ext cx="5414962" cy="2114562"/>
            <a:chOff x="0" y="168857"/>
            <a:chExt cx="5414962" cy="4300538"/>
          </a:xfrm>
        </p:grpSpPr>
        <p:sp>
          <p:nvSpPr>
            <p:cNvPr id="49" name="Облако 48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32722" y="1434510"/>
              <a:ext cx="5349518" cy="219081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 прочитайте всі букви одну за одною.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81008" y="481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0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64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764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764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764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764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764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764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764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764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764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961595" y="2392017"/>
            <a:ext cx="9310569" cy="2753957"/>
            <a:chOff x="961595" y="2392017"/>
            <a:chExt cx="9310569" cy="275395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961595" y="2392017"/>
              <a:ext cx="1584417" cy="2728032"/>
              <a:chOff x="961595" y="2392017"/>
              <a:chExt cx="1584417" cy="2728032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9574" y1="19082" x2="27482" y2="10990"/>
                            <a14:foregroundMark x1="55496" y1="8213" x2="76418" y2="8213"/>
                            <a14:foregroundMark x1="78546" y1="17150" x2="82447" y2="25242"/>
                            <a14:foregroundMark x1="77482" y1="41546" x2="82447" y2="28019"/>
                            <a14:foregroundMark x1="43617" y1="42271" x2="75532" y2="42995"/>
                            <a14:foregroundMark x1="80496" y1="49034" x2="96454" y2="66787"/>
                            <a14:foregroundMark x1="96454" y1="66787" x2="96454" y2="82367"/>
                            <a14:foregroundMark x1="3546" y1="76329" x2="13652" y2="56522"/>
                            <a14:foregroundMark x1="17553" y1="51087" x2="32624" y2="39493"/>
                            <a14:foregroundMark x1="16667" y1="48430" x2="11525" y2="53865"/>
                            <a14:foregroundMark x1="24645" y1="90580" x2="38475" y2="91304"/>
                            <a14:foregroundMark x1="92553" y1="87802" x2="74468" y2="93961"/>
                            <a14:foregroundMark x1="5674" y1="87198" x2="24645" y2="96739"/>
                            <a14:foregroundMark x1="8511" y1="57971" x2="6560" y2="63406"/>
                            <a14:foregroundMark x1="29610" y1="17150" x2="39539" y2="30072"/>
                            <a14:foregroundMark x1="39539" y1="30072" x2="39539" y2="39493"/>
                            <a14:foregroundMark x1="2660" y1="74879" x2="4610" y2="87198"/>
                            <a14:foregroundMark x1="39007" y1="38285" x2="55319" y2="37681"/>
                            <a14:foregroundMark x1="77482" y1="42754" x2="93794" y2="55435"/>
                            <a14:foregroundMark x1="32979" y1="98671" x2="42199" y2="98671"/>
                            <a14:foregroundMark x1="61348" y1="98671" x2="73759" y2="97101"/>
                            <a14:foregroundMark x1="10638" y1="80072" x2="20035" y2="87319"/>
                            <a14:foregroundMark x1="28901" y1="95169" x2="34397" y2="95169"/>
                            <a14:foregroundMark x1="59929" y1="4469" x2="65071" y2="1932"/>
                            <a14:foregroundMark x1="74823" y1="2295" x2="78901" y2="3623"/>
                            <a14:foregroundMark x1="75177" y1="17150" x2="78546" y2="19082"/>
                            <a14:foregroundMark x1="14894" y1="65217" x2="20922" y2="68720"/>
                            <a14:foregroundMark x1="26064" y1="18116" x2="38121" y2="32971"/>
                            <a14:foregroundMark x1="33865" y1="18720" x2="42730" y2="30435"/>
                            <a14:foregroundMark x1="73404" y1="19082" x2="78901" y2="21860"/>
                            <a14:foregroundMark x1="83156" y1="21256" x2="85461" y2="23430"/>
                            <a14:foregroundMark x1="81206" y1="29227" x2="76064" y2="37440"/>
                            <a14:foregroundMark x1="84929" y1="31401" x2="80851" y2="37681"/>
                            <a14:foregroundMark x1="71986" y1="20652" x2="77482" y2="22222"/>
                            <a14:foregroundMark x1="26418" y1="79710" x2="25532" y2="86353"/>
                            <a14:foregroundMark x1="26418" y1="88527" x2="40426" y2="88285"/>
                            <a14:foregroundMark x1="45035" y1="81643" x2="49291" y2="86715"/>
                            <a14:foregroundMark x1="11702" y1="12077" x2="20390" y2="700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595" y="2392017"/>
                <a:ext cx="1048005" cy="1538560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351" b="9973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7509" y="3626268"/>
                <a:ext cx="1138503" cy="1493781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1555125" y="3653317"/>
                <a:ext cx="744114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7200" b="1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72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39" name="Группа 38"/>
            <p:cNvGrpSpPr/>
            <p:nvPr/>
          </p:nvGrpSpPr>
          <p:grpSpPr>
            <a:xfrm>
              <a:off x="2296355" y="3653317"/>
              <a:ext cx="1115938" cy="1464174"/>
              <a:chOff x="2296355" y="3653317"/>
              <a:chExt cx="1115938" cy="1464174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243" l="0" r="980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6355" y="3653317"/>
                <a:ext cx="1115938" cy="1464174"/>
              </a:xfrm>
              <a:prstGeom prst="rect">
                <a:avLst/>
              </a:prstGeom>
            </p:spPr>
          </p:pic>
          <p:sp>
            <p:nvSpPr>
              <p:cNvPr id="30" name="Прямоугольник 29"/>
              <p:cNvSpPr/>
              <p:nvPr/>
            </p:nvSpPr>
            <p:spPr>
              <a:xfrm>
                <a:off x="2508858" y="3743622"/>
                <a:ext cx="689611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7200" b="1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У</a:t>
                </a:r>
                <a:endParaRPr lang="ru-RU" sz="72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40" name="Группа 39"/>
            <p:cNvGrpSpPr/>
            <p:nvPr/>
          </p:nvGrpSpPr>
          <p:grpSpPr>
            <a:xfrm>
              <a:off x="3189556" y="3653317"/>
              <a:ext cx="1121692" cy="1471723"/>
              <a:chOff x="3189556" y="3653317"/>
              <a:chExt cx="1121692" cy="1471723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9556" y="3653317"/>
                <a:ext cx="1121692" cy="1471723"/>
              </a:xfrm>
              <a:prstGeom prst="rect">
                <a:avLst/>
              </a:prstGeom>
            </p:spPr>
          </p:pic>
          <p:sp>
            <p:nvSpPr>
              <p:cNvPr id="31" name="Прямоугольник 30"/>
              <p:cNvSpPr/>
              <p:nvPr/>
            </p:nvSpPr>
            <p:spPr>
              <a:xfrm>
                <a:off x="3524462" y="3743621"/>
                <a:ext cx="41069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7200" b="1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і</a:t>
                </a:r>
                <a:endParaRPr lang="ru-RU" sz="72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41" name="Группа 40"/>
            <p:cNvGrpSpPr/>
            <p:nvPr/>
          </p:nvGrpSpPr>
          <p:grpSpPr>
            <a:xfrm>
              <a:off x="4106044" y="3626268"/>
              <a:ext cx="1127444" cy="1479272"/>
              <a:chOff x="4106044" y="3626268"/>
              <a:chExt cx="1127444" cy="1479272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973" b="99189" l="2837" r="9893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6044" y="3626268"/>
                <a:ext cx="1127444" cy="1479272"/>
              </a:xfrm>
              <a:prstGeom prst="rect">
                <a:avLst/>
              </a:prstGeom>
            </p:spPr>
          </p:pic>
          <p:sp>
            <p:nvSpPr>
              <p:cNvPr id="32" name="Прямоугольник 31"/>
              <p:cNvSpPr/>
              <p:nvPr/>
            </p:nvSpPr>
            <p:spPr>
              <a:xfrm>
                <a:off x="4311248" y="3678188"/>
                <a:ext cx="681597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7200" b="1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о</a:t>
                </a:r>
                <a:endParaRPr lang="ru-RU" sz="72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42" name="Группа 41"/>
            <p:cNvGrpSpPr/>
            <p:nvPr/>
          </p:nvGrpSpPr>
          <p:grpSpPr>
            <a:xfrm>
              <a:off x="4954792" y="3646810"/>
              <a:ext cx="1142605" cy="1499164"/>
              <a:chOff x="4954792" y="3646810"/>
              <a:chExt cx="1142605" cy="1499164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811" b="100000" l="0" r="9893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4792" y="3646810"/>
                <a:ext cx="1142605" cy="1499164"/>
              </a:xfrm>
              <a:prstGeom prst="rect">
                <a:avLst/>
              </a:prstGeom>
            </p:spPr>
          </p:pic>
          <p:sp>
            <p:nvSpPr>
              <p:cNvPr id="33" name="Прямоугольник 32"/>
              <p:cNvSpPr/>
              <p:nvPr/>
            </p:nvSpPr>
            <p:spPr>
              <a:xfrm>
                <a:off x="5107740" y="3698480"/>
                <a:ext cx="785793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7200" b="1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И</a:t>
                </a:r>
                <a:endParaRPr lang="ru-RU" sz="72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5812766" y="3572617"/>
              <a:ext cx="1130968" cy="1532923"/>
              <a:chOff x="5812766" y="3572617"/>
              <a:chExt cx="1130968" cy="1532923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887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2766" y="3621646"/>
                <a:ext cx="1130968" cy="1483894"/>
              </a:xfrm>
              <a:prstGeom prst="rect">
                <a:avLst/>
              </a:prstGeom>
            </p:spPr>
          </p:pic>
          <p:sp>
            <p:nvSpPr>
              <p:cNvPr id="34" name="Прямоугольник 33"/>
              <p:cNvSpPr/>
              <p:nvPr/>
            </p:nvSpPr>
            <p:spPr>
              <a:xfrm>
                <a:off x="6075335" y="3572617"/>
                <a:ext cx="622286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7200" b="1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у</a:t>
                </a:r>
                <a:endParaRPr lang="ru-RU" sz="72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44" name="Группа 43"/>
            <p:cNvGrpSpPr/>
            <p:nvPr/>
          </p:nvGrpSpPr>
          <p:grpSpPr>
            <a:xfrm>
              <a:off x="6654613" y="3621646"/>
              <a:ext cx="1121692" cy="1471723"/>
              <a:chOff x="6654613" y="3621646"/>
              <a:chExt cx="1121692" cy="1471723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4613" y="3621646"/>
                <a:ext cx="1121692" cy="1471723"/>
              </a:xfrm>
              <a:prstGeom prst="rect">
                <a:avLst/>
              </a:prstGeom>
            </p:spPr>
          </p:pic>
          <p:sp>
            <p:nvSpPr>
              <p:cNvPr id="35" name="Прямоугольник 34"/>
              <p:cNvSpPr/>
              <p:nvPr/>
            </p:nvSpPr>
            <p:spPr>
              <a:xfrm>
                <a:off x="6998413" y="3658182"/>
                <a:ext cx="431528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7200" b="1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І</a:t>
                </a:r>
                <a:endParaRPr lang="ru-RU" sz="72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45" name="Группа 44"/>
            <p:cNvGrpSpPr/>
            <p:nvPr/>
          </p:nvGrpSpPr>
          <p:grpSpPr>
            <a:xfrm>
              <a:off x="7500950" y="3549437"/>
              <a:ext cx="1142605" cy="1543932"/>
              <a:chOff x="7500950" y="3549437"/>
              <a:chExt cx="1142605" cy="1543932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811" b="100000" l="0" r="9893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0950" y="3594205"/>
                <a:ext cx="1142605" cy="1499164"/>
              </a:xfrm>
              <a:prstGeom prst="rect">
                <a:avLst/>
              </a:prstGeom>
            </p:spPr>
          </p:pic>
          <p:sp>
            <p:nvSpPr>
              <p:cNvPr id="36" name="Прямоугольник 35"/>
              <p:cNvSpPr/>
              <p:nvPr/>
            </p:nvSpPr>
            <p:spPr>
              <a:xfrm>
                <a:off x="7737064" y="3549437"/>
                <a:ext cx="639919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7200" b="1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72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8310843" y="3515144"/>
              <a:ext cx="1115938" cy="1504975"/>
              <a:chOff x="8310843" y="3515144"/>
              <a:chExt cx="1115938" cy="1504975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8243" l="0" r="980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0843" y="3555945"/>
                <a:ext cx="1115938" cy="1464174"/>
              </a:xfrm>
              <a:prstGeom prst="rect">
                <a:avLst/>
              </a:prstGeom>
            </p:spPr>
          </p:pic>
          <p:sp>
            <p:nvSpPr>
              <p:cNvPr id="37" name="Прямоугольник 36"/>
              <p:cNvSpPr/>
              <p:nvPr/>
            </p:nvSpPr>
            <p:spPr>
              <a:xfrm>
                <a:off x="8519197" y="3515144"/>
                <a:ext cx="69923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7200" b="1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и</a:t>
                </a:r>
                <a:endParaRPr lang="ru-RU" sz="72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47" name="Группа 46"/>
            <p:cNvGrpSpPr/>
            <p:nvPr/>
          </p:nvGrpSpPr>
          <p:grpSpPr>
            <a:xfrm>
              <a:off x="9141196" y="3488854"/>
              <a:ext cx="1130968" cy="1483894"/>
              <a:chOff x="9141196" y="3488854"/>
              <a:chExt cx="1130968" cy="1483894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887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1196" y="3488854"/>
                <a:ext cx="1130968" cy="1483894"/>
              </a:xfrm>
              <a:prstGeom prst="rect">
                <a:avLst/>
              </a:prstGeom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9308375" y="3549436"/>
                <a:ext cx="809837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7200" b="1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О</a:t>
                </a:r>
                <a:endParaRPr lang="ru-RU" sz="72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grpSp>
        <p:nvGrpSpPr>
          <p:cNvPr id="48" name="Группа 47"/>
          <p:cNvGrpSpPr/>
          <p:nvPr/>
        </p:nvGrpSpPr>
        <p:grpSpPr>
          <a:xfrm>
            <a:off x="3686175" y="277455"/>
            <a:ext cx="5414962" cy="2114562"/>
            <a:chOff x="0" y="168857"/>
            <a:chExt cx="5414962" cy="4300538"/>
          </a:xfrm>
        </p:grpSpPr>
        <p:sp>
          <p:nvSpPr>
            <p:cNvPr id="49" name="Облако 48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32722" y="1434510"/>
              <a:ext cx="5349518" cy="219081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 прочитайте всі букви одну за одною.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99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4" y="280988"/>
            <a:ext cx="11617325" cy="63409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786063" y="280988"/>
            <a:ext cx="5857874" cy="2762250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16973" y="709587"/>
              <a:ext cx="5065266" cy="37093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ми з вами опинилися у лісі. А де ж Суржик?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Давайте його покличемо!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Суржику! А-у-у!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077535" y="2822242"/>
            <a:ext cx="3582430" cy="2064875"/>
            <a:chOff x="0" y="168857"/>
            <a:chExt cx="5414962" cy="4300538"/>
          </a:xfrm>
        </p:grpSpPr>
        <p:sp>
          <p:nvSpPr>
            <p:cNvPr id="11" name="Облако 10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722" y="709586"/>
              <a:ext cx="5349519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А-У!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А-У!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А-У!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5288" y="2518963"/>
            <a:ext cx="2965255" cy="4194401"/>
          </a:xfrm>
          <a:prstGeom prst="rect">
            <a:avLst/>
          </a:prstGeom>
        </p:spPr>
      </p:pic>
      <p:pic>
        <p:nvPicPr>
          <p:cNvPr id="1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8186" y="571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62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57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22" y="1597720"/>
            <a:ext cx="3174513" cy="475614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955707" y="418255"/>
            <a:ext cx="9975781" cy="1569659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72816" y="418255"/>
            <a:ext cx="95415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 розгляньте малюнки. Складіть підписи до них. Для цього клацайте на </a:t>
            </a:r>
            <a:r>
              <a:rPr lang="uk-UA" sz="3200" b="1" dirty="0" err="1" smtClean="0">
                <a:ln w="0"/>
                <a:solidFill>
                  <a:schemeClr val="bg1"/>
                </a:solidFill>
              </a:rPr>
              <a:t>пазли</a:t>
            </a:r>
            <a:r>
              <a:rPr lang="uk-UA" sz="3200" b="1" dirty="0" smtClean="0">
                <a:ln w="0"/>
                <a:solidFill>
                  <a:schemeClr val="bg1"/>
                </a:solidFill>
              </a:rPr>
              <a:t> з буквами, щоб утворилося потрібне слово.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805844" y="3722125"/>
            <a:ext cx="1600200" cy="1200329"/>
            <a:chOff x="3075384" y="4200433"/>
            <a:chExt cx="1600200" cy="120032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73" b="22239" l="2917" r="4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" t="2500" r="53732" b="78125"/>
            <a:stretch/>
          </p:blipFill>
          <p:spPr>
            <a:xfrm>
              <a:off x="3075384" y="4287431"/>
              <a:ext cx="1600200" cy="1026335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3479654" y="4200433"/>
              <a:ext cx="7441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684384" y="3789921"/>
            <a:ext cx="1600200" cy="1200329"/>
            <a:chOff x="10034221" y="4269391"/>
            <a:chExt cx="1600200" cy="120032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7614" b="97496" l="2917" r="460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" t="77499" r="54027" b="3126"/>
            <a:stretch/>
          </p:blipFill>
          <p:spPr>
            <a:xfrm>
              <a:off x="10034221" y="4390293"/>
              <a:ext cx="1600200" cy="1026335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0456388" y="4269391"/>
              <a:ext cx="71525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472679" y="2941605"/>
            <a:ext cx="1600200" cy="1200329"/>
            <a:chOff x="8229600" y="3722125"/>
            <a:chExt cx="1600200" cy="120032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8056" b="96024" l="46667" r="88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2" t="77707" r="10116" b="2918"/>
            <a:stretch/>
          </p:blipFill>
          <p:spPr>
            <a:xfrm>
              <a:off x="8229600" y="3843221"/>
              <a:ext cx="1600200" cy="1026335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8688902" y="3722125"/>
              <a:ext cx="68159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Є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309329" y="3070627"/>
            <a:ext cx="1600200" cy="1232462"/>
            <a:chOff x="8899436" y="5230983"/>
            <a:chExt cx="1600200" cy="123246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2" b="41679" l="3125" r="45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" t="22083" r="54027" b="58542"/>
            <a:stretch/>
          </p:blipFill>
          <p:spPr>
            <a:xfrm>
              <a:off x="8899436" y="5437110"/>
              <a:ext cx="1600200" cy="1026335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9457548" y="5230983"/>
              <a:ext cx="43152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453410" y="4086152"/>
            <a:ext cx="1600200" cy="1200329"/>
            <a:chOff x="6787510" y="4987950"/>
            <a:chExt cx="1600200" cy="1200329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174" b="77761" l="46250" r="9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73" t="58541" r="11295" b="22084"/>
            <a:stretch/>
          </p:blipFill>
          <p:spPr>
            <a:xfrm>
              <a:off x="6787510" y="5095626"/>
              <a:ext cx="1600200" cy="1026335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7306327" y="4987950"/>
              <a:ext cx="63511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308574" y="5211275"/>
            <a:ext cx="1600200" cy="1200329"/>
            <a:chOff x="4308574" y="5211275"/>
            <a:chExt cx="1600200" cy="1200329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059" b="59647" l="2917" r="464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" t="40208" r="53438" b="40417"/>
            <a:stretch/>
          </p:blipFill>
          <p:spPr>
            <a:xfrm>
              <a:off x="4308574" y="5282778"/>
              <a:ext cx="1600200" cy="1026335"/>
            </a:xfrm>
            <a:prstGeom prst="rect">
              <a:avLst/>
            </a:prstGeom>
          </p:spPr>
        </p:pic>
        <p:sp>
          <p:nvSpPr>
            <p:cNvPr id="25" name="Прямоугольник 24"/>
            <p:cNvSpPr/>
            <p:nvPr/>
          </p:nvSpPr>
          <p:spPr>
            <a:xfrm>
              <a:off x="4632628" y="5211275"/>
              <a:ext cx="80983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979546" y="5072701"/>
            <a:ext cx="1600200" cy="1200329"/>
            <a:chOff x="5748987" y="3703131"/>
            <a:chExt cx="1600200" cy="120032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09" b="22239" l="45000" r="9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73" t="2708" r="11295" b="77917"/>
            <a:stretch/>
          </p:blipFill>
          <p:spPr>
            <a:xfrm>
              <a:off x="5748987" y="3774263"/>
              <a:ext cx="1600200" cy="1026335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6183357" y="3703131"/>
              <a:ext cx="68961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280517" y="4922454"/>
            <a:ext cx="1600200" cy="1200329"/>
            <a:chOff x="1280517" y="4922454"/>
            <a:chExt cx="1600200" cy="1200329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470" b="59205" l="45000" r="895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8" t="39583" r="11590" b="41042"/>
            <a:stretch/>
          </p:blipFill>
          <p:spPr>
            <a:xfrm>
              <a:off x="1280517" y="5032745"/>
              <a:ext cx="1600200" cy="1026335"/>
            </a:xfrm>
            <a:prstGeom prst="rect">
              <a:avLst/>
            </a:prstGeom>
          </p:spPr>
        </p:pic>
        <p:sp>
          <p:nvSpPr>
            <p:cNvPr id="31" name="Прямоугольник 30"/>
            <p:cNvSpPr/>
            <p:nvPr/>
          </p:nvSpPr>
          <p:spPr>
            <a:xfrm>
              <a:off x="1648531" y="4922454"/>
              <a:ext cx="78579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3216" y="593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095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500" l="5435" r="95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9" y="1059033"/>
            <a:ext cx="3838194" cy="4171950"/>
          </a:xfrm>
          <a:prstGeom prst="rect">
            <a:avLst/>
          </a:prstGeom>
        </p:spPr>
      </p:pic>
      <p:grpSp>
        <p:nvGrpSpPr>
          <p:cNvPr id="45" name="Группа 44"/>
          <p:cNvGrpSpPr/>
          <p:nvPr/>
        </p:nvGrpSpPr>
        <p:grpSpPr>
          <a:xfrm>
            <a:off x="3718897" y="818184"/>
            <a:ext cx="7393319" cy="2177860"/>
            <a:chOff x="32722" y="709586"/>
            <a:chExt cx="7393319" cy="2177860"/>
          </a:xfrm>
        </p:grpSpPr>
        <p:sp>
          <p:nvSpPr>
            <p:cNvPr id="46" name="Облако 45"/>
            <p:cNvSpPr/>
            <p:nvPr/>
          </p:nvSpPr>
          <p:spPr>
            <a:xfrm>
              <a:off x="2011079" y="754307"/>
              <a:ext cx="5414962" cy="2133139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32722" y="709586"/>
              <a:ext cx="53495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075384" y="4200433"/>
            <a:ext cx="1600200" cy="1200329"/>
            <a:chOff x="3075384" y="4200433"/>
            <a:chExt cx="1600200" cy="1200329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473" b="22239" l="2917" r="4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" t="2500" r="53732" b="78125"/>
            <a:stretch/>
          </p:blipFill>
          <p:spPr>
            <a:xfrm>
              <a:off x="3075384" y="4287431"/>
              <a:ext cx="1600200" cy="1026335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3479654" y="4200433"/>
              <a:ext cx="7441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0034221" y="4269391"/>
            <a:ext cx="1600200" cy="1200329"/>
            <a:chOff x="10034221" y="4269391"/>
            <a:chExt cx="1600200" cy="120032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7614" b="97496" l="2917" r="460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" t="77499" r="54027" b="3126"/>
            <a:stretch/>
          </p:blipFill>
          <p:spPr>
            <a:xfrm>
              <a:off x="10034221" y="4390293"/>
              <a:ext cx="1600200" cy="1026335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10456388" y="4269391"/>
              <a:ext cx="71525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229600" y="3722125"/>
            <a:ext cx="1600200" cy="1200329"/>
            <a:chOff x="8229600" y="3722125"/>
            <a:chExt cx="1600200" cy="120032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056" b="96024" l="46667" r="88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2" t="77707" r="10116" b="2918"/>
            <a:stretch/>
          </p:blipFill>
          <p:spPr>
            <a:xfrm>
              <a:off x="8229600" y="3843221"/>
              <a:ext cx="1600200" cy="1026335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8688902" y="3722125"/>
              <a:ext cx="68159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Є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8899436" y="5230983"/>
            <a:ext cx="1600200" cy="1232462"/>
            <a:chOff x="8899436" y="5230983"/>
            <a:chExt cx="1600200" cy="123246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502" b="41679" l="3125" r="45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" t="22083" r="54027" b="58542"/>
            <a:stretch/>
          </p:blipFill>
          <p:spPr>
            <a:xfrm>
              <a:off x="8899436" y="5437110"/>
              <a:ext cx="1600200" cy="1026335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9457548" y="5230983"/>
              <a:ext cx="43152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6787510" y="4987950"/>
            <a:ext cx="1600200" cy="1200329"/>
            <a:chOff x="6787510" y="4987950"/>
            <a:chExt cx="1600200" cy="120032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8174" b="77761" l="46250" r="9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73" t="58541" r="11295" b="22084"/>
            <a:stretch/>
          </p:blipFill>
          <p:spPr>
            <a:xfrm>
              <a:off x="6787510" y="5095626"/>
              <a:ext cx="1600200" cy="1026335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7306327" y="4987950"/>
              <a:ext cx="63511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308574" y="5211275"/>
            <a:ext cx="1600200" cy="1200329"/>
            <a:chOff x="4308574" y="5211275"/>
            <a:chExt cx="1600200" cy="1200329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0059" b="59647" l="2917" r="464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" t="40208" r="53438" b="40417"/>
            <a:stretch/>
          </p:blipFill>
          <p:spPr>
            <a:xfrm>
              <a:off x="4308574" y="5282778"/>
              <a:ext cx="1600200" cy="1026335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4632628" y="5211275"/>
              <a:ext cx="80983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748869" y="3840289"/>
            <a:ext cx="1600200" cy="1200329"/>
            <a:chOff x="5748987" y="3703131"/>
            <a:chExt cx="1600200" cy="120032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209" b="22239" l="45000" r="9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73" t="2708" r="11295" b="77917"/>
            <a:stretch/>
          </p:blipFill>
          <p:spPr>
            <a:xfrm>
              <a:off x="5748987" y="3774263"/>
              <a:ext cx="1600200" cy="1026335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6183357" y="3703131"/>
              <a:ext cx="68961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280517" y="4922454"/>
            <a:ext cx="1600200" cy="1200329"/>
            <a:chOff x="1280517" y="4922454"/>
            <a:chExt cx="1600200" cy="120032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470" b="59205" l="45000" r="895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8" t="39583" r="11590" b="41042"/>
            <a:stretch/>
          </p:blipFill>
          <p:spPr>
            <a:xfrm>
              <a:off x="1280517" y="5032745"/>
              <a:ext cx="1600200" cy="1026335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1648531" y="4922454"/>
              <a:ext cx="78579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56" name="Скругленный прямоугольник 55"/>
          <p:cNvSpPr/>
          <p:nvPr/>
        </p:nvSpPr>
        <p:spPr>
          <a:xfrm>
            <a:off x="3003789" y="331797"/>
            <a:ext cx="6232570" cy="71074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Як плаче </a:t>
            </a:r>
            <a:r>
              <a:rPr lang="ru-RU" sz="2800" b="1" dirty="0" err="1" smtClean="0">
                <a:solidFill>
                  <a:schemeClr val="bg1"/>
                </a:solidFill>
              </a:rPr>
              <a:t>немовля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88385" y="5581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2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0.1043 -0.3685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-1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41211 -0.4226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8" b="100000" l="75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99" y="353223"/>
            <a:ext cx="4361365" cy="4383172"/>
          </a:xfrm>
          <a:prstGeom prst="rect">
            <a:avLst/>
          </a:prstGeom>
        </p:spPr>
      </p:pic>
      <p:grpSp>
        <p:nvGrpSpPr>
          <p:cNvPr id="45" name="Группа 44"/>
          <p:cNvGrpSpPr/>
          <p:nvPr/>
        </p:nvGrpSpPr>
        <p:grpSpPr>
          <a:xfrm>
            <a:off x="3718897" y="818184"/>
            <a:ext cx="7393319" cy="2177860"/>
            <a:chOff x="32722" y="709586"/>
            <a:chExt cx="7393319" cy="2177860"/>
          </a:xfrm>
        </p:grpSpPr>
        <p:sp>
          <p:nvSpPr>
            <p:cNvPr id="46" name="Облако 45"/>
            <p:cNvSpPr/>
            <p:nvPr/>
          </p:nvSpPr>
          <p:spPr>
            <a:xfrm>
              <a:off x="2011079" y="754307"/>
              <a:ext cx="5414962" cy="2133139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32722" y="709586"/>
              <a:ext cx="53495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075384" y="4200433"/>
            <a:ext cx="1600200" cy="1200329"/>
            <a:chOff x="3075384" y="4200433"/>
            <a:chExt cx="1600200" cy="1200329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473" b="22239" l="2917" r="4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" t="2500" r="53732" b="78125"/>
            <a:stretch/>
          </p:blipFill>
          <p:spPr>
            <a:xfrm>
              <a:off x="3075384" y="4287431"/>
              <a:ext cx="1600200" cy="1026335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3479654" y="4200433"/>
              <a:ext cx="7441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0034221" y="4269391"/>
            <a:ext cx="1600200" cy="1200329"/>
            <a:chOff x="10034221" y="4269391"/>
            <a:chExt cx="1600200" cy="120032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7614" b="97496" l="2917" r="460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" t="77499" r="54027" b="3126"/>
            <a:stretch/>
          </p:blipFill>
          <p:spPr>
            <a:xfrm>
              <a:off x="10034221" y="4390293"/>
              <a:ext cx="1600200" cy="1026335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10456388" y="4269391"/>
              <a:ext cx="71525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229600" y="3722125"/>
            <a:ext cx="1600200" cy="1200329"/>
            <a:chOff x="8229600" y="3722125"/>
            <a:chExt cx="1600200" cy="120032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056" b="96024" l="46667" r="88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2" t="77707" r="10116" b="2918"/>
            <a:stretch/>
          </p:blipFill>
          <p:spPr>
            <a:xfrm>
              <a:off x="8229600" y="3843221"/>
              <a:ext cx="1600200" cy="1026335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8688902" y="3722125"/>
              <a:ext cx="68159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Є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8899436" y="5230983"/>
            <a:ext cx="1600200" cy="1232462"/>
            <a:chOff x="8899436" y="5230983"/>
            <a:chExt cx="1600200" cy="123246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502" b="41679" l="3125" r="45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" t="22083" r="54027" b="58542"/>
            <a:stretch/>
          </p:blipFill>
          <p:spPr>
            <a:xfrm>
              <a:off x="8899436" y="5437110"/>
              <a:ext cx="1600200" cy="1026335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9457548" y="5230983"/>
              <a:ext cx="43152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6787510" y="4987950"/>
            <a:ext cx="1600200" cy="1200329"/>
            <a:chOff x="6787510" y="4987950"/>
            <a:chExt cx="1600200" cy="120032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8174" b="77761" l="46250" r="9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73" t="58541" r="11295" b="22084"/>
            <a:stretch/>
          </p:blipFill>
          <p:spPr>
            <a:xfrm>
              <a:off x="6787510" y="5095626"/>
              <a:ext cx="1600200" cy="1026335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7306327" y="4987950"/>
              <a:ext cx="63511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308574" y="5211275"/>
            <a:ext cx="1600200" cy="1200329"/>
            <a:chOff x="4308574" y="5211275"/>
            <a:chExt cx="1600200" cy="1200329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0059" b="59647" l="2917" r="464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" t="40208" r="53438" b="40417"/>
            <a:stretch/>
          </p:blipFill>
          <p:spPr>
            <a:xfrm>
              <a:off x="4308574" y="5282778"/>
              <a:ext cx="1600200" cy="1026335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4632628" y="5211275"/>
              <a:ext cx="80983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748869" y="3840289"/>
            <a:ext cx="1600200" cy="1200329"/>
            <a:chOff x="5748987" y="3703131"/>
            <a:chExt cx="1600200" cy="120032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209" b="22239" l="45000" r="9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73" t="2708" r="11295" b="77917"/>
            <a:stretch/>
          </p:blipFill>
          <p:spPr>
            <a:xfrm>
              <a:off x="5748987" y="3774263"/>
              <a:ext cx="1600200" cy="1026335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6183357" y="3703131"/>
              <a:ext cx="68961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280517" y="4922454"/>
            <a:ext cx="1600200" cy="1200329"/>
            <a:chOff x="1280517" y="4922454"/>
            <a:chExt cx="1600200" cy="120032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470" b="59205" l="45000" r="895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8" t="39583" r="11590" b="41042"/>
            <a:stretch/>
          </p:blipFill>
          <p:spPr>
            <a:xfrm>
              <a:off x="1280517" y="5032745"/>
              <a:ext cx="1600200" cy="1026335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1648531" y="4922454"/>
              <a:ext cx="78579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48" name="Скругленный прямоугольник 47"/>
          <p:cNvSpPr/>
          <p:nvPr/>
        </p:nvSpPr>
        <p:spPr>
          <a:xfrm>
            <a:off x="3003789" y="331797"/>
            <a:ext cx="6232570" cy="71074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Що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кричить</a:t>
            </a:r>
            <a:r>
              <a:rPr lang="ru-RU" sz="2800" b="1" dirty="0" smtClean="0">
                <a:solidFill>
                  <a:schemeClr val="bg1"/>
                </a:solidFill>
              </a:rPr>
              <a:t> хлопчик, </a:t>
            </a:r>
            <a:r>
              <a:rPr lang="ru-RU" sz="2800" b="1" dirty="0" err="1" smtClean="0">
                <a:solidFill>
                  <a:schemeClr val="bg1"/>
                </a:solidFill>
              </a:rPr>
              <a:t>який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заблукав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8332" y="382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9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255 L 0.17656 -0.3807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30573 -0.4333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6" y="-2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45" name="Группа 44"/>
          <p:cNvGrpSpPr/>
          <p:nvPr/>
        </p:nvGrpSpPr>
        <p:grpSpPr>
          <a:xfrm>
            <a:off x="3718897" y="818184"/>
            <a:ext cx="7393319" cy="2177860"/>
            <a:chOff x="32722" y="709586"/>
            <a:chExt cx="7393319" cy="2177860"/>
          </a:xfrm>
        </p:grpSpPr>
        <p:sp>
          <p:nvSpPr>
            <p:cNvPr id="46" name="Облако 45"/>
            <p:cNvSpPr/>
            <p:nvPr/>
          </p:nvSpPr>
          <p:spPr>
            <a:xfrm>
              <a:off x="2011079" y="754307"/>
              <a:ext cx="5414962" cy="2133139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32722" y="709586"/>
              <a:ext cx="53495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075384" y="4200433"/>
            <a:ext cx="1600200" cy="1200329"/>
            <a:chOff x="3075384" y="4200433"/>
            <a:chExt cx="1600200" cy="1200329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73" b="22239" l="2917" r="4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" t="2500" r="53732" b="78125"/>
            <a:stretch/>
          </p:blipFill>
          <p:spPr>
            <a:xfrm>
              <a:off x="3075384" y="4287431"/>
              <a:ext cx="1600200" cy="1026335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3479654" y="4200433"/>
              <a:ext cx="7441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0034221" y="4269391"/>
            <a:ext cx="1600200" cy="1200329"/>
            <a:chOff x="10034221" y="4269391"/>
            <a:chExt cx="1600200" cy="120032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7614" b="97496" l="2917" r="460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" t="77499" r="54027" b="3126"/>
            <a:stretch/>
          </p:blipFill>
          <p:spPr>
            <a:xfrm>
              <a:off x="10034221" y="4390293"/>
              <a:ext cx="1600200" cy="1026335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10456388" y="4269391"/>
              <a:ext cx="71525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229600" y="3722125"/>
            <a:ext cx="1600200" cy="1200329"/>
            <a:chOff x="8229600" y="3722125"/>
            <a:chExt cx="1600200" cy="120032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8056" b="96024" l="46667" r="88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2" t="77707" r="10116" b="2918"/>
            <a:stretch/>
          </p:blipFill>
          <p:spPr>
            <a:xfrm>
              <a:off x="8229600" y="3843221"/>
              <a:ext cx="1600200" cy="1026335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8688902" y="3722125"/>
              <a:ext cx="68159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Є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8899436" y="5230983"/>
            <a:ext cx="1600200" cy="1232462"/>
            <a:chOff x="8899436" y="5230983"/>
            <a:chExt cx="1600200" cy="123246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2" b="41679" l="3125" r="45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" t="22083" r="54027" b="58542"/>
            <a:stretch/>
          </p:blipFill>
          <p:spPr>
            <a:xfrm>
              <a:off x="8899436" y="5437110"/>
              <a:ext cx="1600200" cy="1026335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9457548" y="5230983"/>
              <a:ext cx="43152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6787510" y="4987950"/>
            <a:ext cx="1600200" cy="1200329"/>
            <a:chOff x="6787510" y="4987950"/>
            <a:chExt cx="1600200" cy="120032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174" b="77761" l="46250" r="9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73" t="58541" r="11295" b="22084"/>
            <a:stretch/>
          </p:blipFill>
          <p:spPr>
            <a:xfrm>
              <a:off x="6787510" y="5095626"/>
              <a:ext cx="1600200" cy="1026335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7306327" y="4987950"/>
              <a:ext cx="63511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308574" y="5211275"/>
            <a:ext cx="1600200" cy="1200329"/>
            <a:chOff x="4308574" y="5211275"/>
            <a:chExt cx="1600200" cy="1200329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059" b="59647" l="2917" r="464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" t="40208" r="53438" b="40417"/>
            <a:stretch/>
          </p:blipFill>
          <p:spPr>
            <a:xfrm>
              <a:off x="4308574" y="5282778"/>
              <a:ext cx="1600200" cy="1026335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4632628" y="5211275"/>
              <a:ext cx="80983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748869" y="3840289"/>
            <a:ext cx="1600200" cy="1200329"/>
            <a:chOff x="5748987" y="3703131"/>
            <a:chExt cx="1600200" cy="120032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09" b="22239" l="45000" r="904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73" t="2708" r="11295" b="77917"/>
            <a:stretch/>
          </p:blipFill>
          <p:spPr>
            <a:xfrm>
              <a:off x="5748987" y="3774263"/>
              <a:ext cx="1600200" cy="1026335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6183357" y="3703131"/>
              <a:ext cx="68961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280517" y="4922454"/>
            <a:ext cx="1600200" cy="1200329"/>
            <a:chOff x="1280517" y="4922454"/>
            <a:chExt cx="1600200" cy="120032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470" b="59205" l="45000" r="895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8" t="39583" r="11590" b="41042"/>
            <a:stretch/>
          </p:blipFill>
          <p:spPr>
            <a:xfrm>
              <a:off x="1280517" y="5032745"/>
              <a:ext cx="1600200" cy="1026335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1648531" y="4922454"/>
              <a:ext cx="78579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48" name="Скругленный прямоугольник 47"/>
          <p:cNvSpPr/>
          <p:nvPr/>
        </p:nvSpPr>
        <p:spPr>
          <a:xfrm>
            <a:off x="3003789" y="331797"/>
            <a:ext cx="6232570" cy="71074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Що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вигукує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віслючок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Рисунок осла - 71 фото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826" y="1639076"/>
            <a:ext cx="2895545" cy="311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3132" y="473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7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39479 -0.4280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2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18086 -0.5953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9" y="-2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332508"/>
            <a:ext cx="11485417" cy="62804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927" y="4350510"/>
            <a:ext cx="2494395" cy="1967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" y="4211781"/>
            <a:ext cx="2770909" cy="2770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3" y="4350510"/>
            <a:ext cx="2605232" cy="2031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27" y="4581518"/>
            <a:ext cx="2605232" cy="2031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5" y="3762469"/>
            <a:ext cx="870577" cy="870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12" y="3871620"/>
            <a:ext cx="870577" cy="870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2666071"/>
            <a:ext cx="2456214" cy="36516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-37231"/>
            <a:ext cx="5414962" cy="4300538"/>
            <a:chOff x="0" y="168857"/>
            <a:chExt cx="5414962" cy="4300538"/>
          </a:xfrm>
        </p:grpSpPr>
        <p:sp>
          <p:nvSpPr>
            <p:cNvPr id="11" name="Облако 10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722" y="1012936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Під час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минулих зустрічей ми з вами познайомились із мудрим чарівником Алфавітом і завітали у місто, назване на його честь.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79759" y="502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9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715617" y="449744"/>
            <a:ext cx="11068319" cy="1770274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1727785"/>
            <a:ext cx="3174513" cy="47561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5618" y="650567"/>
            <a:ext cx="1106831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Діти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, а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тепер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будемо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вчитися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писати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Сьогодні ми навчимося писати маленьку і велику букви у, У</a:t>
            </a:r>
          </a:p>
          <a:p>
            <a:pPr algn="ctr"/>
            <a:r>
              <a:rPr lang="uk-UA" sz="3200" b="1" cap="none" spc="0" dirty="0" smtClean="0">
                <a:ln w="0"/>
                <a:solidFill>
                  <a:schemeClr val="bg1"/>
                </a:solidFill>
              </a:rPr>
              <a:t>Клацайте на зошит, щоб перейти на відео.</a:t>
            </a:r>
            <a:endParaRPr lang="ru-RU" sz="3200" b="1" cap="none" spc="0" dirty="0" smtClean="0">
              <a:ln w="0"/>
              <a:solidFill>
                <a:schemeClr val="bg1"/>
              </a:solidFill>
            </a:endParaRPr>
          </a:p>
          <a:p>
            <a:pPr algn="ctr"/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9" name="Рисунок 8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52" l="0" r="100000">
                        <a14:foregroundMark x1="60106" y1="18688" x2="81560" y2="40842"/>
                        <a14:foregroundMark x1="40426" y1="65347" x2="75177" y2="82797"/>
                        <a14:foregroundMark x1="18617" y1="6188" x2="24645" y2="495"/>
                        <a14:foregroundMark x1="58865" y1="2847" x2="66489" y2="4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9" y="3658222"/>
            <a:ext cx="1972398" cy="2825705"/>
          </a:xfrm>
          <a:prstGeom prst="rect">
            <a:avLst/>
          </a:prstGeom>
        </p:spPr>
      </p:pic>
      <p:pic>
        <p:nvPicPr>
          <p:cNvPr id="10" name="Picture 2" descr="D:\!КОРЕШЕВА\Июль\Уроки письма\Исходники\Буквы со стрелочками\у_мал5-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"/>
          <a:stretch>
            <a:fillRect/>
          </a:stretch>
        </p:blipFill>
        <p:spPr bwMode="auto">
          <a:xfrm>
            <a:off x="3640909" y="3912171"/>
            <a:ext cx="2468944" cy="257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!КОРЕШЕВА\Июль\Уроки письма\Исходники\Буквы со стрелочками\У4-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68" y="2712670"/>
            <a:ext cx="2623293" cy="276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7005" y="393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93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4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тепер, малята, час перепочити.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Запрошуємо вас на розминку!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33" y="445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586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10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1" y="2850553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029239" y="634727"/>
            <a:ext cx="5414962" cy="2745964"/>
            <a:chOff x="0" y="168857"/>
            <a:chExt cx="5414962" cy="4300538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622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572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Друзі, буква У теж  може бути окремим словом.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Подивіться на модель речення.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sp>
        <p:nvSpPr>
          <p:cNvPr id="8" name="Облако 7"/>
          <p:cNvSpPr/>
          <p:nvPr/>
        </p:nvSpPr>
        <p:spPr>
          <a:xfrm>
            <a:off x="3472950" y="3206021"/>
            <a:ext cx="7996403" cy="3194552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72532" y="4166760"/>
            <a:ext cx="8018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</a:t>
            </a:r>
            <a:endParaRPr lang="ru-RU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7" b="97460" l="6780" r="91102">
                        <a14:foregroundMark x1="41102" y1="86349" x2="41949" y2="87619"/>
                        <a14:foregroundMark x1="61441" y1="85397" x2="64407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83" y="3206021"/>
            <a:ext cx="1988261" cy="26538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9746" y1="5085" x2="82627" y2="19068"/>
                        <a14:foregroundMark x1="77119" y1="16949" x2="90678" y2="27119"/>
                        <a14:foregroundMark x1="67373" y1="21186" x2="75000" y2="32203"/>
                        <a14:foregroundMark x1="72881" y1="39407" x2="45339" y2="96610"/>
                        <a14:foregroundMark x1="92373" y1="28814" x2="94492" y2="35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26" y="4184240"/>
            <a:ext cx="1328236" cy="132823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620586" y="4538553"/>
            <a:ext cx="3898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8359" y="51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287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1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686" y="1431495"/>
            <a:ext cx="3174513" cy="475614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954155" y="600076"/>
            <a:ext cx="9975781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1" b="93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5" y="1300317"/>
            <a:ext cx="7540339" cy="55576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72818" y="600075"/>
            <a:ext cx="95415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складіть речення за малюнками.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7415" y="3671266"/>
            <a:ext cx="8018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</a:t>
            </a:r>
            <a:endParaRPr lang="ru-RU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31" l="1695" r="97881">
                        <a14:foregroundMark x1="8475" y1="85284" x2="30085" y2="87291"/>
                        <a14:foregroundMark x1="75000" y1="85284" x2="93220" y2="89298"/>
                        <a14:foregroundMark x1="86864" y1="81940" x2="92373" y2="87291"/>
                        <a14:foregroundMark x1="72881" y1="87960" x2="75424" y2="92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702" y="3198413"/>
            <a:ext cx="1390340" cy="17614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0" b="98906" l="4691" r="91258">
                        <a14:foregroundMark x1="32409" y1="90156" x2="44136" y2="9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72" y="1788057"/>
            <a:ext cx="2760079" cy="376641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053681" y="3944240"/>
            <a:ext cx="3898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8018" y="632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7320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634" y="1507471"/>
            <a:ext cx="3174513" cy="475614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954155" y="600076"/>
            <a:ext cx="9975781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1" b="93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1300317"/>
            <a:ext cx="9674907" cy="55576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72818" y="600075"/>
            <a:ext cx="95415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складіть речення за малюнками.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4155" y="3721427"/>
            <a:ext cx="8018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</a:t>
            </a:r>
            <a:endParaRPr lang="ru-RU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24" r="97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21" y="2893816"/>
            <a:ext cx="1123719" cy="21617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438" r="99521">
                        <a14:foregroundMark x1="33387" y1="22110" x2="37061" y2="20665"/>
                        <a14:foregroundMark x1="54792" y1="25145" x2="58466" y2="27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01" y="3068201"/>
            <a:ext cx="1829071" cy="202191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113780" y="3759031"/>
            <a:ext cx="23326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а  у</a:t>
            </a:r>
            <a:endParaRPr lang="ru-RU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00" b="54000" l="4400" r="4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521" b="45911"/>
          <a:stretch/>
        </p:blipFill>
        <p:spPr>
          <a:xfrm>
            <a:off x="7590866" y="2866577"/>
            <a:ext cx="1533768" cy="17849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722303" y="4079157"/>
            <a:ext cx="3898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10" b="47489" l="0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183" b="50986"/>
          <a:stretch/>
        </p:blipFill>
        <p:spPr>
          <a:xfrm rot="19978053">
            <a:off x="2760941" y="3562642"/>
            <a:ext cx="1966942" cy="90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5394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Малята, щоб краще запам’ятати те, про що ви сьогодні дізналися в Країні Звуків і Букв, самостійно попрацюйте із Буквариком.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Букварик, щоб перейти на відео.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257" y="1561077"/>
            <a:ext cx="3174513" cy="4756142"/>
          </a:xfrm>
          <a:prstGeom prst="rect">
            <a:avLst/>
          </a:prstGeom>
        </p:spPr>
      </p:pic>
      <p:pic>
        <p:nvPicPr>
          <p:cNvPr id="9" name="Picture 2" descr="вашуленко українська мова буквар 1 клас частина 1 купить цена купити ціна  &quot;Освіта&quot; НУШ нова українська школа купити Ціна (цена) 241.50грн. | придбати  купити (купить) вашуленко українська мова буквар 1 клас частина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616" y="3846465"/>
            <a:ext cx="1770484" cy="2355410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6333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705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політати!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966" y="818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297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644127" cy="4300538"/>
            <a:chOff x="0" y="168857"/>
            <a:chExt cx="5644127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4609" y="1016260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сподобалась вам наша сьогоднішня подорож? 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 якою буквою ми познайомились?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Який звук вона 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позначає?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23" y="3345384"/>
            <a:ext cx="2593917" cy="366913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0493" y="515258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1180" y="3404354"/>
            <a:ext cx="1708849" cy="282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919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5" b="95268" l="532" r="97872">
                        <a14:foregroundMark x1="33333" y1="45741" x2="47695" y2="76972"/>
                        <a14:foregroundMark x1="56383" y1="41640" x2="69858" y2="72871"/>
                        <a14:foregroundMark x1="16489" y1="89590" x2="82624" y2="88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060" l="7092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482" y1="95268" x2="98759" y2="92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2660073"/>
            <a:ext cx="1528001" cy="2289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grpSp>
        <p:nvGrpSpPr>
          <p:cNvPr id="57" name="Группа 56"/>
          <p:cNvGrpSpPr/>
          <p:nvPr/>
        </p:nvGrpSpPr>
        <p:grpSpPr>
          <a:xfrm>
            <a:off x="6152251" y="737034"/>
            <a:ext cx="5414962" cy="2212967"/>
            <a:chOff x="0" y="168857"/>
            <a:chExt cx="5414962" cy="4300538"/>
          </a:xfrm>
        </p:grpSpPr>
        <p:sp>
          <p:nvSpPr>
            <p:cNvPr id="58" name="Облако 57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2722" y="1012935"/>
              <a:ext cx="5349518" cy="20933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В якому будиночку мешкає літера У?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28269" y="3893553"/>
            <a:ext cx="1375977" cy="22765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8688" y1="64669" x2="24113" y2="96215"/>
                        <a14:foregroundMark x1="4433" y1="75394" x2="9752" y2="95268"/>
                        <a14:foregroundMark x1="90780" y1="67823" x2="97695" y2="9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06" y="5516905"/>
            <a:ext cx="420763" cy="367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37" y="5543336"/>
            <a:ext cx="420763" cy="367682"/>
          </a:xfrm>
          <a:prstGeom prst="rect">
            <a:avLst/>
          </a:prstGeom>
        </p:spPr>
      </p:pic>
      <p:pic>
        <p:nvPicPr>
          <p:cNvPr id="1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94177" y="471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0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3.7037E-6 L -0.29505 0.06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30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2" y="221671"/>
            <a:ext cx="11778769" cy="6422017"/>
          </a:xfrm>
          <a:prstGeom prst="rect">
            <a:avLst/>
          </a:prstGeom>
        </p:spPr>
      </p:pic>
      <p:pic>
        <p:nvPicPr>
          <p:cNvPr id="2050" name="Picture 2" descr="мультимедійна презентація до уроку читання в 1 клас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47" y="1044460"/>
            <a:ext cx="5340119" cy="400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711973" y="221671"/>
            <a:ext cx="6135625" cy="2423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dirty="0" err="1"/>
              <a:t>Це</a:t>
            </a:r>
            <a:r>
              <a:rPr lang="ru-RU" sz="3500" dirty="0"/>
              <a:t> </a:t>
            </a:r>
            <a:r>
              <a:rPr lang="ru-RU" sz="3500" dirty="0" err="1"/>
              <a:t>місто</a:t>
            </a:r>
            <a:r>
              <a:rPr lang="ru-RU" sz="3500" dirty="0"/>
              <a:t> </a:t>
            </a:r>
            <a:r>
              <a:rPr lang="ru-RU" sz="3500" dirty="0" err="1"/>
              <a:t>Алфавітом</a:t>
            </a:r>
            <a:r>
              <a:rPr lang="ru-RU" sz="3500" dirty="0"/>
              <a:t> </a:t>
            </a:r>
            <a:r>
              <a:rPr lang="ru-RU" sz="3500" dirty="0" err="1"/>
              <a:t>звуть</a:t>
            </a:r>
            <a:r>
              <a:rPr lang="ru-RU" sz="3500" dirty="0"/>
              <a:t>,</a:t>
            </a:r>
          </a:p>
          <a:p>
            <a:pPr algn="just"/>
            <a:r>
              <a:rPr lang="ru-RU" sz="3500" dirty="0" err="1"/>
              <a:t>Усі</a:t>
            </a:r>
            <a:r>
              <a:rPr lang="ru-RU" sz="3500" dirty="0"/>
              <a:t> там </a:t>
            </a:r>
            <a:r>
              <a:rPr lang="ru-RU" sz="3500" dirty="0" err="1"/>
              <a:t>літери</a:t>
            </a:r>
            <a:r>
              <a:rPr lang="ru-RU" sz="3500" dirty="0"/>
              <a:t> </a:t>
            </a:r>
            <a:r>
              <a:rPr lang="ru-RU" sz="3500" dirty="0" err="1"/>
              <a:t>живуть</a:t>
            </a:r>
            <a:r>
              <a:rPr lang="ru-RU" sz="3500" dirty="0"/>
              <a:t>.</a:t>
            </a:r>
          </a:p>
          <a:p>
            <a:pPr algn="just"/>
            <a:r>
              <a:rPr lang="ru-RU" sz="3500" dirty="0" err="1"/>
              <a:t>Щасливо</a:t>
            </a:r>
            <a:r>
              <a:rPr lang="ru-RU" sz="3500" dirty="0"/>
              <a:t> й дружно, як </a:t>
            </a:r>
            <a:r>
              <a:rPr lang="ru-RU" sz="3500" dirty="0" err="1"/>
              <a:t>сім’я</a:t>
            </a:r>
            <a:r>
              <a:rPr lang="ru-RU" sz="3500" dirty="0"/>
              <a:t>,</a:t>
            </a:r>
          </a:p>
          <a:p>
            <a:pPr algn="just"/>
            <a:r>
              <a:rPr lang="ru-RU" sz="3500" dirty="0" err="1"/>
              <a:t>Їх</a:t>
            </a:r>
            <a:r>
              <a:rPr lang="ru-RU" sz="3500" dirty="0"/>
              <a:t> 33 — </a:t>
            </a:r>
            <a:r>
              <a:rPr lang="ru-RU" sz="3500" dirty="0" err="1"/>
              <a:t>від</a:t>
            </a:r>
            <a:r>
              <a:rPr lang="ru-RU" sz="3500" dirty="0"/>
              <a:t> А до Я.</a:t>
            </a:r>
            <a:endParaRPr lang="ru-RU" sz="3500" i="1" dirty="0"/>
          </a:p>
        </p:txBody>
      </p:sp>
      <p:pic>
        <p:nvPicPr>
          <p:cNvPr id="2052" name="Picture 4" descr="Блог учителя початкових класів Слабченко Валентини Петрівни: Вивчаємо  алфаві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0349">
            <a:off x="4367995" y="4088805"/>
            <a:ext cx="47625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26" y="2527525"/>
            <a:ext cx="2456214" cy="3651600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7547" y="434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1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60251" y="1428237"/>
              <a:ext cx="4669600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Дітки, оберіть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смайлик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який відповідає вашому настрою на нашій зустрічі!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27" y="1796203"/>
            <a:ext cx="3174513" cy="4756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257" y="1454448"/>
            <a:ext cx="3670769" cy="51923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73" y="3252422"/>
            <a:ext cx="2593917" cy="3669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01" y="553396"/>
            <a:ext cx="6101903" cy="6091084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2205" y="561152"/>
            <a:ext cx="609600" cy="60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4998" y="3497654"/>
            <a:ext cx="1639510" cy="271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101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1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644127" cy="4300538"/>
            <a:chOff x="0" y="168857"/>
            <a:chExt cx="5644127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4609" y="682241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Друзі, ви гарно попрацювали!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Молодці!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Чекаємо вас на наступній зустрічі у Країні Звуків і Букв!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23" y="3345384"/>
            <a:ext cx="2593917" cy="366913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650" y="396357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1913" y="3474489"/>
            <a:ext cx="1718186" cy="284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717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2660073"/>
            <a:ext cx="1528001" cy="2289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27" y="5575922"/>
            <a:ext cx="420763" cy="3676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03" y="5557837"/>
            <a:ext cx="420763" cy="367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45" y="5549815"/>
            <a:ext cx="420763" cy="3676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15" y="5552172"/>
            <a:ext cx="420763" cy="367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90" y="5562802"/>
            <a:ext cx="420763" cy="3676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6892" y1="29483" x2="60568" y2="29483"/>
                        <a14:foregroundMark x1="29485" y1="82586" x2="49201" y2="83621"/>
                        <a14:foregroundMark x1="58792" y1="79655" x2="76199" y2="8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0414" y="4558648"/>
            <a:ext cx="2022152" cy="208321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2" y="5557837"/>
            <a:ext cx="420763" cy="367682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6326856" y="587146"/>
            <a:ext cx="5414962" cy="2212967"/>
            <a:chOff x="0" y="168857"/>
            <a:chExt cx="5414962" cy="4300538"/>
          </a:xfrm>
        </p:grpSpPr>
        <p:sp>
          <p:nvSpPr>
            <p:cNvPr id="52" name="Облако 5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2722" y="1012935"/>
              <a:ext cx="5349518" cy="20933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З якими буквами ми вже  познайомилися з вами?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62" name="Picture 2" descr="Картинки про букву О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037" l="7800" r="90400">
                        <a14:foregroundMark x1="21800" y1="88632" x2="46200" y2="87283"/>
                        <a14:foregroundMark x1="35400" y1="80347" x2="45200" y2="81310"/>
                        <a14:foregroundMark x1="28600" y1="92486" x2="42200" y2="92486"/>
                        <a14:foregroundMark x1="53800" y1="84200" x2="68200" y2="9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5" r="8018"/>
          <a:stretch/>
        </p:blipFill>
        <p:spPr bwMode="auto">
          <a:xfrm>
            <a:off x="4934511" y="4817872"/>
            <a:ext cx="1265276" cy="157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409" y="4655074"/>
            <a:ext cx="1164597" cy="1809847"/>
          </a:xfrm>
          <a:prstGeom prst="rect">
            <a:avLst/>
          </a:prstGeom>
        </p:spPr>
      </p:pic>
      <p:pic>
        <p:nvPicPr>
          <p:cNvPr id="5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75108" y="359007"/>
            <a:ext cx="609600" cy="60960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849" y="4708992"/>
            <a:ext cx="1497187" cy="175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3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2" y="277455"/>
            <a:ext cx="11416145" cy="6206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2660073"/>
            <a:ext cx="1528001" cy="2289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6317627" y="529715"/>
            <a:ext cx="5414962" cy="2212967"/>
            <a:chOff x="0" y="168857"/>
            <a:chExt cx="5414962" cy="4300538"/>
          </a:xfrm>
        </p:grpSpPr>
        <p:sp>
          <p:nvSpPr>
            <p:cNvPr id="52" name="Облако 5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2722" y="1012935"/>
              <a:ext cx="5349518" cy="20933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В якому будиночку вони мешкають?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5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1402" y="380368"/>
            <a:ext cx="609600" cy="60960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6892" y1="29483" x2="60568" y2="29483"/>
                        <a14:foregroundMark x1="29485" y1="82586" x2="49201" y2="83621"/>
                        <a14:foregroundMark x1="58792" y1="79655" x2="76199" y2="8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7482" y="4501082"/>
            <a:ext cx="2022152" cy="2083213"/>
          </a:xfrm>
          <a:prstGeom prst="rect">
            <a:avLst/>
          </a:prstGeom>
        </p:spPr>
      </p:pic>
      <p:pic>
        <p:nvPicPr>
          <p:cNvPr id="65" name="Picture 2" descr="Картинки про букву О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037" l="7800" r="90400">
                        <a14:foregroundMark x1="21800" y1="88632" x2="46200" y2="87283"/>
                        <a14:foregroundMark x1="35400" y1="80347" x2="45200" y2="81310"/>
                        <a14:foregroundMark x1="28600" y1="92486" x2="42200" y2="92486"/>
                        <a14:foregroundMark x1="53800" y1="84200" x2="68200" y2="9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5" r="8018"/>
          <a:stretch/>
        </p:blipFill>
        <p:spPr bwMode="auto">
          <a:xfrm>
            <a:off x="4934511" y="4817872"/>
            <a:ext cx="1265276" cy="157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73" y="4655074"/>
            <a:ext cx="1164597" cy="180984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077" y="4694889"/>
            <a:ext cx="1497187" cy="1755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27" y="5575922"/>
            <a:ext cx="420763" cy="3676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03" y="5557837"/>
            <a:ext cx="420763" cy="367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45" y="5549815"/>
            <a:ext cx="420763" cy="3676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15" y="5552172"/>
            <a:ext cx="420763" cy="367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90" y="5562802"/>
            <a:ext cx="420763" cy="36768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2" y="5557837"/>
            <a:ext cx="420763" cy="36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4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347 L -0.25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25 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-0.30755 -0.008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78" y="-4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4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97" y="1341397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491683" y="268346"/>
            <a:ext cx="5470148" cy="2960420"/>
            <a:chOff x="0" y="168857"/>
            <a:chExt cx="5470148" cy="2960420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20630" y="1241908"/>
              <a:ext cx="53495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давайте пригадаємо, які звуки голосні?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68" l="532" r="99468">
                        <a14:foregroundMark x1="18972" y1="7048" x2="85638" y2="9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16" y="946948"/>
            <a:ext cx="3944003" cy="5258671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3857677" y="3659629"/>
            <a:ext cx="904259" cy="9009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5" r="50519" b="4925"/>
          <a:stretch/>
        </p:blipFill>
        <p:spPr bwMode="auto">
          <a:xfrm>
            <a:off x="3149873" y="4803045"/>
            <a:ext cx="2354689" cy="10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61" y="2481599"/>
            <a:ext cx="2928686" cy="424477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2539881" y="277455"/>
            <a:ext cx="5494381" cy="2960420"/>
            <a:chOff x="78957" y="343591"/>
            <a:chExt cx="5494381" cy="2960420"/>
          </a:xfrm>
        </p:grpSpPr>
        <p:sp>
          <p:nvSpPr>
            <p:cNvPr id="13" name="Облако 12"/>
            <p:cNvSpPr/>
            <p:nvPr/>
          </p:nvSpPr>
          <p:spPr>
            <a:xfrm>
              <a:off x="78957" y="343591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23820" y="7156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Повітря вільно іде через рот.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Нема ніяких перешкод.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Співає, кличе голос мій.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Звук виходить голосний.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410" y="403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0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996538" y="277455"/>
            <a:ext cx="4957763" cy="2122845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547834"/>
              <a:ext cx="5349518" cy="118465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Пам’ятайте, друзі!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 descr="https://i.pinimg.com/originals/b3/ce/0e/b3ce0e4ca2c347a9a333bd7b6ee86022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3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577" y="1875876"/>
            <a:ext cx="3615602" cy="469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639" y="2416197"/>
            <a:ext cx="3087841" cy="436780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5693" y="277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13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2078</TotalTime>
  <Words>1146</Words>
  <Application>Microsoft Office PowerPoint</Application>
  <PresentationFormat>Широкоэкранный</PresentationFormat>
  <Paragraphs>217</Paragraphs>
  <Slides>51</Slides>
  <Notes>0</Notes>
  <HiddenSlides>0</HiddenSlides>
  <MMClips>49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Arial</vt:lpstr>
      <vt:lpstr>Arial Narrow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 Бурцева</dc:creator>
  <cp:lastModifiedBy>Оля Бурцева</cp:lastModifiedBy>
  <cp:revision>68</cp:revision>
  <dcterms:created xsi:type="dcterms:W3CDTF">2023-06-12T09:21:15Z</dcterms:created>
  <dcterms:modified xsi:type="dcterms:W3CDTF">2023-07-27T11:21:42Z</dcterms:modified>
</cp:coreProperties>
</file>