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59" r:id="rId9"/>
    <p:sldId id="266" r:id="rId10"/>
    <p:sldId id="267" r:id="rId11"/>
    <p:sldId id="268" r:id="rId12"/>
    <p:sldId id="269" r:id="rId13"/>
    <p:sldId id="270" r:id="rId14"/>
    <p:sldId id="261" r:id="rId15"/>
    <p:sldId id="262" r:id="rId16"/>
    <p:sldId id="263" r:id="rId17"/>
    <p:sldId id="264" r:id="rId18"/>
    <p:sldId id="273" r:id="rId19"/>
    <p:sldId id="275" r:id="rId20"/>
    <p:sldId id="276" r:id="rId21"/>
    <p:sldId id="297" r:id="rId22"/>
    <p:sldId id="298" r:id="rId23"/>
    <p:sldId id="284" r:id="rId24"/>
    <p:sldId id="285" r:id="rId25"/>
    <p:sldId id="274" r:id="rId26"/>
    <p:sldId id="286" r:id="rId27"/>
    <p:sldId id="293" r:id="rId28"/>
    <p:sldId id="292" r:id="rId29"/>
    <p:sldId id="287" r:id="rId30"/>
    <p:sldId id="288" r:id="rId31"/>
    <p:sldId id="318" r:id="rId32"/>
    <p:sldId id="319" r:id="rId33"/>
    <p:sldId id="299" r:id="rId34"/>
    <p:sldId id="296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6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7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6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5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2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docs.google.com/forms/d/e/1FAIpQLSfufKs5fOzcwZOwYhbbKUPkAMuobbEx0wVwf89C1Xxm1uQj4A/viewfor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hneu.edu.ua/mod/quiz/view.php?id=11138" TargetMode="Externa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display?v=pa7ord9pj20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display?v=pczo97nbc20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200" y="507774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254" y="507774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43" y="1387797"/>
            <a:ext cx="5318301" cy="4881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1064631"/>
            <a:ext cx="688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Дистанційний курс з геометрії 8 клас за розділом:</a:t>
            </a:r>
          </a:p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«Розв'язування прямокутних трикутників»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00" y="1745305"/>
            <a:ext cx="78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 Narrow" panose="020B0606020202030204" pitchFamily="34" charset="0"/>
              </a:rPr>
              <a:t>Лошак О.В., Ольховська В.В., Церковна Л.О., вчителі математики ХЗОШ № 153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" y="2461276"/>
            <a:ext cx="3573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0099"/>
                </a:solidFill>
                <a:latin typeface="Arial Black" panose="020B0A04020102020204" pitchFamily="34" charset="0"/>
              </a:rPr>
              <a:t>Заняття № </a:t>
            </a:r>
            <a:r>
              <a:rPr lang="en-US" sz="3600" dirty="0">
                <a:solidFill>
                  <a:srgbClr val="000099"/>
                </a:solidFill>
                <a:latin typeface="Arial Black" panose="020B0A04020102020204" pitchFamily="34" charset="0"/>
              </a:rPr>
              <a:t>4:</a:t>
            </a:r>
            <a:endParaRPr lang="ru-RU" sz="36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200" y="3520911"/>
            <a:ext cx="56566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0099"/>
                </a:solidFill>
                <a:latin typeface="Arial Black" panose="020B0A04020102020204" pitchFamily="34" charset="0"/>
              </a:rPr>
              <a:t>«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Значення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sin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cos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 і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tg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 для </a:t>
            </a:r>
            <a:r>
              <a:rPr lang="uk-UA" sz="4400" b="1" dirty="0">
                <a:solidFill>
                  <a:srgbClr val="000099"/>
                </a:solidFill>
                <a:latin typeface="Arial Black" panose="020B0A04020102020204" pitchFamily="34" charset="0"/>
              </a:rPr>
              <a:t>кутів 30</a:t>
            </a:r>
            <a:r>
              <a:rPr lang="uk-UA" sz="4400" b="1" baseline="30000" dirty="0">
                <a:solidFill>
                  <a:srgbClr val="000099"/>
                </a:solidFill>
                <a:latin typeface="Arial Black" panose="020B0A04020102020204" pitchFamily="34" charset="0"/>
              </a:rPr>
              <a:t>°</a:t>
            </a:r>
            <a:r>
              <a:rPr lang="uk-UA" sz="4400" b="1" dirty="0">
                <a:solidFill>
                  <a:srgbClr val="000099"/>
                </a:solidFill>
                <a:latin typeface="Arial Black" panose="020B0A04020102020204" pitchFamily="34" charset="0"/>
              </a:rPr>
              <a:t>, 45</a:t>
            </a:r>
            <a:r>
              <a:rPr lang="uk-UA" sz="4400" b="1" baseline="30000" dirty="0">
                <a:solidFill>
                  <a:srgbClr val="000099"/>
                </a:solidFill>
                <a:latin typeface="Arial Black" panose="020B0A04020102020204" pitchFamily="34" charset="0"/>
              </a:rPr>
              <a:t>°</a:t>
            </a:r>
            <a:r>
              <a:rPr lang="uk-UA" sz="4400" b="1" dirty="0">
                <a:solidFill>
                  <a:srgbClr val="000099"/>
                </a:solidFill>
                <a:latin typeface="Arial Black" panose="020B0A04020102020204" pitchFamily="34" charset="0"/>
              </a:rPr>
              <a:t>, 60</a:t>
            </a:r>
            <a:r>
              <a:rPr lang="uk-UA" sz="4400" b="1" baseline="30000" dirty="0">
                <a:solidFill>
                  <a:srgbClr val="000099"/>
                </a:solidFill>
                <a:latin typeface="Arial Black" panose="020B0A04020102020204" pitchFamily="34" charset="0"/>
              </a:rPr>
              <a:t>°</a:t>
            </a:r>
            <a:r>
              <a:rPr lang="uk-UA" sz="4400" dirty="0">
                <a:solidFill>
                  <a:srgbClr val="000099"/>
                </a:solidFill>
                <a:latin typeface="Arial Black" panose="020B0A04020102020204" pitchFamily="34" charset="0"/>
              </a:rPr>
              <a:t>»</a:t>
            </a:r>
            <a:endParaRPr lang="ru-RU" sz="4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881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Співвідношення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триг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функціями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одного кута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1765" y="713505"/>
            <a:ext cx="2334293" cy="671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НАСЛІДОК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0426147"/>
                  </p:ext>
                </p:extLst>
              </p:nvPr>
            </p:nvGraphicFramePr>
            <p:xfrm>
              <a:off x="1013253" y="1514015"/>
              <a:ext cx="10165493" cy="184702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16321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Для будь-якого гострого кута α </a:t>
                          </a:r>
                          <a:endParaRPr lang="ru-RU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func>
                                      <m:funcPr>
                                        <m:ctrlPr>
                                          <a:rPr lang="ru-RU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ru-RU" sz="32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uk-UA" sz="32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uk-UA" sz="32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uk-UA" sz="3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𝛼</m:t>
                                        </m:r>
                                      </m:e>
                                    </m:func>
                                  </m:e>
                                </m:rad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  </m:t>
                                </m:r>
                                <m:func>
                                  <m:func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func>
                                      <m:funcPr>
                                        <m:ctrlPr>
                                          <a:rPr lang="ru-RU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ru-RU" sz="32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uk-UA" sz="32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sin</m:t>
                                            </m:r>
                                          </m:e>
                                          <m:sup>
                                            <m:r>
                                              <a:rPr lang="uk-UA" sz="32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uk-UA" sz="3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𝛼</m:t>
                                        </m:r>
                                      </m:e>
                                    </m:func>
                                  </m:e>
                                </m:rad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 marL="68580" marR="68580" marT="0" marB="0">
                        <a:lnL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0426147"/>
                  </p:ext>
                </p:extLst>
              </p:nvPr>
            </p:nvGraphicFramePr>
            <p:xfrm>
              <a:off x="1013253" y="1514015"/>
              <a:ext cx="10165493" cy="184702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18470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645" r="-300" b="-1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рямоугольник 2"/>
          <p:cNvSpPr/>
          <p:nvPr/>
        </p:nvSpPr>
        <p:spPr>
          <a:xfrm>
            <a:off x="3048000" y="2951081"/>
            <a:ext cx="6096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104956" y="3649798"/>
                <a:ext cx="5982086" cy="1010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320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32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32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uk-UA" sz="32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func>
                            <m:func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uk-UA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956" y="3649798"/>
                <a:ext cx="5982086" cy="10109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61247" y="5093035"/>
                <a:ext cx="28695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ctg</m:t>
                        </m:r>
                      </m:fName>
                      <m:e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247" y="5093035"/>
                <a:ext cx="286950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93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Формули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доповнення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1765" y="713505"/>
            <a:ext cx="7063152" cy="671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ТЕОРЕМА (формули доповнення) 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0654978"/>
                  </p:ext>
                </p:extLst>
              </p:nvPr>
            </p:nvGraphicFramePr>
            <p:xfrm>
              <a:off x="1013253" y="1514015"/>
              <a:ext cx="10165493" cy="163215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16321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Для будь-якого гострого кута α </a:t>
                          </a:r>
                          <a:endParaRPr lang="ru-RU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3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ru-RU" sz="32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k-UA" sz="32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90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uk-UA" sz="32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o</m:t>
                                        </m:r>
                                      </m:sup>
                                    </m:sSup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uk-UA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ru-RU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uk-UA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 </m:t>
                                </m:r>
                                <m:func>
                                  <m:funcPr>
                                    <m:ctrlPr>
                                      <a:rPr lang="ru-RU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ru-RU" sz="32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k-UA" sz="32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90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uk-UA" sz="32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o</m:t>
                                        </m:r>
                                      </m:sup>
                                    </m:sSup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uk-UA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ru-RU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uk-UA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0654978"/>
                  </p:ext>
                </p:extLst>
              </p:nvPr>
            </p:nvGraphicFramePr>
            <p:xfrm>
              <a:off x="1013253" y="1514015"/>
              <a:ext cx="10165493" cy="163215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163215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859" r="-300" b="-14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9967" y="3272363"/>
            <a:ext cx="3832063" cy="30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4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Формули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доповнення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1765" y="713505"/>
            <a:ext cx="2765501" cy="671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31765" y="1466657"/>
                <a:ext cx="9843074" cy="478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Розглянемо  прямокутний  трикутник </a:t>
                </a:r>
              </a:p>
              <a:p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ABC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з  гіпотенузою 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AB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Якщо </a:t>
                </a:r>
                <a:r>
                  <a:rPr lang="uk-UA" sz="28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α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то </a:t>
                </a:r>
              </a:p>
              <a:p>
                <a:r>
                  <a:rPr lang="uk-UA" sz="28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= 90° –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α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Подавши синуси і косинуси </a:t>
                </a:r>
              </a:p>
              <a:p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гострих кутів трикутника, маємо: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</a:rPr>
                      <m:t>, 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uk-UA" sz="2800" dirty="0"/>
                  <a:t>, </a:t>
                </a:r>
              </a:p>
              <a:p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тобто</a:t>
                </a:r>
                <a:r>
                  <a:rPr lang="uk-UA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uk-UA" sz="2800" dirty="0"/>
                  <a:t>,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</a:rPr>
                      <m:t>, 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uk-UA" sz="2800" dirty="0"/>
                  <a:t>, </a:t>
                </a:r>
              </a:p>
              <a:p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тобто</a:t>
                </a:r>
                <a:r>
                  <a:rPr lang="uk-UA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uk-UA" sz="2800" dirty="0"/>
                  <a:t>. </a:t>
                </a:r>
              </a:p>
              <a:p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Теорему доведено.</a:t>
                </a:r>
                <a:r>
                  <a:rPr lang="uk-UA" sz="2800" dirty="0"/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∎</m:t>
                    </m:r>
                  </m:oMath>
                </a14:m>
                <a:endParaRPr lang="ru-RU" sz="2800" dirty="0"/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65" y="1466657"/>
                <a:ext cx="9843074" cy="4780026"/>
              </a:xfrm>
              <a:prstGeom prst="rect">
                <a:avLst/>
              </a:prstGeom>
              <a:blipFill>
                <a:blip r:embed="rId4"/>
                <a:stretch>
                  <a:fillRect l="-1300" t="-1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266825" y="1649070"/>
            <a:ext cx="210503" cy="2105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2083" y="1843657"/>
            <a:ext cx="3832063" cy="30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7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Формули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доповнення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1765" y="713505"/>
            <a:ext cx="2334293" cy="671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НАСЛІДОК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904395"/>
                  </p:ext>
                </p:extLst>
              </p:nvPr>
            </p:nvGraphicFramePr>
            <p:xfrm>
              <a:off x="1013253" y="1514015"/>
              <a:ext cx="10165493" cy="166624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16321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Для будь-якого гострого кута α </a:t>
                          </a:r>
                          <a:endParaRPr lang="ru-RU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3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tg</m:t>
                                    </m:r>
                                  </m:fName>
                                  <m:e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ru-RU" sz="32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k-UA" sz="32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90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uk-UA" sz="32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o</m:t>
                                        </m:r>
                                      </m:sup>
                                    </m:sSup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uk-UA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ru-RU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ctg</m:t>
                                    </m:r>
                                  </m:fName>
                                  <m:e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uk-UA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 </m:t>
                                </m:r>
                                <m:func>
                                  <m:funcPr>
                                    <m:ctrlPr>
                                      <a:rPr lang="ru-RU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ctg</m:t>
                                    </m:r>
                                  </m:fName>
                                  <m:e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ru-RU" sz="32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k-UA" sz="32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90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uk-UA" sz="32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o</m:t>
                                        </m:r>
                                      </m:sup>
                                    </m:sSup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uk-UA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ru-RU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tg</m:t>
                                    </m:r>
                                  </m:fName>
                                  <m:e>
                                    <m:r>
                                      <a:rPr lang="uk-UA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 marL="68580" marR="68580" marT="0" marB="0">
                        <a:lnL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904395"/>
                  </p:ext>
                </p:extLst>
              </p:nvPr>
            </p:nvGraphicFramePr>
            <p:xfrm>
              <a:off x="1013253" y="1514015"/>
              <a:ext cx="10165493" cy="166624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166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825" r="-300" b="-1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рямоугольник 2"/>
          <p:cNvSpPr/>
          <p:nvPr/>
        </p:nvSpPr>
        <p:spPr>
          <a:xfrm>
            <a:off x="3048000" y="2951081"/>
            <a:ext cx="6096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9967" y="3272363"/>
            <a:ext cx="3832063" cy="30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920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Обчислення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синуса, косинуса й тангенса кута 45°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68471" y="649535"/>
                <a:ext cx="6096000" cy="55371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=1;    </m:t>
                      </m:r>
                    </m:oMath>
                  </m:oMathPara>
                </a14:m>
                <a:endParaRPr lang="uk-UA" sz="32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ctg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71" y="649535"/>
                <a:ext cx="6096000" cy="5537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6960" y="1384525"/>
            <a:ext cx="37909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920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Обчислення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синуса, косинуса й тангенса кута 30°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7182" y="414030"/>
                <a:ext cx="7048500" cy="6057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ctg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82" y="414030"/>
                <a:ext cx="7048500" cy="6057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/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7906" y="1816100"/>
            <a:ext cx="4206240" cy="33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900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Обчислення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синуса, косинуса й тангенса кута 60°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05049" y="715931"/>
                <a:ext cx="7581900" cy="5404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ctg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ctg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49" y="715931"/>
                <a:ext cx="7581900" cy="54043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0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768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Значення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sin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cos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tg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кутів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30°, 45°, 60°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7066492"/>
                  </p:ext>
                </p:extLst>
              </p:nvPr>
            </p:nvGraphicFramePr>
            <p:xfrm>
              <a:off x="2619691" y="929139"/>
              <a:ext cx="6952616" cy="54314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85316">
                      <a:extLst>
                        <a:ext uri="{9D8B030D-6E8A-4147-A177-3AD203B41FA5}">
                          <a16:colId xmlns:a16="http://schemas.microsoft.com/office/drawing/2014/main" val="2780828445"/>
                        </a:ext>
                      </a:extLst>
                    </a:gridCol>
                    <a:gridCol w="1727200">
                      <a:extLst>
                        <a:ext uri="{9D8B030D-6E8A-4147-A177-3AD203B41FA5}">
                          <a16:colId xmlns:a16="http://schemas.microsoft.com/office/drawing/2014/main" val="957007744"/>
                        </a:ext>
                      </a:extLst>
                    </a:gridCol>
                    <a:gridCol w="1727200">
                      <a:extLst>
                        <a:ext uri="{9D8B030D-6E8A-4147-A177-3AD203B41FA5}">
                          <a16:colId xmlns:a16="http://schemas.microsoft.com/office/drawing/2014/main" val="2988484106"/>
                        </a:ext>
                      </a:extLst>
                    </a:gridCol>
                    <a:gridCol w="1612900">
                      <a:extLst>
                        <a:ext uri="{9D8B030D-6E8A-4147-A177-3AD203B41FA5}">
                          <a16:colId xmlns:a16="http://schemas.microsoft.com/office/drawing/2014/main" val="2185763623"/>
                        </a:ext>
                      </a:extLst>
                    </a:gridCol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Функція</a:t>
                          </a:r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Кут α</a:t>
                          </a:r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95680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30°</a:t>
                          </a:r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45°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60°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54244832"/>
                      </a:ext>
                    </a:extLst>
                  </a:tr>
                  <a:tr h="6121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sinα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uk-UA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3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3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3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3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83638391"/>
                      </a:ext>
                    </a:extLst>
                  </a:tr>
                  <a:tr h="6121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cosα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3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3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3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3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uk-UA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42996741"/>
                      </a:ext>
                    </a:extLst>
                  </a:tr>
                  <a:tr h="6121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tgα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3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3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3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41795026"/>
                      </a:ext>
                    </a:extLst>
                  </a:tr>
                  <a:tr h="6121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ctgα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3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3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3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3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1425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7066492"/>
                  </p:ext>
                </p:extLst>
              </p:nvPr>
            </p:nvGraphicFramePr>
            <p:xfrm>
              <a:off x="2619691" y="929139"/>
              <a:ext cx="6952616" cy="53962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85316">
                      <a:extLst>
                        <a:ext uri="{9D8B030D-6E8A-4147-A177-3AD203B41FA5}">
                          <a16:colId xmlns:a16="http://schemas.microsoft.com/office/drawing/2014/main" val="2780828445"/>
                        </a:ext>
                      </a:extLst>
                    </a:gridCol>
                    <a:gridCol w="1727200">
                      <a:extLst>
                        <a:ext uri="{9D8B030D-6E8A-4147-A177-3AD203B41FA5}">
                          <a16:colId xmlns:a16="http://schemas.microsoft.com/office/drawing/2014/main" val="957007744"/>
                        </a:ext>
                      </a:extLst>
                    </a:gridCol>
                    <a:gridCol w="1727200">
                      <a:extLst>
                        <a:ext uri="{9D8B030D-6E8A-4147-A177-3AD203B41FA5}">
                          <a16:colId xmlns:a16="http://schemas.microsoft.com/office/drawing/2014/main" val="2988484106"/>
                        </a:ext>
                      </a:extLst>
                    </a:gridCol>
                    <a:gridCol w="1612900">
                      <a:extLst>
                        <a:ext uri="{9D8B030D-6E8A-4147-A177-3AD203B41FA5}">
                          <a16:colId xmlns:a16="http://schemas.microsoft.com/office/drawing/2014/main" val="2185763623"/>
                        </a:ext>
                      </a:extLst>
                    </a:gridCol>
                  </a:tblGrid>
                  <a:tr h="486664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Функція</a:t>
                          </a:r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Кут α</a:t>
                          </a:r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956804"/>
                      </a:ext>
                    </a:extLst>
                  </a:tr>
                  <a:tr h="52184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30°</a:t>
                          </a:r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45°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60°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54244832"/>
                      </a:ext>
                    </a:extLst>
                  </a:tr>
                  <a:tr h="10960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sinα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9894" t="-103889" r="-195406" b="-3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9155" t="-103889" r="-94718" b="-3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31321" t="-103889" r="-1509" b="-3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3638391"/>
                      </a:ext>
                    </a:extLst>
                  </a:tr>
                  <a:tr h="10960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cosα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9894" t="-203889" r="-195406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9155" t="-203889" r="-94718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31321" t="-203889" r="-1509" b="-2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996741"/>
                      </a:ext>
                    </a:extLst>
                  </a:tr>
                  <a:tr h="10977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tgα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9894" t="-303889" r="-195406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31321" t="-303889" r="-1509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1795026"/>
                      </a:ext>
                    </a:extLst>
                  </a:tr>
                  <a:tr h="10977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ctgα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9894" t="-403889" r="-195406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3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31321" t="-403889" r="-1509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250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982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754326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1.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косинус і тангенс гострого кута прямокутного трикутника, синус якого дорівнює 0,8. 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50325" y="2641981"/>
                <a:ext cx="10128421" cy="365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8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для гострого кута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=0,8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Тоді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e>
                    </m:rad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тобто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0,8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0,36</m:t>
                        </m:r>
                      </m:e>
                    </m:rad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=0,6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0,8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0,6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0,6;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25" y="2641981"/>
                <a:ext cx="10128421" cy="3655553"/>
              </a:xfrm>
              <a:prstGeom prst="rect">
                <a:avLst/>
              </a:prstGeom>
              <a:blipFill>
                <a:blip r:embed="rId4"/>
                <a:stretch>
                  <a:fillRect l="-1203" t="-1833" r="-1203" b="-1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46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2308324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2.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висоту рівнобедреного трикутника, проведену до основи, якщо основа дорівнює 12 см, а кут при вершині трикутника дорівнює 120°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3823" y="3528252"/>
            <a:ext cx="5224350" cy="24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7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Цілі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заняття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982" y="1211208"/>
            <a:ext cx="106800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предметних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домогтися засвоєння основних співвідношень між тригонометричними функціями одного кута, формул доведення, способу обчислення та значень синуса, косинуса й тангенса кутів 30</a:t>
            </a:r>
            <a:r>
              <a:rPr lang="uk-UA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45</a:t>
            </a:r>
            <a:r>
              <a:rPr lang="uk-UA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60</a:t>
            </a:r>
            <a:r>
              <a:rPr lang="uk-UA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сформувати вміння розв’язувати задачі на застосування цих співвідношень та значень тригонометричних функцій;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ключових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формувати вміння оперувати числовою інформацією; сприяти самовихованню ініціативності, відповідальності, упевненості в собі.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4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13254" y="1161642"/>
                <a:ext cx="10165491" cy="5090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8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даний трикутник,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AB=BC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=12 см, ∠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ABC=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120°.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Проведемо до основи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висоту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яка є також медіаною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 бісектрисою. Тоді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𝐾𝐶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(см), </a:t>
                </a: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𝐾𝐵𝐶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uk-UA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uk-UA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ABC</m:t>
                    </m:r>
                    <m:r>
                      <a:rPr lang="uk-UA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:2=120° :2=60°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Із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𝐵𝐾𝐶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 (∠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=90°</m:t>
                        </m:r>
                      </m:e>
                    </m:d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uk-UA" sz="2800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𝐾𝐵𝐶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𝐾𝐶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𝐵𝐾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звідси</a:t>
                </a:r>
              </a:p>
              <a:p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𝐾𝐶</m:t>
                        </m:r>
                      </m:num>
                      <m:den>
                        <m:func>
                          <m:func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uk-UA" sz="2800"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𝐾𝐵𝐶</m:t>
                            </m:r>
                          </m:e>
                        </m:func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func>
                          <m:func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(см).</a:t>
                </a:r>
              </a:p>
              <a:p>
                <a:endParaRPr lang="ru-RU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і д п о в і д ь.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см.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4" y="1161642"/>
                <a:ext cx="10165491" cy="5090368"/>
              </a:xfrm>
              <a:prstGeom prst="rect">
                <a:avLst/>
              </a:prstGeom>
              <a:blipFill>
                <a:blip r:embed="rId4"/>
                <a:stretch>
                  <a:fillRect l="-1199" t="-1317" r="-1259" b="-2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7216" y="3286988"/>
            <a:ext cx="3480165" cy="16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6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3.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косинус, синус, тангенс та котангенс кута 37°.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55981" y="2439565"/>
                <a:ext cx="10680035" cy="1672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uk-UA" sz="3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=0,602</m:t>
                      </m:r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uk-UA" sz="3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0,799</m:t>
                      </m:r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uk-UA" sz="3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0,754</m:t>
                      </m:r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ctg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uk-UA" sz="3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1,327</m:t>
                      </m:r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1" y="2439565"/>
                <a:ext cx="10680035" cy="16722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397" y="4095795"/>
            <a:ext cx="9798601" cy="20418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13252" y="2131499"/>
            <a:ext cx="10165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о з в’ я з а н </a:t>
            </a:r>
            <a:r>
              <a:rPr lang="uk-UA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я.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7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4.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косинус, синус, тангенс та котангенс кута 53°.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55981" y="2439565"/>
                <a:ext cx="10680035" cy="1672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uk-UA" sz="3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0,799;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53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=0,602;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53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=1,327;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ctg</m:t>
                          </m:r>
                        </m:fName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uk-UA" sz="3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uk-UA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=0,754.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1" y="2439565"/>
                <a:ext cx="10680035" cy="16722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397" y="4095795"/>
            <a:ext cx="9798601" cy="20418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13252" y="2131499"/>
            <a:ext cx="10165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о з в’ я з а н </a:t>
            </a:r>
            <a:r>
              <a:rPr lang="uk-UA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я.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7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881742"/>
            <a:ext cx="10422763" cy="181588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5.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значення виразів: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sin60° + cos30°;		2) sin45° </a:t>
            </a:r>
            <a:r>
              <a:rPr lang="uk-UA" sz="28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cos45°;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sin</a:t>
            </a:r>
            <a:r>
              <a:rPr lang="uk-UA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30° + cos</a:t>
            </a:r>
            <a:r>
              <a:rPr lang="uk-UA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60°;	4) tg30°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cos60°.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4617" y="2751261"/>
            <a:ext cx="10422763" cy="58477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2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6.</a:t>
            </a:r>
            <a:r>
              <a:rPr lang="uk-UA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косинус кута:  1) 25°;  2) 39°;  3) 83°.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4617" y="3409880"/>
            <a:ext cx="10422763" cy="58477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2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7.</a:t>
            </a:r>
            <a:r>
              <a:rPr lang="uk-UA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синус кута:  1) 35°;  2) 49°;  3) 89°.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4617" y="4068499"/>
            <a:ext cx="10422763" cy="58477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2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8.</a:t>
            </a:r>
            <a:r>
              <a:rPr lang="uk-UA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тангенс кута:  1) 15°;  2) 59°;  3) 72°.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84617" y="4727118"/>
            <a:ext cx="10422763" cy="1569660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2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9.</a:t>
            </a:r>
            <a:r>
              <a:rPr lang="uk-UA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величину гострого кута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якщо: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0,013;  2)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0,211;  3)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0,322.</a:t>
            </a:r>
          </a:p>
        </p:txBody>
      </p:sp>
    </p:spTree>
    <p:extLst>
      <p:ext uri="{BB962C8B-B14F-4D97-AF65-F5344CB8AC3E}">
        <p14:creationId xmlns:p14="http://schemas.microsoft.com/office/powerpoint/2010/main" val="1504864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0168B0-C2AE-4B3B-9ADA-E4D2E62581B1}"/>
              </a:ext>
            </a:extLst>
          </p:cNvPr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B853773-9A78-4841-9EE3-5C6B9E0CEB1C}"/>
                  </a:ext>
                </a:extLst>
              </p:cNvPr>
              <p:cNvSpPr/>
              <p:nvPr/>
            </p:nvSpPr>
            <p:spPr>
              <a:xfrm>
                <a:off x="884618" y="1543542"/>
                <a:ext cx="10422763" cy="874663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5.</a:t>
                </a:r>
                <a:r>
                  <a:rPr lang="uk-UA" sz="3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B853773-9A78-4841-9EE3-5C6B9E0CE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8" y="1543542"/>
                <a:ext cx="10422763" cy="874663"/>
              </a:xfrm>
              <a:prstGeom prst="rect">
                <a:avLst/>
              </a:prstGeom>
              <a:blipFill>
                <a:blip r:embed="rId4"/>
                <a:stretch>
                  <a:fillRect l="-1754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83EA69-ACDB-4E1D-8346-978AEAD82E3B}"/>
              </a:ext>
            </a:extLst>
          </p:cNvPr>
          <p:cNvSpPr/>
          <p:nvPr/>
        </p:nvSpPr>
        <p:spPr>
          <a:xfrm>
            <a:off x="884618" y="2660160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6.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0,906;  2) 0,777;  3) 0,122.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8B4AD70-CBD8-437B-BB3F-876EE992FBE5}"/>
              </a:ext>
            </a:extLst>
          </p:cNvPr>
          <p:cNvSpPr/>
          <p:nvPr/>
        </p:nvSpPr>
        <p:spPr>
          <a:xfrm>
            <a:off x="884618" y="3548446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7.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0,574;  2) 0,755;  3) 1.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583104D-6C84-47D4-8E02-B151F14120CF}"/>
              </a:ext>
            </a:extLst>
          </p:cNvPr>
          <p:cNvSpPr/>
          <p:nvPr/>
        </p:nvSpPr>
        <p:spPr>
          <a:xfrm>
            <a:off x="884618" y="4436732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8.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0,268;  2) 1,664;  3) 3,078.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583104D-6C84-47D4-8E02-B151F14120CF}"/>
              </a:ext>
            </a:extLst>
          </p:cNvPr>
          <p:cNvSpPr/>
          <p:nvPr/>
        </p:nvSpPr>
        <p:spPr>
          <a:xfrm>
            <a:off x="884616" y="5325018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9.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1°;  2) 78°;  3) 18°.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72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16392" y="631140"/>
                <a:ext cx="10559214" cy="59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Blip>
                    <a:blip r:embed="rId4"/>
                  </a:buBlip>
                  <a:tabLst>
                    <a:tab pos="630555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Як пов’язані між собою </a:t>
                </a:r>
                <a:r>
                  <a:rPr lang="uk-UA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α, sinα, cosα?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Blip>
                    <a:blip r:embed="rId4"/>
                  </a:buBlip>
                  <a:tabLst>
                    <a:tab pos="630555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Як пов’язані між собою </a:t>
                </a:r>
                <a:r>
                  <a:rPr lang="uk-UA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ctg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α, sinα, cosα?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Blip>
                    <a:blip r:embed="rId4"/>
                  </a:buBlip>
                  <a:tabLst>
                    <a:tab pos="630555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Як пов’язані між собою </a:t>
                </a:r>
                <a:r>
                  <a:rPr lang="uk-UA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 і ctgα?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Blip>
                    <a:blip r:embed="rId4"/>
                  </a:buBlip>
                  <a:tabLst>
                    <a:tab pos="630555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Як пов’язані між собою </a:t>
                </a:r>
                <a:r>
                  <a:rPr lang="uk-UA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 і cosα? 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Blip>
                    <a:blip r:embed="rId4"/>
                  </a:buBlip>
                  <a:tabLst>
                    <a:tab pos="630555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Чому дорівнює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ctg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uk-UA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ru-RU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Blip>
                    <a:blip r:embed="rId4"/>
                  </a:buBlip>
                  <a:tabLst>
                    <a:tab pos="630555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Чому дорівнює sin30°, cos30°, tg30°, ctg30°?</a:t>
                </a:r>
                <a:endParaRPr lang="ru-RU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Blip>
                    <a:blip r:embed="rId4"/>
                  </a:buBlip>
                  <a:tabLst>
                    <a:tab pos="630555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Чому дорівнює sin45°, cos45°, tg45°, ctg45°?</a:t>
                </a:r>
                <a:endParaRPr lang="ru-RU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Blip>
                    <a:blip r:embed="rId4"/>
                  </a:buBlip>
                  <a:tabLst>
                    <a:tab pos="630555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Чому дорівнює sin60°, cos60°, tg60°, ctg60°?</a:t>
                </a:r>
                <a:endParaRPr lang="ru-RU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92" y="631140"/>
                <a:ext cx="10559214" cy="5909310"/>
              </a:xfrm>
              <a:prstGeom prst="rect">
                <a:avLst/>
              </a:prstGeom>
              <a:blipFill rotWithShape="0">
                <a:blip r:embed="rId5"/>
                <a:stretch>
                  <a:fillRect r="-1155" b="-9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598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пов’язані між собою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α, sinα, cosα?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1" y="2904062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пов’язані між собою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ctg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α, sinα, cosα?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3579286"/>
                <a:ext cx="10165492" cy="9072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uk-UA" sz="28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3579286"/>
                <a:ext cx="10165492" cy="9072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755981" y="4494760"/>
            <a:ext cx="106800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пов’язані між собою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 і ctgα?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5261533"/>
                <a:ext cx="10165492" cy="6001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5261533"/>
                <a:ext cx="10165492" cy="6001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1932381"/>
                <a:ext cx="10165492" cy="9729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1932381"/>
                <a:ext cx="10165492" cy="9729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067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пов’язані між собою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 і cosα?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1932381"/>
                <a:ext cx="10165492" cy="6001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1932381"/>
                <a:ext cx="10165492" cy="6001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55981" y="2511497"/>
                <a:ext cx="1068003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Blip>
                    <a:blip r:embed="rId4"/>
                  </a:buBlip>
                  <a:tabLst>
                    <a:tab pos="630555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Чому дорівнює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uk-UA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ctg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ru-RU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1" y="2511497"/>
                <a:ext cx="10680035" cy="1384995"/>
              </a:xfrm>
              <a:prstGeom prst="rect">
                <a:avLst/>
              </a:prstGeom>
              <a:blipFill rotWithShape="0">
                <a:blip r:embed="rId6"/>
                <a:stretch>
                  <a:fillRect r="-1199" b="-6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3865563"/>
                <a:ext cx="10165492" cy="20562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uk-UA" sz="2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uk-UA" sz="2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uk-UA" sz="28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3865563"/>
                <a:ext cx="10165492" cy="20562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36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 дорівнює sin30°, cos30°, tg30°, ctg30°?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1" y="2929191"/>
            <a:ext cx="106800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 дорівнює sin45°, cos45°, tg45°, ctg45°?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3596177"/>
                <a:ext cx="10165492" cy="107567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2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m:rPr>
                          <m:nor/>
                        </m:rPr>
                        <a:rPr lang="uk-UA" sz="2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uk-UA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uk-UA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tg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1;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ctg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1.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3596177"/>
                <a:ext cx="10165492" cy="10756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49419" y="1916585"/>
                <a:ext cx="10165492" cy="107567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2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uk-UA" sz="2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uk-UA" sz="2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tg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ctg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19" y="1916585"/>
                <a:ext cx="10165492" cy="10756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755981" y="4592407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 дорівнює sin60°, cos60°, tg60°, ctg60°?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5259393"/>
                <a:ext cx="10165492" cy="107567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2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uk-UA" sz="2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uk-UA" sz="2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tg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ctg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uk-UA" sz="2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xmlns="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5259393"/>
                <a:ext cx="10165492" cy="10756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893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85534" y="4856329"/>
            <a:ext cx="6804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https://docs.google.com/forms/d/e/1FAIpQLSfufKs5fOzcwZOwYhbbKUPkAMuobbEx0wVwf89C1Xxm1uQj4A/viewform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Експрес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-контроль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7" y="1977748"/>
            <a:ext cx="4726267" cy="29216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9686" y="844028"/>
            <a:ext cx="10404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проходження швидкого експрес-контролю виконайте завдання за посиланням на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Forms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4374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3" y="1012051"/>
            <a:ext cx="10680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прямокутному трикутнику один із гострих кутів дорівнює 45°, а один із катетів – 7 см. Знайдіть другий гострий кут і другий катет.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гіпотенузу прямокутного рівнобічного трикутника, якщо його катет дорівнює 8 см.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рівносторонньому трикутнику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 AD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медіана. Знайдіть кути трикутника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ADC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висоту рівностороннього трикутника, якщо його сторона дорівнює 6 см.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70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Самостійна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робота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3804" y="1286425"/>
            <a:ext cx="104043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</a:rPr>
              <a:t>Для більш якісного засвоєння матеріалу пройдіть тест за посиланням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3158957"/>
            <a:ext cx="4705350" cy="1009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F8D31F-A5CD-41A3-A402-54CA1BF5AE73}"/>
              </a:ext>
            </a:extLst>
          </p:cNvPr>
          <p:cNvSpPr txBox="1"/>
          <p:nvPr/>
        </p:nvSpPr>
        <p:spPr>
          <a:xfrm>
            <a:off x="2776329" y="4594589"/>
            <a:ext cx="66393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https://online.hneu.edu.ua/mod/quiz/view.php?id=11138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75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Інтерактивна вправа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3" y="723953"/>
            <a:ext cx="10680034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Співставте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ліву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праву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тригонометричних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тотожностей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C07012-91D4-470E-8BB5-5001C4DF0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198" y="1497124"/>
            <a:ext cx="7599600" cy="42602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2D2F98-8EC0-4ECF-9EE8-0C8FF6B47060}"/>
              </a:ext>
            </a:extLst>
          </p:cNvPr>
          <p:cNvSpPr txBox="1"/>
          <p:nvPr/>
        </p:nvSpPr>
        <p:spPr>
          <a:xfrm>
            <a:off x="1530635" y="5669071"/>
            <a:ext cx="9130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https://learningapps.org/display?v=pa7ord9pj20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098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Інтерактивна вправа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3" y="723953"/>
            <a:ext cx="1068003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пару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тригонометричних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деяких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кутів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0E97E2-8765-4323-9CFA-0352129DC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198" y="1489116"/>
            <a:ext cx="7599600" cy="42762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E643C4-7B13-4AC3-BB1B-5916856F4195}"/>
              </a:ext>
            </a:extLst>
          </p:cNvPr>
          <p:cNvSpPr txBox="1"/>
          <p:nvPr/>
        </p:nvSpPr>
        <p:spPr>
          <a:xfrm>
            <a:off x="1404728" y="5730985"/>
            <a:ext cx="9382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https://learningapps.org/display?v=pczo97nbc20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26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Домашнє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3804" y="1474473"/>
            <a:ext cx="104043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Опрацювати матеріали, що знаходяться в папці «Заняття № 4» до цього заняття та § 19 п. 19.2 та § 20 (сторінки 207-208, 213-215 підручника «Геометрія 8 клас» (А.П. Єршова, В.В. Голобородько, С.В. Єршов, О.Ф. 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Крижановський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82" y="4862245"/>
            <a:ext cx="1063823" cy="15344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8000" y="2413338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19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Афоризм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DBBAA-5484-4DD6-826E-96190D6906B0}"/>
              </a:ext>
            </a:extLst>
          </p:cNvPr>
          <p:cNvSpPr txBox="1"/>
          <p:nvPr/>
        </p:nvSpPr>
        <p:spPr>
          <a:xfrm>
            <a:off x="755982" y="1257375"/>
            <a:ext cx="1068003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 знання полягають не в ознайомленні з фактами, що роблять людину лише педантом, а у використанні фактів, що робить її філософом.</a:t>
            </a:r>
          </a:p>
          <a:p>
            <a:pPr algn="ctr"/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Генрі Томас </a:t>
            </a:r>
            <a:r>
              <a:rPr lang="uk-UA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Букль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 історик і соціолог</a:t>
            </a:r>
          </a:p>
        </p:txBody>
      </p:sp>
    </p:spTree>
    <p:extLst>
      <p:ext uri="{BB962C8B-B14F-4D97-AF65-F5344CB8AC3E}">
        <p14:creationId xmlns:p14="http://schemas.microsoft.com/office/powerpoint/2010/main" val="245574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прямокутному трикутнику один із гострих кутів дорівнює 45°, а один із катетів – 7 см. Знайдіть другий гострий кут і другий катет.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89066"/>
              </p:ext>
            </p:extLst>
          </p:nvPr>
        </p:nvGraphicFramePr>
        <p:xfrm>
          <a:off x="1013253" y="2864197"/>
          <a:ext cx="10165493" cy="29874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2987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5"/>
          <a:stretch/>
        </p:blipFill>
        <p:spPr>
          <a:xfrm>
            <a:off x="7868692" y="3030503"/>
            <a:ext cx="2610859" cy="28211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73817" y="3449999"/>
            <a:ext cx="529568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рівнобедрений </a:t>
            </a:r>
          </a:p>
          <a:p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прямокутний.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uk-UA" sz="28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</a:t>
            </a:r>
            <a:r>
              <a:rPr lang="uk-UA" sz="28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45° та </a:t>
            </a:r>
          </a:p>
          <a:p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= BC =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см.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280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гіпотенузу прямокутного рівнобічного трикутника, якщо його катет дорівнює 8 см.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/>
        </p:nvGraphicFramePr>
        <p:xfrm>
          <a:off x="1013253" y="2864197"/>
          <a:ext cx="10165493" cy="29874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2987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37451" y="3549096"/>
                <a:ext cx="5823838" cy="1617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= BC = a = 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см – катети,</a:t>
                </a:r>
              </a:p>
              <a:p>
                <a:endParaRPr lang="uk-UA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=a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/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/>
                  <a:t> 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см –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гіпотенуза.</a:t>
                </a:r>
                <a:endParaRPr lang="ru-RU" sz="3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451" y="3549096"/>
                <a:ext cx="5823838" cy="1617687"/>
              </a:xfrm>
              <a:prstGeom prst="rect">
                <a:avLst/>
              </a:prstGeom>
              <a:blipFill rotWithShape="0">
                <a:blip r:embed="rId5"/>
                <a:stretch>
                  <a:fillRect l="-2618" t="-5263" r="-1675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978"/>
          <a:stretch/>
        </p:blipFill>
        <p:spPr>
          <a:xfrm>
            <a:off x="8030061" y="2948121"/>
            <a:ext cx="2679913" cy="29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1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рівносторонньому трикутнику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 AD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медіана. Знайдіть кути трикутника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ADC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/>
        </p:nvGraphicFramePr>
        <p:xfrm>
          <a:off x="1013253" y="2864197"/>
          <a:ext cx="10165493" cy="29874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2987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32015" y="3203776"/>
                <a:ext cx="4637808" cy="2308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uk-UA" sz="32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</a:t>
                </a:r>
                <a:r>
                  <a:rPr lang="uk-UA" sz="32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sz="32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3200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uk-UA" sz="32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ACD = 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uk-UA" sz="32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ADC = 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90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32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CAD = 3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</a:t>
                </a:r>
                <a:endParaRPr lang="ru-RU" sz="3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015" y="3203776"/>
                <a:ext cx="4637808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3421" r="-2632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Як знайти площу рівностороннього трикутника |ЯкПросто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87" y="3294540"/>
            <a:ext cx="2437636" cy="212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70908" y="2774251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0908" y="5263405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30245" y="5166783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10867" y="5159528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7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висоту рівностороннього трикутника, якщо його сторона дорівнює 6 см.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/>
        </p:nvGraphicFramePr>
        <p:xfrm>
          <a:off x="1013253" y="2864197"/>
          <a:ext cx="10165493" cy="29874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2987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301578" y="2795875"/>
                <a:ext cx="7101732" cy="3124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uk-UA" sz="32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</a:t>
                </a:r>
                <a:r>
                  <a:rPr lang="uk-UA" sz="32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sz="32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C=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см,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?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3200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uk-UA" sz="32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ACD = 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32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ADC = 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90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32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CAD = 3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°,  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½ 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=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(см),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uk-UA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sz="32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  <m:r>
                      <a:rPr lang="uk-UA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uk-UA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uk-UA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ru-RU" sz="3200" dirty="0"/>
                  <a:t> 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(см)</a:t>
                </a: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/>
                  <a:t>.</a:t>
                </a:r>
                <a:endParaRPr lang="uk-UA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578" y="2795875"/>
                <a:ext cx="7101732" cy="3124125"/>
              </a:xfrm>
              <a:prstGeom prst="rect">
                <a:avLst/>
              </a:prstGeom>
              <a:blipFill rotWithShape="0">
                <a:blip r:embed="rId5"/>
                <a:stretch>
                  <a:fillRect l="-2234" b="-25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Як знайти площу рівностороннього трикутника |ЯкПросто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87" y="3294540"/>
            <a:ext cx="2437636" cy="212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70908" y="2774251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0908" y="5263405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30245" y="5166783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10867" y="5159528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3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881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Співвідношення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триг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функціями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одного кута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1765" y="713505"/>
            <a:ext cx="10328468" cy="671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ТЕОРЕМА (основна тригонометрична тотожність) 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227025"/>
                  </p:ext>
                </p:extLst>
              </p:nvPr>
            </p:nvGraphicFramePr>
            <p:xfrm>
              <a:off x="1013253" y="1514015"/>
              <a:ext cx="10165493" cy="163215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16321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Для будь-якого гострого кута α </a:t>
                          </a:r>
                          <a:endParaRPr lang="ru-RU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ru-RU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uk-UA" sz="32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uk-UA" sz="3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ru-RU" sz="3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uk-UA" sz="32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uk-UA" sz="32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=1.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227025"/>
                  </p:ext>
                </p:extLst>
              </p:nvPr>
            </p:nvGraphicFramePr>
            <p:xfrm>
              <a:off x="1013253" y="1514015"/>
              <a:ext cx="10165493" cy="163215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163215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859" r="-300" b="-14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Рисунок 11"/>
          <p:cNvPicPr/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1849" y="3236834"/>
            <a:ext cx="3968299" cy="31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0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881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Співвідношення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триг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функціями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одного кута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1765" y="713505"/>
            <a:ext cx="2765501" cy="671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5547" y="895280"/>
            <a:ext cx="3968299" cy="311340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1765" y="1327203"/>
            <a:ext cx="6351612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За означенням синуса і косинуса гострого кута прямокутного трикутника маємо: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931764" y="4198086"/>
                <a:ext cx="1024698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 теоремою Піфагора чисельник цього дробу дорівнює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тобто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uk-UA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∎</m:t>
                    </m:r>
                  </m:oMath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64" y="4198086"/>
                <a:ext cx="10246981" cy="1384995"/>
              </a:xfrm>
              <a:prstGeom prst="rect">
                <a:avLst/>
              </a:prstGeom>
              <a:blipFill>
                <a:blip r:embed="rId6"/>
                <a:stretch>
                  <a:fillRect l="-1249" r="-1190" b="-6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31764" y="3128377"/>
                <a:ext cx="6826741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uk-UA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uk-UA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uk-UA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64" y="3128377"/>
                <a:ext cx="6826741" cy="1145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266825" y="1649070"/>
            <a:ext cx="210503" cy="2105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60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1204</Words>
  <Application>Microsoft Office PowerPoint</Application>
  <PresentationFormat>Широкоэкранный</PresentationFormat>
  <Paragraphs>221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Arial Narrow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valentina</cp:lastModifiedBy>
  <cp:revision>45</cp:revision>
  <dcterms:created xsi:type="dcterms:W3CDTF">2020-09-18T16:35:27Z</dcterms:created>
  <dcterms:modified xsi:type="dcterms:W3CDTF">2020-10-06T16:20:23Z</dcterms:modified>
</cp:coreProperties>
</file>