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53"/>
  </p:notesMasterIdLst>
  <p:sldIdLst>
    <p:sldId id="304" r:id="rId5"/>
    <p:sldId id="257" r:id="rId6"/>
    <p:sldId id="259" r:id="rId7"/>
    <p:sldId id="258" r:id="rId8"/>
    <p:sldId id="260" r:id="rId9"/>
    <p:sldId id="261" r:id="rId10"/>
    <p:sldId id="262" r:id="rId11"/>
    <p:sldId id="303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305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99" autoAdjust="0"/>
  </p:normalViewPr>
  <p:slideViewPr>
    <p:cSldViewPr>
      <p:cViewPr varScale="1">
        <p:scale>
          <a:sx n="70" d="100"/>
          <a:sy n="70" d="100"/>
        </p:scale>
        <p:origin x="11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6C98E-9D20-43C4-8CEC-8364216F6D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16F7D39-76AC-4080-82B5-BE70F94BD597}">
      <dgm:prSet custT="1"/>
      <dgm:spPr/>
      <dgm:t>
        <a:bodyPr/>
        <a:lstStyle/>
        <a:p>
          <a:pPr rtl="0"/>
          <a:r>
            <a:rPr lang="ru-RU" sz="1600" smtClean="0"/>
            <a:t>Обычно в составе архитектуры выделяют от четырех до семи основных представлений (предметных областей или доменов):</a:t>
          </a:r>
          <a:endParaRPr lang="ru-RU" sz="1600"/>
        </a:p>
      </dgm:t>
    </dgm:pt>
    <dgm:pt modelId="{C9C8D6D4-0D64-4300-9DF0-E2D0CF129717}" type="parTrans" cxnId="{595D74DF-C119-4144-B105-EA21EF1134B1}">
      <dgm:prSet/>
      <dgm:spPr/>
      <dgm:t>
        <a:bodyPr/>
        <a:lstStyle/>
        <a:p>
          <a:endParaRPr lang="ru-RU"/>
        </a:p>
      </dgm:t>
    </dgm:pt>
    <dgm:pt modelId="{E4C4162C-61AF-4C90-B162-75A5C05D4308}" type="sibTrans" cxnId="{595D74DF-C119-4144-B105-EA21EF1134B1}">
      <dgm:prSet/>
      <dgm:spPr/>
      <dgm:t>
        <a:bodyPr/>
        <a:lstStyle/>
        <a:p>
          <a:endParaRPr lang="ru-RU"/>
        </a:p>
      </dgm:t>
    </dgm:pt>
    <dgm:pt modelId="{BB574CD2-09BF-4BB6-9C9B-CADE2A513C20}">
      <dgm:prSet custT="1"/>
      <dgm:spPr/>
      <dgm:t>
        <a:bodyPr/>
        <a:lstStyle/>
        <a:p>
          <a:pPr rtl="0"/>
          <a:r>
            <a:rPr lang="ru-RU" sz="1800" b="1" smtClean="0"/>
            <a:t>Бизнес-архитектура</a:t>
          </a:r>
          <a:r>
            <a:rPr lang="ru-RU" sz="1800" smtClean="0"/>
            <a:t>. Описывает деятельность организации с точки зрения ее ключевых бизнес-процессов.</a:t>
          </a:r>
          <a:endParaRPr lang="ru-RU" sz="1800"/>
        </a:p>
      </dgm:t>
    </dgm:pt>
    <dgm:pt modelId="{F973B6A3-0A96-4370-A9F8-0EDDB9B1D396}" type="parTrans" cxnId="{A3BEC214-6380-42E1-BF2F-2F1A654563D3}">
      <dgm:prSet/>
      <dgm:spPr/>
      <dgm:t>
        <a:bodyPr/>
        <a:lstStyle/>
        <a:p>
          <a:endParaRPr lang="ru-RU"/>
        </a:p>
      </dgm:t>
    </dgm:pt>
    <dgm:pt modelId="{95D9D33C-BD73-48DE-998E-01181583288B}" type="sibTrans" cxnId="{A3BEC214-6380-42E1-BF2F-2F1A654563D3}">
      <dgm:prSet/>
      <dgm:spPr/>
      <dgm:t>
        <a:bodyPr/>
        <a:lstStyle/>
        <a:p>
          <a:endParaRPr lang="ru-RU"/>
        </a:p>
      </dgm:t>
    </dgm:pt>
    <dgm:pt modelId="{3074C68E-D9C2-4CC3-B814-9C0950ED3480}">
      <dgm:prSet custT="1"/>
      <dgm:spPr/>
      <dgm:t>
        <a:bodyPr/>
        <a:lstStyle/>
        <a:p>
          <a:pPr rtl="0"/>
          <a:r>
            <a:rPr lang="ru-RU" sz="1800" b="1" dirty="0" smtClean="0"/>
            <a:t>ИТ-архитектура. </a:t>
          </a:r>
          <a:r>
            <a:rPr lang="ru-RU" sz="1800" dirty="0" smtClean="0"/>
            <a:t>Обеспечивает достижение бизнес-целей посредством использования программной инфраструктуры, ориентированной на реализацию наиболее важных бизнес-приложений;</a:t>
          </a:r>
          <a:endParaRPr lang="ru-RU" sz="1800" dirty="0"/>
        </a:p>
      </dgm:t>
    </dgm:pt>
    <dgm:pt modelId="{B94BCBF6-040D-4913-9AA7-C3A87298EF43}" type="parTrans" cxnId="{25D81E03-2832-4587-BDFC-412178F775E4}">
      <dgm:prSet/>
      <dgm:spPr/>
      <dgm:t>
        <a:bodyPr/>
        <a:lstStyle/>
        <a:p>
          <a:endParaRPr lang="ru-RU"/>
        </a:p>
      </dgm:t>
    </dgm:pt>
    <dgm:pt modelId="{6A069ECF-89CB-42B1-A942-0221D322634F}" type="sibTrans" cxnId="{25D81E03-2832-4587-BDFC-412178F775E4}">
      <dgm:prSet/>
      <dgm:spPr/>
      <dgm:t>
        <a:bodyPr/>
        <a:lstStyle/>
        <a:p>
          <a:endParaRPr lang="ru-RU"/>
        </a:p>
      </dgm:t>
    </dgm:pt>
    <dgm:pt modelId="{92B5A44D-5A44-4BDD-9E56-AE7E6F1FF1E5}">
      <dgm:prSet custT="1"/>
      <dgm:spPr/>
      <dgm:t>
        <a:bodyPr/>
        <a:lstStyle/>
        <a:p>
          <a:pPr rtl="0"/>
          <a:r>
            <a:rPr lang="ru-RU" sz="1800" b="1" dirty="0" smtClean="0"/>
            <a:t>Архитектура информации (данных)</a:t>
          </a:r>
          <a:r>
            <a:rPr lang="ru-RU" sz="1800" dirty="0" smtClean="0"/>
            <a:t>. Определяет, какие данные необходимы для поддержания бизнес-процессов (например, модель данных), а также для обеспечения стабильности и возможности долговременного использования этих данных в прикладных системах.</a:t>
          </a:r>
          <a:endParaRPr lang="ru-RU" sz="1800" dirty="0"/>
        </a:p>
      </dgm:t>
    </dgm:pt>
    <dgm:pt modelId="{084714D8-2F52-4CC3-AF14-86AFF0894E90}" type="parTrans" cxnId="{9990A39D-63A2-4F64-917A-6E0173C26CF2}">
      <dgm:prSet/>
      <dgm:spPr/>
      <dgm:t>
        <a:bodyPr/>
        <a:lstStyle/>
        <a:p>
          <a:endParaRPr lang="ru-RU"/>
        </a:p>
      </dgm:t>
    </dgm:pt>
    <dgm:pt modelId="{F00C4213-A9A4-4983-99E0-0A9673D8124E}" type="sibTrans" cxnId="{9990A39D-63A2-4F64-917A-6E0173C26CF2}">
      <dgm:prSet/>
      <dgm:spPr/>
      <dgm:t>
        <a:bodyPr/>
        <a:lstStyle/>
        <a:p>
          <a:endParaRPr lang="ru-RU"/>
        </a:p>
      </dgm:t>
    </dgm:pt>
    <dgm:pt modelId="{B428E7C2-F0C3-4137-97B2-382FE28D3C94}">
      <dgm:prSet custT="1"/>
      <dgm:spPr/>
      <dgm:t>
        <a:bodyPr/>
        <a:lstStyle/>
        <a:p>
          <a:pPr rtl="0"/>
          <a:r>
            <a:rPr lang="ru-RU" sz="1800" b="1" smtClean="0"/>
            <a:t>Архитектура приложений</a:t>
          </a:r>
          <a:r>
            <a:rPr lang="ru-RU" sz="1800" smtClean="0"/>
            <a:t>. Определяет, какие приложения используются и должны использоваться для управления данными и поддержки бизнес-функций (например, модели приложений).</a:t>
          </a:r>
          <a:endParaRPr lang="ru-RU" sz="1800"/>
        </a:p>
      </dgm:t>
    </dgm:pt>
    <dgm:pt modelId="{CE4C83C3-5BBE-4542-BD72-F0AF3DAC33FF}" type="parTrans" cxnId="{5B13A81F-25A6-4417-A12D-53E9A2F58DDE}">
      <dgm:prSet/>
      <dgm:spPr/>
      <dgm:t>
        <a:bodyPr/>
        <a:lstStyle/>
        <a:p>
          <a:endParaRPr lang="ru-RU"/>
        </a:p>
      </dgm:t>
    </dgm:pt>
    <dgm:pt modelId="{1ADB8880-0059-43FE-B59C-C452035DDFF9}" type="sibTrans" cxnId="{5B13A81F-25A6-4417-A12D-53E9A2F58DDE}">
      <dgm:prSet/>
      <dgm:spPr/>
      <dgm:t>
        <a:bodyPr/>
        <a:lstStyle/>
        <a:p>
          <a:endParaRPr lang="ru-RU"/>
        </a:p>
      </dgm:t>
    </dgm:pt>
    <dgm:pt modelId="{C34FE735-489F-471D-B1A5-1620295C77B5}">
      <dgm:prSet custT="1"/>
      <dgm:spPr/>
      <dgm:t>
        <a:bodyPr/>
        <a:lstStyle/>
        <a:p>
          <a:pPr rtl="0"/>
          <a:r>
            <a:rPr lang="ru-RU" sz="1800" b="1" dirty="0" smtClean="0"/>
            <a:t>Технологическая архитектура (инфраструктура или системная архитектура)</a:t>
          </a:r>
          <a:r>
            <a:rPr lang="ru-RU" sz="1800" dirty="0" smtClean="0"/>
            <a:t>. Определяет, какие обеспечивающие технологии (аппаратное и системное программное обеспечение, сети и коммуникации) необходимы для создания среды работы приложений, которые, в свою очередь, управляют данными и обеспечивают бизнес-функции. Эта среда должна обеспечивать работу прикладных систем на заданном уровне предоставления сервисов своим пользователям.</a:t>
          </a:r>
          <a:endParaRPr lang="ru-RU" sz="1800" dirty="0"/>
        </a:p>
      </dgm:t>
    </dgm:pt>
    <dgm:pt modelId="{A2A6D2CB-99AA-48D7-9920-365DF5BFD524}" type="parTrans" cxnId="{2C58BD92-3012-47EF-AF1A-888785EFF13D}">
      <dgm:prSet/>
      <dgm:spPr/>
      <dgm:t>
        <a:bodyPr/>
        <a:lstStyle/>
        <a:p>
          <a:endParaRPr lang="ru-RU"/>
        </a:p>
      </dgm:t>
    </dgm:pt>
    <dgm:pt modelId="{1B30FC69-0A62-4EA6-9977-88A41770032B}" type="sibTrans" cxnId="{2C58BD92-3012-47EF-AF1A-888785EFF13D}">
      <dgm:prSet/>
      <dgm:spPr/>
      <dgm:t>
        <a:bodyPr/>
        <a:lstStyle/>
        <a:p>
          <a:endParaRPr lang="ru-RU"/>
        </a:p>
      </dgm:t>
    </dgm:pt>
    <dgm:pt modelId="{228340CA-A661-40CE-B6D2-3E25B8482442}" type="pres">
      <dgm:prSet presAssocID="{5DA6C98E-9D20-43C4-8CEC-8364216F6D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7BABF8-DC5D-47B6-8DA1-EF774B19E775}" type="pres">
      <dgm:prSet presAssocID="{C16F7D39-76AC-4080-82B5-BE70F94BD597}" presName="parentText" presStyleLbl="node1" presStyleIdx="0" presStyleCnt="1" custLinFactNeighborX="10056" custLinFactNeighborY="-4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FC616-0600-4B45-9710-2E602CC59772}" type="pres">
      <dgm:prSet presAssocID="{C16F7D39-76AC-4080-82B5-BE70F94BD59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25BC11-8F90-4E9A-8942-3419350AB6E2}" type="presOf" srcId="{5DA6C98E-9D20-43C4-8CEC-8364216F6D01}" destId="{228340CA-A661-40CE-B6D2-3E25B8482442}" srcOrd="0" destOrd="0" presId="urn:microsoft.com/office/officeart/2005/8/layout/vList2"/>
    <dgm:cxn modelId="{5016183F-9C46-4412-88DD-7F90ADA65935}" type="presOf" srcId="{92B5A44D-5A44-4BDD-9E56-AE7E6F1FF1E5}" destId="{BEAFC616-0600-4B45-9710-2E602CC59772}" srcOrd="0" destOrd="2" presId="urn:microsoft.com/office/officeart/2005/8/layout/vList2"/>
    <dgm:cxn modelId="{595D74DF-C119-4144-B105-EA21EF1134B1}" srcId="{5DA6C98E-9D20-43C4-8CEC-8364216F6D01}" destId="{C16F7D39-76AC-4080-82B5-BE70F94BD597}" srcOrd="0" destOrd="0" parTransId="{C9C8D6D4-0D64-4300-9DF0-E2D0CF129717}" sibTransId="{E4C4162C-61AF-4C90-B162-75A5C05D4308}"/>
    <dgm:cxn modelId="{5B13A81F-25A6-4417-A12D-53E9A2F58DDE}" srcId="{C16F7D39-76AC-4080-82B5-BE70F94BD597}" destId="{B428E7C2-F0C3-4137-97B2-382FE28D3C94}" srcOrd="3" destOrd="0" parTransId="{CE4C83C3-5BBE-4542-BD72-F0AF3DAC33FF}" sibTransId="{1ADB8880-0059-43FE-B59C-C452035DDFF9}"/>
    <dgm:cxn modelId="{A3BEC214-6380-42E1-BF2F-2F1A654563D3}" srcId="{C16F7D39-76AC-4080-82B5-BE70F94BD597}" destId="{BB574CD2-09BF-4BB6-9C9B-CADE2A513C20}" srcOrd="0" destOrd="0" parTransId="{F973B6A3-0A96-4370-A9F8-0EDDB9B1D396}" sibTransId="{95D9D33C-BD73-48DE-998E-01181583288B}"/>
    <dgm:cxn modelId="{C0761021-A924-438F-8440-CC4EFF877F0C}" type="presOf" srcId="{3074C68E-D9C2-4CC3-B814-9C0950ED3480}" destId="{BEAFC616-0600-4B45-9710-2E602CC59772}" srcOrd="0" destOrd="1" presId="urn:microsoft.com/office/officeart/2005/8/layout/vList2"/>
    <dgm:cxn modelId="{E51D3F2A-9257-47EB-9543-34A4760D8224}" type="presOf" srcId="{B428E7C2-F0C3-4137-97B2-382FE28D3C94}" destId="{BEAFC616-0600-4B45-9710-2E602CC59772}" srcOrd="0" destOrd="3" presId="urn:microsoft.com/office/officeart/2005/8/layout/vList2"/>
    <dgm:cxn modelId="{E7DB24FB-5CCA-46A5-92E5-97F88B0A525F}" type="presOf" srcId="{C16F7D39-76AC-4080-82B5-BE70F94BD597}" destId="{E97BABF8-DC5D-47B6-8DA1-EF774B19E775}" srcOrd="0" destOrd="0" presId="urn:microsoft.com/office/officeart/2005/8/layout/vList2"/>
    <dgm:cxn modelId="{76C48E88-4466-42D8-95B9-FE858D7C2D87}" type="presOf" srcId="{C34FE735-489F-471D-B1A5-1620295C77B5}" destId="{BEAFC616-0600-4B45-9710-2E602CC59772}" srcOrd="0" destOrd="4" presId="urn:microsoft.com/office/officeart/2005/8/layout/vList2"/>
    <dgm:cxn modelId="{2C58BD92-3012-47EF-AF1A-888785EFF13D}" srcId="{C16F7D39-76AC-4080-82B5-BE70F94BD597}" destId="{C34FE735-489F-471D-B1A5-1620295C77B5}" srcOrd="4" destOrd="0" parTransId="{A2A6D2CB-99AA-48D7-9920-365DF5BFD524}" sibTransId="{1B30FC69-0A62-4EA6-9977-88A41770032B}"/>
    <dgm:cxn modelId="{25D81E03-2832-4587-BDFC-412178F775E4}" srcId="{C16F7D39-76AC-4080-82B5-BE70F94BD597}" destId="{3074C68E-D9C2-4CC3-B814-9C0950ED3480}" srcOrd="1" destOrd="0" parTransId="{B94BCBF6-040D-4913-9AA7-C3A87298EF43}" sibTransId="{6A069ECF-89CB-42B1-A942-0221D322634F}"/>
    <dgm:cxn modelId="{814EF39F-E300-48FB-A0D9-DFFEDD928A41}" type="presOf" srcId="{BB574CD2-09BF-4BB6-9C9B-CADE2A513C20}" destId="{BEAFC616-0600-4B45-9710-2E602CC59772}" srcOrd="0" destOrd="0" presId="urn:microsoft.com/office/officeart/2005/8/layout/vList2"/>
    <dgm:cxn modelId="{9990A39D-63A2-4F64-917A-6E0173C26CF2}" srcId="{C16F7D39-76AC-4080-82B5-BE70F94BD597}" destId="{92B5A44D-5A44-4BDD-9E56-AE7E6F1FF1E5}" srcOrd="2" destOrd="0" parTransId="{084714D8-2F52-4CC3-AF14-86AFF0894E90}" sibTransId="{F00C4213-A9A4-4983-99E0-0A9673D8124E}"/>
    <dgm:cxn modelId="{90CA77DB-407E-42EB-A415-1189445B234F}" type="presParOf" srcId="{228340CA-A661-40CE-B6D2-3E25B8482442}" destId="{E97BABF8-DC5D-47B6-8DA1-EF774B19E775}" srcOrd="0" destOrd="0" presId="urn:microsoft.com/office/officeart/2005/8/layout/vList2"/>
    <dgm:cxn modelId="{85887240-B1A4-41E8-A3A4-142FC6450EBF}" type="presParOf" srcId="{228340CA-A661-40CE-B6D2-3E25B8482442}" destId="{BEAFC616-0600-4B45-9710-2E602CC5977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B0530C-27C9-4BBD-BA5C-6DFFCE5A5A0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6C3BAEE-C258-4744-9A56-198C9832964E}">
      <dgm:prSet/>
      <dgm:spPr/>
      <dgm:t>
        <a:bodyPr/>
        <a:lstStyle/>
        <a:p>
          <a:pPr rtl="0"/>
          <a:r>
            <a:rPr lang="ru-RU" b="1" smtClean="0"/>
            <a:t>математические модели</a:t>
          </a:r>
          <a:r>
            <a:rPr lang="ru-RU" smtClean="0"/>
            <a:t>, которые могут быть описаны системами уравнений. </a:t>
          </a:r>
          <a:endParaRPr lang="ru-RU"/>
        </a:p>
      </dgm:t>
    </dgm:pt>
    <dgm:pt modelId="{A50A5BE9-CE07-4871-A1D2-5192A822D9C1}" type="parTrans" cxnId="{A0D9C72D-01A0-40F9-8246-0546666859C5}">
      <dgm:prSet/>
      <dgm:spPr/>
      <dgm:t>
        <a:bodyPr/>
        <a:lstStyle/>
        <a:p>
          <a:endParaRPr lang="ru-RU"/>
        </a:p>
      </dgm:t>
    </dgm:pt>
    <dgm:pt modelId="{E547019F-15A3-4181-B091-684229653231}" type="sibTrans" cxnId="{A0D9C72D-01A0-40F9-8246-0546666859C5}">
      <dgm:prSet/>
      <dgm:spPr/>
      <dgm:t>
        <a:bodyPr/>
        <a:lstStyle/>
        <a:p>
          <a:endParaRPr lang="ru-RU"/>
        </a:p>
      </dgm:t>
    </dgm:pt>
    <dgm:pt modelId="{D5162E93-DAC6-4E55-A7DD-FBAEC657A0B0}">
      <dgm:prSet/>
      <dgm:spPr/>
      <dgm:t>
        <a:bodyPr/>
        <a:lstStyle/>
        <a:p>
          <a:pPr rtl="0"/>
          <a:r>
            <a:rPr lang="ru-RU" smtClean="0"/>
            <a:t>Решение уравнений может быть в простейшем случае найдено в аналитической форме, в более сложных случаях применяются различные численные методы. Достаточно часто применяются электронные таблицы, с помощью которых могут быть проведены исследования типа "что – если". </a:t>
          </a:r>
          <a:endParaRPr lang="ru-RU"/>
        </a:p>
      </dgm:t>
    </dgm:pt>
    <dgm:pt modelId="{D54B3D7A-C719-4918-AD37-F9E327CEAB06}" type="parTrans" cxnId="{229E1BB1-A254-4745-A88C-733ECE3D5D73}">
      <dgm:prSet/>
      <dgm:spPr/>
      <dgm:t>
        <a:bodyPr/>
        <a:lstStyle/>
        <a:p>
          <a:endParaRPr lang="ru-RU"/>
        </a:p>
      </dgm:t>
    </dgm:pt>
    <dgm:pt modelId="{F7E9BE1A-5131-4A54-AD81-1781023C8248}" type="sibTrans" cxnId="{229E1BB1-A254-4745-A88C-733ECE3D5D73}">
      <dgm:prSet/>
      <dgm:spPr/>
      <dgm:t>
        <a:bodyPr/>
        <a:lstStyle/>
        <a:p>
          <a:endParaRPr lang="ru-RU"/>
        </a:p>
      </dgm:t>
    </dgm:pt>
    <dgm:pt modelId="{46B4D95D-693E-44C7-BA2B-FA2110754777}">
      <dgm:prSet/>
      <dgm:spPr/>
      <dgm:t>
        <a:bodyPr/>
        <a:lstStyle/>
        <a:p>
          <a:pPr rtl="0"/>
          <a:r>
            <a:rPr lang="ru-RU" b="1" smtClean="0"/>
            <a:t>динамические исполняемые модели</a:t>
          </a:r>
          <a:r>
            <a:rPr lang="ru-RU" smtClean="0"/>
            <a:t>, которые строятся с использованием специализированных программных или программно-технических средств и позволяют исследовать поведение описываемых ими объектов в различных внешних условиях. </a:t>
          </a:r>
          <a:endParaRPr lang="ru-RU"/>
        </a:p>
      </dgm:t>
    </dgm:pt>
    <dgm:pt modelId="{C83DA6D2-6ADA-43BD-860C-3DA1347EA76B}" type="parTrans" cxnId="{11BE7A2D-67D8-4B34-B272-151A9D85B791}">
      <dgm:prSet/>
      <dgm:spPr/>
      <dgm:t>
        <a:bodyPr/>
        <a:lstStyle/>
        <a:p>
          <a:endParaRPr lang="ru-RU"/>
        </a:p>
      </dgm:t>
    </dgm:pt>
    <dgm:pt modelId="{381910BF-2A90-4521-AFF8-D54FD8328DFF}" type="sibTrans" cxnId="{11BE7A2D-67D8-4B34-B272-151A9D85B791}">
      <dgm:prSet/>
      <dgm:spPr/>
      <dgm:t>
        <a:bodyPr/>
        <a:lstStyle/>
        <a:p>
          <a:endParaRPr lang="ru-RU"/>
        </a:p>
      </dgm:t>
    </dgm:pt>
    <dgm:pt modelId="{C110FC4D-71BE-49D9-8181-751398281870}">
      <dgm:prSet/>
      <dgm:spPr/>
      <dgm:t>
        <a:bodyPr/>
        <a:lstStyle/>
        <a:p>
          <a:pPr rtl="0"/>
          <a:r>
            <a:rPr lang="ru-RU" smtClean="0"/>
            <a:t>Данные модели относятся к числу наиболее сложных и часто применяются на этапе выбора архитектуры сложных систем со многими элементами и связями, особенно когда поведение элементов описывается нелинейной или случайной функцией. </a:t>
          </a:r>
          <a:endParaRPr lang="ru-RU"/>
        </a:p>
      </dgm:t>
    </dgm:pt>
    <dgm:pt modelId="{6BC6134E-AC94-4153-94E2-DBC5A1CD2921}" type="parTrans" cxnId="{E226311D-EFA6-4CF0-8CA7-03A80F029403}">
      <dgm:prSet/>
      <dgm:spPr/>
      <dgm:t>
        <a:bodyPr/>
        <a:lstStyle/>
        <a:p>
          <a:endParaRPr lang="ru-RU"/>
        </a:p>
      </dgm:t>
    </dgm:pt>
    <dgm:pt modelId="{73E16141-0622-4FAE-BCC7-BEFC92CF9C56}" type="sibTrans" cxnId="{E226311D-EFA6-4CF0-8CA7-03A80F029403}">
      <dgm:prSet/>
      <dgm:spPr/>
      <dgm:t>
        <a:bodyPr/>
        <a:lstStyle/>
        <a:p>
          <a:endParaRPr lang="ru-RU"/>
        </a:p>
      </dgm:t>
    </dgm:pt>
    <dgm:pt modelId="{28C6879B-E94E-4E60-A793-921BE693A8AF}" type="pres">
      <dgm:prSet presAssocID="{31B0530C-27C9-4BBD-BA5C-6DFFCE5A5A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FE4CBF-B067-451E-912A-A43872DD14FA}" type="pres">
      <dgm:prSet presAssocID="{D6C3BAEE-C258-4744-9A56-198C9832964E}" presName="parentText" presStyleLbl="node1" presStyleIdx="0" presStyleCnt="2" custScaleY="447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5B6CA-D64A-4029-94FD-40BF3653EAA1}" type="pres">
      <dgm:prSet presAssocID="{D6C3BAEE-C258-4744-9A56-198C9832964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51E57-8816-439A-8812-E74B586BE78F}" type="pres">
      <dgm:prSet presAssocID="{46B4D95D-693E-44C7-BA2B-FA211075477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840DD-CCF5-42AC-97CC-4028FCC7E1BB}" type="pres">
      <dgm:prSet presAssocID="{46B4D95D-693E-44C7-BA2B-FA211075477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E7A2D-67D8-4B34-B272-151A9D85B791}" srcId="{31B0530C-27C9-4BBD-BA5C-6DFFCE5A5A09}" destId="{46B4D95D-693E-44C7-BA2B-FA2110754777}" srcOrd="1" destOrd="0" parTransId="{C83DA6D2-6ADA-43BD-860C-3DA1347EA76B}" sibTransId="{381910BF-2A90-4521-AFF8-D54FD8328DFF}"/>
    <dgm:cxn modelId="{229E1BB1-A254-4745-A88C-733ECE3D5D73}" srcId="{D6C3BAEE-C258-4744-9A56-198C9832964E}" destId="{D5162E93-DAC6-4E55-A7DD-FBAEC657A0B0}" srcOrd="0" destOrd="0" parTransId="{D54B3D7A-C719-4918-AD37-F9E327CEAB06}" sibTransId="{F7E9BE1A-5131-4A54-AD81-1781023C8248}"/>
    <dgm:cxn modelId="{B1A27F26-B23D-4E88-BC49-2EC90FC283B9}" type="presOf" srcId="{46B4D95D-693E-44C7-BA2B-FA2110754777}" destId="{10A51E57-8816-439A-8812-E74B586BE78F}" srcOrd="0" destOrd="0" presId="urn:microsoft.com/office/officeart/2005/8/layout/vList2"/>
    <dgm:cxn modelId="{E226311D-EFA6-4CF0-8CA7-03A80F029403}" srcId="{46B4D95D-693E-44C7-BA2B-FA2110754777}" destId="{C110FC4D-71BE-49D9-8181-751398281870}" srcOrd="0" destOrd="0" parTransId="{6BC6134E-AC94-4153-94E2-DBC5A1CD2921}" sibTransId="{73E16141-0622-4FAE-BCC7-BEFC92CF9C56}"/>
    <dgm:cxn modelId="{7365331B-7994-4709-BAEB-EDB26297400A}" type="presOf" srcId="{C110FC4D-71BE-49D9-8181-751398281870}" destId="{02B840DD-CCF5-42AC-97CC-4028FCC7E1BB}" srcOrd="0" destOrd="0" presId="urn:microsoft.com/office/officeart/2005/8/layout/vList2"/>
    <dgm:cxn modelId="{9F5EB917-1C0A-4EF2-89FD-92ADF00CB2D3}" type="presOf" srcId="{D6C3BAEE-C258-4744-9A56-198C9832964E}" destId="{4CFE4CBF-B067-451E-912A-A43872DD14FA}" srcOrd="0" destOrd="0" presId="urn:microsoft.com/office/officeart/2005/8/layout/vList2"/>
    <dgm:cxn modelId="{9993970C-2447-4366-80E8-06050C0CAA92}" type="presOf" srcId="{D5162E93-DAC6-4E55-A7DD-FBAEC657A0B0}" destId="{F955B6CA-D64A-4029-94FD-40BF3653EAA1}" srcOrd="0" destOrd="0" presId="urn:microsoft.com/office/officeart/2005/8/layout/vList2"/>
    <dgm:cxn modelId="{A0D9C72D-01A0-40F9-8246-0546666859C5}" srcId="{31B0530C-27C9-4BBD-BA5C-6DFFCE5A5A09}" destId="{D6C3BAEE-C258-4744-9A56-198C9832964E}" srcOrd="0" destOrd="0" parTransId="{A50A5BE9-CE07-4871-A1D2-5192A822D9C1}" sibTransId="{E547019F-15A3-4181-B091-684229653231}"/>
    <dgm:cxn modelId="{26DF77C6-640E-4349-831C-E1AFFDF2FEE8}" type="presOf" srcId="{31B0530C-27C9-4BBD-BA5C-6DFFCE5A5A09}" destId="{28C6879B-E94E-4E60-A793-921BE693A8AF}" srcOrd="0" destOrd="0" presId="urn:microsoft.com/office/officeart/2005/8/layout/vList2"/>
    <dgm:cxn modelId="{7F59CE31-45C6-416F-8853-6BD9B9F97417}" type="presParOf" srcId="{28C6879B-E94E-4E60-A793-921BE693A8AF}" destId="{4CFE4CBF-B067-451E-912A-A43872DD14FA}" srcOrd="0" destOrd="0" presId="urn:microsoft.com/office/officeart/2005/8/layout/vList2"/>
    <dgm:cxn modelId="{4735C109-87D4-40A9-9231-480D1C8A5974}" type="presParOf" srcId="{28C6879B-E94E-4E60-A793-921BE693A8AF}" destId="{F955B6CA-D64A-4029-94FD-40BF3653EAA1}" srcOrd="1" destOrd="0" presId="urn:microsoft.com/office/officeart/2005/8/layout/vList2"/>
    <dgm:cxn modelId="{9EC63F1D-8DDD-4D07-ABB4-B43BEDB0E989}" type="presParOf" srcId="{28C6879B-E94E-4E60-A793-921BE693A8AF}" destId="{10A51E57-8816-439A-8812-E74B586BE78F}" srcOrd="2" destOrd="0" presId="urn:microsoft.com/office/officeart/2005/8/layout/vList2"/>
    <dgm:cxn modelId="{E4F71E58-83B0-4CAF-9C20-F3DC67A7B0EC}" type="presParOf" srcId="{28C6879B-E94E-4E60-A793-921BE693A8AF}" destId="{02B840DD-CCF5-42AC-97CC-4028FCC7E1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356A59-6376-4D99-BC6B-BAAD790BFEA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ACC7A9-A96F-48C5-A82D-33B234034AB7}">
      <dgm:prSet/>
      <dgm:spPr/>
      <dgm:t>
        <a:bodyPr/>
        <a:lstStyle/>
        <a:p>
          <a:pPr rtl="0"/>
          <a:r>
            <a:rPr lang="ru-RU" smtClean="0"/>
            <a:t>Разработка моделей для различных доменов (предметных областей) архитектуры является итерационным процессом, который связан с рассмотрением различных перспектив (уровней абстракции), а также связей между моделями отдельных доменов архитектуры. </a:t>
          </a:r>
          <a:endParaRPr lang="ru-RU"/>
        </a:p>
      </dgm:t>
    </dgm:pt>
    <dgm:pt modelId="{BCBEEECB-2285-4EE2-9FBD-10E14D4FF779}" type="parTrans" cxnId="{D6C2FC72-C134-4726-8A4B-913AB1B8FD51}">
      <dgm:prSet/>
      <dgm:spPr/>
      <dgm:t>
        <a:bodyPr/>
        <a:lstStyle/>
        <a:p>
          <a:endParaRPr lang="ru-RU"/>
        </a:p>
      </dgm:t>
    </dgm:pt>
    <dgm:pt modelId="{BADF29E0-CFD9-4276-A08C-87FA1CBC6445}" type="sibTrans" cxnId="{D6C2FC72-C134-4726-8A4B-913AB1B8FD51}">
      <dgm:prSet/>
      <dgm:spPr/>
      <dgm:t>
        <a:bodyPr/>
        <a:lstStyle/>
        <a:p>
          <a:endParaRPr lang="ru-RU"/>
        </a:p>
      </dgm:t>
    </dgm:pt>
    <dgm:pt modelId="{CB41FEBB-DD08-4692-999F-03726B1A65F5}">
      <dgm:prSet custT="1"/>
      <dgm:spPr/>
      <dgm:t>
        <a:bodyPr/>
        <a:lstStyle/>
        <a:p>
          <a:pPr algn="l" rtl="0"/>
          <a:r>
            <a:rPr lang="ru-RU" sz="2000" dirty="0" smtClean="0"/>
            <a:t>На самом верхнем уровне описания контекста архитектуры </a:t>
          </a:r>
        </a:p>
        <a:p>
          <a:pPr algn="l" rtl="0"/>
          <a:r>
            <a:rPr lang="ru-RU" sz="2000" dirty="0" smtClean="0"/>
            <a:t>для </a:t>
          </a:r>
          <a:r>
            <a:rPr lang="ru-RU" sz="2000" dirty="0" smtClean="0">
              <a:solidFill>
                <a:srgbClr val="0000CC"/>
              </a:solidFill>
            </a:rPr>
            <a:t>описания архитектуры информации </a:t>
          </a:r>
          <a:r>
            <a:rPr lang="ru-RU" sz="2000" dirty="0" smtClean="0"/>
            <a:t>могут использоваться </a:t>
          </a:r>
          <a:r>
            <a:rPr lang="ru-RU" sz="2000" b="1" dirty="0" smtClean="0"/>
            <a:t>списки бизнес-сущностей</a:t>
          </a:r>
          <a:r>
            <a:rPr lang="ru-RU" sz="2000" dirty="0" smtClean="0"/>
            <a:t>, таких как "счет", "клиент" и т.д., </a:t>
          </a:r>
        </a:p>
        <a:p>
          <a:pPr algn="l" rtl="0"/>
          <a:r>
            <a:rPr lang="ru-RU" sz="2000" dirty="0" smtClean="0">
              <a:solidFill>
                <a:srgbClr val="0000CC"/>
              </a:solidFill>
            </a:rPr>
            <a:t>для архитектуры прикладных систем </a:t>
          </a:r>
          <a:r>
            <a:rPr lang="ru-RU" sz="2000" dirty="0" smtClean="0"/>
            <a:t>будет достаточно иметь список </a:t>
          </a:r>
          <a:r>
            <a:rPr lang="ru-RU" sz="2000" b="1" dirty="0" smtClean="0"/>
            <a:t>основных бизнес-процессов</a:t>
          </a:r>
          <a:r>
            <a:rPr lang="ru-RU" sz="2000" dirty="0" smtClean="0"/>
            <a:t>, </a:t>
          </a:r>
        </a:p>
        <a:p>
          <a:pPr algn="l" rtl="0"/>
          <a:r>
            <a:rPr lang="ru-RU" sz="2000" dirty="0" smtClean="0">
              <a:solidFill>
                <a:srgbClr val="0000CC"/>
              </a:solidFill>
            </a:rPr>
            <a:t>для технологической архитектуры </a:t>
          </a:r>
          <a:r>
            <a:rPr lang="ru-RU" sz="2000" dirty="0" smtClean="0"/>
            <a:t>– </a:t>
          </a:r>
          <a:r>
            <a:rPr lang="ru-RU" sz="2000" b="1" dirty="0" smtClean="0"/>
            <a:t>информации о местах расположения бизнеса.</a:t>
          </a:r>
          <a:endParaRPr lang="ru-RU" sz="2000" b="1" dirty="0"/>
        </a:p>
      </dgm:t>
    </dgm:pt>
    <dgm:pt modelId="{810EDE23-139E-4C25-B1A7-D9C03C4790C0}" type="parTrans" cxnId="{6FB57A9D-1BCD-4989-A335-D11466A6EC79}">
      <dgm:prSet/>
      <dgm:spPr/>
      <dgm:t>
        <a:bodyPr/>
        <a:lstStyle/>
        <a:p>
          <a:endParaRPr lang="ru-RU"/>
        </a:p>
      </dgm:t>
    </dgm:pt>
    <dgm:pt modelId="{824234CD-9915-4080-8CC2-22753C4A88CD}" type="sibTrans" cxnId="{6FB57A9D-1BCD-4989-A335-D11466A6EC79}">
      <dgm:prSet/>
      <dgm:spPr/>
      <dgm:t>
        <a:bodyPr/>
        <a:lstStyle/>
        <a:p>
          <a:endParaRPr lang="ru-RU"/>
        </a:p>
      </dgm:t>
    </dgm:pt>
    <dgm:pt modelId="{D524FB5F-F4DB-4AA8-AF85-80666117C73F}" type="pres">
      <dgm:prSet presAssocID="{0A356A59-6376-4D99-BC6B-BAAD790BFEA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EAB7C-C26A-4177-9C0C-3B2870D8237E}" type="pres">
      <dgm:prSet presAssocID="{ADACC7A9-A96F-48C5-A82D-33B234034AB7}" presName="circle1" presStyleLbl="node1" presStyleIdx="0" presStyleCnt="2"/>
      <dgm:spPr/>
    </dgm:pt>
    <dgm:pt modelId="{658A8C8E-8BD6-4E98-B058-9722191454C3}" type="pres">
      <dgm:prSet presAssocID="{ADACC7A9-A96F-48C5-A82D-33B234034AB7}" presName="space" presStyleCnt="0"/>
      <dgm:spPr/>
    </dgm:pt>
    <dgm:pt modelId="{AE6B13E3-671E-4D7E-BDBA-C62A95BE1B3B}" type="pres">
      <dgm:prSet presAssocID="{ADACC7A9-A96F-48C5-A82D-33B234034AB7}" presName="rect1" presStyleLbl="alignAcc1" presStyleIdx="0" presStyleCnt="2" custLinFactNeighborX="7071" custLinFactNeighborY="-7770"/>
      <dgm:spPr/>
      <dgm:t>
        <a:bodyPr/>
        <a:lstStyle/>
        <a:p>
          <a:endParaRPr lang="ru-RU"/>
        </a:p>
      </dgm:t>
    </dgm:pt>
    <dgm:pt modelId="{2B107FDA-EDC8-4C1A-8CD6-5F82AE5910A8}" type="pres">
      <dgm:prSet presAssocID="{CB41FEBB-DD08-4692-999F-03726B1A65F5}" presName="vertSpace2" presStyleLbl="node1" presStyleIdx="0" presStyleCnt="2"/>
      <dgm:spPr/>
    </dgm:pt>
    <dgm:pt modelId="{B3E720D7-B76D-4638-A2EB-A9F2EE57BAA9}" type="pres">
      <dgm:prSet presAssocID="{CB41FEBB-DD08-4692-999F-03726B1A65F5}" presName="circle2" presStyleLbl="node1" presStyleIdx="1" presStyleCnt="2"/>
      <dgm:spPr/>
    </dgm:pt>
    <dgm:pt modelId="{536D77DC-AC51-4ED7-A57A-6F66A639CD14}" type="pres">
      <dgm:prSet presAssocID="{CB41FEBB-DD08-4692-999F-03726B1A65F5}" presName="rect2" presStyleLbl="alignAcc1" presStyleIdx="1" presStyleCnt="2" custScaleY="122366"/>
      <dgm:spPr/>
      <dgm:t>
        <a:bodyPr/>
        <a:lstStyle/>
        <a:p>
          <a:endParaRPr lang="ru-RU"/>
        </a:p>
      </dgm:t>
    </dgm:pt>
    <dgm:pt modelId="{906ECDA5-7591-4838-9478-D7702E285768}" type="pres">
      <dgm:prSet presAssocID="{ADACC7A9-A96F-48C5-A82D-33B234034AB7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ACDCD-B57C-42DD-8790-F5D5400CD7D6}" type="pres">
      <dgm:prSet presAssocID="{CB41FEBB-DD08-4692-999F-03726B1A65F5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A6D770-9666-4A9A-AB87-EC39F2E52D81}" type="presOf" srcId="{ADACC7A9-A96F-48C5-A82D-33B234034AB7}" destId="{906ECDA5-7591-4838-9478-D7702E285768}" srcOrd="1" destOrd="0" presId="urn:microsoft.com/office/officeart/2005/8/layout/target3"/>
    <dgm:cxn modelId="{EDCBDEAB-683A-4378-B806-17D2C172AEBC}" type="presOf" srcId="{CB41FEBB-DD08-4692-999F-03726B1A65F5}" destId="{536D77DC-AC51-4ED7-A57A-6F66A639CD14}" srcOrd="0" destOrd="0" presId="urn:microsoft.com/office/officeart/2005/8/layout/target3"/>
    <dgm:cxn modelId="{D6C2FC72-C134-4726-8A4B-913AB1B8FD51}" srcId="{0A356A59-6376-4D99-BC6B-BAAD790BFEAA}" destId="{ADACC7A9-A96F-48C5-A82D-33B234034AB7}" srcOrd="0" destOrd="0" parTransId="{BCBEEECB-2285-4EE2-9FBD-10E14D4FF779}" sibTransId="{BADF29E0-CFD9-4276-A08C-87FA1CBC6445}"/>
    <dgm:cxn modelId="{73E7AA28-DBAD-4E2A-89E5-36D45CC0B073}" type="presOf" srcId="{ADACC7A9-A96F-48C5-A82D-33B234034AB7}" destId="{AE6B13E3-671E-4D7E-BDBA-C62A95BE1B3B}" srcOrd="0" destOrd="0" presId="urn:microsoft.com/office/officeart/2005/8/layout/target3"/>
    <dgm:cxn modelId="{79AA9BDE-671D-4AC0-83DA-A2D54195D9F8}" type="presOf" srcId="{CB41FEBB-DD08-4692-999F-03726B1A65F5}" destId="{38EACDCD-B57C-42DD-8790-F5D5400CD7D6}" srcOrd="1" destOrd="0" presId="urn:microsoft.com/office/officeart/2005/8/layout/target3"/>
    <dgm:cxn modelId="{E995F8BE-2457-46D1-9095-ACDD70828348}" type="presOf" srcId="{0A356A59-6376-4D99-BC6B-BAAD790BFEAA}" destId="{D524FB5F-F4DB-4AA8-AF85-80666117C73F}" srcOrd="0" destOrd="0" presId="urn:microsoft.com/office/officeart/2005/8/layout/target3"/>
    <dgm:cxn modelId="{6FB57A9D-1BCD-4989-A335-D11466A6EC79}" srcId="{0A356A59-6376-4D99-BC6B-BAAD790BFEAA}" destId="{CB41FEBB-DD08-4692-999F-03726B1A65F5}" srcOrd="1" destOrd="0" parTransId="{810EDE23-139E-4C25-B1A7-D9C03C4790C0}" sibTransId="{824234CD-9915-4080-8CC2-22753C4A88CD}"/>
    <dgm:cxn modelId="{B6E31575-9463-4205-9B9D-1CE381A5CD47}" type="presParOf" srcId="{D524FB5F-F4DB-4AA8-AF85-80666117C73F}" destId="{006EAB7C-C26A-4177-9C0C-3B2870D8237E}" srcOrd="0" destOrd="0" presId="urn:microsoft.com/office/officeart/2005/8/layout/target3"/>
    <dgm:cxn modelId="{C9F2EFDF-9F87-4685-A295-F2D9F4F25E08}" type="presParOf" srcId="{D524FB5F-F4DB-4AA8-AF85-80666117C73F}" destId="{658A8C8E-8BD6-4E98-B058-9722191454C3}" srcOrd="1" destOrd="0" presId="urn:microsoft.com/office/officeart/2005/8/layout/target3"/>
    <dgm:cxn modelId="{8E3897FF-F7A1-4EB4-AC51-7A2F559BCA3B}" type="presParOf" srcId="{D524FB5F-F4DB-4AA8-AF85-80666117C73F}" destId="{AE6B13E3-671E-4D7E-BDBA-C62A95BE1B3B}" srcOrd="2" destOrd="0" presId="urn:microsoft.com/office/officeart/2005/8/layout/target3"/>
    <dgm:cxn modelId="{E8E0FE1F-7049-44AC-A457-FB4964F2C07E}" type="presParOf" srcId="{D524FB5F-F4DB-4AA8-AF85-80666117C73F}" destId="{2B107FDA-EDC8-4C1A-8CD6-5F82AE5910A8}" srcOrd="3" destOrd="0" presId="urn:microsoft.com/office/officeart/2005/8/layout/target3"/>
    <dgm:cxn modelId="{5929BF15-F500-4EC8-BAEB-9015309C0BF6}" type="presParOf" srcId="{D524FB5F-F4DB-4AA8-AF85-80666117C73F}" destId="{B3E720D7-B76D-4638-A2EB-A9F2EE57BAA9}" srcOrd="4" destOrd="0" presId="urn:microsoft.com/office/officeart/2005/8/layout/target3"/>
    <dgm:cxn modelId="{CA0BA901-382D-475B-B65F-FA283452AF73}" type="presParOf" srcId="{D524FB5F-F4DB-4AA8-AF85-80666117C73F}" destId="{536D77DC-AC51-4ED7-A57A-6F66A639CD14}" srcOrd="5" destOrd="0" presId="urn:microsoft.com/office/officeart/2005/8/layout/target3"/>
    <dgm:cxn modelId="{871CD9F7-9260-4226-A5D1-02511B8C3EB8}" type="presParOf" srcId="{D524FB5F-F4DB-4AA8-AF85-80666117C73F}" destId="{906ECDA5-7591-4838-9478-D7702E285768}" srcOrd="6" destOrd="0" presId="urn:microsoft.com/office/officeart/2005/8/layout/target3"/>
    <dgm:cxn modelId="{336D62F7-9653-4E03-BAAD-A28809D2597B}" type="presParOf" srcId="{D524FB5F-F4DB-4AA8-AF85-80666117C73F}" destId="{38EACDCD-B57C-42DD-8790-F5D5400CD7D6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B9B75F9-40CB-409A-96F9-C5063271EE1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8BA9A60-69EB-49AE-8A70-CEF0232E7828}">
      <dgm:prSet custT="1"/>
      <dgm:spPr/>
      <dgm:t>
        <a:bodyPr/>
        <a:lstStyle/>
        <a:p>
          <a:pPr rtl="0"/>
          <a:r>
            <a:rPr lang="ru-RU" sz="2400" smtClean="0"/>
            <a:t>Построение бизнес-архитектуры начинается с общего обзора ситуации:</a:t>
          </a:r>
          <a:endParaRPr lang="ru-RU" sz="2400"/>
        </a:p>
      </dgm:t>
    </dgm:pt>
    <dgm:pt modelId="{EE7E46B8-474A-45FA-A12F-8CAE3B08C0D0}" type="parTrans" cxnId="{DFAC1833-C248-424D-BCCA-8901640246F3}">
      <dgm:prSet/>
      <dgm:spPr/>
      <dgm:t>
        <a:bodyPr/>
        <a:lstStyle/>
        <a:p>
          <a:endParaRPr lang="ru-RU"/>
        </a:p>
      </dgm:t>
    </dgm:pt>
    <dgm:pt modelId="{17A4DECC-4ADC-453D-8AD6-4E25910D2193}" type="sibTrans" cxnId="{DFAC1833-C248-424D-BCCA-8901640246F3}">
      <dgm:prSet/>
      <dgm:spPr/>
      <dgm:t>
        <a:bodyPr/>
        <a:lstStyle/>
        <a:p>
          <a:endParaRPr lang="ru-RU"/>
        </a:p>
      </dgm:t>
    </dgm:pt>
    <dgm:pt modelId="{C4124DCF-A551-40B8-9FCA-BF33884A3254}">
      <dgm:prSet custT="1"/>
      <dgm:spPr/>
      <dgm:t>
        <a:bodyPr/>
        <a:lstStyle/>
        <a:p>
          <a:pPr rtl="0"/>
          <a:r>
            <a:rPr lang="ru-RU" sz="2000" smtClean="0"/>
            <a:t>Каков внешний контекст деятельности организации?</a:t>
          </a:r>
          <a:endParaRPr lang="ru-RU" sz="2000"/>
        </a:p>
      </dgm:t>
    </dgm:pt>
    <dgm:pt modelId="{B93171A2-0F85-4EA4-892F-B5D08B338F52}" type="parTrans" cxnId="{95DFAD0D-529E-4B5C-BBDE-D5DEF48F97CE}">
      <dgm:prSet/>
      <dgm:spPr/>
      <dgm:t>
        <a:bodyPr/>
        <a:lstStyle/>
        <a:p>
          <a:endParaRPr lang="ru-RU"/>
        </a:p>
      </dgm:t>
    </dgm:pt>
    <dgm:pt modelId="{58624FB2-AD1C-4669-869F-AB8D320F9A11}" type="sibTrans" cxnId="{95DFAD0D-529E-4B5C-BBDE-D5DEF48F97CE}">
      <dgm:prSet/>
      <dgm:spPr/>
      <dgm:t>
        <a:bodyPr/>
        <a:lstStyle/>
        <a:p>
          <a:endParaRPr lang="ru-RU"/>
        </a:p>
      </dgm:t>
    </dgm:pt>
    <dgm:pt modelId="{53CF98A5-6310-435C-9B1D-5B91488841EB}">
      <dgm:prSet custT="1"/>
      <dgm:spPr/>
      <dgm:t>
        <a:bodyPr/>
        <a:lstStyle/>
        <a:p>
          <a:pPr rtl="0"/>
          <a:r>
            <a:rPr lang="ru-RU" sz="2000" smtClean="0"/>
            <a:t>В чем состоят основные функции и добавочная стоимость, которая является итогом деятельности организации?</a:t>
          </a:r>
          <a:endParaRPr lang="ru-RU" sz="2000"/>
        </a:p>
      </dgm:t>
    </dgm:pt>
    <dgm:pt modelId="{5D8734F7-D3D7-4803-B5DD-67DF5760DC61}" type="parTrans" cxnId="{E22EA876-82D4-4D7D-A748-EE0196AAF66D}">
      <dgm:prSet/>
      <dgm:spPr/>
      <dgm:t>
        <a:bodyPr/>
        <a:lstStyle/>
        <a:p>
          <a:endParaRPr lang="ru-RU"/>
        </a:p>
      </dgm:t>
    </dgm:pt>
    <dgm:pt modelId="{745B1CB6-2A3D-48DE-8F6D-3BE1DB33D374}" type="sibTrans" cxnId="{E22EA876-82D4-4D7D-A748-EE0196AAF66D}">
      <dgm:prSet/>
      <dgm:spPr/>
      <dgm:t>
        <a:bodyPr/>
        <a:lstStyle/>
        <a:p>
          <a:endParaRPr lang="ru-RU"/>
        </a:p>
      </dgm:t>
    </dgm:pt>
    <dgm:pt modelId="{BC926788-006B-4AF5-8FFD-EB6CEBAE7898}">
      <dgm:prSet custT="1"/>
      <dgm:spPr/>
      <dgm:t>
        <a:bodyPr/>
        <a:lstStyle/>
        <a:p>
          <a:pPr rtl="0"/>
          <a:r>
            <a:rPr lang="ru-RU" sz="2000" dirty="0" smtClean="0"/>
            <a:t>Какие сценарии развития бизнеса необходимо учитывать, и какова вероятность их реализации?</a:t>
          </a:r>
          <a:endParaRPr lang="ru-RU" sz="2000" dirty="0"/>
        </a:p>
      </dgm:t>
    </dgm:pt>
    <dgm:pt modelId="{ADF5B978-6182-4563-835E-2534A0D1794E}" type="parTrans" cxnId="{FF239AEA-200F-4A5B-861F-584C1343EA0E}">
      <dgm:prSet/>
      <dgm:spPr/>
      <dgm:t>
        <a:bodyPr/>
        <a:lstStyle/>
        <a:p>
          <a:endParaRPr lang="ru-RU"/>
        </a:p>
      </dgm:t>
    </dgm:pt>
    <dgm:pt modelId="{E4ECAF2F-61E7-4FCC-A715-F7DF85B375C9}" type="sibTrans" cxnId="{FF239AEA-200F-4A5B-861F-584C1343EA0E}">
      <dgm:prSet/>
      <dgm:spPr/>
      <dgm:t>
        <a:bodyPr/>
        <a:lstStyle/>
        <a:p>
          <a:endParaRPr lang="ru-RU"/>
        </a:p>
      </dgm:t>
    </dgm:pt>
    <dgm:pt modelId="{3272B00B-FAE9-42D4-97A6-DD8F1C613C33}">
      <dgm:prSet custT="1"/>
      <dgm:spPr/>
      <dgm:t>
        <a:bodyPr/>
        <a:lstStyle/>
        <a:p>
          <a:pPr rtl="0"/>
          <a:r>
            <a:rPr lang="ru-RU" sz="2000" smtClean="0"/>
            <a:t>Какие необходимы информационные взаимосвязи и процессы обработки информации?</a:t>
          </a:r>
          <a:endParaRPr lang="ru-RU" sz="2000"/>
        </a:p>
      </dgm:t>
    </dgm:pt>
    <dgm:pt modelId="{4F6F0264-C9CD-4735-BC50-120ABD293A25}" type="parTrans" cxnId="{BB2D49C9-82B8-40B5-BBD3-7374F0BBA8FE}">
      <dgm:prSet/>
      <dgm:spPr/>
      <dgm:t>
        <a:bodyPr/>
        <a:lstStyle/>
        <a:p>
          <a:endParaRPr lang="ru-RU"/>
        </a:p>
      </dgm:t>
    </dgm:pt>
    <dgm:pt modelId="{33C9DB49-8427-45C1-B257-2452E05FC867}" type="sibTrans" cxnId="{BB2D49C9-82B8-40B5-BBD3-7374F0BBA8FE}">
      <dgm:prSet/>
      <dgm:spPr/>
      <dgm:t>
        <a:bodyPr/>
        <a:lstStyle/>
        <a:p>
          <a:endParaRPr lang="ru-RU"/>
        </a:p>
      </dgm:t>
    </dgm:pt>
    <dgm:pt modelId="{FBD79267-6702-4ED6-A876-08ACD489BFC0}" type="pres">
      <dgm:prSet presAssocID="{7B9B75F9-40CB-409A-96F9-C5063271EE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459E93-2706-422B-9397-09F8DA86CE20}" type="pres">
      <dgm:prSet presAssocID="{58BA9A60-69EB-49AE-8A70-CEF0232E7828}" presName="linNode" presStyleCnt="0"/>
      <dgm:spPr/>
    </dgm:pt>
    <dgm:pt modelId="{63A4EF1C-144F-4F9A-9ABD-90AB0157F979}" type="pres">
      <dgm:prSet presAssocID="{58BA9A60-69EB-49AE-8A70-CEF0232E782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47ACD-EF5B-47D0-A66C-1D5A87DADC72}" type="pres">
      <dgm:prSet presAssocID="{58BA9A60-69EB-49AE-8A70-CEF0232E7828}" presName="descendantText" presStyleLbl="alignAccFollowNode1" presStyleIdx="0" presStyleCnt="1" custLinFactNeighborX="21714" custLinFactNeighborY="4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A2D85B-1F7E-4CDC-BDCE-5DA07E90287F}" type="presOf" srcId="{3272B00B-FAE9-42D4-97A6-DD8F1C613C33}" destId="{74747ACD-EF5B-47D0-A66C-1D5A87DADC72}" srcOrd="0" destOrd="3" presId="urn:microsoft.com/office/officeart/2005/8/layout/vList5"/>
    <dgm:cxn modelId="{FF239AEA-200F-4A5B-861F-584C1343EA0E}" srcId="{58BA9A60-69EB-49AE-8A70-CEF0232E7828}" destId="{BC926788-006B-4AF5-8FFD-EB6CEBAE7898}" srcOrd="2" destOrd="0" parTransId="{ADF5B978-6182-4563-835E-2534A0D1794E}" sibTransId="{E4ECAF2F-61E7-4FCC-A715-F7DF85B375C9}"/>
    <dgm:cxn modelId="{31DCC988-8773-4BEC-8329-4DA1E0483C0B}" type="presOf" srcId="{BC926788-006B-4AF5-8FFD-EB6CEBAE7898}" destId="{74747ACD-EF5B-47D0-A66C-1D5A87DADC72}" srcOrd="0" destOrd="2" presId="urn:microsoft.com/office/officeart/2005/8/layout/vList5"/>
    <dgm:cxn modelId="{E22EA876-82D4-4D7D-A748-EE0196AAF66D}" srcId="{58BA9A60-69EB-49AE-8A70-CEF0232E7828}" destId="{53CF98A5-6310-435C-9B1D-5B91488841EB}" srcOrd="1" destOrd="0" parTransId="{5D8734F7-D3D7-4803-B5DD-67DF5760DC61}" sibTransId="{745B1CB6-2A3D-48DE-8F6D-3BE1DB33D374}"/>
    <dgm:cxn modelId="{95DFAD0D-529E-4B5C-BBDE-D5DEF48F97CE}" srcId="{58BA9A60-69EB-49AE-8A70-CEF0232E7828}" destId="{C4124DCF-A551-40B8-9FCA-BF33884A3254}" srcOrd="0" destOrd="0" parTransId="{B93171A2-0F85-4EA4-892F-B5D08B338F52}" sibTransId="{58624FB2-AD1C-4669-869F-AB8D320F9A11}"/>
    <dgm:cxn modelId="{0B8CB016-E6D6-44ED-8EEE-E979E73AA46C}" type="presOf" srcId="{58BA9A60-69EB-49AE-8A70-CEF0232E7828}" destId="{63A4EF1C-144F-4F9A-9ABD-90AB0157F979}" srcOrd="0" destOrd="0" presId="urn:microsoft.com/office/officeart/2005/8/layout/vList5"/>
    <dgm:cxn modelId="{F52A4C73-3151-4850-AF13-B629CFBFFA5E}" type="presOf" srcId="{C4124DCF-A551-40B8-9FCA-BF33884A3254}" destId="{74747ACD-EF5B-47D0-A66C-1D5A87DADC72}" srcOrd="0" destOrd="0" presId="urn:microsoft.com/office/officeart/2005/8/layout/vList5"/>
    <dgm:cxn modelId="{890F50E3-6877-491C-8AEA-B58A636BDDA1}" type="presOf" srcId="{53CF98A5-6310-435C-9B1D-5B91488841EB}" destId="{74747ACD-EF5B-47D0-A66C-1D5A87DADC72}" srcOrd="0" destOrd="1" presId="urn:microsoft.com/office/officeart/2005/8/layout/vList5"/>
    <dgm:cxn modelId="{DFAC1833-C248-424D-BCCA-8901640246F3}" srcId="{7B9B75F9-40CB-409A-96F9-C5063271EE14}" destId="{58BA9A60-69EB-49AE-8A70-CEF0232E7828}" srcOrd="0" destOrd="0" parTransId="{EE7E46B8-474A-45FA-A12F-8CAE3B08C0D0}" sibTransId="{17A4DECC-4ADC-453D-8AD6-4E25910D2193}"/>
    <dgm:cxn modelId="{8A135742-0B6D-4696-80D1-BBC763A41227}" type="presOf" srcId="{7B9B75F9-40CB-409A-96F9-C5063271EE14}" destId="{FBD79267-6702-4ED6-A876-08ACD489BFC0}" srcOrd="0" destOrd="0" presId="urn:microsoft.com/office/officeart/2005/8/layout/vList5"/>
    <dgm:cxn modelId="{BB2D49C9-82B8-40B5-BBD3-7374F0BBA8FE}" srcId="{58BA9A60-69EB-49AE-8A70-CEF0232E7828}" destId="{3272B00B-FAE9-42D4-97A6-DD8F1C613C33}" srcOrd="3" destOrd="0" parTransId="{4F6F0264-C9CD-4735-BC50-120ABD293A25}" sibTransId="{33C9DB49-8427-45C1-B257-2452E05FC867}"/>
    <dgm:cxn modelId="{1BB61CEC-BD29-4D29-912C-B99D55AF7FE6}" type="presParOf" srcId="{FBD79267-6702-4ED6-A876-08ACD489BFC0}" destId="{D6459E93-2706-422B-9397-09F8DA86CE20}" srcOrd="0" destOrd="0" presId="urn:microsoft.com/office/officeart/2005/8/layout/vList5"/>
    <dgm:cxn modelId="{530B276F-37F7-4113-88E7-CD06489CFA6F}" type="presParOf" srcId="{D6459E93-2706-422B-9397-09F8DA86CE20}" destId="{63A4EF1C-144F-4F9A-9ABD-90AB0157F979}" srcOrd="0" destOrd="0" presId="urn:microsoft.com/office/officeart/2005/8/layout/vList5"/>
    <dgm:cxn modelId="{60814A0E-0E23-4F4C-BB56-A561E0FD4E10}" type="presParOf" srcId="{D6459E93-2706-422B-9397-09F8DA86CE20}" destId="{74747ACD-EF5B-47D0-A66C-1D5A87DADC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2883ED-ABA5-4325-92CE-A5ED3DB0D5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78D39E-1DEE-433A-BFB1-B40FD54D2898}">
      <dgm:prSet custT="1"/>
      <dgm:spPr/>
      <dgm:t>
        <a:bodyPr/>
        <a:lstStyle/>
        <a:p>
          <a:pPr rtl="0"/>
          <a:r>
            <a:rPr lang="ru-RU" sz="2000" dirty="0" err="1" smtClean="0"/>
            <a:t>Gartner</a:t>
          </a:r>
          <a:r>
            <a:rPr lang="ru-RU" sz="2000" dirty="0" smtClean="0"/>
            <a:t> рекомендует начать с построения высокоуровневых моделей бизнес-процессов предприятия. </a:t>
          </a:r>
          <a:endParaRPr lang="ru-RU" sz="2000" dirty="0"/>
        </a:p>
      </dgm:t>
    </dgm:pt>
    <dgm:pt modelId="{6D39C284-AA4A-4DBB-A68D-DAF03D4D95B1}" type="parTrans" cxnId="{88B0253B-97B0-4729-8191-CD3C31ADA6FD}">
      <dgm:prSet/>
      <dgm:spPr/>
      <dgm:t>
        <a:bodyPr/>
        <a:lstStyle/>
        <a:p>
          <a:endParaRPr lang="ru-RU" sz="2000"/>
        </a:p>
      </dgm:t>
    </dgm:pt>
    <dgm:pt modelId="{2F202245-EAC7-4402-B307-272507965605}" type="sibTrans" cxnId="{88B0253B-97B0-4729-8191-CD3C31ADA6FD}">
      <dgm:prSet/>
      <dgm:spPr/>
      <dgm:t>
        <a:bodyPr/>
        <a:lstStyle/>
        <a:p>
          <a:endParaRPr lang="ru-RU" sz="2000"/>
        </a:p>
      </dgm:t>
    </dgm:pt>
    <dgm:pt modelId="{A05F596F-4C4A-4D24-9E48-E7711767B649}">
      <dgm:prSet custT="1"/>
      <dgm:spPr/>
      <dgm:t>
        <a:bodyPr/>
        <a:lstStyle/>
        <a:p>
          <a:pPr rtl="0"/>
          <a:r>
            <a:rPr lang="ru-RU" sz="2000" dirty="0" smtClean="0"/>
            <a:t>Начальным этапом для этого является определение классов бизнес-процессов. </a:t>
          </a:r>
          <a:endParaRPr lang="ru-RU" sz="2000" dirty="0"/>
        </a:p>
      </dgm:t>
    </dgm:pt>
    <dgm:pt modelId="{95A5A781-3753-42B5-A1C4-DCE0D42EB872}" type="parTrans" cxnId="{41F1F770-124D-4272-B5C0-43084705471D}">
      <dgm:prSet/>
      <dgm:spPr/>
      <dgm:t>
        <a:bodyPr/>
        <a:lstStyle/>
        <a:p>
          <a:endParaRPr lang="ru-RU" sz="2000"/>
        </a:p>
      </dgm:t>
    </dgm:pt>
    <dgm:pt modelId="{294FDE5F-53EC-4E5F-AED0-744E665CAA1B}" type="sibTrans" cxnId="{41F1F770-124D-4272-B5C0-43084705471D}">
      <dgm:prSet/>
      <dgm:spPr/>
      <dgm:t>
        <a:bodyPr/>
        <a:lstStyle/>
        <a:p>
          <a:endParaRPr lang="ru-RU" sz="2000"/>
        </a:p>
      </dgm:t>
    </dgm:pt>
    <dgm:pt modelId="{DD8C25D1-DEC2-4274-82A0-3BBF739DF5CC}">
      <dgm:prSet custT="1"/>
      <dgm:spPr/>
      <dgm:t>
        <a:bodyPr/>
        <a:lstStyle/>
        <a:p>
          <a:pPr rtl="0"/>
          <a:r>
            <a:rPr lang="ru-RU" sz="2000" smtClean="0"/>
            <a:t>Под </a:t>
          </a:r>
          <a:r>
            <a:rPr lang="ru-RU" sz="2000" b="1" smtClean="0"/>
            <a:t>классом бизнес-процессов </a:t>
          </a:r>
          <a:r>
            <a:rPr lang="ru-RU" sz="2000" smtClean="0"/>
            <a:t>понимается группа процессов, которые состоят из большого числа одинаковых бизнес-активностей. </a:t>
          </a:r>
          <a:endParaRPr lang="ru-RU" sz="2000"/>
        </a:p>
      </dgm:t>
    </dgm:pt>
    <dgm:pt modelId="{F04B75E4-A8DE-4F5C-9518-D6427CAA2DD7}" type="parTrans" cxnId="{63DE72C9-1DED-47BD-B1A0-5C952C1E2C5A}">
      <dgm:prSet/>
      <dgm:spPr/>
      <dgm:t>
        <a:bodyPr/>
        <a:lstStyle/>
        <a:p>
          <a:endParaRPr lang="ru-RU" sz="2000"/>
        </a:p>
      </dgm:t>
    </dgm:pt>
    <dgm:pt modelId="{7FA6BEF9-FF76-459F-9632-15974FF0229C}" type="sibTrans" cxnId="{63DE72C9-1DED-47BD-B1A0-5C952C1E2C5A}">
      <dgm:prSet/>
      <dgm:spPr/>
      <dgm:t>
        <a:bodyPr/>
        <a:lstStyle/>
        <a:p>
          <a:endParaRPr lang="ru-RU" sz="2000"/>
        </a:p>
      </dgm:t>
    </dgm:pt>
    <dgm:pt modelId="{DC4AA999-D50D-4D6F-8E79-18CFB0EBF513}" type="pres">
      <dgm:prSet presAssocID="{DD2883ED-ABA5-4325-92CE-A5ED3DB0D5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30D0D8-541E-4EF2-A3FA-FBE7EFCEF994}" type="pres">
      <dgm:prSet presAssocID="{6F78D39E-1DEE-433A-BFB1-B40FD54D289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7B547-2724-45E8-95D1-CA350F1CF251}" type="pres">
      <dgm:prSet presAssocID="{2F202245-EAC7-4402-B307-272507965605}" presName="spacer" presStyleCnt="0"/>
      <dgm:spPr/>
    </dgm:pt>
    <dgm:pt modelId="{8785C200-419A-4F7F-9C74-690CA47AD1A3}" type="pres">
      <dgm:prSet presAssocID="{A05F596F-4C4A-4D24-9E48-E7711767B6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80D25-912B-4877-B95C-933167DF9C27}" type="pres">
      <dgm:prSet presAssocID="{294FDE5F-53EC-4E5F-AED0-744E665CAA1B}" presName="spacer" presStyleCnt="0"/>
      <dgm:spPr/>
    </dgm:pt>
    <dgm:pt modelId="{8DAA005D-01CB-4630-B604-85AD20C1A4FA}" type="pres">
      <dgm:prSet presAssocID="{DD8C25D1-DEC2-4274-82A0-3BBF739DF5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010ED-F0C4-4AB9-BBE8-8D5EFDA0EC5B}" type="presOf" srcId="{A05F596F-4C4A-4D24-9E48-E7711767B649}" destId="{8785C200-419A-4F7F-9C74-690CA47AD1A3}" srcOrd="0" destOrd="0" presId="urn:microsoft.com/office/officeart/2005/8/layout/vList2"/>
    <dgm:cxn modelId="{88B0253B-97B0-4729-8191-CD3C31ADA6FD}" srcId="{DD2883ED-ABA5-4325-92CE-A5ED3DB0D582}" destId="{6F78D39E-1DEE-433A-BFB1-B40FD54D2898}" srcOrd="0" destOrd="0" parTransId="{6D39C284-AA4A-4DBB-A68D-DAF03D4D95B1}" sibTransId="{2F202245-EAC7-4402-B307-272507965605}"/>
    <dgm:cxn modelId="{0F7E5C3C-0815-4562-B19F-B3A1187074FE}" type="presOf" srcId="{DD8C25D1-DEC2-4274-82A0-3BBF739DF5CC}" destId="{8DAA005D-01CB-4630-B604-85AD20C1A4FA}" srcOrd="0" destOrd="0" presId="urn:microsoft.com/office/officeart/2005/8/layout/vList2"/>
    <dgm:cxn modelId="{DDAE0469-A995-484A-A6F9-EDBBE605296E}" type="presOf" srcId="{6F78D39E-1DEE-433A-BFB1-B40FD54D2898}" destId="{1930D0D8-541E-4EF2-A3FA-FBE7EFCEF994}" srcOrd="0" destOrd="0" presId="urn:microsoft.com/office/officeart/2005/8/layout/vList2"/>
    <dgm:cxn modelId="{41F1F770-124D-4272-B5C0-43084705471D}" srcId="{DD2883ED-ABA5-4325-92CE-A5ED3DB0D582}" destId="{A05F596F-4C4A-4D24-9E48-E7711767B649}" srcOrd="1" destOrd="0" parTransId="{95A5A781-3753-42B5-A1C4-DCE0D42EB872}" sibTransId="{294FDE5F-53EC-4E5F-AED0-744E665CAA1B}"/>
    <dgm:cxn modelId="{B76DEEE1-196C-4C2F-ADB4-ECB4160AB628}" type="presOf" srcId="{DD2883ED-ABA5-4325-92CE-A5ED3DB0D582}" destId="{DC4AA999-D50D-4D6F-8E79-18CFB0EBF513}" srcOrd="0" destOrd="0" presId="urn:microsoft.com/office/officeart/2005/8/layout/vList2"/>
    <dgm:cxn modelId="{63DE72C9-1DED-47BD-B1A0-5C952C1E2C5A}" srcId="{DD2883ED-ABA5-4325-92CE-A5ED3DB0D582}" destId="{DD8C25D1-DEC2-4274-82A0-3BBF739DF5CC}" srcOrd="2" destOrd="0" parTransId="{F04B75E4-A8DE-4F5C-9518-D6427CAA2DD7}" sibTransId="{7FA6BEF9-FF76-459F-9632-15974FF0229C}"/>
    <dgm:cxn modelId="{4E211046-9461-43DC-8042-BA0AFE779818}" type="presParOf" srcId="{DC4AA999-D50D-4D6F-8E79-18CFB0EBF513}" destId="{1930D0D8-541E-4EF2-A3FA-FBE7EFCEF994}" srcOrd="0" destOrd="0" presId="urn:microsoft.com/office/officeart/2005/8/layout/vList2"/>
    <dgm:cxn modelId="{8BF9715E-6CC6-4A5F-8C7F-AC82A647B378}" type="presParOf" srcId="{DC4AA999-D50D-4D6F-8E79-18CFB0EBF513}" destId="{0FD7B547-2724-45E8-95D1-CA350F1CF251}" srcOrd="1" destOrd="0" presId="urn:microsoft.com/office/officeart/2005/8/layout/vList2"/>
    <dgm:cxn modelId="{5AEA8702-E6C5-4D90-9B5B-2C9C47FBE5D4}" type="presParOf" srcId="{DC4AA999-D50D-4D6F-8E79-18CFB0EBF513}" destId="{8785C200-419A-4F7F-9C74-690CA47AD1A3}" srcOrd="2" destOrd="0" presId="urn:microsoft.com/office/officeart/2005/8/layout/vList2"/>
    <dgm:cxn modelId="{2004993E-22E6-4171-A566-7556DB937D7F}" type="presParOf" srcId="{DC4AA999-D50D-4D6F-8E79-18CFB0EBF513}" destId="{29380D25-912B-4877-B95C-933167DF9C27}" srcOrd="3" destOrd="0" presId="urn:microsoft.com/office/officeart/2005/8/layout/vList2"/>
    <dgm:cxn modelId="{EC6A738C-BD0E-4E63-BBEB-5DF69703DA8A}" type="presParOf" srcId="{DC4AA999-D50D-4D6F-8E79-18CFB0EBF513}" destId="{8DAA005D-01CB-4630-B604-85AD20C1A4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F9AAFB6-6710-4BF5-B073-A9674067F61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29375-823C-4297-8307-1B2B6E3C5946}">
      <dgm:prSet custT="1"/>
      <dgm:spPr/>
      <dgm:t>
        <a:bodyPr anchor="t"/>
        <a:lstStyle/>
        <a:p>
          <a:pPr rtl="0"/>
          <a:r>
            <a:rPr lang="ru-RU" sz="1600" b="1" smtClean="0"/>
            <a:t>Шаг 1. Идентификация критически важных для предприятия процессов (обычно не более восьми):</a:t>
          </a:r>
          <a:endParaRPr lang="ru-RU" sz="1600" b="1"/>
        </a:p>
      </dgm:t>
    </dgm:pt>
    <dgm:pt modelId="{0B9FA34B-DCD1-4387-91F2-AB9609F11CB9}" type="parTrans" cxnId="{ABCCE46E-9B1A-48E2-B3BC-07FA11C6F12D}">
      <dgm:prSet/>
      <dgm:spPr/>
      <dgm:t>
        <a:bodyPr/>
        <a:lstStyle/>
        <a:p>
          <a:endParaRPr lang="ru-RU" sz="1600"/>
        </a:p>
      </dgm:t>
    </dgm:pt>
    <dgm:pt modelId="{B71DB3D0-CFD6-4BD3-AC76-4BA963E54151}" type="sibTrans" cxnId="{ABCCE46E-9B1A-48E2-B3BC-07FA11C6F12D}">
      <dgm:prSet/>
      <dgm:spPr/>
      <dgm:t>
        <a:bodyPr/>
        <a:lstStyle/>
        <a:p>
          <a:endParaRPr lang="ru-RU" sz="1600"/>
        </a:p>
      </dgm:t>
    </dgm:pt>
    <dgm:pt modelId="{8C3FCAAE-028B-480B-84CB-A33E3D466503}">
      <dgm:prSet custT="1"/>
      <dgm:spPr/>
      <dgm:t>
        <a:bodyPr anchor="t"/>
        <a:lstStyle/>
        <a:p>
          <a:pPr rtl="0"/>
          <a:r>
            <a:rPr lang="ru-RU" sz="1600" b="1" smtClean="0"/>
            <a:t>процессы, которые открывают новые возможности, например, новые каналы предоставления услуг;</a:t>
          </a:r>
          <a:endParaRPr lang="ru-RU" sz="1600" b="1"/>
        </a:p>
      </dgm:t>
    </dgm:pt>
    <dgm:pt modelId="{60E261FA-23D2-4E90-AB1D-B33CB1C8A892}" type="parTrans" cxnId="{D1A7ACF2-32E0-4062-AF3F-F377B0F8F82E}">
      <dgm:prSet/>
      <dgm:spPr/>
      <dgm:t>
        <a:bodyPr/>
        <a:lstStyle/>
        <a:p>
          <a:endParaRPr lang="ru-RU" sz="1600"/>
        </a:p>
      </dgm:t>
    </dgm:pt>
    <dgm:pt modelId="{37AFD2C4-4797-4917-8CE7-692839353B98}" type="sibTrans" cxnId="{D1A7ACF2-32E0-4062-AF3F-F377B0F8F82E}">
      <dgm:prSet/>
      <dgm:spPr/>
      <dgm:t>
        <a:bodyPr/>
        <a:lstStyle/>
        <a:p>
          <a:endParaRPr lang="ru-RU" sz="1600"/>
        </a:p>
      </dgm:t>
    </dgm:pt>
    <dgm:pt modelId="{90C09F94-1CDE-4C62-B450-656368D3C837}">
      <dgm:prSet custT="1"/>
      <dgm:spPr/>
      <dgm:t>
        <a:bodyPr anchor="t"/>
        <a:lstStyle/>
        <a:p>
          <a:pPr rtl="0"/>
          <a:r>
            <a:rPr lang="ru-RU" sz="1600" b="1" smtClean="0"/>
            <a:t>процессы, которые в настоящее время выполняются плохо и являются источниками неудовлетворенности клиентов;</a:t>
          </a:r>
          <a:endParaRPr lang="ru-RU" sz="1600" b="1"/>
        </a:p>
      </dgm:t>
    </dgm:pt>
    <dgm:pt modelId="{B4764276-F060-430E-96BB-F201E5D46954}" type="parTrans" cxnId="{54BB722E-FD79-4614-B7D9-C539D1A85E40}">
      <dgm:prSet/>
      <dgm:spPr/>
      <dgm:t>
        <a:bodyPr/>
        <a:lstStyle/>
        <a:p>
          <a:endParaRPr lang="ru-RU" sz="1600"/>
        </a:p>
      </dgm:t>
    </dgm:pt>
    <dgm:pt modelId="{7F4987DD-8E71-440E-98A4-5E789EAE2434}" type="sibTrans" cxnId="{54BB722E-FD79-4614-B7D9-C539D1A85E40}">
      <dgm:prSet/>
      <dgm:spPr/>
      <dgm:t>
        <a:bodyPr/>
        <a:lstStyle/>
        <a:p>
          <a:endParaRPr lang="ru-RU" sz="1600"/>
        </a:p>
      </dgm:t>
    </dgm:pt>
    <dgm:pt modelId="{0D8B70E0-F545-4A08-9416-3F85E28BFDC7}">
      <dgm:prSet custT="1"/>
      <dgm:spPr/>
      <dgm:t>
        <a:bodyPr anchor="t"/>
        <a:lstStyle/>
        <a:p>
          <a:pPr rtl="0"/>
          <a:r>
            <a:rPr lang="ru-RU" sz="1600" b="1" dirty="0" smtClean="0"/>
            <a:t>процессы, в которых имеются возможности для экономии.</a:t>
          </a:r>
          <a:endParaRPr lang="ru-RU" sz="1600" b="1" dirty="0"/>
        </a:p>
      </dgm:t>
    </dgm:pt>
    <dgm:pt modelId="{3C4CE019-AB20-412C-AC42-7E2F25D13C2B}" type="parTrans" cxnId="{57568E08-1A01-45CC-8BA4-CE9DEE046175}">
      <dgm:prSet/>
      <dgm:spPr/>
      <dgm:t>
        <a:bodyPr/>
        <a:lstStyle/>
        <a:p>
          <a:endParaRPr lang="ru-RU" sz="1600"/>
        </a:p>
      </dgm:t>
    </dgm:pt>
    <dgm:pt modelId="{61116628-200D-4F3B-8400-66006A08549C}" type="sibTrans" cxnId="{57568E08-1A01-45CC-8BA4-CE9DEE046175}">
      <dgm:prSet/>
      <dgm:spPr/>
      <dgm:t>
        <a:bodyPr/>
        <a:lstStyle/>
        <a:p>
          <a:endParaRPr lang="ru-RU" sz="1600"/>
        </a:p>
      </dgm:t>
    </dgm:pt>
    <dgm:pt modelId="{BD9FDA75-4F0B-43A8-BE1B-B7E11F56EC9A}">
      <dgm:prSet custT="1"/>
      <dgm:spPr/>
      <dgm:t>
        <a:bodyPr anchor="t"/>
        <a:lstStyle/>
        <a:p>
          <a:pPr rtl="0"/>
          <a:r>
            <a:rPr lang="ru-RU" sz="1600" b="1" dirty="0" smtClean="0"/>
            <a:t>Шаг 2. Отследить связи между этими процессами и бизнес-стратегиями, движущими силами и критически важными факторами успеха. </a:t>
          </a:r>
          <a:endParaRPr lang="ru-RU" sz="1600" b="1" dirty="0"/>
        </a:p>
      </dgm:t>
    </dgm:pt>
    <dgm:pt modelId="{1E248D13-3475-4DEE-9599-59F1E76582F7}" type="parTrans" cxnId="{95868D68-64DB-48DD-98F3-95BFCF141DBC}">
      <dgm:prSet/>
      <dgm:spPr/>
      <dgm:t>
        <a:bodyPr/>
        <a:lstStyle/>
        <a:p>
          <a:endParaRPr lang="ru-RU" sz="1600"/>
        </a:p>
      </dgm:t>
    </dgm:pt>
    <dgm:pt modelId="{7B2DA4BF-BC98-4A70-A2B4-DCB8F8944DDB}" type="sibTrans" cxnId="{95868D68-64DB-48DD-98F3-95BFCF141DBC}">
      <dgm:prSet/>
      <dgm:spPr/>
      <dgm:t>
        <a:bodyPr/>
        <a:lstStyle/>
        <a:p>
          <a:endParaRPr lang="ru-RU" sz="1600"/>
        </a:p>
      </dgm:t>
    </dgm:pt>
    <dgm:pt modelId="{6DF689CD-F7AB-4D23-9383-6D70A72AAA7A}">
      <dgm:prSet custT="1"/>
      <dgm:spPr/>
      <dgm:t>
        <a:bodyPr anchor="t"/>
        <a:lstStyle/>
        <a:p>
          <a:pPr rtl="0"/>
          <a:r>
            <a:rPr lang="ru-RU" sz="1600" b="1" smtClean="0"/>
            <a:t>Это можно сделать с помощью матрицы взаимных связей. Для каждого элемента этой матрицы определяется качественная оценка по принципу "важно" – "неважно" или по некоторой условной шкале. Например, можно использовать так называемую шкалу 9-3-1, в соответствии с которой 9 обозначает сильную взаимосвязь, 3 – промежуточную, 1 – слабую.</a:t>
          </a:r>
          <a:endParaRPr lang="ru-RU" sz="1600" b="1"/>
        </a:p>
      </dgm:t>
    </dgm:pt>
    <dgm:pt modelId="{BD23B795-3BA8-4EC5-BD83-9C494EEA8600}" type="parTrans" cxnId="{4D2390BC-2AF0-4799-AE56-D5B899CAD7C6}">
      <dgm:prSet/>
      <dgm:spPr/>
      <dgm:t>
        <a:bodyPr/>
        <a:lstStyle/>
        <a:p>
          <a:endParaRPr lang="ru-RU" sz="1600"/>
        </a:p>
      </dgm:t>
    </dgm:pt>
    <dgm:pt modelId="{7D17D25F-E922-4BC9-8813-DE93BC133078}" type="sibTrans" cxnId="{4D2390BC-2AF0-4799-AE56-D5B899CAD7C6}">
      <dgm:prSet/>
      <dgm:spPr/>
      <dgm:t>
        <a:bodyPr/>
        <a:lstStyle/>
        <a:p>
          <a:endParaRPr lang="ru-RU" sz="1600"/>
        </a:p>
      </dgm:t>
    </dgm:pt>
    <dgm:pt modelId="{D1FE8493-6376-407E-B3D8-D4969B769231}">
      <dgm:prSet custT="1"/>
      <dgm:spPr/>
      <dgm:t>
        <a:bodyPr anchor="t"/>
        <a:lstStyle/>
        <a:p>
          <a:pPr rtl="0"/>
          <a:r>
            <a:rPr lang="ru-RU" sz="1600" b="1" smtClean="0"/>
            <a:t>Шаг 3. Построить модели высокого уровня для ключевых бизнес-процессов (см. следующий раздел). </a:t>
          </a:r>
          <a:endParaRPr lang="ru-RU" sz="1600" b="1"/>
        </a:p>
      </dgm:t>
    </dgm:pt>
    <dgm:pt modelId="{CB931AA3-564B-43FF-B27F-BB698D8F2819}" type="parTrans" cxnId="{5F8C1623-F566-440A-A1E9-BAA912597158}">
      <dgm:prSet/>
      <dgm:spPr/>
      <dgm:t>
        <a:bodyPr/>
        <a:lstStyle/>
        <a:p>
          <a:endParaRPr lang="ru-RU" sz="1600"/>
        </a:p>
      </dgm:t>
    </dgm:pt>
    <dgm:pt modelId="{3643E8F0-E0B8-4CBD-B6B6-19E3F9865262}" type="sibTrans" cxnId="{5F8C1623-F566-440A-A1E9-BAA912597158}">
      <dgm:prSet/>
      <dgm:spPr/>
      <dgm:t>
        <a:bodyPr/>
        <a:lstStyle/>
        <a:p>
          <a:endParaRPr lang="ru-RU" sz="1600"/>
        </a:p>
      </dgm:t>
    </dgm:pt>
    <dgm:pt modelId="{EAFDDE95-F064-4E4A-A34F-EDABA2A50A83}">
      <dgm:prSet custT="1"/>
      <dgm:spPr/>
      <dgm:t>
        <a:bodyPr anchor="t"/>
        <a:lstStyle/>
        <a:p>
          <a:pPr rtl="0"/>
          <a:r>
            <a:rPr lang="ru-RU" sz="1600" b="1" dirty="0" smtClean="0"/>
            <a:t>Это включает последовательность основных шагов (желательно, не более восьми на процесс).</a:t>
          </a:r>
          <a:endParaRPr lang="ru-RU" sz="1600" b="1" dirty="0"/>
        </a:p>
      </dgm:t>
    </dgm:pt>
    <dgm:pt modelId="{8681B41C-FE82-4C5D-878B-81CA05A143B7}" type="parTrans" cxnId="{5892C002-BE2C-4BEA-8B70-309E01E01F6F}">
      <dgm:prSet/>
      <dgm:spPr/>
      <dgm:t>
        <a:bodyPr/>
        <a:lstStyle/>
        <a:p>
          <a:endParaRPr lang="ru-RU" sz="1600"/>
        </a:p>
      </dgm:t>
    </dgm:pt>
    <dgm:pt modelId="{9A1EC076-4670-4DCC-AD7F-7B081105C297}" type="sibTrans" cxnId="{5892C002-BE2C-4BEA-8B70-309E01E01F6F}">
      <dgm:prSet/>
      <dgm:spPr/>
      <dgm:t>
        <a:bodyPr/>
        <a:lstStyle/>
        <a:p>
          <a:endParaRPr lang="ru-RU" sz="1600"/>
        </a:p>
      </dgm:t>
    </dgm:pt>
    <dgm:pt modelId="{FC5E82AF-099F-42F1-AC69-E3FDF7C9156D}">
      <dgm:prSet custT="1"/>
      <dgm:spPr/>
      <dgm:t>
        <a:bodyPr anchor="t"/>
        <a:lstStyle/>
        <a:p>
          <a:pPr rtl="0"/>
          <a:r>
            <a:rPr lang="ru-RU" sz="1600" b="1" smtClean="0"/>
            <a:t>Шаг 4. Для каждого шага процессов, идентифицированных на этапе 3, определить ответственных за выполнение шага. </a:t>
          </a:r>
          <a:endParaRPr lang="ru-RU" sz="1600" b="1"/>
        </a:p>
      </dgm:t>
    </dgm:pt>
    <dgm:pt modelId="{B1B9E6B0-BB34-4DCD-8288-FF15F161BB0A}" type="parTrans" cxnId="{F24B68A1-87CC-4E09-9154-C69643E8B860}">
      <dgm:prSet/>
      <dgm:spPr/>
      <dgm:t>
        <a:bodyPr/>
        <a:lstStyle/>
        <a:p>
          <a:endParaRPr lang="ru-RU" sz="1600"/>
        </a:p>
      </dgm:t>
    </dgm:pt>
    <dgm:pt modelId="{6AED7AE0-B2C8-4C26-BCE2-3C8C8A0711E3}" type="sibTrans" cxnId="{F24B68A1-87CC-4E09-9154-C69643E8B860}">
      <dgm:prSet/>
      <dgm:spPr/>
      <dgm:t>
        <a:bodyPr/>
        <a:lstStyle/>
        <a:p>
          <a:endParaRPr lang="ru-RU" sz="1600"/>
        </a:p>
      </dgm:t>
    </dgm:pt>
    <dgm:pt modelId="{22AEF82D-580A-4DA2-AD87-796A679FB48C}">
      <dgm:prSet custT="1"/>
      <dgm:spPr/>
      <dgm:t>
        <a:bodyPr anchor="t"/>
        <a:lstStyle/>
        <a:p>
          <a:pPr rtl="0"/>
          <a:r>
            <a:rPr lang="ru-RU" sz="1600" b="1" dirty="0" smtClean="0"/>
            <a:t>Это может быть функциональное подразделение внутри организации, партнер, клиент, внешний регулирующий орган.</a:t>
          </a:r>
          <a:endParaRPr lang="ru-RU" sz="1600" b="1" dirty="0"/>
        </a:p>
      </dgm:t>
    </dgm:pt>
    <dgm:pt modelId="{3EC48F6F-E730-4431-AE85-6430EFF8C45C}" type="parTrans" cxnId="{0FC66143-243A-43BA-89A0-29A14E6CCF4A}">
      <dgm:prSet/>
      <dgm:spPr/>
      <dgm:t>
        <a:bodyPr/>
        <a:lstStyle/>
        <a:p>
          <a:endParaRPr lang="ru-RU" sz="1600"/>
        </a:p>
      </dgm:t>
    </dgm:pt>
    <dgm:pt modelId="{08F8228F-9108-4DDC-9805-1B88D3B8AD49}" type="sibTrans" cxnId="{0FC66143-243A-43BA-89A0-29A14E6CCF4A}">
      <dgm:prSet/>
      <dgm:spPr/>
      <dgm:t>
        <a:bodyPr/>
        <a:lstStyle/>
        <a:p>
          <a:endParaRPr lang="ru-RU" sz="1600"/>
        </a:p>
      </dgm:t>
    </dgm:pt>
    <dgm:pt modelId="{31453E73-8AD4-4E8B-98E3-76D055CC9234}">
      <dgm:prSet custT="1"/>
      <dgm:spPr/>
      <dgm:t>
        <a:bodyPr anchor="t"/>
        <a:lstStyle/>
        <a:p>
          <a:pPr rtl="0"/>
          <a:r>
            <a:rPr lang="ru-RU" sz="1600" b="1" smtClean="0"/>
            <a:t>Шаг 5. Идентифицировать и документировать основные категории информационных объектов (опять же рекомендуется не более восьми).</a:t>
          </a:r>
          <a:endParaRPr lang="ru-RU" sz="1600" b="1"/>
        </a:p>
      </dgm:t>
    </dgm:pt>
    <dgm:pt modelId="{3C9A093B-A081-49F0-8A02-F93FFC74A62A}" type="parTrans" cxnId="{DC8A5A22-77BB-4329-9115-48DCCBDF8498}">
      <dgm:prSet/>
      <dgm:spPr/>
      <dgm:t>
        <a:bodyPr/>
        <a:lstStyle/>
        <a:p>
          <a:endParaRPr lang="ru-RU" sz="1600"/>
        </a:p>
      </dgm:t>
    </dgm:pt>
    <dgm:pt modelId="{D5735F82-14BB-4F96-8FC2-3813FEF98603}" type="sibTrans" cxnId="{DC8A5A22-77BB-4329-9115-48DCCBDF8498}">
      <dgm:prSet/>
      <dgm:spPr/>
      <dgm:t>
        <a:bodyPr/>
        <a:lstStyle/>
        <a:p>
          <a:endParaRPr lang="ru-RU" sz="1600"/>
        </a:p>
      </dgm:t>
    </dgm:pt>
    <dgm:pt modelId="{85D455C2-67FB-4939-94AB-05C7175677A1}" type="pres">
      <dgm:prSet presAssocID="{6F9AAFB6-6710-4BF5-B073-A9674067F61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2E77CC-20D5-4043-ABE8-FE6F51A3C38C}" type="pres">
      <dgm:prSet presAssocID="{6F9AAFB6-6710-4BF5-B073-A9674067F610}" presName="arrow" presStyleLbl="bgShp" presStyleIdx="0" presStyleCnt="1" custScaleX="117647"/>
      <dgm:spPr/>
    </dgm:pt>
    <dgm:pt modelId="{B5345427-2581-4D89-95C6-BF4315448445}" type="pres">
      <dgm:prSet presAssocID="{6F9AAFB6-6710-4BF5-B073-A9674067F610}" presName="linearProcess" presStyleCnt="0"/>
      <dgm:spPr/>
    </dgm:pt>
    <dgm:pt modelId="{3BD8A51B-6197-4CF5-B8BC-436710E55805}" type="pres">
      <dgm:prSet presAssocID="{D4229375-823C-4297-8307-1B2B6E3C5946}" presName="textNode" presStyleLbl="node1" presStyleIdx="0" presStyleCnt="5" custScaleX="122266" custScaleY="239456" custLinFactNeighborX="20776" custLinFactNeighborY="-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CB762-32CA-43E8-AB23-4ABE45956547}" type="pres">
      <dgm:prSet presAssocID="{B71DB3D0-CFD6-4BD3-AC76-4BA963E54151}" presName="sibTrans" presStyleCnt="0"/>
      <dgm:spPr/>
    </dgm:pt>
    <dgm:pt modelId="{DDEE3DFA-83A6-4B13-ADC6-CBF55222F53F}" type="pres">
      <dgm:prSet presAssocID="{BD9FDA75-4F0B-43A8-BE1B-B7E11F56EC9A}" presName="textNode" presStyleLbl="node1" presStyleIdx="1" presStyleCnt="5" custScaleX="137484" custScaleY="239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46BD6-D5BF-4EED-B118-2A8DBC686E80}" type="pres">
      <dgm:prSet presAssocID="{7B2DA4BF-BC98-4A70-A2B4-DCB8F8944DDB}" presName="sibTrans" presStyleCnt="0"/>
      <dgm:spPr/>
    </dgm:pt>
    <dgm:pt modelId="{25170DC4-872A-4FB4-9271-54D989C7FEA2}" type="pres">
      <dgm:prSet presAssocID="{D1FE8493-6376-407E-B3D8-D4969B769231}" presName="textNode" presStyleLbl="node1" presStyleIdx="2" presStyleCnt="5" custScaleX="107298" custScaleY="239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1023E-68E3-4181-96AA-79EBA41B2416}" type="pres">
      <dgm:prSet presAssocID="{3643E8F0-E0B8-4CBD-B6B6-19E3F9865262}" presName="sibTrans" presStyleCnt="0"/>
      <dgm:spPr/>
    </dgm:pt>
    <dgm:pt modelId="{6C317D55-8C97-45A5-BF4A-410B5CB8AB08}" type="pres">
      <dgm:prSet presAssocID="{FC5E82AF-099F-42F1-AC69-E3FDF7C9156D}" presName="textNode" presStyleLbl="node1" presStyleIdx="3" presStyleCnt="5" custScaleX="111693" custScaleY="239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E3E02-9000-4A62-8B17-B88A6B31B788}" type="pres">
      <dgm:prSet presAssocID="{6AED7AE0-B2C8-4C26-BCE2-3C8C8A0711E3}" presName="sibTrans" presStyleCnt="0"/>
      <dgm:spPr/>
    </dgm:pt>
    <dgm:pt modelId="{2972D54E-8574-4036-A41C-A65C21166D3C}" type="pres">
      <dgm:prSet presAssocID="{31453E73-8AD4-4E8B-98E3-76D055CC9234}" presName="textNode" presStyleLbl="node1" presStyleIdx="4" presStyleCnt="5" custScaleY="239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F762CE-B1D3-4665-80D6-0B43DF0E22A7}" type="presOf" srcId="{EAFDDE95-F064-4E4A-A34F-EDABA2A50A83}" destId="{25170DC4-872A-4FB4-9271-54D989C7FEA2}" srcOrd="0" destOrd="1" presId="urn:microsoft.com/office/officeart/2005/8/layout/hProcess9"/>
    <dgm:cxn modelId="{FBD8936B-8875-43C9-957A-C11943D18798}" type="presOf" srcId="{90C09F94-1CDE-4C62-B450-656368D3C837}" destId="{3BD8A51B-6197-4CF5-B8BC-436710E55805}" srcOrd="0" destOrd="2" presId="urn:microsoft.com/office/officeart/2005/8/layout/hProcess9"/>
    <dgm:cxn modelId="{ABCCE46E-9B1A-48E2-B3BC-07FA11C6F12D}" srcId="{6F9AAFB6-6710-4BF5-B073-A9674067F610}" destId="{D4229375-823C-4297-8307-1B2B6E3C5946}" srcOrd="0" destOrd="0" parTransId="{0B9FA34B-DCD1-4387-91F2-AB9609F11CB9}" sibTransId="{B71DB3D0-CFD6-4BD3-AC76-4BA963E54151}"/>
    <dgm:cxn modelId="{5F8C1623-F566-440A-A1E9-BAA912597158}" srcId="{6F9AAFB6-6710-4BF5-B073-A9674067F610}" destId="{D1FE8493-6376-407E-B3D8-D4969B769231}" srcOrd="2" destOrd="0" parTransId="{CB931AA3-564B-43FF-B27F-BB698D8F2819}" sibTransId="{3643E8F0-E0B8-4CBD-B6B6-19E3F9865262}"/>
    <dgm:cxn modelId="{50ED4CF3-6F04-47CB-9989-0234AFC74F79}" type="presOf" srcId="{BD9FDA75-4F0B-43A8-BE1B-B7E11F56EC9A}" destId="{DDEE3DFA-83A6-4B13-ADC6-CBF55222F53F}" srcOrd="0" destOrd="0" presId="urn:microsoft.com/office/officeart/2005/8/layout/hProcess9"/>
    <dgm:cxn modelId="{D1A7ACF2-32E0-4062-AF3F-F377B0F8F82E}" srcId="{D4229375-823C-4297-8307-1B2B6E3C5946}" destId="{8C3FCAAE-028B-480B-84CB-A33E3D466503}" srcOrd="0" destOrd="0" parTransId="{60E261FA-23D2-4E90-AB1D-B33CB1C8A892}" sibTransId="{37AFD2C4-4797-4917-8CE7-692839353B98}"/>
    <dgm:cxn modelId="{1707AC7E-3765-459B-9087-A3741701EA02}" type="presOf" srcId="{D4229375-823C-4297-8307-1B2B6E3C5946}" destId="{3BD8A51B-6197-4CF5-B8BC-436710E55805}" srcOrd="0" destOrd="0" presId="urn:microsoft.com/office/officeart/2005/8/layout/hProcess9"/>
    <dgm:cxn modelId="{5892C002-BE2C-4BEA-8B70-309E01E01F6F}" srcId="{D1FE8493-6376-407E-B3D8-D4969B769231}" destId="{EAFDDE95-F064-4E4A-A34F-EDABA2A50A83}" srcOrd="0" destOrd="0" parTransId="{8681B41C-FE82-4C5D-878B-81CA05A143B7}" sibTransId="{9A1EC076-4670-4DCC-AD7F-7B081105C297}"/>
    <dgm:cxn modelId="{F7D95605-FDBB-4253-A6F9-5113F3745E46}" type="presOf" srcId="{FC5E82AF-099F-42F1-AC69-E3FDF7C9156D}" destId="{6C317D55-8C97-45A5-BF4A-410B5CB8AB08}" srcOrd="0" destOrd="0" presId="urn:microsoft.com/office/officeart/2005/8/layout/hProcess9"/>
    <dgm:cxn modelId="{57568E08-1A01-45CC-8BA4-CE9DEE046175}" srcId="{D4229375-823C-4297-8307-1B2B6E3C5946}" destId="{0D8B70E0-F545-4A08-9416-3F85E28BFDC7}" srcOrd="2" destOrd="0" parTransId="{3C4CE019-AB20-412C-AC42-7E2F25D13C2B}" sibTransId="{61116628-200D-4F3B-8400-66006A08549C}"/>
    <dgm:cxn modelId="{C023929F-E814-4854-9D49-FE3BCF73F62D}" type="presOf" srcId="{8C3FCAAE-028B-480B-84CB-A33E3D466503}" destId="{3BD8A51B-6197-4CF5-B8BC-436710E55805}" srcOrd="0" destOrd="1" presId="urn:microsoft.com/office/officeart/2005/8/layout/hProcess9"/>
    <dgm:cxn modelId="{DC8A5A22-77BB-4329-9115-48DCCBDF8498}" srcId="{6F9AAFB6-6710-4BF5-B073-A9674067F610}" destId="{31453E73-8AD4-4E8B-98E3-76D055CC9234}" srcOrd="4" destOrd="0" parTransId="{3C9A093B-A081-49F0-8A02-F93FFC74A62A}" sibTransId="{D5735F82-14BB-4F96-8FC2-3813FEF98603}"/>
    <dgm:cxn modelId="{22CB9220-CC8E-4C94-912F-03592E14D281}" type="presOf" srcId="{6F9AAFB6-6710-4BF5-B073-A9674067F610}" destId="{85D455C2-67FB-4939-94AB-05C7175677A1}" srcOrd="0" destOrd="0" presId="urn:microsoft.com/office/officeart/2005/8/layout/hProcess9"/>
    <dgm:cxn modelId="{54BB722E-FD79-4614-B7D9-C539D1A85E40}" srcId="{D4229375-823C-4297-8307-1B2B6E3C5946}" destId="{90C09F94-1CDE-4C62-B450-656368D3C837}" srcOrd="1" destOrd="0" parTransId="{B4764276-F060-430E-96BB-F201E5D46954}" sibTransId="{7F4987DD-8E71-440E-98A4-5E789EAE2434}"/>
    <dgm:cxn modelId="{01DC22D1-628F-4763-ADA8-1FE9FDFB3954}" type="presOf" srcId="{6DF689CD-F7AB-4D23-9383-6D70A72AAA7A}" destId="{DDEE3DFA-83A6-4B13-ADC6-CBF55222F53F}" srcOrd="0" destOrd="1" presId="urn:microsoft.com/office/officeart/2005/8/layout/hProcess9"/>
    <dgm:cxn modelId="{95868D68-64DB-48DD-98F3-95BFCF141DBC}" srcId="{6F9AAFB6-6710-4BF5-B073-A9674067F610}" destId="{BD9FDA75-4F0B-43A8-BE1B-B7E11F56EC9A}" srcOrd="1" destOrd="0" parTransId="{1E248D13-3475-4DEE-9599-59F1E76582F7}" sibTransId="{7B2DA4BF-BC98-4A70-A2B4-DCB8F8944DDB}"/>
    <dgm:cxn modelId="{4D2390BC-2AF0-4799-AE56-D5B899CAD7C6}" srcId="{BD9FDA75-4F0B-43A8-BE1B-B7E11F56EC9A}" destId="{6DF689CD-F7AB-4D23-9383-6D70A72AAA7A}" srcOrd="0" destOrd="0" parTransId="{BD23B795-3BA8-4EC5-BD83-9C494EEA8600}" sibTransId="{7D17D25F-E922-4BC9-8813-DE93BC133078}"/>
    <dgm:cxn modelId="{0FC66143-243A-43BA-89A0-29A14E6CCF4A}" srcId="{FC5E82AF-099F-42F1-AC69-E3FDF7C9156D}" destId="{22AEF82D-580A-4DA2-AD87-796A679FB48C}" srcOrd="0" destOrd="0" parTransId="{3EC48F6F-E730-4431-AE85-6430EFF8C45C}" sibTransId="{08F8228F-9108-4DDC-9805-1B88D3B8AD49}"/>
    <dgm:cxn modelId="{2A98FAAB-FD22-42B4-8DBB-98354C5389BC}" type="presOf" srcId="{22AEF82D-580A-4DA2-AD87-796A679FB48C}" destId="{6C317D55-8C97-45A5-BF4A-410B5CB8AB08}" srcOrd="0" destOrd="1" presId="urn:microsoft.com/office/officeart/2005/8/layout/hProcess9"/>
    <dgm:cxn modelId="{9F232A80-3737-4031-A983-23C6C26D5AEB}" type="presOf" srcId="{D1FE8493-6376-407E-B3D8-D4969B769231}" destId="{25170DC4-872A-4FB4-9271-54D989C7FEA2}" srcOrd="0" destOrd="0" presId="urn:microsoft.com/office/officeart/2005/8/layout/hProcess9"/>
    <dgm:cxn modelId="{F24B68A1-87CC-4E09-9154-C69643E8B860}" srcId="{6F9AAFB6-6710-4BF5-B073-A9674067F610}" destId="{FC5E82AF-099F-42F1-AC69-E3FDF7C9156D}" srcOrd="3" destOrd="0" parTransId="{B1B9E6B0-BB34-4DCD-8288-FF15F161BB0A}" sibTransId="{6AED7AE0-B2C8-4C26-BCE2-3C8C8A0711E3}"/>
    <dgm:cxn modelId="{26C91F1E-DC0A-49A6-9747-01FCD5465481}" type="presOf" srcId="{0D8B70E0-F545-4A08-9416-3F85E28BFDC7}" destId="{3BD8A51B-6197-4CF5-B8BC-436710E55805}" srcOrd="0" destOrd="3" presId="urn:microsoft.com/office/officeart/2005/8/layout/hProcess9"/>
    <dgm:cxn modelId="{DC2A9274-EA28-45C9-9882-658F069B7988}" type="presOf" srcId="{31453E73-8AD4-4E8B-98E3-76D055CC9234}" destId="{2972D54E-8574-4036-A41C-A65C21166D3C}" srcOrd="0" destOrd="0" presId="urn:microsoft.com/office/officeart/2005/8/layout/hProcess9"/>
    <dgm:cxn modelId="{7AEA426D-F124-4080-AFD9-2E24C7D7B84B}" type="presParOf" srcId="{85D455C2-67FB-4939-94AB-05C7175677A1}" destId="{652E77CC-20D5-4043-ABE8-FE6F51A3C38C}" srcOrd="0" destOrd="0" presId="urn:microsoft.com/office/officeart/2005/8/layout/hProcess9"/>
    <dgm:cxn modelId="{5F1EDB11-7D0D-4870-8CA7-231B542600FC}" type="presParOf" srcId="{85D455C2-67FB-4939-94AB-05C7175677A1}" destId="{B5345427-2581-4D89-95C6-BF4315448445}" srcOrd="1" destOrd="0" presId="urn:microsoft.com/office/officeart/2005/8/layout/hProcess9"/>
    <dgm:cxn modelId="{796B8527-7BBC-4718-A140-647ECE16BBF6}" type="presParOf" srcId="{B5345427-2581-4D89-95C6-BF4315448445}" destId="{3BD8A51B-6197-4CF5-B8BC-436710E55805}" srcOrd="0" destOrd="0" presId="urn:microsoft.com/office/officeart/2005/8/layout/hProcess9"/>
    <dgm:cxn modelId="{4635D06C-77C2-438D-A402-1F1D08DF092C}" type="presParOf" srcId="{B5345427-2581-4D89-95C6-BF4315448445}" destId="{95DCB762-32CA-43E8-AB23-4ABE45956547}" srcOrd="1" destOrd="0" presId="urn:microsoft.com/office/officeart/2005/8/layout/hProcess9"/>
    <dgm:cxn modelId="{169D6F17-1132-463F-8B3F-BEA8E5C26822}" type="presParOf" srcId="{B5345427-2581-4D89-95C6-BF4315448445}" destId="{DDEE3DFA-83A6-4B13-ADC6-CBF55222F53F}" srcOrd="2" destOrd="0" presId="urn:microsoft.com/office/officeart/2005/8/layout/hProcess9"/>
    <dgm:cxn modelId="{FCB7CCF3-BE70-4F6A-BE2D-B014AA8CC3B0}" type="presParOf" srcId="{B5345427-2581-4D89-95C6-BF4315448445}" destId="{41646BD6-D5BF-4EED-B118-2A8DBC686E80}" srcOrd="3" destOrd="0" presId="urn:microsoft.com/office/officeart/2005/8/layout/hProcess9"/>
    <dgm:cxn modelId="{8838BC1E-3554-4968-8F11-B429DA354180}" type="presParOf" srcId="{B5345427-2581-4D89-95C6-BF4315448445}" destId="{25170DC4-872A-4FB4-9271-54D989C7FEA2}" srcOrd="4" destOrd="0" presId="urn:microsoft.com/office/officeart/2005/8/layout/hProcess9"/>
    <dgm:cxn modelId="{2B21592F-3B14-49E7-88A9-678554460085}" type="presParOf" srcId="{B5345427-2581-4D89-95C6-BF4315448445}" destId="{7141023E-68E3-4181-96AA-79EBA41B2416}" srcOrd="5" destOrd="0" presId="urn:microsoft.com/office/officeart/2005/8/layout/hProcess9"/>
    <dgm:cxn modelId="{D909B64B-4888-4518-BB30-5F2AD4326227}" type="presParOf" srcId="{B5345427-2581-4D89-95C6-BF4315448445}" destId="{6C317D55-8C97-45A5-BF4A-410B5CB8AB08}" srcOrd="6" destOrd="0" presId="urn:microsoft.com/office/officeart/2005/8/layout/hProcess9"/>
    <dgm:cxn modelId="{C27330B5-DC6E-435A-8392-F5B41D20D86C}" type="presParOf" srcId="{B5345427-2581-4D89-95C6-BF4315448445}" destId="{B0CE3E02-9000-4A62-8B17-B88A6B31B788}" srcOrd="7" destOrd="0" presId="urn:microsoft.com/office/officeart/2005/8/layout/hProcess9"/>
    <dgm:cxn modelId="{16CF515A-5397-4467-B311-D199A6344158}" type="presParOf" srcId="{B5345427-2581-4D89-95C6-BF4315448445}" destId="{2972D54E-8574-4036-A41C-A65C21166D3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455F875-D925-4836-AB95-658FAC77F2A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945700F1-4688-4E5E-8A6B-28C8DB0E85FA}">
      <dgm:prSet custT="1"/>
      <dgm:spPr/>
      <dgm:t>
        <a:bodyPr/>
        <a:lstStyle/>
        <a:p>
          <a:pPr rtl="0"/>
          <a:r>
            <a:rPr lang="ru-RU" sz="1800" smtClean="0"/>
            <a:t>Архитекторы нуждаются в простых, высокоуровневых средствах описания активностей и зависимостей в терминах, которые понятны бизнес-руководителям и пользователям. </a:t>
          </a:r>
          <a:endParaRPr lang="ru-RU" sz="1800"/>
        </a:p>
      </dgm:t>
    </dgm:pt>
    <dgm:pt modelId="{953C3129-4376-48CA-B3F4-4BF192471029}" type="parTrans" cxnId="{24E1929B-A278-41C6-BA3A-67DE6BF557CB}">
      <dgm:prSet/>
      <dgm:spPr/>
      <dgm:t>
        <a:bodyPr/>
        <a:lstStyle/>
        <a:p>
          <a:endParaRPr lang="ru-RU" sz="2000">
            <a:solidFill>
              <a:schemeClr val="bg2">
                <a:lumMod val="25000"/>
              </a:schemeClr>
            </a:solidFill>
          </a:endParaRPr>
        </a:p>
      </dgm:t>
    </dgm:pt>
    <dgm:pt modelId="{72AD31A6-E800-4F02-96DF-1AF8F2E3B8F3}" type="sibTrans" cxnId="{24E1929B-A278-41C6-BA3A-67DE6BF557CB}">
      <dgm:prSet/>
      <dgm:spPr/>
      <dgm:t>
        <a:bodyPr/>
        <a:lstStyle/>
        <a:p>
          <a:endParaRPr lang="ru-RU" sz="2000">
            <a:solidFill>
              <a:schemeClr val="bg2">
                <a:lumMod val="25000"/>
              </a:schemeClr>
            </a:solidFill>
          </a:endParaRPr>
        </a:p>
      </dgm:t>
    </dgm:pt>
    <dgm:pt modelId="{C78E4C3E-1DE0-44B8-8CB2-0124782E1F70}">
      <dgm:prSet custT="1"/>
      <dgm:spPr/>
      <dgm:t>
        <a:bodyPr/>
        <a:lstStyle/>
        <a:p>
          <a:pPr rtl="0"/>
          <a:r>
            <a:rPr lang="ru-RU" sz="1800" smtClean="0"/>
            <a:t>Модели обеспечивают важную связь между бизнес-целями и стратегиями деятельности организации и многими вариантами реализации ИТ (такими как готовые пакеты программ, унаследованные приложения, специально созданные заказные приложения, обслуживание по принципу аутсорсинга и подписки).</a:t>
          </a:r>
          <a:endParaRPr lang="ru-RU" sz="1800" dirty="0"/>
        </a:p>
      </dgm:t>
    </dgm:pt>
    <dgm:pt modelId="{8D1DB51F-03D9-4C0F-9E33-3C5CE01607E7}" type="parTrans" cxnId="{1492F99A-7B7D-4828-8F17-F34440945AEE}">
      <dgm:prSet/>
      <dgm:spPr/>
      <dgm:t>
        <a:bodyPr/>
        <a:lstStyle/>
        <a:p>
          <a:endParaRPr lang="ru-RU" sz="2000">
            <a:solidFill>
              <a:schemeClr val="bg2">
                <a:lumMod val="25000"/>
              </a:schemeClr>
            </a:solidFill>
          </a:endParaRPr>
        </a:p>
      </dgm:t>
    </dgm:pt>
    <dgm:pt modelId="{4C914B88-5CC7-4FFC-B9F3-74E8343777FE}" type="sibTrans" cxnId="{1492F99A-7B7D-4828-8F17-F34440945AEE}">
      <dgm:prSet/>
      <dgm:spPr/>
      <dgm:t>
        <a:bodyPr/>
        <a:lstStyle/>
        <a:p>
          <a:endParaRPr lang="ru-RU" sz="2000">
            <a:solidFill>
              <a:schemeClr val="bg2">
                <a:lumMod val="25000"/>
              </a:schemeClr>
            </a:solidFill>
          </a:endParaRPr>
        </a:p>
      </dgm:t>
    </dgm:pt>
    <dgm:pt modelId="{627E5BED-FA6A-4317-BB00-D1FFEBCCB06C}">
      <dgm:prSet custT="1"/>
      <dgm:spPr/>
      <dgm:t>
        <a:bodyPr/>
        <a:lstStyle/>
        <a:p>
          <a:pPr rtl="0"/>
          <a:r>
            <a:rPr lang="ru-RU" sz="1800" smtClean="0"/>
            <a:t>Модели бывают различных типов: модели процессов/потоков работ, функциональные модели, организационные модели, модели данных/ресурсов, временные модели типа диаграмм Ганта, модели причинно-следственных связей.</a:t>
          </a:r>
          <a:endParaRPr lang="ru-RU" sz="1800"/>
        </a:p>
      </dgm:t>
    </dgm:pt>
    <dgm:pt modelId="{866A5F53-884F-4376-99AB-CA8E122C50AA}" type="parTrans" cxnId="{917973B8-0F35-47DC-B966-6E715E68925A}">
      <dgm:prSet/>
      <dgm:spPr/>
      <dgm:t>
        <a:bodyPr/>
        <a:lstStyle/>
        <a:p>
          <a:endParaRPr lang="ru-RU" sz="2000">
            <a:solidFill>
              <a:schemeClr val="bg2">
                <a:lumMod val="25000"/>
              </a:schemeClr>
            </a:solidFill>
          </a:endParaRPr>
        </a:p>
      </dgm:t>
    </dgm:pt>
    <dgm:pt modelId="{2E85C330-C80D-4B86-ADE8-C5825EABB3DA}" type="sibTrans" cxnId="{917973B8-0F35-47DC-B966-6E715E68925A}">
      <dgm:prSet/>
      <dgm:spPr/>
      <dgm:t>
        <a:bodyPr/>
        <a:lstStyle/>
        <a:p>
          <a:endParaRPr lang="ru-RU" sz="2000">
            <a:solidFill>
              <a:schemeClr val="bg2">
                <a:lumMod val="25000"/>
              </a:schemeClr>
            </a:solidFill>
          </a:endParaRPr>
        </a:p>
      </dgm:t>
    </dgm:pt>
    <dgm:pt modelId="{1005E9D8-580C-4357-A825-76E8B19FDD0A}" type="pres">
      <dgm:prSet presAssocID="{D455F875-D925-4836-AB95-658FAC77F2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FAC70F-3D1B-4A06-AFBF-0C59E641C059}" type="pres">
      <dgm:prSet presAssocID="{945700F1-4688-4E5E-8A6B-28C8DB0E85FA}" presName="parentText" presStyleLbl="node1" presStyleIdx="0" presStyleCnt="3" custLinFactY="-37410" custLinFactNeighborX="111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22E2B-119D-4BFD-B351-E97FBF1BC219}" type="pres">
      <dgm:prSet presAssocID="{72AD31A6-E800-4F02-96DF-1AF8F2E3B8F3}" presName="spacer" presStyleCnt="0"/>
      <dgm:spPr/>
      <dgm:t>
        <a:bodyPr/>
        <a:lstStyle/>
        <a:p>
          <a:endParaRPr lang="ru-RU"/>
        </a:p>
      </dgm:t>
    </dgm:pt>
    <dgm:pt modelId="{77FD32D9-B76C-42C4-B289-8072F598830D}" type="pres">
      <dgm:prSet presAssocID="{C78E4C3E-1DE0-44B8-8CB2-0124782E1F7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2DC8F-C7A1-4148-A5EC-9E1FFAC26F9F}" type="pres">
      <dgm:prSet presAssocID="{4C914B88-5CC7-4FFC-B9F3-74E8343777FE}" presName="spacer" presStyleCnt="0"/>
      <dgm:spPr/>
      <dgm:t>
        <a:bodyPr/>
        <a:lstStyle/>
        <a:p>
          <a:endParaRPr lang="ru-RU"/>
        </a:p>
      </dgm:t>
    </dgm:pt>
    <dgm:pt modelId="{639AEDE3-D06E-4B40-99DA-75B5CA7394A2}" type="pres">
      <dgm:prSet presAssocID="{627E5BED-FA6A-4317-BB00-D1FFEBCCB06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E1929B-A278-41C6-BA3A-67DE6BF557CB}" srcId="{D455F875-D925-4836-AB95-658FAC77F2AD}" destId="{945700F1-4688-4E5E-8A6B-28C8DB0E85FA}" srcOrd="0" destOrd="0" parTransId="{953C3129-4376-48CA-B3F4-4BF192471029}" sibTransId="{72AD31A6-E800-4F02-96DF-1AF8F2E3B8F3}"/>
    <dgm:cxn modelId="{3E76E005-DDDE-4C72-AB60-63F966A0C121}" type="presOf" srcId="{C78E4C3E-1DE0-44B8-8CB2-0124782E1F70}" destId="{77FD32D9-B76C-42C4-B289-8072F598830D}" srcOrd="0" destOrd="0" presId="urn:microsoft.com/office/officeart/2005/8/layout/vList2"/>
    <dgm:cxn modelId="{917973B8-0F35-47DC-B966-6E715E68925A}" srcId="{D455F875-D925-4836-AB95-658FAC77F2AD}" destId="{627E5BED-FA6A-4317-BB00-D1FFEBCCB06C}" srcOrd="2" destOrd="0" parTransId="{866A5F53-884F-4376-99AB-CA8E122C50AA}" sibTransId="{2E85C330-C80D-4B86-ADE8-C5825EABB3DA}"/>
    <dgm:cxn modelId="{6C80C155-FFCF-4849-AA5F-CACF1FC6F36D}" type="presOf" srcId="{627E5BED-FA6A-4317-BB00-D1FFEBCCB06C}" destId="{639AEDE3-D06E-4B40-99DA-75B5CA7394A2}" srcOrd="0" destOrd="0" presId="urn:microsoft.com/office/officeart/2005/8/layout/vList2"/>
    <dgm:cxn modelId="{DEEC569B-4AD3-4641-BE7B-238A59C70F21}" type="presOf" srcId="{945700F1-4688-4E5E-8A6B-28C8DB0E85FA}" destId="{4FFAC70F-3D1B-4A06-AFBF-0C59E641C059}" srcOrd="0" destOrd="0" presId="urn:microsoft.com/office/officeart/2005/8/layout/vList2"/>
    <dgm:cxn modelId="{36179C1E-8C53-4741-B8E6-ED4EC4119834}" type="presOf" srcId="{D455F875-D925-4836-AB95-658FAC77F2AD}" destId="{1005E9D8-580C-4357-A825-76E8B19FDD0A}" srcOrd="0" destOrd="0" presId="urn:microsoft.com/office/officeart/2005/8/layout/vList2"/>
    <dgm:cxn modelId="{1492F99A-7B7D-4828-8F17-F34440945AEE}" srcId="{D455F875-D925-4836-AB95-658FAC77F2AD}" destId="{C78E4C3E-1DE0-44B8-8CB2-0124782E1F70}" srcOrd="1" destOrd="0" parTransId="{8D1DB51F-03D9-4C0F-9E33-3C5CE01607E7}" sibTransId="{4C914B88-5CC7-4FFC-B9F3-74E8343777FE}"/>
    <dgm:cxn modelId="{F5C68505-D387-42D3-BA3E-2473E2C8C865}" type="presParOf" srcId="{1005E9D8-580C-4357-A825-76E8B19FDD0A}" destId="{4FFAC70F-3D1B-4A06-AFBF-0C59E641C059}" srcOrd="0" destOrd="0" presId="urn:microsoft.com/office/officeart/2005/8/layout/vList2"/>
    <dgm:cxn modelId="{BED19073-EB62-42A6-9C0A-1200D6032993}" type="presParOf" srcId="{1005E9D8-580C-4357-A825-76E8B19FDD0A}" destId="{D7B22E2B-119D-4BFD-B351-E97FBF1BC219}" srcOrd="1" destOrd="0" presId="urn:microsoft.com/office/officeart/2005/8/layout/vList2"/>
    <dgm:cxn modelId="{31046548-B894-4B78-843C-D5733BC9A2D0}" type="presParOf" srcId="{1005E9D8-580C-4357-A825-76E8B19FDD0A}" destId="{77FD32D9-B76C-42C4-B289-8072F598830D}" srcOrd="2" destOrd="0" presId="urn:microsoft.com/office/officeart/2005/8/layout/vList2"/>
    <dgm:cxn modelId="{C2B93262-09B8-456B-983F-FEE3B141B0F1}" type="presParOf" srcId="{1005E9D8-580C-4357-A825-76E8B19FDD0A}" destId="{4282DC8F-C7A1-4148-A5EC-9E1FFAC26F9F}" srcOrd="3" destOrd="0" presId="urn:microsoft.com/office/officeart/2005/8/layout/vList2"/>
    <dgm:cxn modelId="{336F3C31-690D-43E9-8324-9B4E9B22795C}" type="presParOf" srcId="{1005E9D8-580C-4357-A825-76E8B19FDD0A}" destId="{639AEDE3-D06E-4B40-99DA-75B5CA7394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AF36E27-7E62-4A29-81B2-4404D880B02C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38548567-2F09-4F74-8398-90984DE8E076}">
      <dgm:prSet/>
      <dgm:spPr/>
      <dgm:t>
        <a:bodyPr/>
        <a:lstStyle/>
        <a:p>
          <a:pPr rtl="0"/>
          <a:r>
            <a:rPr lang="ru-RU" smtClean="0"/>
            <a:t>декомпозиция функций/процессов;</a:t>
          </a:r>
          <a:endParaRPr lang="ru-RU"/>
        </a:p>
      </dgm:t>
    </dgm:pt>
    <dgm:pt modelId="{1821ADCB-9D3E-4C61-B826-3EA9EB1185A9}" type="parTrans" cxnId="{78644304-1CB6-4BED-AFFD-9147BB23FCC3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1C2708F4-E403-42E2-88CA-6E61CE0CA026}" type="sibTrans" cxnId="{78644304-1CB6-4BED-AFFD-9147BB23FCC3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716A2F1-ED4B-42C0-ADFB-84834615D7EA}">
      <dgm:prSet/>
      <dgm:spPr/>
      <dgm:t>
        <a:bodyPr/>
        <a:lstStyle/>
        <a:p>
          <a:pPr rtl="0"/>
          <a:r>
            <a:rPr lang="ru-RU" smtClean="0"/>
            <a:t>анализ бизнес-событий;</a:t>
          </a:r>
          <a:endParaRPr lang="ru-RU"/>
        </a:p>
      </dgm:t>
    </dgm:pt>
    <dgm:pt modelId="{CA541623-BD14-471D-890F-D5B594100263}" type="parTrans" cxnId="{37243EC9-3C25-4429-A132-56DC8DA5214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2432757-40CD-427C-A54B-1FF1E03098DC}" type="sibTrans" cxnId="{37243EC9-3C25-4429-A132-56DC8DA5214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69E5B02-D5F3-45BA-9924-2B97C302BFC4}">
      <dgm:prSet/>
      <dgm:spPr/>
      <dgm:t>
        <a:bodyPr/>
        <a:lstStyle/>
        <a:p>
          <a:pPr rtl="0"/>
          <a:r>
            <a:rPr lang="ru-RU" smtClean="0"/>
            <a:t>моделирование местоположений выполнения функций/процессов;</a:t>
          </a:r>
          <a:endParaRPr lang="ru-RU"/>
        </a:p>
      </dgm:t>
    </dgm:pt>
    <dgm:pt modelId="{05CA0ADB-B791-436C-AC7E-2F76E958C216}" type="parTrans" cxnId="{7B8F679B-AA5C-48C6-BE57-F6391F1A3B5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1065C75-447F-4EF6-9698-F048D24F89B8}" type="sibTrans" cxnId="{7B8F679B-AA5C-48C6-BE57-F6391F1A3B5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0079410D-D9E8-4472-B39D-465D80D50C0C}">
      <dgm:prSet/>
      <dgm:spPr/>
      <dgm:t>
        <a:bodyPr/>
        <a:lstStyle/>
        <a:p>
          <a:pPr rtl="0"/>
          <a:r>
            <a:rPr lang="ru-RU" smtClean="0"/>
            <a:t>модель интеграции функций/процессов.</a:t>
          </a:r>
          <a:endParaRPr lang="ru-RU"/>
        </a:p>
      </dgm:t>
    </dgm:pt>
    <dgm:pt modelId="{7349FC48-A1AB-4D82-9CAE-9C6EEC7A0E72}" type="parTrans" cxnId="{C1D964CB-A10F-4843-ABFC-494F19D9CD48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E8FC93FB-DF87-4B4D-9D62-B1B082039975}" type="sibTrans" cxnId="{C1D964CB-A10F-4843-ABFC-494F19D9CD48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2BA29D4B-588E-4E56-B9B7-4BA487A72F2E}" type="pres">
      <dgm:prSet presAssocID="{6AF36E27-7E62-4A29-81B2-4404D880B0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18FBDD-52A7-4E1B-8B23-F9D97171E104}" type="pres">
      <dgm:prSet presAssocID="{38548567-2F09-4F74-8398-90984DE8E076}" presName="parentText" presStyleLbl="node1" presStyleIdx="0" presStyleCnt="4" custLinFactY="-35647" custLinFactNeighborX="113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42F7F-B2E6-4D6B-B050-32913EF33BF5}" type="pres">
      <dgm:prSet presAssocID="{1C2708F4-E403-42E2-88CA-6E61CE0CA026}" presName="spacer" presStyleCnt="0"/>
      <dgm:spPr/>
      <dgm:t>
        <a:bodyPr/>
        <a:lstStyle/>
        <a:p>
          <a:endParaRPr lang="ru-RU"/>
        </a:p>
      </dgm:t>
    </dgm:pt>
    <dgm:pt modelId="{FF5CFD84-896C-472C-BC06-941169EE434C}" type="pres">
      <dgm:prSet presAssocID="{8716A2F1-ED4B-42C0-ADFB-84834615D7E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5AEF3-29EA-48F1-A867-51F4828BF19B}" type="pres">
      <dgm:prSet presAssocID="{D2432757-40CD-427C-A54B-1FF1E03098DC}" presName="spacer" presStyleCnt="0"/>
      <dgm:spPr/>
      <dgm:t>
        <a:bodyPr/>
        <a:lstStyle/>
        <a:p>
          <a:endParaRPr lang="ru-RU"/>
        </a:p>
      </dgm:t>
    </dgm:pt>
    <dgm:pt modelId="{64A35500-5DD3-444F-B636-D77AF7C21FA6}" type="pres">
      <dgm:prSet presAssocID="{C69E5B02-D5F3-45BA-9924-2B97C302BFC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73EE0-99BD-4645-A529-BB30D1DEE768}" type="pres">
      <dgm:prSet presAssocID="{61065C75-447F-4EF6-9698-F048D24F89B8}" presName="spacer" presStyleCnt="0"/>
      <dgm:spPr/>
      <dgm:t>
        <a:bodyPr/>
        <a:lstStyle/>
        <a:p>
          <a:endParaRPr lang="ru-RU"/>
        </a:p>
      </dgm:t>
    </dgm:pt>
    <dgm:pt modelId="{DD0E209B-3D36-4185-85C6-F0FEF32B52BF}" type="pres">
      <dgm:prSet presAssocID="{0079410D-D9E8-4472-B39D-465D80D50C0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243EC9-3C25-4429-A132-56DC8DA52142}" srcId="{6AF36E27-7E62-4A29-81B2-4404D880B02C}" destId="{8716A2F1-ED4B-42C0-ADFB-84834615D7EA}" srcOrd="1" destOrd="0" parTransId="{CA541623-BD14-471D-890F-D5B594100263}" sibTransId="{D2432757-40CD-427C-A54B-1FF1E03098DC}"/>
    <dgm:cxn modelId="{4F0AF6FB-6559-4A1C-A616-0F7FBF24C168}" type="presOf" srcId="{6AF36E27-7E62-4A29-81B2-4404D880B02C}" destId="{2BA29D4B-588E-4E56-B9B7-4BA487A72F2E}" srcOrd="0" destOrd="0" presId="urn:microsoft.com/office/officeart/2005/8/layout/vList2"/>
    <dgm:cxn modelId="{9BE76845-0DE7-42CC-ACE2-30D3B8C08EFE}" type="presOf" srcId="{0079410D-D9E8-4472-B39D-465D80D50C0C}" destId="{DD0E209B-3D36-4185-85C6-F0FEF32B52BF}" srcOrd="0" destOrd="0" presId="urn:microsoft.com/office/officeart/2005/8/layout/vList2"/>
    <dgm:cxn modelId="{78644304-1CB6-4BED-AFFD-9147BB23FCC3}" srcId="{6AF36E27-7E62-4A29-81B2-4404D880B02C}" destId="{38548567-2F09-4F74-8398-90984DE8E076}" srcOrd="0" destOrd="0" parTransId="{1821ADCB-9D3E-4C61-B826-3EA9EB1185A9}" sibTransId="{1C2708F4-E403-42E2-88CA-6E61CE0CA026}"/>
    <dgm:cxn modelId="{0B1A4D8E-A274-4AE9-B080-DA6C5DEE61E1}" type="presOf" srcId="{8716A2F1-ED4B-42C0-ADFB-84834615D7EA}" destId="{FF5CFD84-896C-472C-BC06-941169EE434C}" srcOrd="0" destOrd="0" presId="urn:microsoft.com/office/officeart/2005/8/layout/vList2"/>
    <dgm:cxn modelId="{7B8F679B-AA5C-48C6-BE57-F6391F1A3B5E}" srcId="{6AF36E27-7E62-4A29-81B2-4404D880B02C}" destId="{C69E5B02-D5F3-45BA-9924-2B97C302BFC4}" srcOrd="2" destOrd="0" parTransId="{05CA0ADB-B791-436C-AC7E-2F76E958C216}" sibTransId="{61065C75-447F-4EF6-9698-F048D24F89B8}"/>
    <dgm:cxn modelId="{25C231BC-DE40-405D-83EE-7941212CC98C}" type="presOf" srcId="{38548567-2F09-4F74-8398-90984DE8E076}" destId="{1C18FBDD-52A7-4E1B-8B23-F9D97171E104}" srcOrd="0" destOrd="0" presId="urn:microsoft.com/office/officeart/2005/8/layout/vList2"/>
    <dgm:cxn modelId="{C7801EF4-C3D5-435B-A29A-9E3523797622}" type="presOf" srcId="{C69E5B02-D5F3-45BA-9924-2B97C302BFC4}" destId="{64A35500-5DD3-444F-B636-D77AF7C21FA6}" srcOrd="0" destOrd="0" presId="urn:microsoft.com/office/officeart/2005/8/layout/vList2"/>
    <dgm:cxn modelId="{C1D964CB-A10F-4843-ABFC-494F19D9CD48}" srcId="{6AF36E27-7E62-4A29-81B2-4404D880B02C}" destId="{0079410D-D9E8-4472-B39D-465D80D50C0C}" srcOrd="3" destOrd="0" parTransId="{7349FC48-A1AB-4D82-9CAE-9C6EEC7A0E72}" sibTransId="{E8FC93FB-DF87-4B4D-9D62-B1B082039975}"/>
    <dgm:cxn modelId="{BC43AD4D-C5A0-4463-B879-168BFCE1DE6A}" type="presParOf" srcId="{2BA29D4B-588E-4E56-B9B7-4BA487A72F2E}" destId="{1C18FBDD-52A7-4E1B-8B23-F9D97171E104}" srcOrd="0" destOrd="0" presId="urn:microsoft.com/office/officeart/2005/8/layout/vList2"/>
    <dgm:cxn modelId="{1C4341F9-E8BC-4068-BC4E-3924A3FD3BED}" type="presParOf" srcId="{2BA29D4B-588E-4E56-B9B7-4BA487A72F2E}" destId="{9FA42F7F-B2E6-4D6B-B050-32913EF33BF5}" srcOrd="1" destOrd="0" presId="urn:microsoft.com/office/officeart/2005/8/layout/vList2"/>
    <dgm:cxn modelId="{4BF6D817-5469-4328-90A6-10D4677A8CA8}" type="presParOf" srcId="{2BA29D4B-588E-4E56-B9B7-4BA487A72F2E}" destId="{FF5CFD84-896C-472C-BC06-941169EE434C}" srcOrd="2" destOrd="0" presId="urn:microsoft.com/office/officeart/2005/8/layout/vList2"/>
    <dgm:cxn modelId="{C409D7E7-3A97-44D8-852E-C771B7548550}" type="presParOf" srcId="{2BA29D4B-588E-4E56-B9B7-4BA487A72F2E}" destId="{5725AEF3-29EA-48F1-A867-51F4828BF19B}" srcOrd="3" destOrd="0" presId="urn:microsoft.com/office/officeart/2005/8/layout/vList2"/>
    <dgm:cxn modelId="{E5E61F06-292C-44D5-82ED-39161A33178A}" type="presParOf" srcId="{2BA29D4B-588E-4E56-B9B7-4BA487A72F2E}" destId="{64A35500-5DD3-444F-B636-D77AF7C21FA6}" srcOrd="4" destOrd="0" presId="urn:microsoft.com/office/officeart/2005/8/layout/vList2"/>
    <dgm:cxn modelId="{FAC5E4CE-2726-4ECE-BF0C-0EAD25308F35}" type="presParOf" srcId="{2BA29D4B-588E-4E56-B9B7-4BA487A72F2E}" destId="{D2D73EE0-99BD-4645-A529-BB30D1DEE768}" srcOrd="5" destOrd="0" presId="urn:microsoft.com/office/officeart/2005/8/layout/vList2"/>
    <dgm:cxn modelId="{B2FACA38-D10C-481D-AB82-E6DAC5EA67F7}" type="presParOf" srcId="{2BA29D4B-588E-4E56-B9B7-4BA487A72F2E}" destId="{DD0E209B-3D36-4185-85C6-F0FEF32B52B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ED4A04-464F-4D68-89CA-45AD7A170D1C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187A75E-656A-4312-9823-E6867BABD31C}">
      <dgm:prSet custT="1"/>
      <dgm:spPr/>
      <dgm:t>
        <a:bodyPr/>
        <a:lstStyle/>
        <a:p>
          <a:pPr rtl="0"/>
          <a:r>
            <a:rPr lang="ru-RU" sz="1800" b="1" i="1" dirty="0" smtClean="0"/>
            <a:t>Декомпозиция бизнес-процессов</a:t>
          </a:r>
          <a:r>
            <a:rPr lang="ru-RU" sz="1800" b="1" dirty="0" smtClean="0"/>
            <a:t> включает:</a:t>
          </a:r>
          <a:endParaRPr lang="ru-RU" sz="1800" b="1" dirty="0"/>
        </a:p>
      </dgm:t>
    </dgm:pt>
    <dgm:pt modelId="{F7937732-96F2-4D53-88E6-61306930EB92}" type="parTrans" cxnId="{B96088CD-B434-40A0-8191-5C6D23F72C85}">
      <dgm:prSet/>
      <dgm:spPr/>
      <dgm:t>
        <a:bodyPr/>
        <a:lstStyle/>
        <a:p>
          <a:endParaRPr lang="ru-RU" sz="1800"/>
        </a:p>
      </dgm:t>
    </dgm:pt>
    <dgm:pt modelId="{8D3A60F9-BC1A-4A4A-BFDF-CD1DF7007EFD}" type="sibTrans" cxnId="{B96088CD-B434-40A0-8191-5C6D23F72C85}">
      <dgm:prSet/>
      <dgm:spPr/>
      <dgm:t>
        <a:bodyPr/>
        <a:lstStyle/>
        <a:p>
          <a:endParaRPr lang="ru-RU" sz="1800"/>
        </a:p>
      </dgm:t>
    </dgm:pt>
    <dgm:pt modelId="{C0DB65FC-4096-4B28-BDC2-89B25556809D}">
      <dgm:prSet custT="1"/>
      <dgm:spPr/>
      <dgm:t>
        <a:bodyPr/>
        <a:lstStyle/>
        <a:p>
          <a:pPr rtl="0"/>
          <a:r>
            <a:rPr lang="ru-RU" sz="1800" b="1" dirty="0" smtClean="0"/>
            <a:t>Декомпозиция функций/процессов должна:</a:t>
          </a:r>
          <a:endParaRPr lang="ru-RU" sz="1800" b="1" dirty="0"/>
        </a:p>
      </dgm:t>
    </dgm:pt>
    <dgm:pt modelId="{ACD13F60-BECA-42C9-9318-BFB89A7D23E3}" type="parTrans" cxnId="{20FB1CD0-C142-4BFC-A0C1-F059153058B8}">
      <dgm:prSet/>
      <dgm:spPr/>
      <dgm:t>
        <a:bodyPr/>
        <a:lstStyle/>
        <a:p>
          <a:endParaRPr lang="ru-RU" sz="1800"/>
        </a:p>
      </dgm:t>
    </dgm:pt>
    <dgm:pt modelId="{2C0A16B6-F997-4E40-90BD-94C04FE4EF79}" type="sibTrans" cxnId="{20FB1CD0-C142-4BFC-A0C1-F059153058B8}">
      <dgm:prSet/>
      <dgm:spPr/>
      <dgm:t>
        <a:bodyPr/>
        <a:lstStyle/>
        <a:p>
          <a:endParaRPr lang="ru-RU" sz="1800"/>
        </a:p>
      </dgm:t>
    </dgm:pt>
    <dgm:pt modelId="{B0467162-AD75-4757-85DD-C22E3E514976}">
      <dgm:prSet custT="1"/>
      <dgm:spPr/>
      <dgm:t>
        <a:bodyPr/>
        <a:lstStyle/>
        <a:p>
          <a:pPr rtl="0"/>
          <a:r>
            <a:rPr lang="ru-RU" sz="1800" dirty="0" smtClean="0"/>
            <a:t>задать границы анализа рассмотрением наиболее критически важных функций бизнеса;</a:t>
          </a:r>
          <a:endParaRPr lang="ru-RU" sz="1800" dirty="0"/>
        </a:p>
      </dgm:t>
    </dgm:pt>
    <dgm:pt modelId="{FE82BD93-E19B-4340-BD8B-A875EF08F533}" type="parTrans" cxnId="{1573D1D5-8DAA-462C-9A31-B7F123405E70}">
      <dgm:prSet/>
      <dgm:spPr/>
      <dgm:t>
        <a:bodyPr/>
        <a:lstStyle/>
        <a:p>
          <a:endParaRPr lang="ru-RU" sz="1800"/>
        </a:p>
      </dgm:t>
    </dgm:pt>
    <dgm:pt modelId="{211FCFA7-73C2-4193-A0DA-9CCF0689B853}" type="sibTrans" cxnId="{1573D1D5-8DAA-462C-9A31-B7F123405E70}">
      <dgm:prSet/>
      <dgm:spPr/>
      <dgm:t>
        <a:bodyPr/>
        <a:lstStyle/>
        <a:p>
          <a:endParaRPr lang="ru-RU" sz="1800"/>
        </a:p>
      </dgm:t>
    </dgm:pt>
    <dgm:pt modelId="{0675BCBD-2794-49EF-A973-D4914DD4CF31}">
      <dgm:prSet custT="1"/>
      <dgm:spPr/>
      <dgm:t>
        <a:bodyPr/>
        <a:lstStyle/>
        <a:p>
          <a:pPr rtl="0"/>
          <a:r>
            <a:rPr lang="ru-RU" sz="1800" dirty="0" smtClean="0"/>
            <a:t>идентифицировать основные процессы, обеспечивающие выполнение функций организации;</a:t>
          </a:r>
          <a:endParaRPr lang="ru-RU" sz="1800" dirty="0"/>
        </a:p>
      </dgm:t>
    </dgm:pt>
    <dgm:pt modelId="{AABC5EF9-69DA-427A-8300-56AD49FC16A9}" type="parTrans" cxnId="{78A11C36-9F72-48F4-B0FF-12A53B962711}">
      <dgm:prSet/>
      <dgm:spPr/>
      <dgm:t>
        <a:bodyPr/>
        <a:lstStyle/>
        <a:p>
          <a:endParaRPr lang="ru-RU" sz="1800"/>
        </a:p>
      </dgm:t>
    </dgm:pt>
    <dgm:pt modelId="{184D2316-33AF-4968-BCB6-3ABE60DF08E7}" type="sibTrans" cxnId="{78A11C36-9F72-48F4-B0FF-12A53B962711}">
      <dgm:prSet/>
      <dgm:spPr/>
      <dgm:t>
        <a:bodyPr/>
        <a:lstStyle/>
        <a:p>
          <a:endParaRPr lang="ru-RU" sz="1800"/>
        </a:p>
      </dgm:t>
    </dgm:pt>
    <dgm:pt modelId="{DEC88A50-3507-43BD-807D-5844C8C6AEEF}">
      <dgm:prSet custT="1"/>
      <dgm:spPr/>
      <dgm:t>
        <a:bodyPr/>
        <a:lstStyle/>
        <a:p>
          <a:pPr rtl="0"/>
          <a:r>
            <a:rPr lang="ru-RU" sz="1800" dirty="0" smtClean="0"/>
            <a:t>идентифицировать </a:t>
          </a:r>
          <a:r>
            <a:rPr lang="ru-RU" sz="1800" dirty="0" err="1" smtClean="0"/>
            <a:t>межфункциональные</a:t>
          </a:r>
          <a:r>
            <a:rPr lang="ru-RU" sz="1800" dirty="0" smtClean="0"/>
            <a:t> процессы, которые являются первоочередными кандидатами на инновации, связанные с применением информационных технологий;</a:t>
          </a:r>
          <a:endParaRPr lang="ru-RU" sz="1800" dirty="0"/>
        </a:p>
      </dgm:t>
    </dgm:pt>
    <dgm:pt modelId="{A7037963-F94A-41CA-9158-2ACFD8EBA905}" type="parTrans" cxnId="{F5CA6DFE-CCDA-4AE3-AE62-4EC8FCAC78D5}">
      <dgm:prSet/>
      <dgm:spPr/>
      <dgm:t>
        <a:bodyPr/>
        <a:lstStyle/>
        <a:p>
          <a:endParaRPr lang="ru-RU" sz="1800"/>
        </a:p>
      </dgm:t>
    </dgm:pt>
    <dgm:pt modelId="{67F0D9E9-C331-43DD-82A9-A4AFE4BA9BC3}" type="sibTrans" cxnId="{F5CA6DFE-CCDA-4AE3-AE62-4EC8FCAC78D5}">
      <dgm:prSet/>
      <dgm:spPr/>
      <dgm:t>
        <a:bodyPr/>
        <a:lstStyle/>
        <a:p>
          <a:endParaRPr lang="ru-RU" sz="1800"/>
        </a:p>
      </dgm:t>
    </dgm:pt>
    <dgm:pt modelId="{7DBC844A-F7B9-49E2-98D7-EAE8B812D678}">
      <dgm:prSet custT="1"/>
      <dgm:spPr/>
      <dgm:t>
        <a:bodyPr/>
        <a:lstStyle/>
        <a:p>
          <a:pPr rtl="0"/>
          <a:r>
            <a:rPr lang="ru-RU" sz="1800" smtClean="0"/>
            <a:t>идентифицировать пересечения и излишние функции/процессы.</a:t>
          </a:r>
          <a:endParaRPr lang="ru-RU" sz="1800"/>
        </a:p>
      </dgm:t>
    </dgm:pt>
    <dgm:pt modelId="{50BDB029-B692-4E72-B862-A816815A7D53}" type="parTrans" cxnId="{B7A9D591-341A-44DE-80EB-003FE6BC40F7}">
      <dgm:prSet/>
      <dgm:spPr/>
      <dgm:t>
        <a:bodyPr/>
        <a:lstStyle/>
        <a:p>
          <a:endParaRPr lang="ru-RU" sz="1800"/>
        </a:p>
      </dgm:t>
    </dgm:pt>
    <dgm:pt modelId="{E1103A76-F183-4136-970A-D9DA4660EC77}" type="sibTrans" cxnId="{B7A9D591-341A-44DE-80EB-003FE6BC40F7}">
      <dgm:prSet/>
      <dgm:spPr/>
      <dgm:t>
        <a:bodyPr/>
        <a:lstStyle/>
        <a:p>
          <a:endParaRPr lang="ru-RU" sz="1800"/>
        </a:p>
      </dgm:t>
    </dgm:pt>
    <dgm:pt modelId="{E94A898A-5958-430A-B101-88DDE9268E80}">
      <dgm:prSet custT="1"/>
      <dgm:spPr/>
      <dgm:t>
        <a:bodyPr/>
        <a:lstStyle/>
        <a:p>
          <a:pPr rtl="0"/>
          <a:r>
            <a:rPr lang="ru-RU" sz="1800" dirty="0" smtClean="0"/>
            <a:t>идентификации </a:t>
          </a:r>
          <a:r>
            <a:rPr lang="ru-RU" sz="1800" dirty="0" err="1" smtClean="0"/>
            <a:t>подпроцессов</a:t>
          </a:r>
          <a:r>
            <a:rPr lang="ru-RU" sz="1800" dirty="0" smtClean="0"/>
            <a:t>, которые составляют основу выполнения бизнес-функций, </a:t>
          </a:r>
          <a:endParaRPr lang="ru-RU" sz="1800" dirty="0"/>
        </a:p>
      </dgm:t>
    </dgm:pt>
    <dgm:pt modelId="{3F90CB75-E0DF-4CD2-8395-B4D05B85BD29}" type="parTrans" cxnId="{F4BB3197-97A7-4BEB-BF7E-542C424D0D52}">
      <dgm:prSet/>
      <dgm:spPr/>
      <dgm:t>
        <a:bodyPr/>
        <a:lstStyle/>
        <a:p>
          <a:endParaRPr lang="ru-RU" sz="1800"/>
        </a:p>
      </dgm:t>
    </dgm:pt>
    <dgm:pt modelId="{B6057FEA-FDF4-434C-AF55-EA59C93DA8AB}" type="sibTrans" cxnId="{F4BB3197-97A7-4BEB-BF7E-542C424D0D52}">
      <dgm:prSet/>
      <dgm:spPr/>
      <dgm:t>
        <a:bodyPr/>
        <a:lstStyle/>
        <a:p>
          <a:endParaRPr lang="ru-RU" sz="1800"/>
        </a:p>
      </dgm:t>
    </dgm:pt>
    <dgm:pt modelId="{FD2C6CD3-413F-464B-B244-F3EA45E6D7FE}">
      <dgm:prSet custT="1"/>
      <dgm:spPr/>
      <dgm:t>
        <a:bodyPr/>
        <a:lstStyle/>
        <a:p>
          <a:pPr rtl="0"/>
          <a:r>
            <a:rPr lang="ru-RU" sz="1800" dirty="0" smtClean="0"/>
            <a:t>определении границ основных организационных единиц</a:t>
          </a:r>
          <a:endParaRPr lang="ru-RU" sz="1800" dirty="0"/>
        </a:p>
      </dgm:t>
    </dgm:pt>
    <dgm:pt modelId="{623EF056-E243-4D3B-B519-4FDF3F8D48C3}" type="parTrans" cxnId="{DF09DE8F-2ED5-4C7D-A18E-8E8D69C4F95E}">
      <dgm:prSet/>
      <dgm:spPr/>
      <dgm:t>
        <a:bodyPr/>
        <a:lstStyle/>
        <a:p>
          <a:endParaRPr lang="ru-RU" sz="1800"/>
        </a:p>
      </dgm:t>
    </dgm:pt>
    <dgm:pt modelId="{18C29177-9EED-4652-89E3-0621AC1C44A0}" type="sibTrans" cxnId="{DF09DE8F-2ED5-4C7D-A18E-8E8D69C4F95E}">
      <dgm:prSet/>
      <dgm:spPr/>
      <dgm:t>
        <a:bodyPr/>
        <a:lstStyle/>
        <a:p>
          <a:endParaRPr lang="ru-RU" sz="1800"/>
        </a:p>
      </dgm:t>
    </dgm:pt>
    <dgm:pt modelId="{2DDA9922-A585-4421-B635-A0417DFE8B00}">
      <dgm:prSet custT="1"/>
      <dgm:spPr/>
      <dgm:t>
        <a:bodyPr/>
        <a:lstStyle/>
        <a:p>
          <a:pPr rtl="0"/>
          <a:r>
            <a:rPr lang="ru-RU" sz="1800" dirty="0" smtClean="0"/>
            <a:t>определении вклада каждой функции в цепочку создания добавочной стоимости. </a:t>
          </a:r>
          <a:endParaRPr lang="ru-RU" sz="1800" dirty="0"/>
        </a:p>
      </dgm:t>
    </dgm:pt>
    <dgm:pt modelId="{3B142DC8-BD73-4ADA-BBCE-34F9E9CE4EC0}" type="parTrans" cxnId="{3E72ED00-E2B7-48E3-9B86-7E623B5A9444}">
      <dgm:prSet/>
      <dgm:spPr/>
      <dgm:t>
        <a:bodyPr/>
        <a:lstStyle/>
        <a:p>
          <a:endParaRPr lang="ru-RU" sz="1800"/>
        </a:p>
      </dgm:t>
    </dgm:pt>
    <dgm:pt modelId="{D9E8B27D-D136-41C8-8AB2-06BAB36FC4D5}" type="sibTrans" cxnId="{3E72ED00-E2B7-48E3-9B86-7E623B5A9444}">
      <dgm:prSet/>
      <dgm:spPr/>
      <dgm:t>
        <a:bodyPr/>
        <a:lstStyle/>
        <a:p>
          <a:endParaRPr lang="ru-RU" sz="1800"/>
        </a:p>
      </dgm:t>
    </dgm:pt>
    <dgm:pt modelId="{85D33EFB-7717-48D1-B603-38401FA2BE2A}" type="pres">
      <dgm:prSet presAssocID="{52ED4A04-464F-4D68-89CA-45AD7A170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037832-3A4F-428D-B4C3-A9A272555435}" type="pres">
      <dgm:prSet presAssocID="{A187A75E-656A-4312-9823-E6867BABD31C}" presName="parentText" presStyleLbl="node1" presStyleIdx="0" presStyleCnt="2" custScaleY="46708" custLinFactNeighborX="124" custLinFactNeighborY="-287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DB9DD-E2F3-4D4F-8C04-2979256BC07F}" type="pres">
      <dgm:prSet presAssocID="{A187A75E-656A-4312-9823-E6867BABD31C}" presName="childText" presStyleLbl="revTx" presStyleIdx="0" presStyleCnt="2" custLinFactNeighborX="124" custLinFactNeighborY="-6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ACFA8-3B8C-47BB-8DB4-6E80F341BE50}" type="pres">
      <dgm:prSet presAssocID="{C0DB65FC-4096-4B28-BDC2-89B25556809D}" presName="parentText" presStyleLbl="node1" presStyleIdx="1" presStyleCnt="2" custScaleY="468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850BB-61A7-4D90-BE57-DF1CD50D8F5E}" type="pres">
      <dgm:prSet presAssocID="{C0DB65FC-4096-4B28-BDC2-89B25556809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FDC7F-FE7C-435B-BC82-3CAC881BED0E}" type="presOf" srcId="{2DDA9922-A585-4421-B635-A0417DFE8B00}" destId="{60DDB9DD-E2F3-4D4F-8C04-2979256BC07F}" srcOrd="0" destOrd="2" presId="urn:microsoft.com/office/officeart/2005/8/layout/vList2"/>
    <dgm:cxn modelId="{644C943E-9D8A-4944-B91F-00E82411C0F2}" type="presOf" srcId="{E94A898A-5958-430A-B101-88DDE9268E80}" destId="{60DDB9DD-E2F3-4D4F-8C04-2979256BC07F}" srcOrd="0" destOrd="0" presId="urn:microsoft.com/office/officeart/2005/8/layout/vList2"/>
    <dgm:cxn modelId="{1573D1D5-8DAA-462C-9A31-B7F123405E70}" srcId="{C0DB65FC-4096-4B28-BDC2-89B25556809D}" destId="{B0467162-AD75-4757-85DD-C22E3E514976}" srcOrd="0" destOrd="0" parTransId="{FE82BD93-E19B-4340-BD8B-A875EF08F533}" sibTransId="{211FCFA7-73C2-4193-A0DA-9CCF0689B853}"/>
    <dgm:cxn modelId="{F5CA6DFE-CCDA-4AE3-AE62-4EC8FCAC78D5}" srcId="{C0DB65FC-4096-4B28-BDC2-89B25556809D}" destId="{DEC88A50-3507-43BD-807D-5844C8C6AEEF}" srcOrd="2" destOrd="0" parTransId="{A7037963-F94A-41CA-9158-2ACFD8EBA905}" sibTransId="{67F0D9E9-C331-43DD-82A9-A4AFE4BA9BC3}"/>
    <dgm:cxn modelId="{3E72ED00-E2B7-48E3-9B86-7E623B5A9444}" srcId="{A187A75E-656A-4312-9823-E6867BABD31C}" destId="{2DDA9922-A585-4421-B635-A0417DFE8B00}" srcOrd="2" destOrd="0" parTransId="{3B142DC8-BD73-4ADA-BBCE-34F9E9CE4EC0}" sibTransId="{D9E8B27D-D136-41C8-8AB2-06BAB36FC4D5}"/>
    <dgm:cxn modelId="{B7A9D591-341A-44DE-80EB-003FE6BC40F7}" srcId="{C0DB65FC-4096-4B28-BDC2-89B25556809D}" destId="{7DBC844A-F7B9-49E2-98D7-EAE8B812D678}" srcOrd="3" destOrd="0" parTransId="{50BDB029-B692-4E72-B862-A816815A7D53}" sibTransId="{E1103A76-F183-4136-970A-D9DA4660EC77}"/>
    <dgm:cxn modelId="{B256CE24-91CC-4A05-B58D-DA0B6F705F7C}" type="presOf" srcId="{B0467162-AD75-4757-85DD-C22E3E514976}" destId="{F66850BB-61A7-4D90-BE57-DF1CD50D8F5E}" srcOrd="0" destOrd="0" presId="urn:microsoft.com/office/officeart/2005/8/layout/vList2"/>
    <dgm:cxn modelId="{F4BB3197-97A7-4BEB-BF7E-542C424D0D52}" srcId="{A187A75E-656A-4312-9823-E6867BABD31C}" destId="{E94A898A-5958-430A-B101-88DDE9268E80}" srcOrd="0" destOrd="0" parTransId="{3F90CB75-E0DF-4CD2-8395-B4D05B85BD29}" sibTransId="{B6057FEA-FDF4-434C-AF55-EA59C93DA8AB}"/>
    <dgm:cxn modelId="{20D9CB13-AD02-45A1-9314-4886079F24DF}" type="presOf" srcId="{52ED4A04-464F-4D68-89CA-45AD7A170D1C}" destId="{85D33EFB-7717-48D1-B603-38401FA2BE2A}" srcOrd="0" destOrd="0" presId="urn:microsoft.com/office/officeart/2005/8/layout/vList2"/>
    <dgm:cxn modelId="{DF09DE8F-2ED5-4C7D-A18E-8E8D69C4F95E}" srcId="{A187A75E-656A-4312-9823-E6867BABD31C}" destId="{FD2C6CD3-413F-464B-B244-F3EA45E6D7FE}" srcOrd="1" destOrd="0" parTransId="{623EF056-E243-4D3B-B519-4FDF3F8D48C3}" sibTransId="{18C29177-9EED-4652-89E3-0621AC1C44A0}"/>
    <dgm:cxn modelId="{EDD32DD4-E1EA-46F3-9E1A-E6A68B117A40}" type="presOf" srcId="{DEC88A50-3507-43BD-807D-5844C8C6AEEF}" destId="{F66850BB-61A7-4D90-BE57-DF1CD50D8F5E}" srcOrd="0" destOrd="2" presId="urn:microsoft.com/office/officeart/2005/8/layout/vList2"/>
    <dgm:cxn modelId="{8B67D545-2603-4469-9053-D263685EED02}" type="presOf" srcId="{0675BCBD-2794-49EF-A973-D4914DD4CF31}" destId="{F66850BB-61A7-4D90-BE57-DF1CD50D8F5E}" srcOrd="0" destOrd="1" presId="urn:microsoft.com/office/officeart/2005/8/layout/vList2"/>
    <dgm:cxn modelId="{B70DE5D4-8B6F-44DA-B575-27775C48868A}" type="presOf" srcId="{C0DB65FC-4096-4B28-BDC2-89B25556809D}" destId="{892ACFA8-3B8C-47BB-8DB4-6E80F341BE50}" srcOrd="0" destOrd="0" presId="urn:microsoft.com/office/officeart/2005/8/layout/vList2"/>
    <dgm:cxn modelId="{78A11C36-9F72-48F4-B0FF-12A53B962711}" srcId="{C0DB65FC-4096-4B28-BDC2-89B25556809D}" destId="{0675BCBD-2794-49EF-A973-D4914DD4CF31}" srcOrd="1" destOrd="0" parTransId="{AABC5EF9-69DA-427A-8300-56AD49FC16A9}" sibTransId="{184D2316-33AF-4968-BCB6-3ABE60DF08E7}"/>
    <dgm:cxn modelId="{87F3C059-8D3E-41A6-A16E-EDCB6562FB07}" type="presOf" srcId="{A187A75E-656A-4312-9823-E6867BABD31C}" destId="{6F037832-3A4F-428D-B4C3-A9A272555435}" srcOrd="0" destOrd="0" presId="urn:microsoft.com/office/officeart/2005/8/layout/vList2"/>
    <dgm:cxn modelId="{094CB6D1-D82F-430B-98E1-B7F701A68810}" type="presOf" srcId="{7DBC844A-F7B9-49E2-98D7-EAE8B812D678}" destId="{F66850BB-61A7-4D90-BE57-DF1CD50D8F5E}" srcOrd="0" destOrd="3" presId="urn:microsoft.com/office/officeart/2005/8/layout/vList2"/>
    <dgm:cxn modelId="{998683AB-3891-49CA-A1BD-288F5A031CC2}" type="presOf" srcId="{FD2C6CD3-413F-464B-B244-F3EA45E6D7FE}" destId="{60DDB9DD-E2F3-4D4F-8C04-2979256BC07F}" srcOrd="0" destOrd="1" presId="urn:microsoft.com/office/officeart/2005/8/layout/vList2"/>
    <dgm:cxn modelId="{20FB1CD0-C142-4BFC-A0C1-F059153058B8}" srcId="{52ED4A04-464F-4D68-89CA-45AD7A170D1C}" destId="{C0DB65FC-4096-4B28-BDC2-89B25556809D}" srcOrd="1" destOrd="0" parTransId="{ACD13F60-BECA-42C9-9318-BFB89A7D23E3}" sibTransId="{2C0A16B6-F997-4E40-90BD-94C04FE4EF79}"/>
    <dgm:cxn modelId="{B96088CD-B434-40A0-8191-5C6D23F72C85}" srcId="{52ED4A04-464F-4D68-89CA-45AD7A170D1C}" destId="{A187A75E-656A-4312-9823-E6867BABD31C}" srcOrd="0" destOrd="0" parTransId="{F7937732-96F2-4D53-88E6-61306930EB92}" sibTransId="{8D3A60F9-BC1A-4A4A-BFDF-CD1DF7007EFD}"/>
    <dgm:cxn modelId="{8A716CC6-1C1F-40F4-99F1-25FDEA2D7215}" type="presParOf" srcId="{85D33EFB-7717-48D1-B603-38401FA2BE2A}" destId="{6F037832-3A4F-428D-B4C3-A9A272555435}" srcOrd="0" destOrd="0" presId="urn:microsoft.com/office/officeart/2005/8/layout/vList2"/>
    <dgm:cxn modelId="{E9462F55-5331-4E6E-BB5D-5818EE0A6133}" type="presParOf" srcId="{85D33EFB-7717-48D1-B603-38401FA2BE2A}" destId="{60DDB9DD-E2F3-4D4F-8C04-2979256BC07F}" srcOrd="1" destOrd="0" presId="urn:microsoft.com/office/officeart/2005/8/layout/vList2"/>
    <dgm:cxn modelId="{0D6CC9B5-78BF-4F2C-B84D-BEC5890ECE6E}" type="presParOf" srcId="{85D33EFB-7717-48D1-B603-38401FA2BE2A}" destId="{892ACFA8-3B8C-47BB-8DB4-6E80F341BE50}" srcOrd="2" destOrd="0" presId="urn:microsoft.com/office/officeart/2005/8/layout/vList2"/>
    <dgm:cxn modelId="{D940E23F-D8F8-4EE7-9560-83205FED4394}" type="presParOf" srcId="{85D33EFB-7717-48D1-B603-38401FA2BE2A}" destId="{F66850BB-61A7-4D90-BE57-DF1CD50D8F5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9DCC14B-09E9-488E-8D7C-39EACB92776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3904D3E-C0FA-4287-AFD6-4CF354B12FC8}">
      <dgm:prSet/>
      <dgm:spPr/>
      <dgm:t>
        <a:bodyPr/>
        <a:lstStyle/>
        <a:p>
          <a:pPr rtl="0"/>
          <a:r>
            <a:rPr lang="ru-RU" b="1" smtClean="0"/>
            <a:t>Анализ бизнес-событий </a:t>
          </a:r>
          <a:r>
            <a:rPr lang="ru-RU" smtClean="0"/>
            <a:t>позволяет понять, как инициируются бизнес-события (например, оформление заказа) и какие связанные с ними процессы происходят в цепочке создания добавочной стоимости предприятия, что включает контакты с клиентами и поставщиками. </a:t>
          </a:r>
          <a:endParaRPr lang="ru-RU"/>
        </a:p>
      </dgm:t>
    </dgm:pt>
    <dgm:pt modelId="{18B11B21-E0D1-4BDF-883C-2268E0679A9C}" type="parTrans" cxnId="{44F7EE53-6D4E-47D8-9D94-67AAF0292633}">
      <dgm:prSet/>
      <dgm:spPr/>
      <dgm:t>
        <a:bodyPr/>
        <a:lstStyle/>
        <a:p>
          <a:endParaRPr lang="ru-RU"/>
        </a:p>
      </dgm:t>
    </dgm:pt>
    <dgm:pt modelId="{2ED278E7-27A4-428C-93F5-E8E551626C92}" type="sibTrans" cxnId="{44F7EE53-6D4E-47D8-9D94-67AAF0292633}">
      <dgm:prSet/>
      <dgm:spPr/>
      <dgm:t>
        <a:bodyPr/>
        <a:lstStyle/>
        <a:p>
          <a:endParaRPr lang="ru-RU"/>
        </a:p>
      </dgm:t>
    </dgm:pt>
    <dgm:pt modelId="{29D89101-4644-4C74-8B12-9547BC6B347B}">
      <dgm:prSet/>
      <dgm:spPr/>
      <dgm:t>
        <a:bodyPr/>
        <a:lstStyle/>
        <a:p>
          <a:pPr rtl="0"/>
          <a:r>
            <a:rPr lang="ru-RU" smtClean="0"/>
            <a:t>При анализе берется конкретное событие, документируется текущий процесс его обработки, и оцениваются возможности по его совершенствованию.</a:t>
          </a:r>
          <a:endParaRPr lang="ru-RU"/>
        </a:p>
      </dgm:t>
    </dgm:pt>
    <dgm:pt modelId="{9EFC7514-1E27-4BD5-8DA4-41E3BCD881A1}" type="parTrans" cxnId="{CF667BDB-9BC1-4FA4-86A0-B96698116996}">
      <dgm:prSet/>
      <dgm:spPr/>
      <dgm:t>
        <a:bodyPr/>
        <a:lstStyle/>
        <a:p>
          <a:endParaRPr lang="ru-RU"/>
        </a:p>
      </dgm:t>
    </dgm:pt>
    <dgm:pt modelId="{27971EED-30E7-4617-96EE-DFCA3F1101B6}" type="sibTrans" cxnId="{CF667BDB-9BC1-4FA4-86A0-B96698116996}">
      <dgm:prSet/>
      <dgm:spPr/>
      <dgm:t>
        <a:bodyPr/>
        <a:lstStyle/>
        <a:p>
          <a:endParaRPr lang="ru-RU"/>
        </a:p>
      </dgm:t>
    </dgm:pt>
    <dgm:pt modelId="{863C16B3-1DBB-4118-B408-88F5BAE17058}" type="pres">
      <dgm:prSet presAssocID="{59DCC14B-09E9-488E-8D7C-39EACB92776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2BF75C-B82D-40CA-96B1-C9FDB5097DD4}" type="pres">
      <dgm:prSet presAssocID="{53904D3E-C0FA-4287-AFD6-4CF354B12FC8}" presName="circle1" presStyleLbl="node1" presStyleIdx="0" presStyleCnt="2"/>
      <dgm:spPr/>
    </dgm:pt>
    <dgm:pt modelId="{6839FC0A-E5F6-4EC1-A151-794166E6EB17}" type="pres">
      <dgm:prSet presAssocID="{53904D3E-C0FA-4287-AFD6-4CF354B12FC8}" presName="space" presStyleCnt="0"/>
      <dgm:spPr/>
    </dgm:pt>
    <dgm:pt modelId="{6746C76E-12B6-4C38-92FC-73DF1E9ED60B}" type="pres">
      <dgm:prSet presAssocID="{53904D3E-C0FA-4287-AFD6-4CF354B12FC8}" presName="rect1" presStyleLbl="alignAcc1" presStyleIdx="0" presStyleCnt="2"/>
      <dgm:spPr/>
      <dgm:t>
        <a:bodyPr/>
        <a:lstStyle/>
        <a:p>
          <a:endParaRPr lang="ru-RU"/>
        </a:p>
      </dgm:t>
    </dgm:pt>
    <dgm:pt modelId="{497F6C39-76F0-4082-8CD7-EE5FF81FDD14}" type="pres">
      <dgm:prSet presAssocID="{29D89101-4644-4C74-8B12-9547BC6B347B}" presName="vertSpace2" presStyleLbl="node1" presStyleIdx="0" presStyleCnt="2"/>
      <dgm:spPr/>
    </dgm:pt>
    <dgm:pt modelId="{E1EF38C1-1285-46A8-BC85-D5C89A693E62}" type="pres">
      <dgm:prSet presAssocID="{29D89101-4644-4C74-8B12-9547BC6B347B}" presName="circle2" presStyleLbl="node1" presStyleIdx="1" presStyleCnt="2"/>
      <dgm:spPr/>
    </dgm:pt>
    <dgm:pt modelId="{B293D2E6-F403-4540-ADCA-3015B85A78BA}" type="pres">
      <dgm:prSet presAssocID="{29D89101-4644-4C74-8B12-9547BC6B347B}" presName="rect2" presStyleLbl="alignAcc1" presStyleIdx="1" presStyleCnt="2"/>
      <dgm:spPr/>
      <dgm:t>
        <a:bodyPr/>
        <a:lstStyle/>
        <a:p>
          <a:endParaRPr lang="ru-RU"/>
        </a:p>
      </dgm:t>
    </dgm:pt>
    <dgm:pt modelId="{7D8C39ED-0CCE-48C3-8EC4-59F3E7FEF775}" type="pres">
      <dgm:prSet presAssocID="{53904D3E-C0FA-4287-AFD6-4CF354B12FC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D4B5F-F10C-4392-99D7-27BD144255C2}" type="pres">
      <dgm:prSet presAssocID="{29D89101-4644-4C74-8B12-9547BC6B347B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67BDB-9BC1-4FA4-86A0-B96698116996}" srcId="{59DCC14B-09E9-488E-8D7C-39EACB927766}" destId="{29D89101-4644-4C74-8B12-9547BC6B347B}" srcOrd="1" destOrd="0" parTransId="{9EFC7514-1E27-4BD5-8DA4-41E3BCD881A1}" sibTransId="{27971EED-30E7-4617-96EE-DFCA3F1101B6}"/>
    <dgm:cxn modelId="{F30DF1EA-9242-4BEE-8D50-9618C3DB2FF4}" type="presOf" srcId="{29D89101-4644-4C74-8B12-9547BC6B347B}" destId="{B293D2E6-F403-4540-ADCA-3015B85A78BA}" srcOrd="0" destOrd="0" presId="urn:microsoft.com/office/officeart/2005/8/layout/target3"/>
    <dgm:cxn modelId="{3AEDCE4C-5748-48C8-BA37-0B1C3AAFBAAE}" type="presOf" srcId="{59DCC14B-09E9-488E-8D7C-39EACB927766}" destId="{863C16B3-1DBB-4118-B408-88F5BAE17058}" srcOrd="0" destOrd="0" presId="urn:microsoft.com/office/officeart/2005/8/layout/target3"/>
    <dgm:cxn modelId="{44F7EE53-6D4E-47D8-9D94-67AAF0292633}" srcId="{59DCC14B-09E9-488E-8D7C-39EACB927766}" destId="{53904D3E-C0FA-4287-AFD6-4CF354B12FC8}" srcOrd="0" destOrd="0" parTransId="{18B11B21-E0D1-4BDF-883C-2268E0679A9C}" sibTransId="{2ED278E7-27A4-428C-93F5-E8E551626C92}"/>
    <dgm:cxn modelId="{5786E963-21CF-4EAA-864C-84DE1532ADCD}" type="presOf" srcId="{29D89101-4644-4C74-8B12-9547BC6B347B}" destId="{9FFD4B5F-F10C-4392-99D7-27BD144255C2}" srcOrd="1" destOrd="0" presId="urn:microsoft.com/office/officeart/2005/8/layout/target3"/>
    <dgm:cxn modelId="{47AB4420-E2FC-4504-ADC0-D9574EA21341}" type="presOf" srcId="{53904D3E-C0FA-4287-AFD6-4CF354B12FC8}" destId="{6746C76E-12B6-4C38-92FC-73DF1E9ED60B}" srcOrd="0" destOrd="0" presId="urn:microsoft.com/office/officeart/2005/8/layout/target3"/>
    <dgm:cxn modelId="{8A8E67B1-A886-4ED2-AC09-B8F37B60766B}" type="presOf" srcId="{53904D3E-C0FA-4287-AFD6-4CF354B12FC8}" destId="{7D8C39ED-0CCE-48C3-8EC4-59F3E7FEF775}" srcOrd="1" destOrd="0" presId="urn:microsoft.com/office/officeart/2005/8/layout/target3"/>
    <dgm:cxn modelId="{F01F7F00-C76A-4939-904D-A550C10AE600}" type="presParOf" srcId="{863C16B3-1DBB-4118-B408-88F5BAE17058}" destId="{7C2BF75C-B82D-40CA-96B1-C9FDB5097DD4}" srcOrd="0" destOrd="0" presId="urn:microsoft.com/office/officeart/2005/8/layout/target3"/>
    <dgm:cxn modelId="{731A4B98-B7D7-4B7E-92A7-2A9BF3349091}" type="presParOf" srcId="{863C16B3-1DBB-4118-B408-88F5BAE17058}" destId="{6839FC0A-E5F6-4EC1-A151-794166E6EB17}" srcOrd="1" destOrd="0" presId="urn:microsoft.com/office/officeart/2005/8/layout/target3"/>
    <dgm:cxn modelId="{819155B2-78E1-4622-848D-7AF45CF27B31}" type="presParOf" srcId="{863C16B3-1DBB-4118-B408-88F5BAE17058}" destId="{6746C76E-12B6-4C38-92FC-73DF1E9ED60B}" srcOrd="2" destOrd="0" presId="urn:microsoft.com/office/officeart/2005/8/layout/target3"/>
    <dgm:cxn modelId="{F99A10E9-76C6-48BB-B622-8F8BF02F57F5}" type="presParOf" srcId="{863C16B3-1DBB-4118-B408-88F5BAE17058}" destId="{497F6C39-76F0-4082-8CD7-EE5FF81FDD14}" srcOrd="3" destOrd="0" presId="urn:microsoft.com/office/officeart/2005/8/layout/target3"/>
    <dgm:cxn modelId="{B151839C-9471-4EFF-815F-29B82D864B88}" type="presParOf" srcId="{863C16B3-1DBB-4118-B408-88F5BAE17058}" destId="{E1EF38C1-1285-46A8-BC85-D5C89A693E62}" srcOrd="4" destOrd="0" presId="urn:microsoft.com/office/officeart/2005/8/layout/target3"/>
    <dgm:cxn modelId="{1FD5BA69-D734-45DA-A550-0D2138064099}" type="presParOf" srcId="{863C16B3-1DBB-4118-B408-88F5BAE17058}" destId="{B293D2E6-F403-4540-ADCA-3015B85A78BA}" srcOrd="5" destOrd="0" presId="urn:microsoft.com/office/officeart/2005/8/layout/target3"/>
    <dgm:cxn modelId="{614FC7EA-F0EF-44CB-9E22-9F2B96F7F3F3}" type="presParOf" srcId="{863C16B3-1DBB-4118-B408-88F5BAE17058}" destId="{7D8C39ED-0CCE-48C3-8EC4-59F3E7FEF775}" srcOrd="6" destOrd="0" presId="urn:microsoft.com/office/officeart/2005/8/layout/target3"/>
    <dgm:cxn modelId="{5BF94776-3538-4B07-A63F-D2C96FF78A7E}" type="presParOf" srcId="{863C16B3-1DBB-4118-B408-88F5BAE17058}" destId="{9FFD4B5F-F10C-4392-99D7-27BD144255C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BD726C8-6EC4-4EE5-9125-39164EE751A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0FCF650-77B0-4578-8BC4-6B37B4E5BE44}">
      <dgm:prSet custT="1"/>
      <dgm:spPr/>
      <dgm:t>
        <a:bodyPr/>
        <a:lstStyle/>
        <a:p>
          <a:pPr rtl="0"/>
          <a:r>
            <a:rPr lang="ru-RU" sz="1800" b="1" dirty="0" smtClean="0"/>
            <a:t>Модель местоположений </a:t>
          </a:r>
          <a:r>
            <a:rPr lang="ru-RU" sz="1800" dirty="0" smtClean="0"/>
            <a:t>идентифицирует в географическом плане то место, где выполняются функции бизнеса, и обеспечивает логистический взгляд на функции, выполняемые организацией. </a:t>
          </a:r>
          <a:endParaRPr lang="ru-RU" sz="1800" dirty="0"/>
        </a:p>
      </dgm:t>
    </dgm:pt>
    <dgm:pt modelId="{E61C8371-F3C3-4812-A4D0-89DACC6300D0}" type="parTrans" cxnId="{E71C8D3F-8E48-4CB2-92DB-ECDA73B94A9D}">
      <dgm:prSet/>
      <dgm:spPr/>
      <dgm:t>
        <a:bodyPr/>
        <a:lstStyle/>
        <a:p>
          <a:endParaRPr lang="ru-RU" sz="2000">
            <a:solidFill>
              <a:schemeClr val="bg2">
                <a:lumMod val="25000"/>
              </a:schemeClr>
            </a:solidFill>
          </a:endParaRPr>
        </a:p>
      </dgm:t>
    </dgm:pt>
    <dgm:pt modelId="{6D289C95-99D4-4891-8566-244822AD7150}" type="sibTrans" cxnId="{E71C8D3F-8E48-4CB2-92DB-ECDA73B94A9D}">
      <dgm:prSet/>
      <dgm:spPr/>
      <dgm:t>
        <a:bodyPr/>
        <a:lstStyle/>
        <a:p>
          <a:endParaRPr lang="ru-RU" sz="2000">
            <a:solidFill>
              <a:schemeClr val="bg2">
                <a:lumMod val="25000"/>
              </a:schemeClr>
            </a:solidFill>
          </a:endParaRPr>
        </a:p>
      </dgm:t>
    </dgm:pt>
    <dgm:pt modelId="{43612F26-2389-4E89-BA60-42875214FDCE}">
      <dgm:prSet custT="1"/>
      <dgm:spPr/>
      <dgm:t>
        <a:bodyPr/>
        <a:lstStyle/>
        <a:p>
          <a:pPr rtl="0"/>
          <a:r>
            <a:rPr lang="ru-RU" sz="1800" dirty="0" smtClean="0"/>
            <a:t>Одним из </a:t>
          </a:r>
          <a:r>
            <a:rPr lang="ru-RU" sz="1800" b="1" dirty="0" smtClean="0"/>
            <a:t>преимуществ </a:t>
          </a:r>
          <a:r>
            <a:rPr lang="ru-RU" sz="1800" dirty="0" smtClean="0"/>
            <a:t>использования этой модели является идентификация </a:t>
          </a:r>
          <a:r>
            <a:rPr lang="ru-RU" sz="1800" i="1" dirty="0" smtClean="0"/>
            <a:t>архитектурных требований</a:t>
          </a:r>
          <a:r>
            <a:rPr lang="ru-RU" sz="1800" dirty="0" smtClean="0"/>
            <a:t>, которые предъявляются, в частности, к технологической архитектуре с точки зрения обеспечения информационного взаимодействия между различными местами расположения бизнеса. </a:t>
          </a:r>
          <a:endParaRPr lang="ru-RU" sz="1800" dirty="0"/>
        </a:p>
      </dgm:t>
    </dgm:pt>
    <dgm:pt modelId="{A8D44C08-367C-421A-BC74-0BF142DF1A01}" type="parTrans" cxnId="{37711826-9148-4F6C-8333-E9AA60F3E97F}">
      <dgm:prSet/>
      <dgm:spPr/>
      <dgm:t>
        <a:bodyPr/>
        <a:lstStyle/>
        <a:p>
          <a:endParaRPr lang="ru-RU" sz="2000">
            <a:solidFill>
              <a:schemeClr val="bg2">
                <a:lumMod val="25000"/>
              </a:schemeClr>
            </a:solidFill>
          </a:endParaRPr>
        </a:p>
      </dgm:t>
    </dgm:pt>
    <dgm:pt modelId="{F2CAC15E-3EAB-4966-B072-6833F50669E0}" type="sibTrans" cxnId="{37711826-9148-4F6C-8333-E9AA60F3E97F}">
      <dgm:prSet/>
      <dgm:spPr/>
      <dgm:t>
        <a:bodyPr/>
        <a:lstStyle/>
        <a:p>
          <a:endParaRPr lang="ru-RU" sz="2000">
            <a:solidFill>
              <a:schemeClr val="bg2">
                <a:lumMod val="25000"/>
              </a:schemeClr>
            </a:solidFill>
          </a:endParaRPr>
        </a:p>
      </dgm:t>
    </dgm:pt>
    <dgm:pt modelId="{333BC526-D359-497E-AE76-C8EB3C88EF78}">
      <dgm:prSet custT="1"/>
      <dgm:spPr/>
      <dgm:t>
        <a:bodyPr/>
        <a:lstStyle/>
        <a:p>
          <a:pPr rtl="0"/>
          <a:r>
            <a:rPr lang="ru-RU" sz="1800" b="1" smtClean="0"/>
            <a:t>Целью моделирования местоположений </a:t>
          </a:r>
          <a:r>
            <a:rPr lang="ru-RU" sz="1800" smtClean="0"/>
            <a:t>является визуализация организационных единиц, определение мест, где выполняются функции и связей между ними.</a:t>
          </a:r>
          <a:endParaRPr lang="ru-RU" sz="1800"/>
        </a:p>
      </dgm:t>
    </dgm:pt>
    <dgm:pt modelId="{71EF77D1-3BB0-46B0-81A6-377AF0553F07}" type="parTrans" cxnId="{65525B9D-8579-4C08-A2B4-CE332B14AEFF}">
      <dgm:prSet/>
      <dgm:spPr/>
      <dgm:t>
        <a:bodyPr/>
        <a:lstStyle/>
        <a:p>
          <a:endParaRPr lang="ru-RU" sz="2000">
            <a:solidFill>
              <a:schemeClr val="bg2">
                <a:lumMod val="25000"/>
              </a:schemeClr>
            </a:solidFill>
          </a:endParaRPr>
        </a:p>
      </dgm:t>
    </dgm:pt>
    <dgm:pt modelId="{E40B9756-0322-4C48-9337-472A3E2077B3}" type="sibTrans" cxnId="{65525B9D-8579-4C08-A2B4-CE332B14AEFF}">
      <dgm:prSet/>
      <dgm:spPr/>
      <dgm:t>
        <a:bodyPr/>
        <a:lstStyle/>
        <a:p>
          <a:endParaRPr lang="ru-RU" sz="2000">
            <a:solidFill>
              <a:schemeClr val="bg2">
                <a:lumMod val="25000"/>
              </a:schemeClr>
            </a:solidFill>
          </a:endParaRPr>
        </a:p>
      </dgm:t>
    </dgm:pt>
    <dgm:pt modelId="{7F4C5880-2EDA-4112-9D50-1538D5694BF7}" type="pres">
      <dgm:prSet presAssocID="{EBD726C8-6EC4-4EE5-9125-39164EE751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554F19-A0CF-4725-9404-B33E6DF66BD7}" type="pres">
      <dgm:prSet presAssocID="{20FCF650-77B0-4578-8BC4-6B37B4E5BE4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172DC-9360-4D93-BFB6-B92EC01EA264}" type="pres">
      <dgm:prSet presAssocID="{6D289C95-99D4-4891-8566-244822AD7150}" presName="spacer" presStyleCnt="0"/>
      <dgm:spPr/>
      <dgm:t>
        <a:bodyPr/>
        <a:lstStyle/>
        <a:p>
          <a:endParaRPr lang="ru-RU"/>
        </a:p>
      </dgm:t>
    </dgm:pt>
    <dgm:pt modelId="{87F8440B-1C4E-4E40-9696-55388BB723F1}" type="pres">
      <dgm:prSet presAssocID="{43612F26-2389-4E89-BA60-42875214FDC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E76BC-A4F1-446F-809E-40AD77843C8E}" type="pres">
      <dgm:prSet presAssocID="{F2CAC15E-3EAB-4966-B072-6833F50669E0}" presName="spacer" presStyleCnt="0"/>
      <dgm:spPr/>
      <dgm:t>
        <a:bodyPr/>
        <a:lstStyle/>
        <a:p>
          <a:endParaRPr lang="ru-RU"/>
        </a:p>
      </dgm:t>
    </dgm:pt>
    <dgm:pt modelId="{45D5989F-0C6F-4E86-B259-E04F9F0CABFC}" type="pres">
      <dgm:prSet presAssocID="{333BC526-D359-497E-AE76-C8EB3C88EF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525B9D-8579-4C08-A2B4-CE332B14AEFF}" srcId="{EBD726C8-6EC4-4EE5-9125-39164EE751A6}" destId="{333BC526-D359-497E-AE76-C8EB3C88EF78}" srcOrd="2" destOrd="0" parTransId="{71EF77D1-3BB0-46B0-81A6-377AF0553F07}" sibTransId="{E40B9756-0322-4C48-9337-472A3E2077B3}"/>
    <dgm:cxn modelId="{E71C8D3F-8E48-4CB2-92DB-ECDA73B94A9D}" srcId="{EBD726C8-6EC4-4EE5-9125-39164EE751A6}" destId="{20FCF650-77B0-4578-8BC4-6B37B4E5BE44}" srcOrd="0" destOrd="0" parTransId="{E61C8371-F3C3-4812-A4D0-89DACC6300D0}" sibTransId="{6D289C95-99D4-4891-8566-244822AD7150}"/>
    <dgm:cxn modelId="{262B2581-DF34-4E90-9936-A969EBCE6387}" type="presOf" srcId="{EBD726C8-6EC4-4EE5-9125-39164EE751A6}" destId="{7F4C5880-2EDA-4112-9D50-1538D5694BF7}" srcOrd="0" destOrd="0" presId="urn:microsoft.com/office/officeart/2005/8/layout/vList2"/>
    <dgm:cxn modelId="{EF313995-BD06-4F62-9A4B-94B908E6189E}" type="presOf" srcId="{43612F26-2389-4E89-BA60-42875214FDCE}" destId="{87F8440B-1C4E-4E40-9696-55388BB723F1}" srcOrd="0" destOrd="0" presId="urn:microsoft.com/office/officeart/2005/8/layout/vList2"/>
    <dgm:cxn modelId="{1D75F981-F5FD-4BA1-A5CE-6AE21E820538}" type="presOf" srcId="{333BC526-D359-497E-AE76-C8EB3C88EF78}" destId="{45D5989F-0C6F-4E86-B259-E04F9F0CABFC}" srcOrd="0" destOrd="0" presId="urn:microsoft.com/office/officeart/2005/8/layout/vList2"/>
    <dgm:cxn modelId="{37711826-9148-4F6C-8333-E9AA60F3E97F}" srcId="{EBD726C8-6EC4-4EE5-9125-39164EE751A6}" destId="{43612F26-2389-4E89-BA60-42875214FDCE}" srcOrd="1" destOrd="0" parTransId="{A8D44C08-367C-421A-BC74-0BF142DF1A01}" sibTransId="{F2CAC15E-3EAB-4966-B072-6833F50669E0}"/>
    <dgm:cxn modelId="{E32E95D8-1D80-4CE8-864A-28DC5222EC86}" type="presOf" srcId="{20FCF650-77B0-4578-8BC4-6B37B4E5BE44}" destId="{91554F19-A0CF-4725-9404-B33E6DF66BD7}" srcOrd="0" destOrd="0" presId="urn:microsoft.com/office/officeart/2005/8/layout/vList2"/>
    <dgm:cxn modelId="{F91E7DFF-8A7B-4967-8691-8EDD10D7B668}" type="presParOf" srcId="{7F4C5880-2EDA-4112-9D50-1538D5694BF7}" destId="{91554F19-A0CF-4725-9404-B33E6DF66BD7}" srcOrd="0" destOrd="0" presId="urn:microsoft.com/office/officeart/2005/8/layout/vList2"/>
    <dgm:cxn modelId="{C727D169-54D5-407B-B679-85F55237FC69}" type="presParOf" srcId="{7F4C5880-2EDA-4112-9D50-1538D5694BF7}" destId="{A7E172DC-9360-4D93-BFB6-B92EC01EA264}" srcOrd="1" destOrd="0" presId="urn:microsoft.com/office/officeart/2005/8/layout/vList2"/>
    <dgm:cxn modelId="{4D084DB2-BEEE-4EF5-8031-231BED0585F2}" type="presParOf" srcId="{7F4C5880-2EDA-4112-9D50-1538D5694BF7}" destId="{87F8440B-1C4E-4E40-9696-55388BB723F1}" srcOrd="2" destOrd="0" presId="urn:microsoft.com/office/officeart/2005/8/layout/vList2"/>
    <dgm:cxn modelId="{9EBE41E7-A7F7-48D8-9562-61C89C75F3F0}" type="presParOf" srcId="{7F4C5880-2EDA-4112-9D50-1538D5694BF7}" destId="{525E76BC-A4F1-446F-809E-40AD77843C8E}" srcOrd="3" destOrd="0" presId="urn:microsoft.com/office/officeart/2005/8/layout/vList2"/>
    <dgm:cxn modelId="{9E582AA8-C961-442F-AED7-853617369F55}" type="presParOf" srcId="{7F4C5880-2EDA-4112-9D50-1538D5694BF7}" destId="{45D5989F-0C6F-4E86-B259-E04F9F0CAB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922A5A-5BBA-4735-BD38-7227C10D60E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7A3F1E9-4094-44AE-9011-9F9BE2BFC0A7}">
      <dgm:prSet phldrT="[Текст]" custT="1"/>
      <dgm:spPr/>
      <dgm:t>
        <a:bodyPr/>
        <a:lstStyle/>
        <a:p>
          <a:endParaRPr lang="ru-RU" sz="2000" dirty="0" smtClean="0">
            <a:solidFill>
              <a:schemeClr val="bg1"/>
            </a:solidFill>
          </a:endParaRPr>
        </a:p>
        <a:p>
          <a:r>
            <a:rPr lang="ru-RU" sz="2000" dirty="0" smtClean="0">
              <a:solidFill>
                <a:schemeClr val="bg1"/>
              </a:solidFill>
            </a:rPr>
            <a:t>Бизнес- архитектура</a:t>
          </a:r>
          <a:endParaRPr lang="ru-RU" sz="2000" dirty="0">
            <a:solidFill>
              <a:schemeClr val="bg1"/>
            </a:solidFill>
          </a:endParaRPr>
        </a:p>
      </dgm:t>
    </dgm:pt>
    <dgm:pt modelId="{F6324813-BA70-49BE-BBE1-1496BD45A011}" type="parTrans" cxnId="{B068051A-D797-4AD7-B32F-4B6A9A1F7977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A815BCE0-78ED-4EEF-BDC5-3C0BE20112F4}" type="sibTrans" cxnId="{B068051A-D797-4AD7-B32F-4B6A9A1F7977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7696FA36-7992-4EB3-863A-727BB3A4A28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ИТ-архитектура</a:t>
          </a:r>
          <a:endParaRPr lang="ru-RU" sz="2000" dirty="0">
            <a:solidFill>
              <a:schemeClr val="bg1"/>
            </a:solidFill>
          </a:endParaRPr>
        </a:p>
      </dgm:t>
    </dgm:pt>
    <dgm:pt modelId="{B460C3D2-B170-42B0-99B5-21CB7F74B0AB}" type="parTrans" cxnId="{BE052588-816C-4DFB-B338-E16A86A5D159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3660484E-DC2D-48A1-B055-9E9954CE87A0}" type="sibTrans" cxnId="{BE052588-816C-4DFB-B338-E16A86A5D159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B4FFE54A-73C1-49DC-8E9E-46F39CEDAEF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Архитектура данных</a:t>
          </a:r>
          <a:endParaRPr lang="ru-RU" sz="2000" dirty="0">
            <a:solidFill>
              <a:schemeClr val="bg1"/>
            </a:solidFill>
          </a:endParaRPr>
        </a:p>
      </dgm:t>
    </dgm:pt>
    <dgm:pt modelId="{68297C5A-C7F5-49CB-93B1-2E32578BBBA5}" type="parTrans" cxnId="{E418E02E-3982-4D33-B7E0-37C2ADADAE9E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221ECC2B-6BC0-4D0C-A51F-E3BAE8857C0F}" type="sibTrans" cxnId="{E418E02E-3982-4D33-B7E0-37C2ADADAE9E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835B3FD1-1E49-4F72-8D3A-221ED1D5572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Архитектура приложений</a:t>
          </a:r>
          <a:endParaRPr lang="ru-RU" sz="2000" dirty="0">
            <a:solidFill>
              <a:schemeClr val="bg1"/>
            </a:solidFill>
          </a:endParaRPr>
        </a:p>
      </dgm:t>
    </dgm:pt>
    <dgm:pt modelId="{92FE60F9-43BF-449C-A7B6-738413DCC5DD}" type="parTrans" cxnId="{745FC59E-9668-451B-B963-090711FD63C2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2ACC877F-9668-49D2-A8A1-0409D4CAB4A4}" type="sibTrans" cxnId="{745FC59E-9668-451B-B963-090711FD63C2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FC6FD65E-5B6D-4897-993B-75E88EBCEFA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Технологическая архитектура</a:t>
          </a:r>
          <a:endParaRPr lang="ru-RU" sz="2000" dirty="0">
            <a:solidFill>
              <a:schemeClr val="bg1"/>
            </a:solidFill>
          </a:endParaRPr>
        </a:p>
      </dgm:t>
    </dgm:pt>
    <dgm:pt modelId="{021C1275-82D8-4381-B845-B34901133919}" type="parTrans" cxnId="{72EE71D9-4B80-42D6-8FB7-DEBEC2C672B8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F15E42B5-1EBE-4381-B36A-902D819B7FCF}" type="sibTrans" cxnId="{72EE71D9-4B80-42D6-8FB7-DEBEC2C672B8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B5EC38F6-CD69-4827-AD68-F2622F87718A}" type="pres">
      <dgm:prSet presAssocID="{C3922A5A-5BBA-4735-BD38-7227C10D60E6}" presName="Name0" presStyleCnt="0">
        <dgm:presLayoutVars>
          <dgm:dir/>
          <dgm:animLvl val="lvl"/>
          <dgm:resizeHandles val="exact"/>
        </dgm:presLayoutVars>
      </dgm:prSet>
      <dgm:spPr/>
    </dgm:pt>
    <dgm:pt modelId="{74EF08A9-AEB7-4867-A6AD-C81770D92E33}" type="pres">
      <dgm:prSet presAssocID="{E7A3F1E9-4094-44AE-9011-9F9BE2BFC0A7}" presName="Name8" presStyleCnt="0"/>
      <dgm:spPr/>
    </dgm:pt>
    <dgm:pt modelId="{4C2B696E-B9F2-4A72-B813-B9C5D3C14CD8}" type="pres">
      <dgm:prSet presAssocID="{E7A3F1E9-4094-44AE-9011-9F9BE2BFC0A7}" presName="level" presStyleLbl="node1" presStyleIdx="0" presStyleCnt="5" custScaleY="16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80422-8602-4203-A1A3-3AF9DAA14B8F}" type="pres">
      <dgm:prSet presAssocID="{E7A3F1E9-4094-44AE-9011-9F9BE2BFC0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89147-2B5C-4D0B-8404-7E96957187B4}" type="pres">
      <dgm:prSet presAssocID="{7696FA36-7992-4EB3-863A-727BB3A4A28F}" presName="Name8" presStyleCnt="0"/>
      <dgm:spPr/>
    </dgm:pt>
    <dgm:pt modelId="{7043AF02-3156-4BE3-8125-FF3A8ADDC55B}" type="pres">
      <dgm:prSet presAssocID="{7696FA36-7992-4EB3-863A-727BB3A4A28F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33336-D070-41A4-A0A6-F542C63AC6C3}" type="pres">
      <dgm:prSet presAssocID="{7696FA36-7992-4EB3-863A-727BB3A4A2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C49F3-B988-4E1F-BCA4-B026A4CB30DE}" type="pres">
      <dgm:prSet presAssocID="{B4FFE54A-73C1-49DC-8E9E-46F39CEDAEFF}" presName="Name8" presStyleCnt="0"/>
      <dgm:spPr/>
    </dgm:pt>
    <dgm:pt modelId="{592F3D85-028C-4CF6-9EAE-D41D2CB587FB}" type="pres">
      <dgm:prSet presAssocID="{B4FFE54A-73C1-49DC-8E9E-46F39CEDAEFF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47A9B-C4D2-4E76-A30F-1B09B696882D}" type="pres">
      <dgm:prSet presAssocID="{B4FFE54A-73C1-49DC-8E9E-46F39CEDAE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CDF41-00EC-4BE6-81E5-A67ADE3E7B95}" type="pres">
      <dgm:prSet presAssocID="{835B3FD1-1E49-4F72-8D3A-221ED1D5572D}" presName="Name8" presStyleCnt="0"/>
      <dgm:spPr/>
    </dgm:pt>
    <dgm:pt modelId="{EAC9CE9B-F5AD-4741-9336-A164C5B4044A}" type="pres">
      <dgm:prSet presAssocID="{835B3FD1-1E49-4F72-8D3A-221ED1D5572D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14315-88F3-4F04-A216-1E3D81FCDE39}" type="pres">
      <dgm:prSet presAssocID="{835B3FD1-1E49-4F72-8D3A-221ED1D557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80DE5-AC2D-42EC-B845-5E790E599715}" type="pres">
      <dgm:prSet presAssocID="{FC6FD65E-5B6D-4897-993B-75E88EBCEFAC}" presName="Name8" presStyleCnt="0"/>
      <dgm:spPr/>
    </dgm:pt>
    <dgm:pt modelId="{37A77A62-880D-42D1-B73D-0D8F5B957627}" type="pres">
      <dgm:prSet presAssocID="{FC6FD65E-5B6D-4897-993B-75E88EBCEFA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F761A-B883-4D39-B610-FFE9D294E9AF}" type="pres">
      <dgm:prSet presAssocID="{FC6FD65E-5B6D-4897-993B-75E88EBCEF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F1A87-831E-4EBB-BFFE-CC09CE2D7A94}" type="presOf" srcId="{FC6FD65E-5B6D-4897-993B-75E88EBCEFAC}" destId="{D0DF761A-B883-4D39-B610-FFE9D294E9AF}" srcOrd="1" destOrd="0" presId="urn:microsoft.com/office/officeart/2005/8/layout/pyramid1"/>
    <dgm:cxn modelId="{EF5A0C36-18FC-48E7-8727-95F331112066}" type="presOf" srcId="{B4FFE54A-73C1-49DC-8E9E-46F39CEDAEFF}" destId="{FBE47A9B-C4D2-4E76-A30F-1B09B696882D}" srcOrd="1" destOrd="0" presId="urn:microsoft.com/office/officeart/2005/8/layout/pyramid1"/>
    <dgm:cxn modelId="{745FC59E-9668-451B-B963-090711FD63C2}" srcId="{C3922A5A-5BBA-4735-BD38-7227C10D60E6}" destId="{835B3FD1-1E49-4F72-8D3A-221ED1D5572D}" srcOrd="3" destOrd="0" parTransId="{92FE60F9-43BF-449C-A7B6-738413DCC5DD}" sibTransId="{2ACC877F-9668-49D2-A8A1-0409D4CAB4A4}"/>
    <dgm:cxn modelId="{ED0107C7-97CC-4427-B21B-8537F1E252C0}" type="presOf" srcId="{E7A3F1E9-4094-44AE-9011-9F9BE2BFC0A7}" destId="{4C2B696E-B9F2-4A72-B813-B9C5D3C14CD8}" srcOrd="0" destOrd="0" presId="urn:microsoft.com/office/officeart/2005/8/layout/pyramid1"/>
    <dgm:cxn modelId="{0522692F-CF0D-4979-9B4E-7F7C3A7DE010}" type="presOf" srcId="{FC6FD65E-5B6D-4897-993B-75E88EBCEFAC}" destId="{37A77A62-880D-42D1-B73D-0D8F5B957627}" srcOrd="0" destOrd="0" presId="urn:microsoft.com/office/officeart/2005/8/layout/pyramid1"/>
    <dgm:cxn modelId="{48BA9C98-38B9-433A-80C3-02A121F2524D}" type="presOf" srcId="{7696FA36-7992-4EB3-863A-727BB3A4A28F}" destId="{7043AF02-3156-4BE3-8125-FF3A8ADDC55B}" srcOrd="0" destOrd="0" presId="urn:microsoft.com/office/officeart/2005/8/layout/pyramid1"/>
    <dgm:cxn modelId="{70B3463F-E637-4071-BA34-B27E561CA593}" type="presOf" srcId="{E7A3F1E9-4094-44AE-9011-9F9BE2BFC0A7}" destId="{C2E80422-8602-4203-A1A3-3AF9DAA14B8F}" srcOrd="1" destOrd="0" presId="urn:microsoft.com/office/officeart/2005/8/layout/pyramid1"/>
    <dgm:cxn modelId="{9DEAB711-E218-489E-ABAB-245462A507CA}" type="presOf" srcId="{B4FFE54A-73C1-49DC-8E9E-46F39CEDAEFF}" destId="{592F3D85-028C-4CF6-9EAE-D41D2CB587FB}" srcOrd="0" destOrd="0" presId="urn:microsoft.com/office/officeart/2005/8/layout/pyramid1"/>
    <dgm:cxn modelId="{AF60BBBB-CB7F-4526-9334-296B7D3C44F8}" type="presOf" srcId="{C3922A5A-5BBA-4735-BD38-7227C10D60E6}" destId="{B5EC38F6-CD69-4827-AD68-F2622F87718A}" srcOrd="0" destOrd="0" presId="urn:microsoft.com/office/officeart/2005/8/layout/pyramid1"/>
    <dgm:cxn modelId="{E418E02E-3982-4D33-B7E0-37C2ADADAE9E}" srcId="{C3922A5A-5BBA-4735-BD38-7227C10D60E6}" destId="{B4FFE54A-73C1-49DC-8E9E-46F39CEDAEFF}" srcOrd="2" destOrd="0" parTransId="{68297C5A-C7F5-49CB-93B1-2E32578BBBA5}" sibTransId="{221ECC2B-6BC0-4D0C-A51F-E3BAE8857C0F}"/>
    <dgm:cxn modelId="{BE052588-816C-4DFB-B338-E16A86A5D159}" srcId="{C3922A5A-5BBA-4735-BD38-7227C10D60E6}" destId="{7696FA36-7992-4EB3-863A-727BB3A4A28F}" srcOrd="1" destOrd="0" parTransId="{B460C3D2-B170-42B0-99B5-21CB7F74B0AB}" sibTransId="{3660484E-DC2D-48A1-B055-9E9954CE87A0}"/>
    <dgm:cxn modelId="{1C8428C9-870C-4DAB-9118-AC37CDEA9403}" type="presOf" srcId="{835B3FD1-1E49-4F72-8D3A-221ED1D5572D}" destId="{EAC9CE9B-F5AD-4741-9336-A164C5B4044A}" srcOrd="0" destOrd="0" presId="urn:microsoft.com/office/officeart/2005/8/layout/pyramid1"/>
    <dgm:cxn modelId="{72EE71D9-4B80-42D6-8FB7-DEBEC2C672B8}" srcId="{C3922A5A-5BBA-4735-BD38-7227C10D60E6}" destId="{FC6FD65E-5B6D-4897-993B-75E88EBCEFAC}" srcOrd="4" destOrd="0" parTransId="{021C1275-82D8-4381-B845-B34901133919}" sibTransId="{F15E42B5-1EBE-4381-B36A-902D819B7FCF}"/>
    <dgm:cxn modelId="{46AEB22E-C98C-49B1-9966-524FDED84225}" type="presOf" srcId="{7696FA36-7992-4EB3-863A-727BB3A4A28F}" destId="{CD833336-D070-41A4-A0A6-F542C63AC6C3}" srcOrd="1" destOrd="0" presId="urn:microsoft.com/office/officeart/2005/8/layout/pyramid1"/>
    <dgm:cxn modelId="{B068051A-D797-4AD7-B32F-4B6A9A1F7977}" srcId="{C3922A5A-5BBA-4735-BD38-7227C10D60E6}" destId="{E7A3F1E9-4094-44AE-9011-9F9BE2BFC0A7}" srcOrd="0" destOrd="0" parTransId="{F6324813-BA70-49BE-BBE1-1496BD45A011}" sibTransId="{A815BCE0-78ED-4EEF-BDC5-3C0BE20112F4}"/>
    <dgm:cxn modelId="{3DAF920F-398A-461E-B08B-FD8B0CDEB32F}" type="presOf" srcId="{835B3FD1-1E49-4F72-8D3A-221ED1D5572D}" destId="{71314315-88F3-4F04-A216-1E3D81FCDE39}" srcOrd="1" destOrd="0" presId="urn:microsoft.com/office/officeart/2005/8/layout/pyramid1"/>
    <dgm:cxn modelId="{28DCDBEB-136B-42AA-BE69-68B493A45159}" type="presParOf" srcId="{B5EC38F6-CD69-4827-AD68-F2622F87718A}" destId="{74EF08A9-AEB7-4867-A6AD-C81770D92E33}" srcOrd="0" destOrd="0" presId="urn:microsoft.com/office/officeart/2005/8/layout/pyramid1"/>
    <dgm:cxn modelId="{D5643FE1-475A-49AA-B5AC-BA589F84B8EF}" type="presParOf" srcId="{74EF08A9-AEB7-4867-A6AD-C81770D92E33}" destId="{4C2B696E-B9F2-4A72-B813-B9C5D3C14CD8}" srcOrd="0" destOrd="0" presId="urn:microsoft.com/office/officeart/2005/8/layout/pyramid1"/>
    <dgm:cxn modelId="{75888E73-BEC6-4407-A2B1-018210ADD7D5}" type="presParOf" srcId="{74EF08A9-AEB7-4867-A6AD-C81770D92E33}" destId="{C2E80422-8602-4203-A1A3-3AF9DAA14B8F}" srcOrd="1" destOrd="0" presId="urn:microsoft.com/office/officeart/2005/8/layout/pyramid1"/>
    <dgm:cxn modelId="{92B9B03D-121F-4306-89B7-E9E25950B826}" type="presParOf" srcId="{B5EC38F6-CD69-4827-AD68-F2622F87718A}" destId="{86789147-2B5C-4D0B-8404-7E96957187B4}" srcOrd="1" destOrd="0" presId="urn:microsoft.com/office/officeart/2005/8/layout/pyramid1"/>
    <dgm:cxn modelId="{4C9735BE-205B-4144-8A75-389F82C7156C}" type="presParOf" srcId="{86789147-2B5C-4D0B-8404-7E96957187B4}" destId="{7043AF02-3156-4BE3-8125-FF3A8ADDC55B}" srcOrd="0" destOrd="0" presId="urn:microsoft.com/office/officeart/2005/8/layout/pyramid1"/>
    <dgm:cxn modelId="{CE19F364-9D45-40C2-AFD6-20F6C8EFC0F9}" type="presParOf" srcId="{86789147-2B5C-4D0B-8404-7E96957187B4}" destId="{CD833336-D070-41A4-A0A6-F542C63AC6C3}" srcOrd="1" destOrd="0" presId="urn:microsoft.com/office/officeart/2005/8/layout/pyramid1"/>
    <dgm:cxn modelId="{50F4EB3E-8390-4186-8326-F62BB6CC5567}" type="presParOf" srcId="{B5EC38F6-CD69-4827-AD68-F2622F87718A}" destId="{D1BC49F3-B988-4E1F-BCA4-B026A4CB30DE}" srcOrd="2" destOrd="0" presId="urn:microsoft.com/office/officeart/2005/8/layout/pyramid1"/>
    <dgm:cxn modelId="{2BA89176-6403-4247-A7FC-75C8D0C4A927}" type="presParOf" srcId="{D1BC49F3-B988-4E1F-BCA4-B026A4CB30DE}" destId="{592F3D85-028C-4CF6-9EAE-D41D2CB587FB}" srcOrd="0" destOrd="0" presId="urn:microsoft.com/office/officeart/2005/8/layout/pyramid1"/>
    <dgm:cxn modelId="{7E0EF32C-F695-4514-8969-5055FDDF6082}" type="presParOf" srcId="{D1BC49F3-B988-4E1F-BCA4-B026A4CB30DE}" destId="{FBE47A9B-C4D2-4E76-A30F-1B09B696882D}" srcOrd="1" destOrd="0" presId="urn:microsoft.com/office/officeart/2005/8/layout/pyramid1"/>
    <dgm:cxn modelId="{65E396A8-0BD8-4296-81DD-656D8A2D9252}" type="presParOf" srcId="{B5EC38F6-CD69-4827-AD68-F2622F87718A}" destId="{E00CDF41-00EC-4BE6-81E5-A67ADE3E7B95}" srcOrd="3" destOrd="0" presId="urn:microsoft.com/office/officeart/2005/8/layout/pyramid1"/>
    <dgm:cxn modelId="{4BF12015-EE29-4A78-9700-0F3BBE114FEC}" type="presParOf" srcId="{E00CDF41-00EC-4BE6-81E5-A67ADE3E7B95}" destId="{EAC9CE9B-F5AD-4741-9336-A164C5B4044A}" srcOrd="0" destOrd="0" presId="urn:microsoft.com/office/officeart/2005/8/layout/pyramid1"/>
    <dgm:cxn modelId="{F742CD1E-DD3F-4AAD-94AD-13CB5F66A029}" type="presParOf" srcId="{E00CDF41-00EC-4BE6-81E5-A67ADE3E7B95}" destId="{71314315-88F3-4F04-A216-1E3D81FCDE39}" srcOrd="1" destOrd="0" presId="urn:microsoft.com/office/officeart/2005/8/layout/pyramid1"/>
    <dgm:cxn modelId="{CBFC5726-D787-4FB2-97B8-EEB1FBF1D73A}" type="presParOf" srcId="{B5EC38F6-CD69-4827-AD68-F2622F87718A}" destId="{AD580DE5-AC2D-42EC-B845-5E790E599715}" srcOrd="4" destOrd="0" presId="urn:microsoft.com/office/officeart/2005/8/layout/pyramid1"/>
    <dgm:cxn modelId="{2BA49B8B-D30B-4D63-AB65-8EA813E1738F}" type="presParOf" srcId="{AD580DE5-AC2D-42EC-B845-5E790E599715}" destId="{37A77A62-880D-42D1-B73D-0D8F5B957627}" srcOrd="0" destOrd="0" presId="urn:microsoft.com/office/officeart/2005/8/layout/pyramid1"/>
    <dgm:cxn modelId="{EA7030B3-C97D-43F3-A7AB-101B32B97E91}" type="presParOf" srcId="{AD580DE5-AC2D-42EC-B845-5E790E599715}" destId="{D0DF761A-B883-4D39-B610-FFE9D294E9A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E20C35A-0D67-4038-AD51-E8EC7FB6FD8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9544DB8-DED8-4D15-847F-F90F4582F5CE}">
      <dgm:prSet custT="1"/>
      <dgm:spPr/>
      <dgm:t>
        <a:bodyPr/>
        <a:lstStyle/>
        <a:p>
          <a:pPr rtl="0"/>
          <a:r>
            <a:rPr lang="ru-RU" sz="2000" b="1" smtClean="0"/>
            <a:t>Модель интеграции </a:t>
          </a:r>
          <a:r>
            <a:rPr lang="ru-RU" sz="2000" smtClean="0"/>
            <a:t>отражает высокоуровневые требования к интерфейсам между процессами и бизнес-событиями, требования, предъявляемые к информации новыми шаблонами процессов, и временные требования. </a:t>
          </a:r>
          <a:endParaRPr lang="ru-RU" sz="2000"/>
        </a:p>
      </dgm:t>
    </dgm:pt>
    <dgm:pt modelId="{CDA0DE85-80EC-4F07-A7F8-2C875B290DA8}" type="parTrans" cxnId="{47F7BBFE-40F2-436E-BF4D-AA3E6732FF71}">
      <dgm:prSet/>
      <dgm:spPr/>
      <dgm:t>
        <a:bodyPr/>
        <a:lstStyle/>
        <a:p>
          <a:endParaRPr lang="ru-RU" sz="1600">
            <a:solidFill>
              <a:schemeClr val="bg2">
                <a:lumMod val="25000"/>
              </a:schemeClr>
            </a:solidFill>
          </a:endParaRPr>
        </a:p>
      </dgm:t>
    </dgm:pt>
    <dgm:pt modelId="{48C24A32-735F-43DE-A22C-D6CA5078D215}" type="sibTrans" cxnId="{47F7BBFE-40F2-436E-BF4D-AA3E6732FF71}">
      <dgm:prSet/>
      <dgm:spPr/>
      <dgm:t>
        <a:bodyPr/>
        <a:lstStyle/>
        <a:p>
          <a:endParaRPr lang="ru-RU" sz="1600">
            <a:solidFill>
              <a:schemeClr val="bg2">
                <a:lumMod val="25000"/>
              </a:schemeClr>
            </a:solidFill>
          </a:endParaRPr>
        </a:p>
      </dgm:t>
    </dgm:pt>
    <dgm:pt modelId="{B1A898AB-CC08-46B7-8450-D93C8583F748}">
      <dgm:prSet custT="1"/>
      <dgm:spPr/>
      <dgm:t>
        <a:bodyPr/>
        <a:lstStyle/>
        <a:p>
          <a:pPr rtl="0"/>
          <a:r>
            <a:rPr lang="ru-RU" sz="2000" dirty="0" smtClean="0"/>
            <a:t>Модель интеграции служит основой для построения архитектуры информации и архитектуры прикладных систем, а также содержит общие требования к архитектуре предприятия с точки зрения бизнес-информации и интеграции.</a:t>
          </a:r>
          <a:endParaRPr lang="ru-RU" sz="2000" dirty="0"/>
        </a:p>
      </dgm:t>
    </dgm:pt>
    <dgm:pt modelId="{498C5FFF-0408-46E7-90D7-3F449EE7214C}" type="parTrans" cxnId="{D12A6436-7B89-4E48-A441-E6C6FF91822D}">
      <dgm:prSet/>
      <dgm:spPr/>
      <dgm:t>
        <a:bodyPr/>
        <a:lstStyle/>
        <a:p>
          <a:endParaRPr lang="ru-RU" sz="1600">
            <a:solidFill>
              <a:schemeClr val="bg2">
                <a:lumMod val="25000"/>
              </a:schemeClr>
            </a:solidFill>
          </a:endParaRPr>
        </a:p>
      </dgm:t>
    </dgm:pt>
    <dgm:pt modelId="{442E5542-0773-4C6D-A035-417807AF50AF}" type="sibTrans" cxnId="{D12A6436-7B89-4E48-A441-E6C6FF91822D}">
      <dgm:prSet/>
      <dgm:spPr/>
      <dgm:t>
        <a:bodyPr/>
        <a:lstStyle/>
        <a:p>
          <a:endParaRPr lang="ru-RU" sz="1600">
            <a:solidFill>
              <a:schemeClr val="bg2">
                <a:lumMod val="25000"/>
              </a:schemeClr>
            </a:solidFill>
          </a:endParaRPr>
        </a:p>
      </dgm:t>
    </dgm:pt>
    <dgm:pt modelId="{41AC003C-4B42-423B-8F72-149687A5B9CC}" type="pres">
      <dgm:prSet presAssocID="{2E20C35A-0D67-4038-AD51-E8EC7FB6FD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9099AC-1683-4347-8F5E-97794B0041A6}" type="pres">
      <dgm:prSet presAssocID="{49544DB8-DED8-4D15-847F-F90F4582F5C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8B9E8-011F-4BF0-9FC7-C58806B8298E}" type="pres">
      <dgm:prSet presAssocID="{48C24A32-735F-43DE-A22C-D6CA5078D215}" presName="spacer" presStyleCnt="0"/>
      <dgm:spPr/>
      <dgm:t>
        <a:bodyPr/>
        <a:lstStyle/>
        <a:p>
          <a:endParaRPr lang="ru-RU"/>
        </a:p>
      </dgm:t>
    </dgm:pt>
    <dgm:pt modelId="{E4425D3E-2A75-4121-B1C8-95B5222396BC}" type="pres">
      <dgm:prSet presAssocID="{B1A898AB-CC08-46B7-8450-D93C8583F74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590DC2-90F1-4BBC-A3BE-1354456F3E69}" type="presOf" srcId="{49544DB8-DED8-4D15-847F-F90F4582F5CE}" destId="{1B9099AC-1683-4347-8F5E-97794B0041A6}" srcOrd="0" destOrd="0" presId="urn:microsoft.com/office/officeart/2005/8/layout/vList2"/>
    <dgm:cxn modelId="{16D36268-B10E-49A7-9B86-79396C95DD74}" type="presOf" srcId="{B1A898AB-CC08-46B7-8450-D93C8583F748}" destId="{E4425D3E-2A75-4121-B1C8-95B5222396BC}" srcOrd="0" destOrd="0" presId="urn:microsoft.com/office/officeart/2005/8/layout/vList2"/>
    <dgm:cxn modelId="{7FFD8E23-F487-4A7E-AC79-5020457E637A}" type="presOf" srcId="{2E20C35A-0D67-4038-AD51-E8EC7FB6FD89}" destId="{41AC003C-4B42-423B-8F72-149687A5B9CC}" srcOrd="0" destOrd="0" presId="urn:microsoft.com/office/officeart/2005/8/layout/vList2"/>
    <dgm:cxn modelId="{D12A6436-7B89-4E48-A441-E6C6FF91822D}" srcId="{2E20C35A-0D67-4038-AD51-E8EC7FB6FD89}" destId="{B1A898AB-CC08-46B7-8450-D93C8583F748}" srcOrd="1" destOrd="0" parTransId="{498C5FFF-0408-46E7-90D7-3F449EE7214C}" sibTransId="{442E5542-0773-4C6D-A035-417807AF50AF}"/>
    <dgm:cxn modelId="{47F7BBFE-40F2-436E-BF4D-AA3E6732FF71}" srcId="{2E20C35A-0D67-4038-AD51-E8EC7FB6FD89}" destId="{49544DB8-DED8-4D15-847F-F90F4582F5CE}" srcOrd="0" destOrd="0" parTransId="{CDA0DE85-80EC-4F07-A7F8-2C875B290DA8}" sibTransId="{48C24A32-735F-43DE-A22C-D6CA5078D215}"/>
    <dgm:cxn modelId="{52693F70-07FD-4CE4-B835-B551F92319F5}" type="presParOf" srcId="{41AC003C-4B42-423B-8F72-149687A5B9CC}" destId="{1B9099AC-1683-4347-8F5E-97794B0041A6}" srcOrd="0" destOrd="0" presId="urn:microsoft.com/office/officeart/2005/8/layout/vList2"/>
    <dgm:cxn modelId="{470DFDDB-4820-4B49-9953-5E8162552A1D}" type="presParOf" srcId="{41AC003C-4B42-423B-8F72-149687A5B9CC}" destId="{9DE8B9E8-011F-4BF0-9FC7-C58806B8298E}" srcOrd="1" destOrd="0" presId="urn:microsoft.com/office/officeart/2005/8/layout/vList2"/>
    <dgm:cxn modelId="{6C698C2D-58C9-4429-BC6F-A7B1FF32708D}" type="presParOf" srcId="{41AC003C-4B42-423B-8F72-149687A5B9CC}" destId="{E4425D3E-2A75-4121-B1C8-95B5222396B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928C809-4CA0-4C56-B6B1-DA76B0EC37C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A5B3CD1-E248-4C2B-8935-DC7E1073B99B}">
      <dgm:prSet/>
      <dgm:spPr/>
      <dgm:t>
        <a:bodyPr/>
        <a:lstStyle/>
        <a:p>
          <a:pPr rtl="0"/>
          <a:r>
            <a:rPr lang="ru-RU" smtClean="0"/>
            <a:t>Существуют другие инструменты и модели, для более глубокого и более технологичного моделирования бизнес-процессов. </a:t>
          </a:r>
          <a:endParaRPr lang="ru-RU"/>
        </a:p>
      </dgm:t>
    </dgm:pt>
    <dgm:pt modelId="{33A5DBA5-70E0-421E-B66C-6EE5E8609DF1}" type="parTrans" cxnId="{67B32CC2-00D8-4D80-A3F2-012B947E6B0D}">
      <dgm:prSet/>
      <dgm:spPr/>
      <dgm:t>
        <a:bodyPr/>
        <a:lstStyle/>
        <a:p>
          <a:endParaRPr lang="ru-RU"/>
        </a:p>
      </dgm:t>
    </dgm:pt>
    <dgm:pt modelId="{59403CFC-E7D1-4D88-B240-2D5BFCBA37D4}" type="sibTrans" cxnId="{67B32CC2-00D8-4D80-A3F2-012B947E6B0D}">
      <dgm:prSet/>
      <dgm:spPr/>
      <dgm:t>
        <a:bodyPr/>
        <a:lstStyle/>
        <a:p>
          <a:endParaRPr lang="ru-RU"/>
        </a:p>
      </dgm:t>
    </dgm:pt>
    <dgm:pt modelId="{647615A4-D39B-4DAC-B2EF-CC424E3DF91A}">
      <dgm:prSet/>
      <dgm:spPr/>
      <dgm:t>
        <a:bodyPr/>
        <a:lstStyle/>
        <a:p>
          <a:pPr rtl="0"/>
          <a:r>
            <a:rPr lang="ru-RU" smtClean="0"/>
            <a:t>В частности, могут использоваться </a:t>
          </a:r>
          <a:r>
            <a:rPr lang="ru-RU" i="1" smtClean="0"/>
            <a:t>контекстные диаграммы</a:t>
          </a:r>
          <a:r>
            <a:rPr lang="ru-RU" smtClean="0"/>
            <a:t>, диаграммы информационных потоков, а также конструкции и возможности языка UML, такие как сценарии использования, </a:t>
          </a:r>
          <a:r>
            <a:rPr lang="ru-RU" i="1" smtClean="0"/>
            <a:t>диаграммы последовательности</a:t>
          </a:r>
          <a:r>
            <a:rPr lang="ru-RU" smtClean="0"/>
            <a:t>, диаграммы деятельности и др.</a:t>
          </a:r>
          <a:endParaRPr lang="ru-RU"/>
        </a:p>
      </dgm:t>
    </dgm:pt>
    <dgm:pt modelId="{397E96FF-D171-4B7C-BE9C-154F09E23069}" type="parTrans" cxnId="{5A589B18-83A8-4D95-9551-15FC50474A5F}">
      <dgm:prSet/>
      <dgm:spPr/>
      <dgm:t>
        <a:bodyPr/>
        <a:lstStyle/>
        <a:p>
          <a:endParaRPr lang="ru-RU"/>
        </a:p>
      </dgm:t>
    </dgm:pt>
    <dgm:pt modelId="{211A1552-777F-4BF4-8F8B-3D79D68DC3EE}" type="sibTrans" cxnId="{5A589B18-83A8-4D95-9551-15FC50474A5F}">
      <dgm:prSet/>
      <dgm:spPr/>
      <dgm:t>
        <a:bodyPr/>
        <a:lstStyle/>
        <a:p>
          <a:endParaRPr lang="ru-RU"/>
        </a:p>
      </dgm:t>
    </dgm:pt>
    <dgm:pt modelId="{84A2A610-B0C9-4C89-B4C9-DBE1A4164C3A}" type="pres">
      <dgm:prSet presAssocID="{3928C809-4CA0-4C56-B6B1-DA76B0EC37C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A19402-4484-4BE8-89C0-92EDE209A2D6}" type="pres">
      <dgm:prSet presAssocID="{6A5B3CD1-E248-4C2B-8935-DC7E1073B99B}" presName="circle1" presStyleLbl="node1" presStyleIdx="0" presStyleCnt="2"/>
      <dgm:spPr/>
    </dgm:pt>
    <dgm:pt modelId="{777D40D5-2F17-41E9-8078-9C593C34312D}" type="pres">
      <dgm:prSet presAssocID="{6A5B3CD1-E248-4C2B-8935-DC7E1073B99B}" presName="space" presStyleCnt="0"/>
      <dgm:spPr/>
    </dgm:pt>
    <dgm:pt modelId="{D78CB2A9-91E8-4C68-A224-84C73D4ABA00}" type="pres">
      <dgm:prSet presAssocID="{6A5B3CD1-E248-4C2B-8935-DC7E1073B99B}" presName="rect1" presStyleLbl="alignAcc1" presStyleIdx="0" presStyleCnt="2"/>
      <dgm:spPr/>
      <dgm:t>
        <a:bodyPr/>
        <a:lstStyle/>
        <a:p>
          <a:endParaRPr lang="ru-RU"/>
        </a:p>
      </dgm:t>
    </dgm:pt>
    <dgm:pt modelId="{B316925B-FC7F-44C1-9769-6FE894945601}" type="pres">
      <dgm:prSet presAssocID="{647615A4-D39B-4DAC-B2EF-CC424E3DF91A}" presName="vertSpace2" presStyleLbl="node1" presStyleIdx="0" presStyleCnt="2"/>
      <dgm:spPr/>
    </dgm:pt>
    <dgm:pt modelId="{358C0BA8-5080-461D-9A73-D661695781AC}" type="pres">
      <dgm:prSet presAssocID="{647615A4-D39B-4DAC-B2EF-CC424E3DF91A}" presName="circle2" presStyleLbl="node1" presStyleIdx="1" presStyleCnt="2"/>
      <dgm:spPr/>
    </dgm:pt>
    <dgm:pt modelId="{D313F1C5-2BF3-42B4-9978-B4C274B9A894}" type="pres">
      <dgm:prSet presAssocID="{647615A4-D39B-4DAC-B2EF-CC424E3DF91A}" presName="rect2" presStyleLbl="alignAcc1" presStyleIdx="1" presStyleCnt="2"/>
      <dgm:spPr/>
      <dgm:t>
        <a:bodyPr/>
        <a:lstStyle/>
        <a:p>
          <a:endParaRPr lang="ru-RU"/>
        </a:p>
      </dgm:t>
    </dgm:pt>
    <dgm:pt modelId="{EEAFE531-A91C-4321-B027-FA08D518C2A3}" type="pres">
      <dgm:prSet presAssocID="{6A5B3CD1-E248-4C2B-8935-DC7E1073B99B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F8BE6-CD29-47E5-A814-431CE3B09F0C}" type="pres">
      <dgm:prSet presAssocID="{647615A4-D39B-4DAC-B2EF-CC424E3DF91A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589B18-83A8-4D95-9551-15FC50474A5F}" srcId="{3928C809-4CA0-4C56-B6B1-DA76B0EC37CF}" destId="{647615A4-D39B-4DAC-B2EF-CC424E3DF91A}" srcOrd="1" destOrd="0" parTransId="{397E96FF-D171-4B7C-BE9C-154F09E23069}" sibTransId="{211A1552-777F-4BF4-8F8B-3D79D68DC3EE}"/>
    <dgm:cxn modelId="{2E4BD0F8-290B-4E40-A4F9-3AD75E098F4F}" type="presOf" srcId="{647615A4-D39B-4DAC-B2EF-CC424E3DF91A}" destId="{A66F8BE6-CD29-47E5-A814-431CE3B09F0C}" srcOrd="1" destOrd="0" presId="urn:microsoft.com/office/officeart/2005/8/layout/target3"/>
    <dgm:cxn modelId="{69CE5036-9330-48ED-AFAE-360170903E7C}" type="presOf" srcId="{647615A4-D39B-4DAC-B2EF-CC424E3DF91A}" destId="{D313F1C5-2BF3-42B4-9978-B4C274B9A894}" srcOrd="0" destOrd="0" presId="urn:microsoft.com/office/officeart/2005/8/layout/target3"/>
    <dgm:cxn modelId="{D8B106C0-BE68-47ED-8D34-F8E9DFA49C91}" type="presOf" srcId="{6A5B3CD1-E248-4C2B-8935-DC7E1073B99B}" destId="{EEAFE531-A91C-4321-B027-FA08D518C2A3}" srcOrd="1" destOrd="0" presId="urn:microsoft.com/office/officeart/2005/8/layout/target3"/>
    <dgm:cxn modelId="{67B32CC2-00D8-4D80-A3F2-012B947E6B0D}" srcId="{3928C809-4CA0-4C56-B6B1-DA76B0EC37CF}" destId="{6A5B3CD1-E248-4C2B-8935-DC7E1073B99B}" srcOrd="0" destOrd="0" parTransId="{33A5DBA5-70E0-421E-B66C-6EE5E8609DF1}" sibTransId="{59403CFC-E7D1-4D88-B240-2D5BFCBA37D4}"/>
    <dgm:cxn modelId="{65D3BB7A-C55F-40F0-A41C-40E90F0DC623}" type="presOf" srcId="{6A5B3CD1-E248-4C2B-8935-DC7E1073B99B}" destId="{D78CB2A9-91E8-4C68-A224-84C73D4ABA00}" srcOrd="0" destOrd="0" presId="urn:microsoft.com/office/officeart/2005/8/layout/target3"/>
    <dgm:cxn modelId="{402FAB14-37BA-48BC-A53D-C38A7348D773}" type="presOf" srcId="{3928C809-4CA0-4C56-B6B1-DA76B0EC37CF}" destId="{84A2A610-B0C9-4C89-B4C9-DBE1A4164C3A}" srcOrd="0" destOrd="0" presId="urn:microsoft.com/office/officeart/2005/8/layout/target3"/>
    <dgm:cxn modelId="{971979FF-8A76-40A3-B1C5-DC94389D7A6E}" type="presParOf" srcId="{84A2A610-B0C9-4C89-B4C9-DBE1A4164C3A}" destId="{2FA19402-4484-4BE8-89C0-92EDE209A2D6}" srcOrd="0" destOrd="0" presId="urn:microsoft.com/office/officeart/2005/8/layout/target3"/>
    <dgm:cxn modelId="{049EF2FE-F88C-4CDE-90FA-82D6819BF8F5}" type="presParOf" srcId="{84A2A610-B0C9-4C89-B4C9-DBE1A4164C3A}" destId="{777D40D5-2F17-41E9-8078-9C593C34312D}" srcOrd="1" destOrd="0" presId="urn:microsoft.com/office/officeart/2005/8/layout/target3"/>
    <dgm:cxn modelId="{DA5C733D-3F52-435D-A37F-28474592A032}" type="presParOf" srcId="{84A2A610-B0C9-4C89-B4C9-DBE1A4164C3A}" destId="{D78CB2A9-91E8-4C68-A224-84C73D4ABA00}" srcOrd="2" destOrd="0" presId="urn:microsoft.com/office/officeart/2005/8/layout/target3"/>
    <dgm:cxn modelId="{B8D77249-84BF-4EBD-91AA-72299D8A1E53}" type="presParOf" srcId="{84A2A610-B0C9-4C89-B4C9-DBE1A4164C3A}" destId="{B316925B-FC7F-44C1-9769-6FE894945601}" srcOrd="3" destOrd="0" presId="urn:microsoft.com/office/officeart/2005/8/layout/target3"/>
    <dgm:cxn modelId="{E09CA39C-E2E6-40E8-8E7E-F4BAA967A331}" type="presParOf" srcId="{84A2A610-B0C9-4C89-B4C9-DBE1A4164C3A}" destId="{358C0BA8-5080-461D-9A73-D661695781AC}" srcOrd="4" destOrd="0" presId="urn:microsoft.com/office/officeart/2005/8/layout/target3"/>
    <dgm:cxn modelId="{D3E37253-37DE-43E6-8793-C3CCAB00A772}" type="presParOf" srcId="{84A2A610-B0C9-4C89-B4C9-DBE1A4164C3A}" destId="{D313F1C5-2BF3-42B4-9978-B4C274B9A894}" srcOrd="5" destOrd="0" presId="urn:microsoft.com/office/officeart/2005/8/layout/target3"/>
    <dgm:cxn modelId="{15CFF7DE-3AE2-40CF-BF4B-9AD64F431699}" type="presParOf" srcId="{84A2A610-B0C9-4C89-B4C9-DBE1A4164C3A}" destId="{EEAFE531-A91C-4321-B027-FA08D518C2A3}" srcOrd="6" destOrd="0" presId="urn:microsoft.com/office/officeart/2005/8/layout/target3"/>
    <dgm:cxn modelId="{A84BA198-B342-4517-8CBF-D6DA0624ECE8}" type="presParOf" srcId="{84A2A610-B0C9-4C89-B4C9-DBE1A4164C3A}" destId="{A66F8BE6-CD29-47E5-A814-431CE3B09F0C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FD27D4-9ABE-4ED6-B793-C856586C6FAC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BF46B9D-EF10-45C0-95AB-0C236BBB182B}">
      <dgm:prSet custT="1"/>
      <dgm:spPr/>
      <dgm:t>
        <a:bodyPr/>
        <a:lstStyle/>
        <a:p>
          <a:pPr rtl="0"/>
          <a:r>
            <a:rPr lang="ru-RU" sz="1800" dirty="0" smtClean="0"/>
            <a:t>В зависимости от конкретных потребностей организации и актуальности решения тех или иных проблем можно выделить дополнительные </a:t>
          </a:r>
          <a:r>
            <a:rPr lang="ru-RU" sz="1800" i="1" dirty="0" smtClean="0"/>
            <a:t>представления архитектуры</a:t>
          </a:r>
          <a:r>
            <a:rPr lang="ru-RU" sz="1800" dirty="0" smtClean="0"/>
            <a:t>, например:</a:t>
          </a:r>
          <a:endParaRPr lang="ru-RU" sz="1800" dirty="0"/>
        </a:p>
      </dgm:t>
    </dgm:pt>
    <dgm:pt modelId="{8D6B7EEB-8A6F-4A1A-B200-B02F918E57FC}" type="parTrans" cxnId="{0BAEA226-3003-43DE-A004-C21FF11702F0}">
      <dgm:prSet/>
      <dgm:spPr/>
      <dgm:t>
        <a:bodyPr/>
        <a:lstStyle/>
        <a:p>
          <a:endParaRPr lang="ru-RU" sz="1800"/>
        </a:p>
      </dgm:t>
    </dgm:pt>
    <dgm:pt modelId="{25A4853C-E9A0-4DD1-A7C9-5691C5A3BCD9}" type="sibTrans" cxnId="{0BAEA226-3003-43DE-A004-C21FF11702F0}">
      <dgm:prSet/>
      <dgm:spPr/>
      <dgm:t>
        <a:bodyPr/>
        <a:lstStyle/>
        <a:p>
          <a:endParaRPr lang="ru-RU" sz="1800"/>
        </a:p>
      </dgm:t>
    </dgm:pt>
    <dgm:pt modelId="{814D344B-99BB-4B3E-B0D6-C25862314213}">
      <dgm:prSet custT="1"/>
      <dgm:spPr/>
      <dgm:t>
        <a:bodyPr/>
        <a:lstStyle/>
        <a:p>
          <a:pPr rtl="0"/>
          <a:r>
            <a:rPr lang="ru-RU" sz="1800" b="1" smtClean="0"/>
            <a:t>Архитектура интеграции</a:t>
          </a:r>
          <a:r>
            <a:rPr lang="ru-RU" sz="1800" smtClean="0"/>
            <a:t>. Определяет инфраструктуру для интеграции различных приложений и данных. Например, в проектах в области "</a:t>
          </a:r>
          <a:r>
            <a:rPr lang="ru-RU" sz="1800" i="1" smtClean="0"/>
            <a:t>электронного правительства</a:t>
          </a:r>
          <a:r>
            <a:rPr lang="ru-RU" sz="1800" smtClean="0"/>
            <a:t>", когда имеется большое количество государственных информационных систем различных ведомств, возникает настоятельная потребность создания самостоятельной инфраструктуры интеграции (архитектура интеграции), с целью предоставления государством интегрированных услуг гражданам и бизнесу по принципу "одного окна".</a:t>
          </a:r>
          <a:endParaRPr lang="ru-RU" sz="1800"/>
        </a:p>
      </dgm:t>
    </dgm:pt>
    <dgm:pt modelId="{113CE4CB-8CC9-46FF-AE8A-5B7F7802B442}" type="parTrans" cxnId="{8B5A63CD-ED4C-4E71-811E-37A80B9C34A7}">
      <dgm:prSet/>
      <dgm:spPr/>
      <dgm:t>
        <a:bodyPr/>
        <a:lstStyle/>
        <a:p>
          <a:endParaRPr lang="ru-RU" sz="1800"/>
        </a:p>
      </dgm:t>
    </dgm:pt>
    <dgm:pt modelId="{4A002045-F4CB-4F0A-A791-5B5DD8F8FC1F}" type="sibTrans" cxnId="{8B5A63CD-ED4C-4E71-811E-37A80B9C34A7}">
      <dgm:prSet/>
      <dgm:spPr/>
      <dgm:t>
        <a:bodyPr/>
        <a:lstStyle/>
        <a:p>
          <a:endParaRPr lang="ru-RU" sz="1800"/>
        </a:p>
      </dgm:t>
    </dgm:pt>
    <dgm:pt modelId="{4788258D-5466-4750-8959-0B948E0BCAE9}">
      <dgm:prSet custT="1"/>
      <dgm:spPr/>
      <dgm:t>
        <a:bodyPr/>
        <a:lstStyle/>
        <a:p>
          <a:pPr rtl="0"/>
          <a:r>
            <a:rPr lang="ru-RU" sz="1800" b="1" smtClean="0"/>
            <a:t>Архитектура общих сервисов</a:t>
          </a:r>
          <a:r>
            <a:rPr lang="ru-RU" sz="1800" smtClean="0"/>
            <a:t>. Примерами их являются такие сервисы, как электронная почта, каталоги, общие механизмы безопасности (идентификации, аутентификации, авторизации). То есть, это достаточно большое количество прикладных систем, которые носят "горизонтальный характер".</a:t>
          </a:r>
          <a:endParaRPr lang="ru-RU" sz="1800"/>
        </a:p>
      </dgm:t>
    </dgm:pt>
    <dgm:pt modelId="{65904E7D-CB18-4D64-9C28-AA452FA79D4C}" type="parTrans" cxnId="{D3D2932F-84D2-4A91-8A42-1AA46194845B}">
      <dgm:prSet/>
      <dgm:spPr/>
      <dgm:t>
        <a:bodyPr/>
        <a:lstStyle/>
        <a:p>
          <a:endParaRPr lang="ru-RU" sz="1800"/>
        </a:p>
      </dgm:t>
    </dgm:pt>
    <dgm:pt modelId="{76877A80-063C-4D87-8DB2-A3A59F7165C0}" type="sibTrans" cxnId="{D3D2932F-84D2-4A91-8A42-1AA46194845B}">
      <dgm:prSet/>
      <dgm:spPr/>
      <dgm:t>
        <a:bodyPr/>
        <a:lstStyle/>
        <a:p>
          <a:endParaRPr lang="ru-RU" sz="1800"/>
        </a:p>
      </dgm:t>
    </dgm:pt>
    <dgm:pt modelId="{4D65F4D5-ADA2-4387-A392-5543ADA615C9}">
      <dgm:prSet custT="1"/>
      <dgm:spPr/>
      <dgm:t>
        <a:bodyPr/>
        <a:lstStyle/>
        <a:p>
          <a:pPr rtl="0"/>
          <a:r>
            <a:rPr lang="ru-RU" sz="1800" b="1" smtClean="0"/>
            <a:t>Сетевая архитектура</a:t>
          </a:r>
          <a:r>
            <a:rPr lang="ru-RU" sz="1800" smtClean="0"/>
            <a:t>. Определяет описания, правила, стандарты, которые связаны с сетевыми и коммуникационными технологиями, используемыми в организации.</a:t>
          </a:r>
          <a:endParaRPr lang="ru-RU" sz="1800"/>
        </a:p>
      </dgm:t>
    </dgm:pt>
    <dgm:pt modelId="{A73D5CA8-8948-4120-9C00-53C14ABDAE03}" type="parTrans" cxnId="{FBA2C07A-D307-49C8-970E-917A8D8F2CAE}">
      <dgm:prSet/>
      <dgm:spPr/>
      <dgm:t>
        <a:bodyPr/>
        <a:lstStyle/>
        <a:p>
          <a:endParaRPr lang="ru-RU" sz="1800"/>
        </a:p>
      </dgm:t>
    </dgm:pt>
    <dgm:pt modelId="{80361E61-FD7D-4510-8243-CC51C689F1D5}" type="sibTrans" cxnId="{FBA2C07A-D307-49C8-970E-917A8D8F2CAE}">
      <dgm:prSet/>
      <dgm:spPr/>
      <dgm:t>
        <a:bodyPr/>
        <a:lstStyle/>
        <a:p>
          <a:endParaRPr lang="ru-RU" sz="1800"/>
        </a:p>
      </dgm:t>
    </dgm:pt>
    <dgm:pt modelId="{644FCF9F-4FAC-4685-BF7B-28F63FF68380}">
      <dgm:prSet custT="1"/>
      <dgm:spPr/>
      <dgm:t>
        <a:bodyPr/>
        <a:lstStyle/>
        <a:p>
          <a:pPr rtl="0"/>
          <a:r>
            <a:rPr lang="ru-RU" sz="1800" b="1" smtClean="0"/>
            <a:t>Архитектура безопасности</a:t>
          </a:r>
          <a:r>
            <a:rPr lang="ru-RU" sz="1800" smtClean="0"/>
            <a:t> и т.д.</a:t>
          </a:r>
          <a:endParaRPr lang="ru-RU" sz="1800"/>
        </a:p>
      </dgm:t>
    </dgm:pt>
    <dgm:pt modelId="{1F40EEA2-53D6-4EE0-BA49-D2FE7BB3BE15}" type="parTrans" cxnId="{A5289D9C-5A60-41F9-806A-53F4F1D00433}">
      <dgm:prSet/>
      <dgm:spPr/>
      <dgm:t>
        <a:bodyPr/>
        <a:lstStyle/>
        <a:p>
          <a:endParaRPr lang="ru-RU" sz="1800"/>
        </a:p>
      </dgm:t>
    </dgm:pt>
    <dgm:pt modelId="{A6623367-FB0E-4D13-A45D-8286BFEAB5F7}" type="sibTrans" cxnId="{A5289D9C-5A60-41F9-806A-53F4F1D00433}">
      <dgm:prSet/>
      <dgm:spPr/>
      <dgm:t>
        <a:bodyPr/>
        <a:lstStyle/>
        <a:p>
          <a:endParaRPr lang="ru-RU" sz="1800"/>
        </a:p>
      </dgm:t>
    </dgm:pt>
    <dgm:pt modelId="{1D3B2824-A0CE-4A1D-A097-CB285B0E79AC}" type="pres">
      <dgm:prSet presAssocID="{40FD27D4-9ABE-4ED6-B793-C856586C6F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C004BE-52C7-454A-B397-26A932A19423}" type="pres">
      <dgm:prSet presAssocID="{9BF46B9D-EF10-45C0-95AB-0C236BBB182B}" presName="parentText" presStyleLbl="node1" presStyleIdx="0" presStyleCnt="1" custScaleY="122661" custLinFactNeighborX="8692" custLinFactNeighborY="-317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2081C-DE06-4611-AAC9-A1D254B06166}" type="pres">
      <dgm:prSet presAssocID="{9BF46B9D-EF10-45C0-95AB-0C236BBB182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A2C07A-D307-49C8-970E-917A8D8F2CAE}" srcId="{9BF46B9D-EF10-45C0-95AB-0C236BBB182B}" destId="{4D65F4D5-ADA2-4387-A392-5543ADA615C9}" srcOrd="2" destOrd="0" parTransId="{A73D5CA8-8948-4120-9C00-53C14ABDAE03}" sibTransId="{80361E61-FD7D-4510-8243-CC51C689F1D5}"/>
    <dgm:cxn modelId="{A5289D9C-5A60-41F9-806A-53F4F1D00433}" srcId="{9BF46B9D-EF10-45C0-95AB-0C236BBB182B}" destId="{644FCF9F-4FAC-4685-BF7B-28F63FF68380}" srcOrd="3" destOrd="0" parTransId="{1F40EEA2-53D6-4EE0-BA49-D2FE7BB3BE15}" sibTransId="{A6623367-FB0E-4D13-A45D-8286BFEAB5F7}"/>
    <dgm:cxn modelId="{0BAEA226-3003-43DE-A004-C21FF11702F0}" srcId="{40FD27D4-9ABE-4ED6-B793-C856586C6FAC}" destId="{9BF46B9D-EF10-45C0-95AB-0C236BBB182B}" srcOrd="0" destOrd="0" parTransId="{8D6B7EEB-8A6F-4A1A-B200-B02F918E57FC}" sibTransId="{25A4853C-E9A0-4DD1-A7C9-5691C5A3BCD9}"/>
    <dgm:cxn modelId="{5BA70DC2-C1BC-406B-841B-EA282EE0BBA4}" type="presOf" srcId="{4D65F4D5-ADA2-4387-A392-5543ADA615C9}" destId="{8222081C-DE06-4611-AAC9-A1D254B06166}" srcOrd="0" destOrd="2" presId="urn:microsoft.com/office/officeart/2005/8/layout/vList2"/>
    <dgm:cxn modelId="{D3D2932F-84D2-4A91-8A42-1AA46194845B}" srcId="{9BF46B9D-EF10-45C0-95AB-0C236BBB182B}" destId="{4788258D-5466-4750-8959-0B948E0BCAE9}" srcOrd="1" destOrd="0" parTransId="{65904E7D-CB18-4D64-9C28-AA452FA79D4C}" sibTransId="{76877A80-063C-4D87-8DB2-A3A59F7165C0}"/>
    <dgm:cxn modelId="{8B5A63CD-ED4C-4E71-811E-37A80B9C34A7}" srcId="{9BF46B9D-EF10-45C0-95AB-0C236BBB182B}" destId="{814D344B-99BB-4B3E-B0D6-C25862314213}" srcOrd="0" destOrd="0" parTransId="{113CE4CB-8CC9-46FF-AE8A-5B7F7802B442}" sibTransId="{4A002045-F4CB-4F0A-A791-5B5DD8F8FC1F}"/>
    <dgm:cxn modelId="{C975FC55-787D-49C7-BF56-74FFDC40576E}" type="presOf" srcId="{9BF46B9D-EF10-45C0-95AB-0C236BBB182B}" destId="{F8C004BE-52C7-454A-B397-26A932A19423}" srcOrd="0" destOrd="0" presId="urn:microsoft.com/office/officeart/2005/8/layout/vList2"/>
    <dgm:cxn modelId="{069DF196-08D3-42FA-A026-27D0000E92A9}" type="presOf" srcId="{40FD27D4-9ABE-4ED6-B793-C856586C6FAC}" destId="{1D3B2824-A0CE-4A1D-A097-CB285B0E79AC}" srcOrd="0" destOrd="0" presId="urn:microsoft.com/office/officeart/2005/8/layout/vList2"/>
    <dgm:cxn modelId="{618D8702-33AE-4708-9F6E-2EF8F928DD77}" type="presOf" srcId="{644FCF9F-4FAC-4685-BF7B-28F63FF68380}" destId="{8222081C-DE06-4611-AAC9-A1D254B06166}" srcOrd="0" destOrd="3" presId="urn:microsoft.com/office/officeart/2005/8/layout/vList2"/>
    <dgm:cxn modelId="{D8719F53-E112-4242-8D9C-F708D3E08D95}" type="presOf" srcId="{814D344B-99BB-4B3E-B0D6-C25862314213}" destId="{8222081C-DE06-4611-AAC9-A1D254B06166}" srcOrd="0" destOrd="0" presId="urn:microsoft.com/office/officeart/2005/8/layout/vList2"/>
    <dgm:cxn modelId="{237044DD-503C-4874-928C-1FFA1D98C3AC}" type="presOf" srcId="{4788258D-5466-4750-8959-0B948E0BCAE9}" destId="{8222081C-DE06-4611-AAC9-A1D254B06166}" srcOrd="0" destOrd="1" presId="urn:microsoft.com/office/officeart/2005/8/layout/vList2"/>
    <dgm:cxn modelId="{64B48649-FB98-4096-BEA2-9BE8AF9ACD16}" type="presParOf" srcId="{1D3B2824-A0CE-4A1D-A097-CB285B0E79AC}" destId="{F8C004BE-52C7-454A-B397-26A932A19423}" srcOrd="0" destOrd="0" presId="urn:microsoft.com/office/officeart/2005/8/layout/vList2"/>
    <dgm:cxn modelId="{2F3D1A3C-8B3F-46A3-BBA1-329DFF14149F}" type="presParOf" srcId="{1D3B2824-A0CE-4A1D-A097-CB285B0E79AC}" destId="{8222081C-DE06-4611-AAC9-A1D254B0616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644614-6202-42A2-B658-C6BA1A4029D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4A6DCF-2484-471D-952D-F44994A8D51E}">
      <dgm:prSet custT="1"/>
      <dgm:spPr/>
      <dgm:t>
        <a:bodyPr/>
        <a:lstStyle/>
        <a:p>
          <a:pPr rtl="0"/>
          <a:r>
            <a:rPr lang="ru-RU" sz="1800" dirty="0" smtClean="0"/>
            <a:t>Все подразделения должны использовать в своей работе архитектуру, разработанную для организации в целом.</a:t>
          </a:r>
          <a:endParaRPr lang="ru-RU" sz="1800" dirty="0"/>
        </a:p>
      </dgm:t>
    </dgm:pt>
    <dgm:pt modelId="{CDCDE3ED-9F19-49B2-956B-1C733E8EB2D4}" type="parTrans" cxnId="{92320DEC-E965-4422-8226-D0F7685BA826}">
      <dgm:prSet/>
      <dgm:spPr/>
      <dgm:t>
        <a:bodyPr/>
        <a:lstStyle/>
        <a:p>
          <a:endParaRPr lang="ru-RU" sz="1800"/>
        </a:p>
      </dgm:t>
    </dgm:pt>
    <dgm:pt modelId="{3C2AF32F-FE50-4BE3-9441-9012C6F2BE46}" type="sibTrans" cxnId="{92320DEC-E965-4422-8226-D0F7685BA826}">
      <dgm:prSet/>
      <dgm:spPr/>
      <dgm:t>
        <a:bodyPr/>
        <a:lstStyle/>
        <a:p>
          <a:endParaRPr lang="ru-RU" sz="1800"/>
        </a:p>
      </dgm:t>
    </dgm:pt>
    <dgm:pt modelId="{D9D3AFA3-246D-442B-BD30-E633A56EA018}">
      <dgm:prSet custT="1"/>
      <dgm:spPr/>
      <dgm:t>
        <a:bodyPr/>
        <a:lstStyle/>
        <a:p>
          <a:pPr rtl="0"/>
          <a:r>
            <a:rPr lang="ru-RU" sz="1800" dirty="0" smtClean="0"/>
            <a:t>Функциональное руководство и руководство в области ИТ должно основываться на едином видении.</a:t>
          </a:r>
          <a:endParaRPr lang="ru-RU" sz="1800" dirty="0"/>
        </a:p>
      </dgm:t>
    </dgm:pt>
    <dgm:pt modelId="{B1C54A19-42F9-41E6-A56E-19D1A670DE82}" type="parTrans" cxnId="{816BE801-79A1-4B00-9F6E-0D4B622A5A20}">
      <dgm:prSet/>
      <dgm:spPr/>
      <dgm:t>
        <a:bodyPr/>
        <a:lstStyle/>
        <a:p>
          <a:endParaRPr lang="ru-RU" sz="1800"/>
        </a:p>
      </dgm:t>
    </dgm:pt>
    <dgm:pt modelId="{676A5D3B-1789-40C0-8FB0-1CAD1CF628D7}" type="sibTrans" cxnId="{816BE801-79A1-4B00-9F6E-0D4B622A5A20}">
      <dgm:prSet/>
      <dgm:spPr/>
      <dgm:t>
        <a:bodyPr/>
        <a:lstStyle/>
        <a:p>
          <a:endParaRPr lang="ru-RU" sz="1800"/>
        </a:p>
      </dgm:t>
    </dgm:pt>
    <dgm:pt modelId="{4B205697-1737-4D92-9224-90AA8325EDA1}">
      <dgm:prSet custT="1"/>
      <dgm:spPr/>
      <dgm:t>
        <a:bodyPr/>
        <a:lstStyle/>
        <a:p>
          <a:pPr rtl="0"/>
          <a:r>
            <a:rPr lang="ru-RU" sz="1800" dirty="0" smtClean="0"/>
            <a:t>Архитектура должна обеспечивать решение вопросов бесперебойного выполнения организациями своих функций, безопасности и восстановления в случае катастрофических событий.</a:t>
          </a:r>
          <a:endParaRPr lang="ru-RU" sz="1800" dirty="0"/>
        </a:p>
      </dgm:t>
    </dgm:pt>
    <dgm:pt modelId="{593B9C4B-0F7F-4FD2-8AE8-A2E452A83104}" type="parTrans" cxnId="{7F0CF73B-F9A1-402D-BEBA-E541A591EF6B}">
      <dgm:prSet/>
      <dgm:spPr/>
      <dgm:t>
        <a:bodyPr/>
        <a:lstStyle/>
        <a:p>
          <a:endParaRPr lang="ru-RU" sz="1800"/>
        </a:p>
      </dgm:t>
    </dgm:pt>
    <dgm:pt modelId="{CD74D437-9B28-4AB4-8162-2FF87BD58FEE}" type="sibTrans" cxnId="{7F0CF73B-F9A1-402D-BEBA-E541A591EF6B}">
      <dgm:prSet/>
      <dgm:spPr/>
      <dgm:t>
        <a:bodyPr/>
        <a:lstStyle/>
        <a:p>
          <a:endParaRPr lang="ru-RU" sz="1800"/>
        </a:p>
      </dgm:t>
    </dgm:pt>
    <dgm:pt modelId="{26238414-0B86-4E2B-8085-EB4877C6F1E1}">
      <dgm:prSet custT="1"/>
      <dgm:spPr/>
      <dgm:t>
        <a:bodyPr/>
        <a:lstStyle/>
        <a:p>
          <a:pPr rtl="0"/>
          <a:r>
            <a:rPr lang="ru-RU" sz="1800" dirty="0" smtClean="0"/>
            <a:t>Функциональные (бизнес-) требования должны формировать архитектуру.</a:t>
          </a:r>
          <a:endParaRPr lang="ru-RU" sz="1800" dirty="0"/>
        </a:p>
      </dgm:t>
    </dgm:pt>
    <dgm:pt modelId="{82D756B2-8B2A-413E-9972-40E82E13DAE1}" type="parTrans" cxnId="{8F3B4125-38CE-43A7-9AC5-34D8C82E52A8}">
      <dgm:prSet/>
      <dgm:spPr/>
      <dgm:t>
        <a:bodyPr/>
        <a:lstStyle/>
        <a:p>
          <a:endParaRPr lang="ru-RU" sz="1800"/>
        </a:p>
      </dgm:t>
    </dgm:pt>
    <dgm:pt modelId="{386C1DBE-E6C3-4DA3-8ADD-7761961E2743}" type="sibTrans" cxnId="{8F3B4125-38CE-43A7-9AC5-34D8C82E52A8}">
      <dgm:prSet/>
      <dgm:spPr/>
      <dgm:t>
        <a:bodyPr/>
        <a:lstStyle/>
        <a:p>
          <a:endParaRPr lang="ru-RU" sz="1800"/>
        </a:p>
      </dgm:t>
    </dgm:pt>
    <dgm:pt modelId="{A2D784AA-6A00-463B-81BC-129187DADBB1}">
      <dgm:prSet custT="1"/>
      <dgm:spPr/>
      <dgm:t>
        <a:bodyPr/>
        <a:lstStyle/>
        <a:p>
          <a:pPr rtl="0"/>
          <a:r>
            <a:rPr lang="ru-RU" sz="1800" smtClean="0"/>
            <a:t>Архитектура должна обеспечивать совместимость и взаимодействие.</a:t>
          </a:r>
          <a:endParaRPr lang="ru-RU" sz="1800"/>
        </a:p>
      </dgm:t>
    </dgm:pt>
    <dgm:pt modelId="{8121C838-7EA0-4E22-8A1C-346C494241BF}" type="parTrans" cxnId="{AFB0E56A-A948-44FB-AD4F-A43B6E2B6910}">
      <dgm:prSet/>
      <dgm:spPr/>
      <dgm:t>
        <a:bodyPr/>
        <a:lstStyle/>
        <a:p>
          <a:endParaRPr lang="ru-RU" sz="1800"/>
        </a:p>
      </dgm:t>
    </dgm:pt>
    <dgm:pt modelId="{E6C13931-00AC-4E97-9447-6CE6792A5597}" type="sibTrans" cxnId="{AFB0E56A-A948-44FB-AD4F-A43B6E2B6910}">
      <dgm:prSet/>
      <dgm:spPr/>
      <dgm:t>
        <a:bodyPr/>
        <a:lstStyle/>
        <a:p>
          <a:endParaRPr lang="ru-RU" sz="1800"/>
        </a:p>
      </dgm:t>
    </dgm:pt>
    <dgm:pt modelId="{B8A31C1D-1278-4442-B35E-C374ACF441ED}">
      <dgm:prSet custT="1"/>
      <dgm:spPr/>
      <dgm:t>
        <a:bodyPr/>
        <a:lstStyle/>
        <a:p>
          <a:pPr rtl="0"/>
          <a:r>
            <a:rPr lang="ru-RU" sz="1800" dirty="0" smtClean="0"/>
            <a:t>Архитектура должна быть расширяемой, масштабируемой и адаптивной.</a:t>
          </a:r>
          <a:endParaRPr lang="ru-RU" sz="1800" dirty="0"/>
        </a:p>
      </dgm:t>
    </dgm:pt>
    <dgm:pt modelId="{B7440D49-F1C4-4372-99C0-3C8749C06815}" type="parTrans" cxnId="{7323026E-C3E2-4A19-81BF-D5D353B2EF18}">
      <dgm:prSet/>
      <dgm:spPr/>
      <dgm:t>
        <a:bodyPr/>
        <a:lstStyle/>
        <a:p>
          <a:endParaRPr lang="ru-RU" sz="1800"/>
        </a:p>
      </dgm:t>
    </dgm:pt>
    <dgm:pt modelId="{59DA4DEE-0CF1-4DAB-A7AB-58D5134EF014}" type="sibTrans" cxnId="{7323026E-C3E2-4A19-81BF-D5D353B2EF18}">
      <dgm:prSet/>
      <dgm:spPr/>
      <dgm:t>
        <a:bodyPr/>
        <a:lstStyle/>
        <a:p>
          <a:endParaRPr lang="ru-RU" sz="1800"/>
        </a:p>
      </dgm:t>
    </dgm:pt>
    <dgm:pt modelId="{E868EFCF-E633-425B-87F7-BE21F712737C}">
      <dgm:prSet custT="1"/>
      <dgm:spPr/>
      <dgm:t>
        <a:bodyPr/>
        <a:lstStyle/>
        <a:p>
          <a:pPr rtl="0"/>
          <a:r>
            <a:rPr lang="ru-RU" sz="1800" dirty="0" smtClean="0"/>
            <a:t>Архитектура должна быть инструментом реализации изменений.</a:t>
          </a:r>
          <a:endParaRPr lang="ru-RU" sz="1800" dirty="0"/>
        </a:p>
      </dgm:t>
    </dgm:pt>
    <dgm:pt modelId="{2BE6A8AD-6406-46FD-ADF0-8F901CC2E4DA}" type="parTrans" cxnId="{9AE0F5AB-1A99-4D29-B0F4-194DD10B0AC5}">
      <dgm:prSet/>
      <dgm:spPr/>
      <dgm:t>
        <a:bodyPr/>
        <a:lstStyle/>
        <a:p>
          <a:endParaRPr lang="ru-RU" sz="1800"/>
        </a:p>
      </dgm:t>
    </dgm:pt>
    <dgm:pt modelId="{1183FD3B-B51E-4AF8-A249-FC835A470A34}" type="sibTrans" cxnId="{9AE0F5AB-1A99-4D29-B0F4-194DD10B0AC5}">
      <dgm:prSet/>
      <dgm:spPr/>
      <dgm:t>
        <a:bodyPr/>
        <a:lstStyle/>
        <a:p>
          <a:endParaRPr lang="ru-RU" sz="1800"/>
        </a:p>
      </dgm:t>
    </dgm:pt>
    <dgm:pt modelId="{86824698-8893-429D-B754-45F0C09AB53E}">
      <dgm:prSet custT="1"/>
      <dgm:spPr/>
      <dgm:t>
        <a:bodyPr/>
        <a:lstStyle/>
        <a:p>
          <a:pPr rtl="0"/>
          <a:r>
            <a:rPr lang="ru-RU" sz="1800" dirty="0" smtClean="0"/>
            <a:t>Архитектура должна уменьшать сложность интеграции и способствовать улучшению качества бизнес-процессов.</a:t>
          </a:r>
          <a:endParaRPr lang="ru-RU" sz="1800" dirty="0"/>
        </a:p>
      </dgm:t>
    </dgm:pt>
    <dgm:pt modelId="{C9037BB9-AF99-476E-8739-C14FF1E2B692}" type="parTrans" cxnId="{580423A3-E1E6-41B4-A7D2-79C87FA5E46D}">
      <dgm:prSet/>
      <dgm:spPr/>
      <dgm:t>
        <a:bodyPr/>
        <a:lstStyle/>
        <a:p>
          <a:endParaRPr lang="ru-RU" sz="1800"/>
        </a:p>
      </dgm:t>
    </dgm:pt>
    <dgm:pt modelId="{C8ADE615-4494-48CE-9DF9-B3247958E0A5}" type="sibTrans" cxnId="{580423A3-E1E6-41B4-A7D2-79C87FA5E46D}">
      <dgm:prSet/>
      <dgm:spPr/>
      <dgm:t>
        <a:bodyPr/>
        <a:lstStyle/>
        <a:p>
          <a:endParaRPr lang="ru-RU" sz="1800"/>
        </a:p>
      </dgm:t>
    </dgm:pt>
    <dgm:pt modelId="{5550C5FB-A4E8-4D34-9795-991B5B68B732}">
      <dgm:prSet custT="1"/>
      <dgm:spPr/>
      <dgm:t>
        <a:bodyPr/>
        <a:lstStyle/>
        <a:p>
          <a:pPr rtl="0"/>
          <a:r>
            <a:rPr lang="ru-RU" sz="1800" smtClean="0"/>
            <a:t>Тенденции рынка должны учитываться при проектировании технологической архитектуры.</a:t>
          </a:r>
          <a:endParaRPr lang="ru-RU" sz="1800"/>
        </a:p>
      </dgm:t>
    </dgm:pt>
    <dgm:pt modelId="{E44AC23B-8EA3-440C-91DE-393AE2330069}" type="parTrans" cxnId="{640D7F37-49B0-4F33-BCFD-81703BF6A648}">
      <dgm:prSet/>
      <dgm:spPr/>
      <dgm:t>
        <a:bodyPr/>
        <a:lstStyle/>
        <a:p>
          <a:endParaRPr lang="ru-RU" sz="1800"/>
        </a:p>
      </dgm:t>
    </dgm:pt>
    <dgm:pt modelId="{E401BE24-7C7C-40C0-93D7-DC7E26B416E7}" type="sibTrans" cxnId="{640D7F37-49B0-4F33-BCFD-81703BF6A648}">
      <dgm:prSet/>
      <dgm:spPr/>
      <dgm:t>
        <a:bodyPr/>
        <a:lstStyle/>
        <a:p>
          <a:endParaRPr lang="ru-RU" sz="1800"/>
        </a:p>
      </dgm:t>
    </dgm:pt>
    <dgm:pt modelId="{287F3CFC-0EB2-46A9-B8D2-ED83CCB69907}" type="pres">
      <dgm:prSet presAssocID="{57644614-6202-42A2-B658-C6BA1A4029D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CCDE600-D77E-4CEF-B503-D38C01277D2A}" type="pres">
      <dgm:prSet presAssocID="{9E4A6DCF-2484-471D-952D-F44994A8D51E}" presName="thickLine" presStyleLbl="alignNode1" presStyleIdx="0" presStyleCnt="9"/>
      <dgm:spPr/>
    </dgm:pt>
    <dgm:pt modelId="{B3ACF7D3-1374-4F26-B3E7-47FCBF5124D7}" type="pres">
      <dgm:prSet presAssocID="{9E4A6DCF-2484-471D-952D-F44994A8D51E}" presName="horz1" presStyleCnt="0"/>
      <dgm:spPr/>
    </dgm:pt>
    <dgm:pt modelId="{8F8B3A76-FEEB-43CC-864E-C7DB64A4AF30}" type="pres">
      <dgm:prSet presAssocID="{9E4A6DCF-2484-471D-952D-F44994A8D51E}" presName="tx1" presStyleLbl="revTx" presStyleIdx="0" presStyleCnt="9"/>
      <dgm:spPr/>
      <dgm:t>
        <a:bodyPr/>
        <a:lstStyle/>
        <a:p>
          <a:endParaRPr lang="ru-RU"/>
        </a:p>
      </dgm:t>
    </dgm:pt>
    <dgm:pt modelId="{1AACA692-4B87-4D8B-AF10-08ED0F98AE9E}" type="pres">
      <dgm:prSet presAssocID="{9E4A6DCF-2484-471D-952D-F44994A8D51E}" presName="vert1" presStyleCnt="0"/>
      <dgm:spPr/>
    </dgm:pt>
    <dgm:pt modelId="{C67706C2-A426-4013-8681-213B30CEBCB7}" type="pres">
      <dgm:prSet presAssocID="{D9D3AFA3-246D-442B-BD30-E633A56EA018}" presName="thickLine" presStyleLbl="alignNode1" presStyleIdx="1" presStyleCnt="9"/>
      <dgm:spPr/>
    </dgm:pt>
    <dgm:pt modelId="{D225BD3F-2D22-434D-905F-B82643588F94}" type="pres">
      <dgm:prSet presAssocID="{D9D3AFA3-246D-442B-BD30-E633A56EA018}" presName="horz1" presStyleCnt="0"/>
      <dgm:spPr/>
    </dgm:pt>
    <dgm:pt modelId="{0F62A5FD-5833-4744-B874-0D7E25DFC067}" type="pres">
      <dgm:prSet presAssocID="{D9D3AFA3-246D-442B-BD30-E633A56EA018}" presName="tx1" presStyleLbl="revTx" presStyleIdx="1" presStyleCnt="9"/>
      <dgm:spPr/>
      <dgm:t>
        <a:bodyPr/>
        <a:lstStyle/>
        <a:p>
          <a:endParaRPr lang="ru-RU"/>
        </a:p>
      </dgm:t>
    </dgm:pt>
    <dgm:pt modelId="{7D8DC60E-E96C-4B85-95B0-30B8C3D4F440}" type="pres">
      <dgm:prSet presAssocID="{D9D3AFA3-246D-442B-BD30-E633A56EA018}" presName="vert1" presStyleCnt="0"/>
      <dgm:spPr/>
    </dgm:pt>
    <dgm:pt modelId="{D1C36D10-E25D-45DD-8F7D-942BF75FFEEB}" type="pres">
      <dgm:prSet presAssocID="{4B205697-1737-4D92-9224-90AA8325EDA1}" presName="thickLine" presStyleLbl="alignNode1" presStyleIdx="2" presStyleCnt="9"/>
      <dgm:spPr/>
    </dgm:pt>
    <dgm:pt modelId="{6D210488-5271-48FB-93C2-4E929118E3BF}" type="pres">
      <dgm:prSet presAssocID="{4B205697-1737-4D92-9224-90AA8325EDA1}" presName="horz1" presStyleCnt="0"/>
      <dgm:spPr/>
    </dgm:pt>
    <dgm:pt modelId="{AF1E5C26-20EB-4124-85F3-9FE5E675B20E}" type="pres">
      <dgm:prSet presAssocID="{4B205697-1737-4D92-9224-90AA8325EDA1}" presName="tx1" presStyleLbl="revTx" presStyleIdx="2" presStyleCnt="9" custScaleY="176296"/>
      <dgm:spPr/>
      <dgm:t>
        <a:bodyPr/>
        <a:lstStyle/>
        <a:p>
          <a:endParaRPr lang="ru-RU"/>
        </a:p>
      </dgm:t>
    </dgm:pt>
    <dgm:pt modelId="{BF051AB3-E83F-4C8D-8EA5-7F9E59615FBC}" type="pres">
      <dgm:prSet presAssocID="{4B205697-1737-4D92-9224-90AA8325EDA1}" presName="vert1" presStyleCnt="0"/>
      <dgm:spPr/>
    </dgm:pt>
    <dgm:pt modelId="{71E57304-E670-407C-AB30-88C5AFE5E9EF}" type="pres">
      <dgm:prSet presAssocID="{26238414-0B86-4E2B-8085-EB4877C6F1E1}" presName="thickLine" presStyleLbl="alignNode1" presStyleIdx="3" presStyleCnt="9"/>
      <dgm:spPr/>
    </dgm:pt>
    <dgm:pt modelId="{F73AB069-E635-44B8-8CD7-5EEAC703EB0E}" type="pres">
      <dgm:prSet presAssocID="{26238414-0B86-4E2B-8085-EB4877C6F1E1}" presName="horz1" presStyleCnt="0"/>
      <dgm:spPr/>
    </dgm:pt>
    <dgm:pt modelId="{F3145C6C-7B77-4119-B016-629EB2B5EA4E}" type="pres">
      <dgm:prSet presAssocID="{26238414-0B86-4E2B-8085-EB4877C6F1E1}" presName="tx1" presStyleLbl="revTx" presStyleIdx="3" presStyleCnt="9" custScaleY="86037"/>
      <dgm:spPr/>
      <dgm:t>
        <a:bodyPr/>
        <a:lstStyle/>
        <a:p>
          <a:endParaRPr lang="ru-RU"/>
        </a:p>
      </dgm:t>
    </dgm:pt>
    <dgm:pt modelId="{A17700F9-E33E-44B7-860A-596CD36E2C5E}" type="pres">
      <dgm:prSet presAssocID="{26238414-0B86-4E2B-8085-EB4877C6F1E1}" presName="vert1" presStyleCnt="0"/>
      <dgm:spPr/>
    </dgm:pt>
    <dgm:pt modelId="{8D1DEE18-FA50-4C40-89E7-211084049D3E}" type="pres">
      <dgm:prSet presAssocID="{A2D784AA-6A00-463B-81BC-129187DADBB1}" presName="thickLine" presStyleLbl="alignNode1" presStyleIdx="4" presStyleCnt="9"/>
      <dgm:spPr/>
    </dgm:pt>
    <dgm:pt modelId="{600EBFAB-E852-46EF-808B-63FE87F6A8B3}" type="pres">
      <dgm:prSet presAssocID="{A2D784AA-6A00-463B-81BC-129187DADBB1}" presName="horz1" presStyleCnt="0"/>
      <dgm:spPr/>
    </dgm:pt>
    <dgm:pt modelId="{FCA12616-A889-4E3B-BF97-21332E4CE953}" type="pres">
      <dgm:prSet presAssocID="{A2D784AA-6A00-463B-81BC-129187DADBB1}" presName="tx1" presStyleLbl="revTx" presStyleIdx="4" presStyleCnt="9"/>
      <dgm:spPr/>
      <dgm:t>
        <a:bodyPr/>
        <a:lstStyle/>
        <a:p>
          <a:endParaRPr lang="ru-RU"/>
        </a:p>
      </dgm:t>
    </dgm:pt>
    <dgm:pt modelId="{9652473D-264C-4DEF-9D9C-58A00386C2B2}" type="pres">
      <dgm:prSet presAssocID="{A2D784AA-6A00-463B-81BC-129187DADBB1}" presName="vert1" presStyleCnt="0"/>
      <dgm:spPr/>
    </dgm:pt>
    <dgm:pt modelId="{E7A4447A-F020-4805-A43C-1AB1F1D17B24}" type="pres">
      <dgm:prSet presAssocID="{B8A31C1D-1278-4442-B35E-C374ACF441ED}" presName="thickLine" presStyleLbl="alignNode1" presStyleIdx="5" presStyleCnt="9"/>
      <dgm:spPr/>
    </dgm:pt>
    <dgm:pt modelId="{1216D4B8-73B8-40EA-80B8-B3633477B83B}" type="pres">
      <dgm:prSet presAssocID="{B8A31C1D-1278-4442-B35E-C374ACF441ED}" presName="horz1" presStyleCnt="0"/>
      <dgm:spPr/>
    </dgm:pt>
    <dgm:pt modelId="{C9853D53-B746-4793-9115-9B33AC12177B}" type="pres">
      <dgm:prSet presAssocID="{B8A31C1D-1278-4442-B35E-C374ACF441ED}" presName="tx1" presStyleLbl="revTx" presStyleIdx="5" presStyleCnt="9"/>
      <dgm:spPr/>
      <dgm:t>
        <a:bodyPr/>
        <a:lstStyle/>
        <a:p>
          <a:endParaRPr lang="ru-RU"/>
        </a:p>
      </dgm:t>
    </dgm:pt>
    <dgm:pt modelId="{46D848D6-91EE-4647-A8AC-EF4A885814CA}" type="pres">
      <dgm:prSet presAssocID="{B8A31C1D-1278-4442-B35E-C374ACF441ED}" presName="vert1" presStyleCnt="0"/>
      <dgm:spPr/>
    </dgm:pt>
    <dgm:pt modelId="{3B6B3EAF-400C-4988-8FE6-1A9F5D844958}" type="pres">
      <dgm:prSet presAssocID="{E868EFCF-E633-425B-87F7-BE21F712737C}" presName="thickLine" presStyleLbl="alignNode1" presStyleIdx="6" presStyleCnt="9"/>
      <dgm:spPr/>
    </dgm:pt>
    <dgm:pt modelId="{E3C14A58-EEB7-4BB0-AEA4-FB98ADC28056}" type="pres">
      <dgm:prSet presAssocID="{E868EFCF-E633-425B-87F7-BE21F712737C}" presName="horz1" presStyleCnt="0"/>
      <dgm:spPr/>
    </dgm:pt>
    <dgm:pt modelId="{006BC2E5-50CA-409F-9622-59F770D42240}" type="pres">
      <dgm:prSet presAssocID="{E868EFCF-E633-425B-87F7-BE21F712737C}" presName="tx1" presStyleLbl="revTx" presStyleIdx="6" presStyleCnt="9"/>
      <dgm:spPr/>
      <dgm:t>
        <a:bodyPr/>
        <a:lstStyle/>
        <a:p>
          <a:endParaRPr lang="ru-RU"/>
        </a:p>
      </dgm:t>
    </dgm:pt>
    <dgm:pt modelId="{70724519-2784-47AA-85BB-F5815B9E172F}" type="pres">
      <dgm:prSet presAssocID="{E868EFCF-E633-425B-87F7-BE21F712737C}" presName="vert1" presStyleCnt="0"/>
      <dgm:spPr/>
    </dgm:pt>
    <dgm:pt modelId="{37BE28CB-C1F2-48DF-BC2B-C6BEB6FB40A7}" type="pres">
      <dgm:prSet presAssocID="{86824698-8893-429D-B754-45F0C09AB53E}" presName="thickLine" presStyleLbl="alignNode1" presStyleIdx="7" presStyleCnt="9"/>
      <dgm:spPr/>
    </dgm:pt>
    <dgm:pt modelId="{2DF7099D-DBFA-4702-A807-A0E44D1A80A8}" type="pres">
      <dgm:prSet presAssocID="{86824698-8893-429D-B754-45F0C09AB53E}" presName="horz1" presStyleCnt="0"/>
      <dgm:spPr/>
    </dgm:pt>
    <dgm:pt modelId="{F081616E-1AFC-4612-9901-B69F9E0F6381}" type="pres">
      <dgm:prSet presAssocID="{86824698-8893-429D-B754-45F0C09AB53E}" presName="tx1" presStyleLbl="revTx" presStyleIdx="7" presStyleCnt="9"/>
      <dgm:spPr/>
      <dgm:t>
        <a:bodyPr/>
        <a:lstStyle/>
        <a:p>
          <a:endParaRPr lang="ru-RU"/>
        </a:p>
      </dgm:t>
    </dgm:pt>
    <dgm:pt modelId="{6E8C5CD3-51A6-4359-8C5B-77A8ADDD856E}" type="pres">
      <dgm:prSet presAssocID="{86824698-8893-429D-B754-45F0C09AB53E}" presName="vert1" presStyleCnt="0"/>
      <dgm:spPr/>
    </dgm:pt>
    <dgm:pt modelId="{50B4C150-F2D4-4365-8B4C-9559438771A8}" type="pres">
      <dgm:prSet presAssocID="{5550C5FB-A4E8-4D34-9795-991B5B68B732}" presName="thickLine" presStyleLbl="alignNode1" presStyleIdx="8" presStyleCnt="9"/>
      <dgm:spPr/>
    </dgm:pt>
    <dgm:pt modelId="{27B0D46E-B307-4C57-AAE0-411E6FA9B248}" type="pres">
      <dgm:prSet presAssocID="{5550C5FB-A4E8-4D34-9795-991B5B68B732}" presName="horz1" presStyleCnt="0"/>
      <dgm:spPr/>
    </dgm:pt>
    <dgm:pt modelId="{8E8B099A-242B-458F-A06C-7E572FB4FCE9}" type="pres">
      <dgm:prSet presAssocID="{5550C5FB-A4E8-4D34-9795-991B5B68B732}" presName="tx1" presStyleLbl="revTx" presStyleIdx="8" presStyleCnt="9"/>
      <dgm:spPr/>
      <dgm:t>
        <a:bodyPr/>
        <a:lstStyle/>
        <a:p>
          <a:endParaRPr lang="ru-RU"/>
        </a:p>
      </dgm:t>
    </dgm:pt>
    <dgm:pt modelId="{33680C6B-5691-406D-9FF6-10718BBF3440}" type="pres">
      <dgm:prSet presAssocID="{5550C5FB-A4E8-4D34-9795-991B5B68B732}" presName="vert1" presStyleCnt="0"/>
      <dgm:spPr/>
    </dgm:pt>
  </dgm:ptLst>
  <dgm:cxnLst>
    <dgm:cxn modelId="{580423A3-E1E6-41B4-A7D2-79C87FA5E46D}" srcId="{57644614-6202-42A2-B658-C6BA1A4029DE}" destId="{86824698-8893-429D-B754-45F0C09AB53E}" srcOrd="7" destOrd="0" parTransId="{C9037BB9-AF99-476E-8739-C14FF1E2B692}" sibTransId="{C8ADE615-4494-48CE-9DF9-B3247958E0A5}"/>
    <dgm:cxn modelId="{8E56811B-5300-4410-964F-CBEFD4904E99}" type="presOf" srcId="{86824698-8893-429D-B754-45F0C09AB53E}" destId="{F081616E-1AFC-4612-9901-B69F9E0F6381}" srcOrd="0" destOrd="0" presId="urn:microsoft.com/office/officeart/2008/layout/LinedList"/>
    <dgm:cxn modelId="{C694D590-79F8-4420-B40F-B29C265AEDD0}" type="presOf" srcId="{D9D3AFA3-246D-442B-BD30-E633A56EA018}" destId="{0F62A5FD-5833-4744-B874-0D7E25DFC067}" srcOrd="0" destOrd="0" presId="urn:microsoft.com/office/officeart/2008/layout/LinedList"/>
    <dgm:cxn modelId="{8F3B4125-38CE-43A7-9AC5-34D8C82E52A8}" srcId="{57644614-6202-42A2-B658-C6BA1A4029DE}" destId="{26238414-0B86-4E2B-8085-EB4877C6F1E1}" srcOrd="3" destOrd="0" parTransId="{82D756B2-8B2A-413E-9972-40E82E13DAE1}" sibTransId="{386C1DBE-E6C3-4DA3-8ADD-7761961E2743}"/>
    <dgm:cxn modelId="{9AE0F5AB-1A99-4D29-B0F4-194DD10B0AC5}" srcId="{57644614-6202-42A2-B658-C6BA1A4029DE}" destId="{E868EFCF-E633-425B-87F7-BE21F712737C}" srcOrd="6" destOrd="0" parTransId="{2BE6A8AD-6406-46FD-ADF0-8F901CC2E4DA}" sibTransId="{1183FD3B-B51E-4AF8-A249-FC835A470A34}"/>
    <dgm:cxn modelId="{7323026E-C3E2-4A19-81BF-D5D353B2EF18}" srcId="{57644614-6202-42A2-B658-C6BA1A4029DE}" destId="{B8A31C1D-1278-4442-B35E-C374ACF441ED}" srcOrd="5" destOrd="0" parTransId="{B7440D49-F1C4-4372-99C0-3C8749C06815}" sibTransId="{59DA4DEE-0CF1-4DAB-A7AB-58D5134EF014}"/>
    <dgm:cxn modelId="{7829050F-CC8B-4957-8EEF-00E909BFE23E}" type="presOf" srcId="{26238414-0B86-4E2B-8085-EB4877C6F1E1}" destId="{F3145C6C-7B77-4119-B016-629EB2B5EA4E}" srcOrd="0" destOrd="0" presId="urn:microsoft.com/office/officeart/2008/layout/LinedList"/>
    <dgm:cxn modelId="{7F0CF73B-F9A1-402D-BEBA-E541A591EF6B}" srcId="{57644614-6202-42A2-B658-C6BA1A4029DE}" destId="{4B205697-1737-4D92-9224-90AA8325EDA1}" srcOrd="2" destOrd="0" parTransId="{593B9C4B-0F7F-4FD2-8AE8-A2E452A83104}" sibTransId="{CD74D437-9B28-4AB4-8162-2FF87BD58FEE}"/>
    <dgm:cxn modelId="{82863F0B-E688-4D60-AF04-8BDDC070E657}" type="presOf" srcId="{B8A31C1D-1278-4442-B35E-C374ACF441ED}" destId="{C9853D53-B746-4793-9115-9B33AC12177B}" srcOrd="0" destOrd="0" presId="urn:microsoft.com/office/officeart/2008/layout/LinedList"/>
    <dgm:cxn modelId="{E89B1391-3E2B-410F-85C8-D666B3869797}" type="presOf" srcId="{E868EFCF-E633-425B-87F7-BE21F712737C}" destId="{006BC2E5-50CA-409F-9622-59F770D42240}" srcOrd="0" destOrd="0" presId="urn:microsoft.com/office/officeart/2008/layout/LinedList"/>
    <dgm:cxn modelId="{AFB0E56A-A948-44FB-AD4F-A43B6E2B6910}" srcId="{57644614-6202-42A2-B658-C6BA1A4029DE}" destId="{A2D784AA-6A00-463B-81BC-129187DADBB1}" srcOrd="4" destOrd="0" parTransId="{8121C838-7EA0-4E22-8A1C-346C494241BF}" sibTransId="{E6C13931-00AC-4E97-9447-6CE6792A5597}"/>
    <dgm:cxn modelId="{A27A3245-4295-49FE-BAF8-5A336C26FB0B}" type="presOf" srcId="{9E4A6DCF-2484-471D-952D-F44994A8D51E}" destId="{8F8B3A76-FEEB-43CC-864E-C7DB64A4AF30}" srcOrd="0" destOrd="0" presId="urn:microsoft.com/office/officeart/2008/layout/LinedList"/>
    <dgm:cxn modelId="{92320DEC-E965-4422-8226-D0F7685BA826}" srcId="{57644614-6202-42A2-B658-C6BA1A4029DE}" destId="{9E4A6DCF-2484-471D-952D-F44994A8D51E}" srcOrd="0" destOrd="0" parTransId="{CDCDE3ED-9F19-49B2-956B-1C733E8EB2D4}" sibTransId="{3C2AF32F-FE50-4BE3-9441-9012C6F2BE46}"/>
    <dgm:cxn modelId="{E83105DA-9213-4EAC-8FC9-E86EB1B5AE76}" type="presOf" srcId="{4B205697-1737-4D92-9224-90AA8325EDA1}" destId="{AF1E5C26-20EB-4124-85F3-9FE5E675B20E}" srcOrd="0" destOrd="0" presId="urn:microsoft.com/office/officeart/2008/layout/LinedList"/>
    <dgm:cxn modelId="{D31F59F5-ADB7-44C3-B380-F3369D3C1EA6}" type="presOf" srcId="{57644614-6202-42A2-B658-C6BA1A4029DE}" destId="{287F3CFC-0EB2-46A9-B8D2-ED83CCB69907}" srcOrd="0" destOrd="0" presId="urn:microsoft.com/office/officeart/2008/layout/LinedList"/>
    <dgm:cxn modelId="{6DADAFC5-9E96-46CF-B2AE-FE9364CDD33E}" type="presOf" srcId="{A2D784AA-6A00-463B-81BC-129187DADBB1}" destId="{FCA12616-A889-4E3B-BF97-21332E4CE953}" srcOrd="0" destOrd="0" presId="urn:microsoft.com/office/officeart/2008/layout/LinedList"/>
    <dgm:cxn modelId="{816BE801-79A1-4B00-9F6E-0D4B622A5A20}" srcId="{57644614-6202-42A2-B658-C6BA1A4029DE}" destId="{D9D3AFA3-246D-442B-BD30-E633A56EA018}" srcOrd="1" destOrd="0" parTransId="{B1C54A19-42F9-41E6-A56E-19D1A670DE82}" sibTransId="{676A5D3B-1789-40C0-8FB0-1CAD1CF628D7}"/>
    <dgm:cxn modelId="{640D7F37-49B0-4F33-BCFD-81703BF6A648}" srcId="{57644614-6202-42A2-B658-C6BA1A4029DE}" destId="{5550C5FB-A4E8-4D34-9795-991B5B68B732}" srcOrd="8" destOrd="0" parTransId="{E44AC23B-8EA3-440C-91DE-393AE2330069}" sibTransId="{E401BE24-7C7C-40C0-93D7-DC7E26B416E7}"/>
    <dgm:cxn modelId="{6BDCD2F7-B951-47F5-870F-E10299A53D4F}" type="presOf" srcId="{5550C5FB-A4E8-4D34-9795-991B5B68B732}" destId="{8E8B099A-242B-458F-A06C-7E572FB4FCE9}" srcOrd="0" destOrd="0" presId="urn:microsoft.com/office/officeart/2008/layout/LinedList"/>
    <dgm:cxn modelId="{99706F11-0082-4D88-8C60-258B18FE9BF7}" type="presParOf" srcId="{287F3CFC-0EB2-46A9-B8D2-ED83CCB69907}" destId="{4CCDE600-D77E-4CEF-B503-D38C01277D2A}" srcOrd="0" destOrd="0" presId="urn:microsoft.com/office/officeart/2008/layout/LinedList"/>
    <dgm:cxn modelId="{A005365E-5C31-4AE7-B423-F58B09EC6F1F}" type="presParOf" srcId="{287F3CFC-0EB2-46A9-B8D2-ED83CCB69907}" destId="{B3ACF7D3-1374-4F26-B3E7-47FCBF5124D7}" srcOrd="1" destOrd="0" presId="urn:microsoft.com/office/officeart/2008/layout/LinedList"/>
    <dgm:cxn modelId="{B984D9F1-EB49-413E-9626-10F1C8CE9A6E}" type="presParOf" srcId="{B3ACF7D3-1374-4F26-B3E7-47FCBF5124D7}" destId="{8F8B3A76-FEEB-43CC-864E-C7DB64A4AF30}" srcOrd="0" destOrd="0" presId="urn:microsoft.com/office/officeart/2008/layout/LinedList"/>
    <dgm:cxn modelId="{533B1631-ED8A-4389-9636-050F0AFA423F}" type="presParOf" srcId="{B3ACF7D3-1374-4F26-B3E7-47FCBF5124D7}" destId="{1AACA692-4B87-4D8B-AF10-08ED0F98AE9E}" srcOrd="1" destOrd="0" presId="urn:microsoft.com/office/officeart/2008/layout/LinedList"/>
    <dgm:cxn modelId="{5F31A1BF-A8C8-4189-B3FF-EA8E83326317}" type="presParOf" srcId="{287F3CFC-0EB2-46A9-B8D2-ED83CCB69907}" destId="{C67706C2-A426-4013-8681-213B30CEBCB7}" srcOrd="2" destOrd="0" presId="urn:microsoft.com/office/officeart/2008/layout/LinedList"/>
    <dgm:cxn modelId="{24FCBB4C-B045-45EC-BAF4-CEC287DB745A}" type="presParOf" srcId="{287F3CFC-0EB2-46A9-B8D2-ED83CCB69907}" destId="{D225BD3F-2D22-434D-905F-B82643588F94}" srcOrd="3" destOrd="0" presId="urn:microsoft.com/office/officeart/2008/layout/LinedList"/>
    <dgm:cxn modelId="{E32ADE43-7870-45D2-B9E8-85C76C2AF32F}" type="presParOf" srcId="{D225BD3F-2D22-434D-905F-B82643588F94}" destId="{0F62A5FD-5833-4744-B874-0D7E25DFC067}" srcOrd="0" destOrd="0" presId="urn:microsoft.com/office/officeart/2008/layout/LinedList"/>
    <dgm:cxn modelId="{71D6FAED-41D9-402B-B979-49DA94B48C64}" type="presParOf" srcId="{D225BD3F-2D22-434D-905F-B82643588F94}" destId="{7D8DC60E-E96C-4B85-95B0-30B8C3D4F440}" srcOrd="1" destOrd="0" presId="urn:microsoft.com/office/officeart/2008/layout/LinedList"/>
    <dgm:cxn modelId="{1B5395FE-75CF-4654-95ED-E30A2621283D}" type="presParOf" srcId="{287F3CFC-0EB2-46A9-B8D2-ED83CCB69907}" destId="{D1C36D10-E25D-45DD-8F7D-942BF75FFEEB}" srcOrd="4" destOrd="0" presId="urn:microsoft.com/office/officeart/2008/layout/LinedList"/>
    <dgm:cxn modelId="{CCF7483D-4D53-46B3-AE53-532DE6A9AFA9}" type="presParOf" srcId="{287F3CFC-0EB2-46A9-B8D2-ED83CCB69907}" destId="{6D210488-5271-48FB-93C2-4E929118E3BF}" srcOrd="5" destOrd="0" presId="urn:microsoft.com/office/officeart/2008/layout/LinedList"/>
    <dgm:cxn modelId="{4BC18A29-7BB8-4E5A-8500-0D80F9764861}" type="presParOf" srcId="{6D210488-5271-48FB-93C2-4E929118E3BF}" destId="{AF1E5C26-20EB-4124-85F3-9FE5E675B20E}" srcOrd="0" destOrd="0" presId="urn:microsoft.com/office/officeart/2008/layout/LinedList"/>
    <dgm:cxn modelId="{0EAA7911-739D-4EF1-8BB8-31D2734831D0}" type="presParOf" srcId="{6D210488-5271-48FB-93C2-4E929118E3BF}" destId="{BF051AB3-E83F-4C8D-8EA5-7F9E59615FBC}" srcOrd="1" destOrd="0" presId="urn:microsoft.com/office/officeart/2008/layout/LinedList"/>
    <dgm:cxn modelId="{77B14D91-CD7B-4A8C-8C22-B11B404828ED}" type="presParOf" srcId="{287F3CFC-0EB2-46A9-B8D2-ED83CCB69907}" destId="{71E57304-E670-407C-AB30-88C5AFE5E9EF}" srcOrd="6" destOrd="0" presId="urn:microsoft.com/office/officeart/2008/layout/LinedList"/>
    <dgm:cxn modelId="{1B0E7FEF-9AFE-4B1B-895C-C7F9EA698BB4}" type="presParOf" srcId="{287F3CFC-0EB2-46A9-B8D2-ED83CCB69907}" destId="{F73AB069-E635-44B8-8CD7-5EEAC703EB0E}" srcOrd="7" destOrd="0" presId="urn:microsoft.com/office/officeart/2008/layout/LinedList"/>
    <dgm:cxn modelId="{3374D6E4-E584-4F3F-9D7C-977F7A78D315}" type="presParOf" srcId="{F73AB069-E635-44B8-8CD7-5EEAC703EB0E}" destId="{F3145C6C-7B77-4119-B016-629EB2B5EA4E}" srcOrd="0" destOrd="0" presId="urn:microsoft.com/office/officeart/2008/layout/LinedList"/>
    <dgm:cxn modelId="{0BD582D9-5EAF-481B-8D24-B37F14C208AD}" type="presParOf" srcId="{F73AB069-E635-44B8-8CD7-5EEAC703EB0E}" destId="{A17700F9-E33E-44B7-860A-596CD36E2C5E}" srcOrd="1" destOrd="0" presId="urn:microsoft.com/office/officeart/2008/layout/LinedList"/>
    <dgm:cxn modelId="{0C3D5972-8720-4EF4-9FA1-6D0256BA2133}" type="presParOf" srcId="{287F3CFC-0EB2-46A9-B8D2-ED83CCB69907}" destId="{8D1DEE18-FA50-4C40-89E7-211084049D3E}" srcOrd="8" destOrd="0" presId="urn:microsoft.com/office/officeart/2008/layout/LinedList"/>
    <dgm:cxn modelId="{A2EAC65F-ED41-40E2-B850-6E88D2FA1423}" type="presParOf" srcId="{287F3CFC-0EB2-46A9-B8D2-ED83CCB69907}" destId="{600EBFAB-E852-46EF-808B-63FE87F6A8B3}" srcOrd="9" destOrd="0" presId="urn:microsoft.com/office/officeart/2008/layout/LinedList"/>
    <dgm:cxn modelId="{9D2BA96F-892A-426A-9204-2536249EB17B}" type="presParOf" srcId="{600EBFAB-E852-46EF-808B-63FE87F6A8B3}" destId="{FCA12616-A889-4E3B-BF97-21332E4CE953}" srcOrd="0" destOrd="0" presId="urn:microsoft.com/office/officeart/2008/layout/LinedList"/>
    <dgm:cxn modelId="{8DA1262F-7271-43FE-ACAA-95F9BA03992D}" type="presParOf" srcId="{600EBFAB-E852-46EF-808B-63FE87F6A8B3}" destId="{9652473D-264C-4DEF-9D9C-58A00386C2B2}" srcOrd="1" destOrd="0" presId="urn:microsoft.com/office/officeart/2008/layout/LinedList"/>
    <dgm:cxn modelId="{63B0C93A-A5A1-4BB3-A76E-23F5FDB03B46}" type="presParOf" srcId="{287F3CFC-0EB2-46A9-B8D2-ED83CCB69907}" destId="{E7A4447A-F020-4805-A43C-1AB1F1D17B24}" srcOrd="10" destOrd="0" presId="urn:microsoft.com/office/officeart/2008/layout/LinedList"/>
    <dgm:cxn modelId="{3F53C97B-6209-49EA-9889-985F20E872C3}" type="presParOf" srcId="{287F3CFC-0EB2-46A9-B8D2-ED83CCB69907}" destId="{1216D4B8-73B8-40EA-80B8-B3633477B83B}" srcOrd="11" destOrd="0" presId="urn:microsoft.com/office/officeart/2008/layout/LinedList"/>
    <dgm:cxn modelId="{5F40DBE3-337F-41AB-8386-42EB0303FE23}" type="presParOf" srcId="{1216D4B8-73B8-40EA-80B8-B3633477B83B}" destId="{C9853D53-B746-4793-9115-9B33AC12177B}" srcOrd="0" destOrd="0" presId="urn:microsoft.com/office/officeart/2008/layout/LinedList"/>
    <dgm:cxn modelId="{A05886AD-87DF-4C18-BD03-3A92C8713B46}" type="presParOf" srcId="{1216D4B8-73B8-40EA-80B8-B3633477B83B}" destId="{46D848D6-91EE-4647-A8AC-EF4A885814CA}" srcOrd="1" destOrd="0" presId="urn:microsoft.com/office/officeart/2008/layout/LinedList"/>
    <dgm:cxn modelId="{F59CB4C9-68DC-4E53-8A63-78814BB655C5}" type="presParOf" srcId="{287F3CFC-0EB2-46A9-B8D2-ED83CCB69907}" destId="{3B6B3EAF-400C-4988-8FE6-1A9F5D844958}" srcOrd="12" destOrd="0" presId="urn:microsoft.com/office/officeart/2008/layout/LinedList"/>
    <dgm:cxn modelId="{E489A5C1-EAF0-48D9-8212-49D48800D6E6}" type="presParOf" srcId="{287F3CFC-0EB2-46A9-B8D2-ED83CCB69907}" destId="{E3C14A58-EEB7-4BB0-AEA4-FB98ADC28056}" srcOrd="13" destOrd="0" presId="urn:microsoft.com/office/officeart/2008/layout/LinedList"/>
    <dgm:cxn modelId="{004BEB04-6CB9-42A8-A8E0-83CA883A2FA0}" type="presParOf" srcId="{E3C14A58-EEB7-4BB0-AEA4-FB98ADC28056}" destId="{006BC2E5-50CA-409F-9622-59F770D42240}" srcOrd="0" destOrd="0" presId="urn:microsoft.com/office/officeart/2008/layout/LinedList"/>
    <dgm:cxn modelId="{91C08CE7-CA8C-4418-821E-9AA0923238CB}" type="presParOf" srcId="{E3C14A58-EEB7-4BB0-AEA4-FB98ADC28056}" destId="{70724519-2784-47AA-85BB-F5815B9E172F}" srcOrd="1" destOrd="0" presId="urn:microsoft.com/office/officeart/2008/layout/LinedList"/>
    <dgm:cxn modelId="{62590C07-7B27-4711-ADCC-F775EAEF3FDB}" type="presParOf" srcId="{287F3CFC-0EB2-46A9-B8D2-ED83CCB69907}" destId="{37BE28CB-C1F2-48DF-BC2B-C6BEB6FB40A7}" srcOrd="14" destOrd="0" presId="urn:microsoft.com/office/officeart/2008/layout/LinedList"/>
    <dgm:cxn modelId="{CA623F59-54E0-4B61-8E90-C3813DE9B1D1}" type="presParOf" srcId="{287F3CFC-0EB2-46A9-B8D2-ED83CCB69907}" destId="{2DF7099D-DBFA-4702-A807-A0E44D1A80A8}" srcOrd="15" destOrd="0" presId="urn:microsoft.com/office/officeart/2008/layout/LinedList"/>
    <dgm:cxn modelId="{D001E130-1968-4144-87A1-A88275C1F328}" type="presParOf" srcId="{2DF7099D-DBFA-4702-A807-A0E44D1A80A8}" destId="{F081616E-1AFC-4612-9901-B69F9E0F6381}" srcOrd="0" destOrd="0" presId="urn:microsoft.com/office/officeart/2008/layout/LinedList"/>
    <dgm:cxn modelId="{F98381DC-3E5F-4675-B986-15804B2AA436}" type="presParOf" srcId="{2DF7099D-DBFA-4702-A807-A0E44D1A80A8}" destId="{6E8C5CD3-51A6-4359-8C5B-77A8ADDD856E}" srcOrd="1" destOrd="0" presId="urn:microsoft.com/office/officeart/2008/layout/LinedList"/>
    <dgm:cxn modelId="{EB008C4B-2A44-48B2-A867-6780F58B206E}" type="presParOf" srcId="{287F3CFC-0EB2-46A9-B8D2-ED83CCB69907}" destId="{50B4C150-F2D4-4365-8B4C-9559438771A8}" srcOrd="16" destOrd="0" presId="urn:microsoft.com/office/officeart/2008/layout/LinedList"/>
    <dgm:cxn modelId="{AAC7A923-54AE-4ED9-8D8D-E65CB15F9E46}" type="presParOf" srcId="{287F3CFC-0EB2-46A9-B8D2-ED83CCB69907}" destId="{27B0D46E-B307-4C57-AAE0-411E6FA9B248}" srcOrd="17" destOrd="0" presId="urn:microsoft.com/office/officeart/2008/layout/LinedList"/>
    <dgm:cxn modelId="{74A1F122-C201-4284-9425-38A73032DCD4}" type="presParOf" srcId="{27B0D46E-B307-4C57-AAE0-411E6FA9B248}" destId="{8E8B099A-242B-458F-A06C-7E572FB4FCE9}" srcOrd="0" destOrd="0" presId="urn:microsoft.com/office/officeart/2008/layout/LinedList"/>
    <dgm:cxn modelId="{66E46365-2F5A-4165-8E7A-22B9F729F5DE}" type="presParOf" srcId="{27B0D46E-B307-4C57-AAE0-411E6FA9B248}" destId="{33680C6B-5691-406D-9FF6-10718BBF34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E54E2F-27DC-4AC1-A1C5-2C755660CC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6BB49AB-F934-4795-B611-2271038C93E8}">
      <dgm:prSet/>
      <dgm:spPr/>
      <dgm:t>
        <a:bodyPr/>
        <a:lstStyle/>
        <a:p>
          <a:pPr algn="ctr" rtl="0"/>
          <a:r>
            <a:rPr lang="ru-RU" dirty="0" smtClean="0"/>
            <a:t>Стандарты содержат обязательные и факультативные (необязательные) требования, которые обеспечивают единство в подходах к проектированию и созданию систем. </a:t>
          </a:r>
          <a:endParaRPr lang="ru-RU" dirty="0"/>
        </a:p>
      </dgm:t>
    </dgm:pt>
    <dgm:pt modelId="{278CC39A-10D5-42C8-9D01-44A795AB6F85}" type="parTrans" cxnId="{3357D9D1-7781-450C-A62C-6DDFB0C34337}">
      <dgm:prSet/>
      <dgm:spPr/>
      <dgm:t>
        <a:bodyPr/>
        <a:lstStyle/>
        <a:p>
          <a:pPr algn="ctr"/>
          <a:endParaRPr lang="ru-RU"/>
        </a:p>
      </dgm:t>
    </dgm:pt>
    <dgm:pt modelId="{200B269E-B649-428F-8599-FBFAF4C008EE}" type="sibTrans" cxnId="{3357D9D1-7781-450C-A62C-6DDFB0C34337}">
      <dgm:prSet/>
      <dgm:spPr/>
      <dgm:t>
        <a:bodyPr/>
        <a:lstStyle/>
        <a:p>
          <a:pPr algn="ctr"/>
          <a:endParaRPr lang="ru-RU"/>
        </a:p>
      </dgm:t>
    </dgm:pt>
    <dgm:pt modelId="{8774DF62-ADC6-405B-951D-BE53379B1CA1}" type="pres">
      <dgm:prSet presAssocID="{FAE54E2F-27DC-4AC1-A1C5-2C755660CC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ED05E-DE12-4089-B56F-CD5DC8696A20}" type="pres">
      <dgm:prSet presAssocID="{86BB49AB-F934-4795-B611-2271038C93E8}" presName="parentText" presStyleLbl="node1" presStyleIdx="0" presStyleCnt="1" custLinFactNeighborX="7582" custLinFactNeighborY="-118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57D9D1-7781-450C-A62C-6DDFB0C34337}" srcId="{FAE54E2F-27DC-4AC1-A1C5-2C755660CC8A}" destId="{86BB49AB-F934-4795-B611-2271038C93E8}" srcOrd="0" destOrd="0" parTransId="{278CC39A-10D5-42C8-9D01-44A795AB6F85}" sibTransId="{200B269E-B649-428F-8599-FBFAF4C008EE}"/>
    <dgm:cxn modelId="{1FF091B4-2B29-48CF-BE63-42AA9382E9CA}" type="presOf" srcId="{86BB49AB-F934-4795-B611-2271038C93E8}" destId="{F75ED05E-DE12-4089-B56F-CD5DC8696A20}" srcOrd="0" destOrd="0" presId="urn:microsoft.com/office/officeart/2005/8/layout/vList2"/>
    <dgm:cxn modelId="{FE6B6896-D166-416C-8277-CD16BB12EE66}" type="presOf" srcId="{FAE54E2F-27DC-4AC1-A1C5-2C755660CC8A}" destId="{8774DF62-ADC6-405B-951D-BE53379B1CA1}" srcOrd="0" destOrd="0" presId="urn:microsoft.com/office/officeart/2005/8/layout/vList2"/>
    <dgm:cxn modelId="{6DFDF587-340D-44F1-84AE-31ABCAADDEA8}" type="presParOf" srcId="{8774DF62-ADC6-405B-951D-BE53379B1CA1}" destId="{F75ED05E-DE12-4089-B56F-CD5DC8696A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92CB8D-BFB8-40E8-99B7-216CC3436CA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D4D08FF-3F24-4EF9-83FF-E8A9D660E217}">
      <dgm:prSet custT="1"/>
      <dgm:spPr/>
      <dgm:t>
        <a:bodyPr/>
        <a:lstStyle/>
        <a:p>
          <a:pPr rtl="0"/>
          <a:r>
            <a:rPr lang="ru-RU" sz="1800" dirty="0" smtClean="0"/>
            <a:t>При разработке и использовании стандартов следует учитывать нижеперечисленные аспекты:</a:t>
          </a:r>
          <a:endParaRPr lang="ru-RU" sz="1800" dirty="0"/>
        </a:p>
      </dgm:t>
    </dgm:pt>
    <dgm:pt modelId="{0BEE31DE-EC8A-4F84-9391-61EA40FDCB18}" type="parTrans" cxnId="{52D6AB01-672C-41F8-8764-F3B9F34D1030}">
      <dgm:prSet/>
      <dgm:spPr/>
      <dgm:t>
        <a:bodyPr/>
        <a:lstStyle/>
        <a:p>
          <a:endParaRPr lang="ru-RU" sz="1800"/>
        </a:p>
      </dgm:t>
    </dgm:pt>
    <dgm:pt modelId="{1F9FF694-47E7-4535-8C42-A75024E3E9DD}" type="sibTrans" cxnId="{52D6AB01-672C-41F8-8764-F3B9F34D1030}">
      <dgm:prSet/>
      <dgm:spPr/>
      <dgm:t>
        <a:bodyPr/>
        <a:lstStyle/>
        <a:p>
          <a:endParaRPr lang="ru-RU" sz="1800"/>
        </a:p>
      </dgm:t>
    </dgm:pt>
    <dgm:pt modelId="{E4E54EB9-47FB-49EB-BE97-304181E3F771}">
      <dgm:prSet custT="1"/>
      <dgm:spPr/>
      <dgm:t>
        <a:bodyPr/>
        <a:lstStyle/>
        <a:p>
          <a:pPr rtl="0"/>
          <a:r>
            <a:rPr lang="ru-RU" sz="1800" dirty="0" smtClean="0"/>
            <a:t>Уделять основное внимание стандартам, которые обеспечивают эффективное использование базовых технологий. Прежде всего, это технологии, на которых построены многие системы и которые стали индустриальными стандартами. Примерами таких технологий для организаций являются XML, .NET, </a:t>
          </a:r>
          <a:r>
            <a:rPr lang="ru-RU" sz="1800" dirty="0" err="1" smtClean="0"/>
            <a:t>Java</a:t>
          </a:r>
          <a:r>
            <a:rPr lang="ru-RU" sz="1800" dirty="0" smtClean="0"/>
            <a:t>.</a:t>
          </a:r>
          <a:endParaRPr lang="ru-RU" sz="1800" dirty="0"/>
        </a:p>
      </dgm:t>
    </dgm:pt>
    <dgm:pt modelId="{E0D469AE-4900-486D-8516-174E0F4889E8}" type="parTrans" cxnId="{7D06B2C6-4CE1-45E7-9478-12C289DD7AAD}">
      <dgm:prSet/>
      <dgm:spPr/>
      <dgm:t>
        <a:bodyPr/>
        <a:lstStyle/>
        <a:p>
          <a:endParaRPr lang="ru-RU" sz="1800"/>
        </a:p>
      </dgm:t>
    </dgm:pt>
    <dgm:pt modelId="{F2CA15E9-6DA9-4B62-8296-FA724D5F3013}" type="sibTrans" cxnId="{7D06B2C6-4CE1-45E7-9478-12C289DD7AAD}">
      <dgm:prSet/>
      <dgm:spPr/>
      <dgm:t>
        <a:bodyPr/>
        <a:lstStyle/>
        <a:p>
          <a:endParaRPr lang="ru-RU" sz="1800"/>
        </a:p>
      </dgm:t>
    </dgm:pt>
    <dgm:pt modelId="{EC33719F-F324-4937-A047-E1CFB659A57E}">
      <dgm:prSet custT="1"/>
      <dgm:spPr/>
      <dgm:t>
        <a:bodyPr/>
        <a:lstStyle/>
        <a:p>
          <a:pPr rtl="0"/>
          <a:r>
            <a:rPr lang="ru-RU" sz="1800" dirty="0" smtClean="0"/>
            <a:t>Определять стандарты процессов. Примерами являются процессы бизнес-моделирования, методы разработки систем, тестирования, интеграции.</a:t>
          </a:r>
          <a:endParaRPr lang="ru-RU" sz="1800" dirty="0"/>
        </a:p>
      </dgm:t>
    </dgm:pt>
    <dgm:pt modelId="{25F69FA3-A0C9-471A-9014-D6D9B5D56FE5}" type="parTrans" cxnId="{F1F05823-4065-4C44-8DF7-91437F4543F6}">
      <dgm:prSet/>
      <dgm:spPr/>
      <dgm:t>
        <a:bodyPr/>
        <a:lstStyle/>
        <a:p>
          <a:endParaRPr lang="ru-RU" sz="1800"/>
        </a:p>
      </dgm:t>
    </dgm:pt>
    <dgm:pt modelId="{B36638F5-A09D-4094-B61C-EAE79F6CB168}" type="sibTrans" cxnId="{F1F05823-4065-4C44-8DF7-91437F4543F6}">
      <dgm:prSet/>
      <dgm:spPr/>
      <dgm:t>
        <a:bodyPr/>
        <a:lstStyle/>
        <a:p>
          <a:endParaRPr lang="ru-RU" sz="1800"/>
        </a:p>
      </dgm:t>
    </dgm:pt>
    <dgm:pt modelId="{4298FC88-5448-4F6B-8C35-6F683B1D9CD7}">
      <dgm:prSet custT="1"/>
      <dgm:spPr/>
      <dgm:t>
        <a:bodyPr/>
        <a:lstStyle/>
        <a:p>
          <a:pPr rtl="0"/>
          <a:r>
            <a:rPr lang="ru-RU" sz="1800" dirty="0" smtClean="0"/>
            <a:t>Внимание к интерфейсам. Понимание интерфейсов является основой для интеграции систем.</a:t>
          </a:r>
          <a:endParaRPr lang="ru-RU" sz="1800" dirty="0"/>
        </a:p>
      </dgm:t>
    </dgm:pt>
    <dgm:pt modelId="{9B750067-25D3-4490-9EEE-5C67FD53FB35}" type="parTrans" cxnId="{1D95CE78-4337-46EB-80FE-4F4606DE821B}">
      <dgm:prSet/>
      <dgm:spPr/>
      <dgm:t>
        <a:bodyPr/>
        <a:lstStyle/>
        <a:p>
          <a:endParaRPr lang="ru-RU" sz="1800"/>
        </a:p>
      </dgm:t>
    </dgm:pt>
    <dgm:pt modelId="{5CF3ED06-5828-406E-883B-375D19D25672}" type="sibTrans" cxnId="{1D95CE78-4337-46EB-80FE-4F4606DE821B}">
      <dgm:prSet/>
      <dgm:spPr/>
      <dgm:t>
        <a:bodyPr/>
        <a:lstStyle/>
        <a:p>
          <a:endParaRPr lang="ru-RU" sz="1800"/>
        </a:p>
      </dgm:t>
    </dgm:pt>
    <dgm:pt modelId="{6BDBC1B5-4C54-483E-BCA1-1388A5294F0B}">
      <dgm:prSet custT="1"/>
      <dgm:spPr/>
      <dgm:t>
        <a:bodyPr/>
        <a:lstStyle/>
        <a:p>
          <a:pPr rtl="0"/>
          <a:r>
            <a:rPr lang="ru-RU" sz="1800" dirty="0" smtClean="0"/>
            <a:t>Тесное взаимодействуйте с бизнес-подразделениями. Например, разработка основанных на XML стандартов на электронные сообщения невозможна без участия специалистов в конкретных предметных областях.</a:t>
          </a:r>
          <a:endParaRPr lang="ru-RU" sz="1800" dirty="0"/>
        </a:p>
      </dgm:t>
    </dgm:pt>
    <dgm:pt modelId="{44F36505-4CBD-46BE-A634-A29A6BB48B05}" type="parTrans" cxnId="{F6761E01-73D4-402F-ADCB-F14766DC2563}">
      <dgm:prSet/>
      <dgm:spPr/>
      <dgm:t>
        <a:bodyPr/>
        <a:lstStyle/>
        <a:p>
          <a:endParaRPr lang="ru-RU" sz="1800"/>
        </a:p>
      </dgm:t>
    </dgm:pt>
    <dgm:pt modelId="{395CFE98-210F-405A-9119-43A0C5486D84}" type="sibTrans" cxnId="{F6761E01-73D4-402F-ADCB-F14766DC2563}">
      <dgm:prSet/>
      <dgm:spPr/>
      <dgm:t>
        <a:bodyPr/>
        <a:lstStyle/>
        <a:p>
          <a:endParaRPr lang="ru-RU" sz="1800"/>
        </a:p>
      </dgm:t>
    </dgm:pt>
    <dgm:pt modelId="{A1B90110-393E-4136-856D-E632642CEABF}">
      <dgm:prSet custT="1"/>
      <dgm:spPr/>
      <dgm:t>
        <a:bodyPr/>
        <a:lstStyle/>
        <a:p>
          <a:pPr rtl="0"/>
          <a:r>
            <a:rPr lang="ru-RU" sz="1800" dirty="0" smtClean="0"/>
            <a:t>Стандарты должны включать списки конкретных версий технологий, интерфейсов программирования (API), утилит и т.д. Примерами могут быть версии систем управления базами данных, версии XML и т.п.</a:t>
          </a:r>
          <a:endParaRPr lang="ru-RU" sz="1800" dirty="0"/>
        </a:p>
      </dgm:t>
    </dgm:pt>
    <dgm:pt modelId="{E121CE02-5C63-4080-A9E0-87F821990B79}" type="parTrans" cxnId="{2EC78E9F-2429-4BD2-8EDD-57BE85FD8C54}">
      <dgm:prSet/>
      <dgm:spPr/>
      <dgm:t>
        <a:bodyPr/>
        <a:lstStyle/>
        <a:p>
          <a:endParaRPr lang="ru-RU" sz="1800"/>
        </a:p>
      </dgm:t>
    </dgm:pt>
    <dgm:pt modelId="{E3389CDB-253B-42FC-8DF4-FA006D788FC6}" type="sibTrans" cxnId="{2EC78E9F-2429-4BD2-8EDD-57BE85FD8C54}">
      <dgm:prSet/>
      <dgm:spPr/>
      <dgm:t>
        <a:bodyPr/>
        <a:lstStyle/>
        <a:p>
          <a:endParaRPr lang="ru-RU" sz="1800"/>
        </a:p>
      </dgm:t>
    </dgm:pt>
    <dgm:pt modelId="{5F594B72-FB1B-4326-9BBD-654148A00190}">
      <dgm:prSet custT="1"/>
      <dgm:spPr/>
      <dgm:t>
        <a:bodyPr/>
        <a:lstStyle/>
        <a:p>
          <a:pPr rtl="0"/>
          <a:r>
            <a:rPr lang="ru-RU" sz="1800" dirty="0" smtClean="0"/>
            <a:t>Стандарты должны включать способы проверки на соответствие (верификация).</a:t>
          </a:r>
          <a:endParaRPr lang="ru-RU" sz="1800" dirty="0"/>
        </a:p>
      </dgm:t>
    </dgm:pt>
    <dgm:pt modelId="{57A47AF7-CC43-46EA-B715-1098C64E9DCD}" type="parTrans" cxnId="{2CB9DD43-209E-48E6-B567-5BE87F25A02E}">
      <dgm:prSet/>
      <dgm:spPr/>
      <dgm:t>
        <a:bodyPr/>
        <a:lstStyle/>
        <a:p>
          <a:endParaRPr lang="ru-RU" sz="1800"/>
        </a:p>
      </dgm:t>
    </dgm:pt>
    <dgm:pt modelId="{288ADA86-ABEB-4024-8779-FA64A8E71775}" type="sibTrans" cxnId="{2CB9DD43-209E-48E6-B567-5BE87F25A02E}">
      <dgm:prSet/>
      <dgm:spPr/>
      <dgm:t>
        <a:bodyPr/>
        <a:lstStyle/>
        <a:p>
          <a:endParaRPr lang="ru-RU" sz="1800"/>
        </a:p>
      </dgm:t>
    </dgm:pt>
    <dgm:pt modelId="{5F631073-0D80-439B-98D7-296EC099C74D}">
      <dgm:prSet custT="1"/>
      <dgm:spPr/>
      <dgm:t>
        <a:bodyPr/>
        <a:lstStyle/>
        <a:p>
          <a:pPr rtl="0"/>
          <a:r>
            <a:rPr lang="ru-RU" sz="1800" dirty="0" smtClean="0"/>
            <a:t>Стандарты должны содержать описание того, как организован процесс их поддержки. </a:t>
          </a:r>
          <a:endParaRPr lang="ru-RU" sz="1800" dirty="0"/>
        </a:p>
      </dgm:t>
    </dgm:pt>
    <dgm:pt modelId="{7A2466C3-FAEF-4C46-9E93-C25D3E5BE15A}" type="parTrans" cxnId="{0C778E5B-DDBE-4E8B-BC3A-6899D8454262}">
      <dgm:prSet/>
      <dgm:spPr/>
      <dgm:t>
        <a:bodyPr/>
        <a:lstStyle/>
        <a:p>
          <a:endParaRPr lang="ru-RU" sz="1800"/>
        </a:p>
      </dgm:t>
    </dgm:pt>
    <dgm:pt modelId="{57EA6500-2D43-4819-9DF4-D0882BB32422}" type="sibTrans" cxnId="{0C778E5B-DDBE-4E8B-BC3A-6899D8454262}">
      <dgm:prSet/>
      <dgm:spPr/>
      <dgm:t>
        <a:bodyPr/>
        <a:lstStyle/>
        <a:p>
          <a:endParaRPr lang="ru-RU" sz="1800"/>
        </a:p>
      </dgm:t>
    </dgm:pt>
    <dgm:pt modelId="{8D1FCB66-2480-4D55-B3BD-AD998111C44F}">
      <dgm:prSet custT="1"/>
      <dgm:spPr/>
      <dgm:t>
        <a:bodyPr/>
        <a:lstStyle/>
        <a:p>
          <a:pPr rtl="0"/>
          <a:r>
            <a:rPr lang="ru-RU" sz="1800" dirty="0" smtClean="0"/>
            <a:t>Стандарты должны периодически пересматриваться и обновляться.</a:t>
          </a:r>
          <a:endParaRPr lang="ru-RU" sz="1800" dirty="0"/>
        </a:p>
      </dgm:t>
    </dgm:pt>
    <dgm:pt modelId="{18BE2D27-0358-455C-9121-A06287839473}" type="parTrans" cxnId="{B5A65C30-12BD-4A14-B840-2A14EB76DB89}">
      <dgm:prSet/>
      <dgm:spPr/>
      <dgm:t>
        <a:bodyPr/>
        <a:lstStyle/>
        <a:p>
          <a:endParaRPr lang="ru-RU" sz="1800"/>
        </a:p>
      </dgm:t>
    </dgm:pt>
    <dgm:pt modelId="{B90BC181-7F13-431C-89AD-A4847F09EA40}" type="sibTrans" cxnId="{B5A65C30-12BD-4A14-B840-2A14EB76DB89}">
      <dgm:prSet/>
      <dgm:spPr/>
      <dgm:t>
        <a:bodyPr/>
        <a:lstStyle/>
        <a:p>
          <a:endParaRPr lang="ru-RU" sz="1800"/>
        </a:p>
      </dgm:t>
    </dgm:pt>
    <dgm:pt modelId="{1E4D6656-5D94-4FAB-A459-D6D665D5165B}" type="pres">
      <dgm:prSet presAssocID="{F492CB8D-BFB8-40E8-99B7-216CC3436C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F6AAB0-6917-411C-8CB3-6E4E16341559}" type="pres">
      <dgm:prSet presAssocID="{4D4D08FF-3F24-4EF9-83FF-E8A9D660E217}" presName="parentText" presStyleLbl="node1" presStyleIdx="0" presStyleCnt="1" custLinFactNeighborX="10743" custLinFactNeighborY="-16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40561-3FAD-44F3-8E06-3194003C34DC}" type="pres">
      <dgm:prSet presAssocID="{4D4D08FF-3F24-4EF9-83FF-E8A9D660E21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B9DD43-209E-48E6-B567-5BE87F25A02E}" srcId="{4D4D08FF-3F24-4EF9-83FF-E8A9D660E217}" destId="{5F594B72-FB1B-4326-9BBD-654148A00190}" srcOrd="5" destOrd="0" parTransId="{57A47AF7-CC43-46EA-B715-1098C64E9DCD}" sibTransId="{288ADA86-ABEB-4024-8779-FA64A8E71775}"/>
    <dgm:cxn modelId="{1D95CE78-4337-46EB-80FE-4F4606DE821B}" srcId="{4D4D08FF-3F24-4EF9-83FF-E8A9D660E217}" destId="{4298FC88-5448-4F6B-8C35-6F683B1D9CD7}" srcOrd="2" destOrd="0" parTransId="{9B750067-25D3-4490-9EEE-5C67FD53FB35}" sibTransId="{5CF3ED06-5828-406E-883B-375D19D25672}"/>
    <dgm:cxn modelId="{23FBC152-9F5F-45FB-84BE-77F27BDCA22E}" type="presOf" srcId="{F492CB8D-BFB8-40E8-99B7-216CC3436CA6}" destId="{1E4D6656-5D94-4FAB-A459-D6D665D5165B}" srcOrd="0" destOrd="0" presId="urn:microsoft.com/office/officeart/2005/8/layout/vList2"/>
    <dgm:cxn modelId="{69E923AB-E9B5-464A-9FD1-08114C8BA9BF}" type="presOf" srcId="{5F594B72-FB1B-4326-9BBD-654148A00190}" destId="{C9D40561-3FAD-44F3-8E06-3194003C34DC}" srcOrd="0" destOrd="5" presId="urn:microsoft.com/office/officeart/2005/8/layout/vList2"/>
    <dgm:cxn modelId="{44239E60-6277-43C3-AC4F-8FE56C49922D}" type="presOf" srcId="{EC33719F-F324-4937-A047-E1CFB659A57E}" destId="{C9D40561-3FAD-44F3-8E06-3194003C34DC}" srcOrd="0" destOrd="1" presId="urn:microsoft.com/office/officeart/2005/8/layout/vList2"/>
    <dgm:cxn modelId="{53ACA1B9-886B-4C38-BE45-4B1907A8F26E}" type="presOf" srcId="{4298FC88-5448-4F6B-8C35-6F683B1D9CD7}" destId="{C9D40561-3FAD-44F3-8E06-3194003C34DC}" srcOrd="0" destOrd="2" presId="urn:microsoft.com/office/officeart/2005/8/layout/vList2"/>
    <dgm:cxn modelId="{F1F05823-4065-4C44-8DF7-91437F4543F6}" srcId="{4D4D08FF-3F24-4EF9-83FF-E8A9D660E217}" destId="{EC33719F-F324-4937-A047-E1CFB659A57E}" srcOrd="1" destOrd="0" parTransId="{25F69FA3-A0C9-471A-9014-D6D9B5D56FE5}" sibTransId="{B36638F5-A09D-4094-B61C-EAE79F6CB168}"/>
    <dgm:cxn modelId="{7F90F08C-4506-46F7-86FB-ACCADD571FD5}" type="presOf" srcId="{A1B90110-393E-4136-856D-E632642CEABF}" destId="{C9D40561-3FAD-44F3-8E06-3194003C34DC}" srcOrd="0" destOrd="4" presId="urn:microsoft.com/office/officeart/2005/8/layout/vList2"/>
    <dgm:cxn modelId="{AB4FA25A-09AD-4AFA-96F0-057FFB0F77CE}" type="presOf" srcId="{8D1FCB66-2480-4D55-B3BD-AD998111C44F}" destId="{C9D40561-3FAD-44F3-8E06-3194003C34DC}" srcOrd="0" destOrd="7" presId="urn:microsoft.com/office/officeart/2005/8/layout/vList2"/>
    <dgm:cxn modelId="{F6761E01-73D4-402F-ADCB-F14766DC2563}" srcId="{4D4D08FF-3F24-4EF9-83FF-E8A9D660E217}" destId="{6BDBC1B5-4C54-483E-BCA1-1388A5294F0B}" srcOrd="3" destOrd="0" parTransId="{44F36505-4CBD-46BE-A634-A29A6BB48B05}" sibTransId="{395CFE98-210F-405A-9119-43A0C5486D84}"/>
    <dgm:cxn modelId="{2EC78E9F-2429-4BD2-8EDD-57BE85FD8C54}" srcId="{4D4D08FF-3F24-4EF9-83FF-E8A9D660E217}" destId="{A1B90110-393E-4136-856D-E632642CEABF}" srcOrd="4" destOrd="0" parTransId="{E121CE02-5C63-4080-A9E0-87F821990B79}" sibTransId="{E3389CDB-253B-42FC-8DF4-FA006D788FC6}"/>
    <dgm:cxn modelId="{56CA3625-A2C3-4A81-9E97-6A30695536F0}" type="presOf" srcId="{4D4D08FF-3F24-4EF9-83FF-E8A9D660E217}" destId="{03F6AAB0-6917-411C-8CB3-6E4E16341559}" srcOrd="0" destOrd="0" presId="urn:microsoft.com/office/officeart/2005/8/layout/vList2"/>
    <dgm:cxn modelId="{50E6D5C4-26A9-44B2-A495-AD0BA41E68E8}" type="presOf" srcId="{E4E54EB9-47FB-49EB-BE97-304181E3F771}" destId="{C9D40561-3FAD-44F3-8E06-3194003C34DC}" srcOrd="0" destOrd="0" presId="urn:microsoft.com/office/officeart/2005/8/layout/vList2"/>
    <dgm:cxn modelId="{7D06B2C6-4CE1-45E7-9478-12C289DD7AAD}" srcId="{4D4D08FF-3F24-4EF9-83FF-E8A9D660E217}" destId="{E4E54EB9-47FB-49EB-BE97-304181E3F771}" srcOrd="0" destOrd="0" parTransId="{E0D469AE-4900-486D-8516-174E0F4889E8}" sibTransId="{F2CA15E9-6DA9-4B62-8296-FA724D5F3013}"/>
    <dgm:cxn modelId="{0C778E5B-DDBE-4E8B-BC3A-6899D8454262}" srcId="{4D4D08FF-3F24-4EF9-83FF-E8A9D660E217}" destId="{5F631073-0D80-439B-98D7-296EC099C74D}" srcOrd="6" destOrd="0" parTransId="{7A2466C3-FAEF-4C46-9E93-C25D3E5BE15A}" sibTransId="{57EA6500-2D43-4819-9DF4-D0882BB32422}"/>
    <dgm:cxn modelId="{52D6AB01-672C-41F8-8764-F3B9F34D1030}" srcId="{F492CB8D-BFB8-40E8-99B7-216CC3436CA6}" destId="{4D4D08FF-3F24-4EF9-83FF-E8A9D660E217}" srcOrd="0" destOrd="0" parTransId="{0BEE31DE-EC8A-4F84-9391-61EA40FDCB18}" sibTransId="{1F9FF694-47E7-4535-8C42-A75024E3E9DD}"/>
    <dgm:cxn modelId="{1C5E7C87-5960-43E5-BA80-5576210518A8}" type="presOf" srcId="{6BDBC1B5-4C54-483E-BCA1-1388A5294F0B}" destId="{C9D40561-3FAD-44F3-8E06-3194003C34DC}" srcOrd="0" destOrd="3" presId="urn:microsoft.com/office/officeart/2005/8/layout/vList2"/>
    <dgm:cxn modelId="{B5A65C30-12BD-4A14-B840-2A14EB76DB89}" srcId="{4D4D08FF-3F24-4EF9-83FF-E8A9D660E217}" destId="{8D1FCB66-2480-4D55-B3BD-AD998111C44F}" srcOrd="7" destOrd="0" parTransId="{18BE2D27-0358-455C-9121-A06287839473}" sibTransId="{B90BC181-7F13-431C-89AD-A4847F09EA40}"/>
    <dgm:cxn modelId="{DBEE725F-F48B-4474-AE45-C97649C8F694}" type="presOf" srcId="{5F631073-0D80-439B-98D7-296EC099C74D}" destId="{C9D40561-3FAD-44F3-8E06-3194003C34DC}" srcOrd="0" destOrd="6" presId="urn:microsoft.com/office/officeart/2005/8/layout/vList2"/>
    <dgm:cxn modelId="{850820FE-BAE2-460F-BE7A-3FA1D723CA8B}" type="presParOf" srcId="{1E4D6656-5D94-4FAB-A459-D6D665D5165B}" destId="{03F6AAB0-6917-411C-8CB3-6E4E16341559}" srcOrd="0" destOrd="0" presId="urn:microsoft.com/office/officeart/2005/8/layout/vList2"/>
    <dgm:cxn modelId="{1F2E7FFB-44E8-4841-AFA9-9AC89E603642}" type="presParOf" srcId="{1E4D6656-5D94-4FAB-A459-D6D665D5165B}" destId="{C9D40561-3FAD-44F3-8E06-3194003C34DC}" srcOrd="1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66E282-80B8-44BF-995B-9E92B880F88E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2A0956A7-2C2E-410C-A4E7-0AC8DFE770E8}">
      <dgm:prSet custT="1"/>
      <dgm:spPr/>
      <dgm:t>
        <a:bodyPr/>
        <a:lstStyle/>
        <a:p>
          <a:pPr rtl="0"/>
          <a:r>
            <a:rPr lang="ru-RU" sz="1800" dirty="0" smtClean="0"/>
            <a:t>Руководства (рекомендации) обеспечивают помощь в разработке и создании систем, давая примеры лучших практик и конкретные руководства по выполнению чего-либо:</a:t>
          </a:r>
          <a:endParaRPr lang="ru-RU" sz="1800" dirty="0"/>
        </a:p>
      </dgm:t>
    </dgm:pt>
    <dgm:pt modelId="{466BA8FB-513E-40CB-8A0D-4B77E61E3AC8}" type="parTrans" cxnId="{5E9E90B1-3ECE-44D5-8DA6-420F454E0AAE}">
      <dgm:prSet/>
      <dgm:spPr/>
      <dgm:t>
        <a:bodyPr/>
        <a:lstStyle/>
        <a:p>
          <a:endParaRPr lang="ru-RU" sz="1800"/>
        </a:p>
      </dgm:t>
    </dgm:pt>
    <dgm:pt modelId="{C988902A-3077-4E71-8DFB-96864439237F}" type="sibTrans" cxnId="{5E9E90B1-3ECE-44D5-8DA6-420F454E0AAE}">
      <dgm:prSet/>
      <dgm:spPr/>
      <dgm:t>
        <a:bodyPr/>
        <a:lstStyle/>
        <a:p>
          <a:endParaRPr lang="ru-RU" sz="1800"/>
        </a:p>
      </dgm:t>
    </dgm:pt>
    <dgm:pt modelId="{98777440-0649-45B7-8E80-0044B155A89C}">
      <dgm:prSet custT="1"/>
      <dgm:spPr/>
      <dgm:t>
        <a:bodyPr/>
        <a:lstStyle/>
        <a:p>
          <a:pPr rtl="0"/>
          <a:r>
            <a:rPr lang="ru-RU" sz="1800" dirty="0" smtClean="0"/>
            <a:t>Руководства не заменяют техническую документацию, но рассматривают некоторые проблемы в контексте конкретной организации.</a:t>
          </a:r>
          <a:endParaRPr lang="ru-RU" sz="1800" dirty="0"/>
        </a:p>
      </dgm:t>
    </dgm:pt>
    <dgm:pt modelId="{6024065F-A6D3-4ECB-A4C6-53FED52C5598}" type="parTrans" cxnId="{6BF01D07-D291-431B-80B0-D18F706B6E1A}">
      <dgm:prSet/>
      <dgm:spPr/>
      <dgm:t>
        <a:bodyPr/>
        <a:lstStyle/>
        <a:p>
          <a:endParaRPr lang="ru-RU" sz="1800"/>
        </a:p>
      </dgm:t>
    </dgm:pt>
    <dgm:pt modelId="{172F2F8F-3A6D-41EF-BD36-15A33B40CE56}" type="sibTrans" cxnId="{6BF01D07-D291-431B-80B0-D18F706B6E1A}">
      <dgm:prSet/>
      <dgm:spPr/>
      <dgm:t>
        <a:bodyPr/>
        <a:lstStyle/>
        <a:p>
          <a:endParaRPr lang="ru-RU" sz="1800"/>
        </a:p>
      </dgm:t>
    </dgm:pt>
    <dgm:pt modelId="{A770D99F-C5D5-4672-8C70-FE220DA5414E}">
      <dgm:prSet custT="1"/>
      <dgm:spPr/>
      <dgm:t>
        <a:bodyPr/>
        <a:lstStyle/>
        <a:p>
          <a:pPr rtl="0"/>
          <a:r>
            <a:rPr lang="ru-RU" sz="1800" dirty="0" smtClean="0"/>
            <a:t>Хорошие руководства сфокусированы на конкретных проблемах, общих для большинства разработчиков систем. Это включает, например, интеграцию приложений с использованием соответствующих систем интеграции корпоративных приложений, создание "горизонтальных" порталов, контроль версий.</a:t>
          </a:r>
          <a:endParaRPr lang="ru-RU" sz="1800" dirty="0"/>
        </a:p>
      </dgm:t>
    </dgm:pt>
    <dgm:pt modelId="{501E8B6F-4D00-4235-AA2B-ADD38A1A8C51}" type="parTrans" cxnId="{938C36A7-250F-4C4D-88B9-C1F8183655B8}">
      <dgm:prSet/>
      <dgm:spPr/>
      <dgm:t>
        <a:bodyPr/>
        <a:lstStyle/>
        <a:p>
          <a:endParaRPr lang="ru-RU" sz="1800"/>
        </a:p>
      </dgm:t>
    </dgm:pt>
    <dgm:pt modelId="{0F6348AA-1419-41C6-81FA-64C1C3489239}" type="sibTrans" cxnId="{938C36A7-250F-4C4D-88B9-C1F8183655B8}">
      <dgm:prSet/>
      <dgm:spPr/>
      <dgm:t>
        <a:bodyPr/>
        <a:lstStyle/>
        <a:p>
          <a:endParaRPr lang="ru-RU" sz="1800"/>
        </a:p>
      </dgm:t>
    </dgm:pt>
    <dgm:pt modelId="{502C1896-F598-4E34-B025-BBD03F659884}">
      <dgm:prSet custT="1"/>
      <dgm:spPr/>
      <dgm:t>
        <a:bodyPr/>
        <a:lstStyle/>
        <a:p>
          <a:pPr rtl="0"/>
          <a:r>
            <a:rPr lang="ru-RU" sz="1800" dirty="0" smtClean="0"/>
            <a:t>Тематика руководств может быть связана как с технологиями и их использованием, так и с процессами. Например, весьма полезными могут стать руководства, описывающие процессы создания конфигурации систем, построения версии системы или процесс контроля качества.</a:t>
          </a:r>
          <a:endParaRPr lang="ru-RU" sz="1800" dirty="0"/>
        </a:p>
      </dgm:t>
    </dgm:pt>
    <dgm:pt modelId="{B458498E-9698-4BAD-96F0-1AEB8FBD72AB}" type="parTrans" cxnId="{810FF0E5-F022-4348-AAE1-1354877E5BDC}">
      <dgm:prSet/>
      <dgm:spPr/>
      <dgm:t>
        <a:bodyPr/>
        <a:lstStyle/>
        <a:p>
          <a:endParaRPr lang="ru-RU" sz="1800"/>
        </a:p>
      </dgm:t>
    </dgm:pt>
    <dgm:pt modelId="{0DAA0AF9-AB81-4421-84A8-D2A79377C2D7}" type="sibTrans" cxnId="{810FF0E5-F022-4348-AAE1-1354877E5BDC}">
      <dgm:prSet/>
      <dgm:spPr/>
      <dgm:t>
        <a:bodyPr/>
        <a:lstStyle/>
        <a:p>
          <a:endParaRPr lang="ru-RU" sz="1800"/>
        </a:p>
      </dgm:t>
    </dgm:pt>
    <dgm:pt modelId="{A159B229-BF65-4431-8B60-CC2C57332F55}">
      <dgm:prSet custT="1"/>
      <dgm:spPr/>
      <dgm:t>
        <a:bodyPr/>
        <a:lstStyle/>
        <a:p>
          <a:pPr rtl="0"/>
          <a:r>
            <a:rPr lang="ru-RU" sz="1800" smtClean="0"/>
            <a:t>Наиболее эффективные руководства, как правило, короткие и специфичные. </a:t>
          </a:r>
          <a:endParaRPr lang="ru-RU" sz="1800"/>
        </a:p>
      </dgm:t>
    </dgm:pt>
    <dgm:pt modelId="{DDE25A92-EC63-4D01-85D4-EEE92F30BC00}" type="parTrans" cxnId="{B299DB26-114E-4648-90FD-328D651010A8}">
      <dgm:prSet/>
      <dgm:spPr/>
      <dgm:t>
        <a:bodyPr/>
        <a:lstStyle/>
        <a:p>
          <a:endParaRPr lang="ru-RU" sz="1800"/>
        </a:p>
      </dgm:t>
    </dgm:pt>
    <dgm:pt modelId="{BA8460F5-E1F9-4368-AAA1-35DE5EBCEE3B}" type="sibTrans" cxnId="{B299DB26-114E-4648-90FD-328D651010A8}">
      <dgm:prSet/>
      <dgm:spPr/>
      <dgm:t>
        <a:bodyPr/>
        <a:lstStyle/>
        <a:p>
          <a:endParaRPr lang="ru-RU" sz="1800"/>
        </a:p>
      </dgm:t>
    </dgm:pt>
    <dgm:pt modelId="{B8C085ED-948F-4B85-9F90-CEFE273340B6}" type="pres">
      <dgm:prSet presAssocID="{FA66E282-80B8-44BF-995B-9E92B880F8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78D563-DF44-43F2-8030-1EE5CC49ED90}" type="pres">
      <dgm:prSet presAssocID="{2A0956A7-2C2E-410C-A4E7-0AC8DFE770E8}" presName="parentText" presStyleLbl="node1" presStyleIdx="0" presStyleCnt="1" custLinFactNeighborX="8306" custLinFactNeighborY="-23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6E456-C87D-43BE-A7B2-0DDD8A9EE281}" type="pres">
      <dgm:prSet presAssocID="{2A0956A7-2C2E-410C-A4E7-0AC8DFE770E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2DAFB-EDC3-4E29-B93F-B8B4019C187E}" type="presOf" srcId="{502C1896-F598-4E34-B025-BBD03F659884}" destId="{3426E456-C87D-43BE-A7B2-0DDD8A9EE281}" srcOrd="0" destOrd="2" presId="urn:microsoft.com/office/officeart/2005/8/layout/vList2"/>
    <dgm:cxn modelId="{AFE96313-94F8-4E3C-9B41-40F6ADD03B1F}" type="presOf" srcId="{A770D99F-C5D5-4672-8C70-FE220DA5414E}" destId="{3426E456-C87D-43BE-A7B2-0DDD8A9EE281}" srcOrd="0" destOrd="1" presId="urn:microsoft.com/office/officeart/2005/8/layout/vList2"/>
    <dgm:cxn modelId="{230DF729-64F0-4B08-B56E-BDE286344FDB}" type="presOf" srcId="{2A0956A7-2C2E-410C-A4E7-0AC8DFE770E8}" destId="{D578D563-DF44-43F2-8030-1EE5CC49ED90}" srcOrd="0" destOrd="0" presId="urn:microsoft.com/office/officeart/2005/8/layout/vList2"/>
    <dgm:cxn modelId="{B299DB26-114E-4648-90FD-328D651010A8}" srcId="{2A0956A7-2C2E-410C-A4E7-0AC8DFE770E8}" destId="{A159B229-BF65-4431-8B60-CC2C57332F55}" srcOrd="3" destOrd="0" parTransId="{DDE25A92-EC63-4D01-85D4-EEE92F30BC00}" sibTransId="{BA8460F5-E1F9-4368-AAA1-35DE5EBCEE3B}"/>
    <dgm:cxn modelId="{5E9E90B1-3ECE-44D5-8DA6-420F454E0AAE}" srcId="{FA66E282-80B8-44BF-995B-9E92B880F88E}" destId="{2A0956A7-2C2E-410C-A4E7-0AC8DFE770E8}" srcOrd="0" destOrd="0" parTransId="{466BA8FB-513E-40CB-8A0D-4B77E61E3AC8}" sibTransId="{C988902A-3077-4E71-8DFB-96864439237F}"/>
    <dgm:cxn modelId="{4F1B81C6-C0DE-41D0-9A96-E942AF09F5A1}" type="presOf" srcId="{A159B229-BF65-4431-8B60-CC2C57332F55}" destId="{3426E456-C87D-43BE-A7B2-0DDD8A9EE281}" srcOrd="0" destOrd="3" presId="urn:microsoft.com/office/officeart/2005/8/layout/vList2"/>
    <dgm:cxn modelId="{810FF0E5-F022-4348-AAE1-1354877E5BDC}" srcId="{2A0956A7-2C2E-410C-A4E7-0AC8DFE770E8}" destId="{502C1896-F598-4E34-B025-BBD03F659884}" srcOrd="2" destOrd="0" parTransId="{B458498E-9698-4BAD-96F0-1AEB8FBD72AB}" sibTransId="{0DAA0AF9-AB81-4421-84A8-D2A79377C2D7}"/>
    <dgm:cxn modelId="{25B94D51-2890-4912-96F0-58DC70DA61B1}" type="presOf" srcId="{98777440-0649-45B7-8E80-0044B155A89C}" destId="{3426E456-C87D-43BE-A7B2-0DDD8A9EE281}" srcOrd="0" destOrd="0" presId="urn:microsoft.com/office/officeart/2005/8/layout/vList2"/>
    <dgm:cxn modelId="{938C36A7-250F-4C4D-88B9-C1F8183655B8}" srcId="{2A0956A7-2C2E-410C-A4E7-0AC8DFE770E8}" destId="{A770D99F-C5D5-4672-8C70-FE220DA5414E}" srcOrd="1" destOrd="0" parTransId="{501E8B6F-4D00-4235-AA2B-ADD38A1A8C51}" sibTransId="{0F6348AA-1419-41C6-81FA-64C1C3489239}"/>
    <dgm:cxn modelId="{648BC48F-6C19-4B25-A51B-A704AF42E63B}" type="presOf" srcId="{FA66E282-80B8-44BF-995B-9E92B880F88E}" destId="{B8C085ED-948F-4B85-9F90-CEFE273340B6}" srcOrd="0" destOrd="0" presId="urn:microsoft.com/office/officeart/2005/8/layout/vList2"/>
    <dgm:cxn modelId="{6BF01D07-D291-431B-80B0-D18F706B6E1A}" srcId="{2A0956A7-2C2E-410C-A4E7-0AC8DFE770E8}" destId="{98777440-0649-45B7-8E80-0044B155A89C}" srcOrd="0" destOrd="0" parTransId="{6024065F-A6D3-4ECB-A4C6-53FED52C5598}" sibTransId="{172F2F8F-3A6D-41EF-BD36-15A33B40CE56}"/>
    <dgm:cxn modelId="{03B9B17D-C9BD-45F6-9955-78DA8F549889}" type="presParOf" srcId="{B8C085ED-948F-4B85-9F90-CEFE273340B6}" destId="{D578D563-DF44-43F2-8030-1EE5CC49ED90}" srcOrd="0" destOrd="0" presId="urn:microsoft.com/office/officeart/2005/8/layout/vList2"/>
    <dgm:cxn modelId="{D4878861-6421-49E7-9B37-63473C71CB36}" type="presParOf" srcId="{B8C085ED-948F-4B85-9F90-CEFE273340B6}" destId="{3426E456-C87D-43BE-A7B2-0DDD8A9EE28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9F30B5-F021-4254-A2F2-75DB5276328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FD7A42E-DDE0-4446-A46C-D4D3AA322765}">
      <dgm:prSet/>
      <dgm:spPr/>
      <dgm:t>
        <a:bodyPr/>
        <a:lstStyle/>
        <a:p>
          <a:pPr rtl="0"/>
          <a:r>
            <a:rPr lang="ru-RU" b="1" smtClean="0"/>
            <a:t>Модель</a:t>
          </a:r>
          <a:r>
            <a:rPr lang="ru-RU" smtClean="0"/>
            <a:t> содержит конкретные данные, определяющие характеристики системы. </a:t>
          </a:r>
          <a:endParaRPr lang="ru-RU"/>
        </a:p>
      </dgm:t>
    </dgm:pt>
    <dgm:pt modelId="{5FC8EA7E-FEF4-4D98-86C4-FB00596AFD68}" type="parTrans" cxnId="{81467A65-F5C3-4295-8E36-8C77523DF1BF}">
      <dgm:prSet/>
      <dgm:spPr/>
      <dgm:t>
        <a:bodyPr/>
        <a:lstStyle/>
        <a:p>
          <a:endParaRPr lang="ru-RU"/>
        </a:p>
      </dgm:t>
    </dgm:pt>
    <dgm:pt modelId="{DE8AB177-80E6-48E1-A348-9FF29580F28F}" type="sibTrans" cxnId="{81467A65-F5C3-4295-8E36-8C77523DF1BF}">
      <dgm:prSet/>
      <dgm:spPr/>
      <dgm:t>
        <a:bodyPr/>
        <a:lstStyle/>
        <a:p>
          <a:endParaRPr lang="ru-RU"/>
        </a:p>
      </dgm:t>
    </dgm:pt>
    <dgm:pt modelId="{1B7C44D0-651F-4626-8ED7-E8A9CDB331D6}">
      <dgm:prSet/>
      <dgm:spPr/>
      <dgm:t>
        <a:bodyPr/>
        <a:lstStyle/>
        <a:p>
          <a:pPr rtl="0"/>
          <a:r>
            <a:rPr lang="ru-RU" smtClean="0"/>
            <a:t>Данные используются как некоторое представление реальной системы в целях ее концептуального осмысления, описания процессов обмена информацией с этой системой, понимания того, как система работает с точки зрения конечных пользователей.</a:t>
          </a:r>
          <a:endParaRPr lang="ru-RU"/>
        </a:p>
      </dgm:t>
    </dgm:pt>
    <dgm:pt modelId="{39B38A5B-2956-4B9D-A5EF-C9A91E774E21}" type="parTrans" cxnId="{F73079DF-72ED-4D5B-8A9A-4CF0CAF14898}">
      <dgm:prSet/>
      <dgm:spPr/>
      <dgm:t>
        <a:bodyPr/>
        <a:lstStyle/>
        <a:p>
          <a:endParaRPr lang="ru-RU"/>
        </a:p>
      </dgm:t>
    </dgm:pt>
    <dgm:pt modelId="{61D86E34-6E05-497D-86F7-EB7717046214}" type="sibTrans" cxnId="{F73079DF-72ED-4D5B-8A9A-4CF0CAF14898}">
      <dgm:prSet/>
      <dgm:spPr/>
      <dgm:t>
        <a:bodyPr/>
        <a:lstStyle/>
        <a:p>
          <a:endParaRPr lang="ru-RU"/>
        </a:p>
      </dgm:t>
    </dgm:pt>
    <dgm:pt modelId="{3BA0E3E2-6DA4-4286-8E42-4AD26E41FB1F}" type="pres">
      <dgm:prSet presAssocID="{C69F30B5-F021-4254-A2F2-75DB527632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E73E4-10CA-4189-8A46-1D7D5FFE9417}" type="pres">
      <dgm:prSet presAssocID="{1FD7A42E-DDE0-4446-A46C-D4D3AA322765}" presName="parentText" presStyleLbl="node1" presStyleIdx="0" presStyleCnt="1" custScaleY="53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111A1-B1D6-464E-A554-DE43B8AA3DF7}" type="pres">
      <dgm:prSet presAssocID="{1FD7A42E-DDE0-4446-A46C-D4D3AA32276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3079DF-72ED-4D5B-8A9A-4CF0CAF14898}" srcId="{1FD7A42E-DDE0-4446-A46C-D4D3AA322765}" destId="{1B7C44D0-651F-4626-8ED7-E8A9CDB331D6}" srcOrd="0" destOrd="0" parTransId="{39B38A5B-2956-4B9D-A5EF-C9A91E774E21}" sibTransId="{61D86E34-6E05-497D-86F7-EB7717046214}"/>
    <dgm:cxn modelId="{06C041F1-E20E-4374-ADB3-EC25B7098B19}" type="presOf" srcId="{1B7C44D0-651F-4626-8ED7-E8A9CDB331D6}" destId="{DAC111A1-B1D6-464E-A554-DE43B8AA3DF7}" srcOrd="0" destOrd="0" presId="urn:microsoft.com/office/officeart/2005/8/layout/vList2"/>
    <dgm:cxn modelId="{3A877DF6-B6CF-41BC-87D6-8CEF951EF1FF}" type="presOf" srcId="{C69F30B5-F021-4254-A2F2-75DB52763288}" destId="{3BA0E3E2-6DA4-4286-8E42-4AD26E41FB1F}" srcOrd="0" destOrd="0" presId="urn:microsoft.com/office/officeart/2005/8/layout/vList2"/>
    <dgm:cxn modelId="{81467A65-F5C3-4295-8E36-8C77523DF1BF}" srcId="{C69F30B5-F021-4254-A2F2-75DB52763288}" destId="{1FD7A42E-DDE0-4446-A46C-D4D3AA322765}" srcOrd="0" destOrd="0" parTransId="{5FC8EA7E-FEF4-4D98-86C4-FB00596AFD68}" sibTransId="{DE8AB177-80E6-48E1-A348-9FF29580F28F}"/>
    <dgm:cxn modelId="{2E5C2DDA-458F-4EB3-85CF-CE8039AE21CB}" type="presOf" srcId="{1FD7A42E-DDE0-4446-A46C-D4D3AA322765}" destId="{8D9E73E4-10CA-4189-8A46-1D7D5FFE9417}" srcOrd="0" destOrd="0" presId="urn:microsoft.com/office/officeart/2005/8/layout/vList2"/>
    <dgm:cxn modelId="{A949F944-44F8-4B13-8223-40F7A2BCFCAF}" type="presParOf" srcId="{3BA0E3E2-6DA4-4286-8E42-4AD26E41FB1F}" destId="{8D9E73E4-10CA-4189-8A46-1D7D5FFE9417}" srcOrd="0" destOrd="0" presId="urn:microsoft.com/office/officeart/2005/8/layout/vList2"/>
    <dgm:cxn modelId="{587119A5-3A75-4FA9-A118-56D89A1FD940}" type="presParOf" srcId="{3BA0E3E2-6DA4-4286-8E42-4AD26E41FB1F}" destId="{DAC111A1-B1D6-464E-A554-DE43B8AA3DF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BB525A-1EB0-45F9-B5D1-68788EF9F5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BF636-CB70-4B18-B158-9C62CF864127}">
      <dgm:prSet custT="1"/>
      <dgm:spPr/>
      <dgm:t>
        <a:bodyPr/>
        <a:lstStyle/>
        <a:p>
          <a:pPr rtl="0"/>
          <a:r>
            <a:rPr lang="ru-RU" sz="2400" b="1" dirty="0" smtClean="0"/>
            <a:t>Текстовые модели</a:t>
          </a:r>
          <a:r>
            <a:rPr lang="ru-RU" sz="2400" dirty="0" smtClean="0"/>
            <a:t>, использующие либо одну из </a:t>
          </a:r>
          <a:r>
            <a:rPr lang="ru-RU" sz="2400" i="1" dirty="0" smtClean="0"/>
            <a:t>формальных грамматик</a:t>
          </a:r>
          <a:r>
            <a:rPr lang="ru-RU" sz="2400" dirty="0" smtClean="0"/>
            <a:t>, либо обычный текст.</a:t>
          </a:r>
          <a:endParaRPr lang="ru-RU" sz="2400" dirty="0"/>
        </a:p>
      </dgm:t>
    </dgm:pt>
    <dgm:pt modelId="{5D8BF3C5-A52E-4D6B-9C84-E3D6F28105A0}" type="parTrans" cxnId="{D2ADA4E9-F8B3-46F0-B66F-F3979FB42FB6}">
      <dgm:prSet/>
      <dgm:spPr/>
      <dgm:t>
        <a:bodyPr/>
        <a:lstStyle/>
        <a:p>
          <a:endParaRPr lang="ru-RU" sz="1600"/>
        </a:p>
      </dgm:t>
    </dgm:pt>
    <dgm:pt modelId="{39361ACC-84A2-4DA6-9F8F-DF1F59E99998}" type="sibTrans" cxnId="{D2ADA4E9-F8B3-46F0-B66F-F3979FB42FB6}">
      <dgm:prSet/>
      <dgm:spPr/>
      <dgm:t>
        <a:bodyPr/>
        <a:lstStyle/>
        <a:p>
          <a:endParaRPr lang="ru-RU" sz="1600"/>
        </a:p>
      </dgm:t>
    </dgm:pt>
    <dgm:pt modelId="{6EE7B6BE-10A2-48B7-829F-205E9EBC0B76}">
      <dgm:prSet custT="1"/>
      <dgm:spPr/>
      <dgm:t>
        <a:bodyPr/>
        <a:lstStyle/>
        <a:p>
          <a:pPr rtl="0"/>
          <a:r>
            <a:rPr lang="ru-RU" sz="2400" b="1" smtClean="0"/>
            <a:t>Визуальные модели</a:t>
          </a:r>
          <a:r>
            <a:rPr lang="ru-RU" sz="2400" smtClean="0"/>
            <a:t>, представляемые в виде диаграмм с определенной нотацией. </a:t>
          </a:r>
          <a:endParaRPr lang="ru-RU" sz="2400"/>
        </a:p>
      </dgm:t>
    </dgm:pt>
    <dgm:pt modelId="{2A40F3DF-2308-4899-BB39-47D7C9749F32}" type="parTrans" cxnId="{A92670E8-F3EF-4429-AA9A-9DDD60B3678A}">
      <dgm:prSet/>
      <dgm:spPr/>
      <dgm:t>
        <a:bodyPr/>
        <a:lstStyle/>
        <a:p>
          <a:endParaRPr lang="ru-RU" sz="1600"/>
        </a:p>
      </dgm:t>
    </dgm:pt>
    <dgm:pt modelId="{DF29C790-374D-403A-AFE9-7D017B028FC2}" type="sibTrans" cxnId="{A92670E8-F3EF-4429-AA9A-9DDD60B3678A}">
      <dgm:prSet/>
      <dgm:spPr/>
      <dgm:t>
        <a:bodyPr/>
        <a:lstStyle/>
        <a:p>
          <a:endParaRPr lang="ru-RU" sz="1600"/>
        </a:p>
      </dgm:t>
    </dgm:pt>
    <dgm:pt modelId="{3CE855A9-6BD3-4B84-8C6E-17DB3AA656F8}">
      <dgm:prSet custT="1"/>
      <dgm:spPr/>
      <dgm:t>
        <a:bodyPr/>
        <a:lstStyle/>
        <a:p>
          <a:pPr rtl="0"/>
          <a:r>
            <a:rPr lang="ru-RU" sz="2000" dirty="0" smtClean="0"/>
            <a:t>Наиболее популярный язык для описания таких моделей программных систем в последнее время – UML. </a:t>
          </a:r>
          <a:endParaRPr lang="ru-RU" sz="2000" dirty="0"/>
        </a:p>
      </dgm:t>
    </dgm:pt>
    <dgm:pt modelId="{1A67AD33-9E13-420B-A785-3C164BA401DE}" type="parTrans" cxnId="{2E3A0D9B-80EA-4CAF-913C-78CB6E7C2495}">
      <dgm:prSet/>
      <dgm:spPr/>
      <dgm:t>
        <a:bodyPr/>
        <a:lstStyle/>
        <a:p>
          <a:endParaRPr lang="ru-RU" sz="1600"/>
        </a:p>
      </dgm:t>
    </dgm:pt>
    <dgm:pt modelId="{E27660D0-2006-464B-A48D-797E72A11776}" type="sibTrans" cxnId="{2E3A0D9B-80EA-4CAF-913C-78CB6E7C2495}">
      <dgm:prSet/>
      <dgm:spPr/>
      <dgm:t>
        <a:bodyPr/>
        <a:lstStyle/>
        <a:p>
          <a:endParaRPr lang="ru-RU" sz="1600"/>
        </a:p>
      </dgm:t>
    </dgm:pt>
    <dgm:pt modelId="{76E9B7F4-3B4B-412E-AFD8-D9722074FAEB}" type="pres">
      <dgm:prSet presAssocID="{AFBB525A-1EB0-45F9-B5D1-68788EF9F5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BDA862-DF36-41BF-8068-7483CE1A9E34}" type="pres">
      <dgm:prSet presAssocID="{B9FBF636-CB70-4B18-B158-9C62CF86412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2CCE3-CD43-4916-8CEE-F3E73AABE9F5}" type="pres">
      <dgm:prSet presAssocID="{39361ACC-84A2-4DA6-9F8F-DF1F59E99998}" presName="spacer" presStyleCnt="0"/>
      <dgm:spPr/>
    </dgm:pt>
    <dgm:pt modelId="{739AD863-3FA8-4AAF-A0C7-04ED4518FA78}" type="pres">
      <dgm:prSet presAssocID="{6EE7B6BE-10A2-48B7-829F-205E9EBC0B7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DB07B-42CA-4ACD-B56E-F1E81B7C291C}" type="pres">
      <dgm:prSet presAssocID="{6EE7B6BE-10A2-48B7-829F-205E9EBC0B7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E97CA9-6651-40F3-ABBA-18D6F5AD75F8}" type="presOf" srcId="{3CE855A9-6BD3-4B84-8C6E-17DB3AA656F8}" destId="{8E1DB07B-42CA-4ACD-B56E-F1E81B7C291C}" srcOrd="0" destOrd="0" presId="urn:microsoft.com/office/officeart/2005/8/layout/vList2"/>
    <dgm:cxn modelId="{A92670E8-F3EF-4429-AA9A-9DDD60B3678A}" srcId="{AFBB525A-1EB0-45F9-B5D1-68788EF9F5B0}" destId="{6EE7B6BE-10A2-48B7-829F-205E9EBC0B76}" srcOrd="1" destOrd="0" parTransId="{2A40F3DF-2308-4899-BB39-47D7C9749F32}" sibTransId="{DF29C790-374D-403A-AFE9-7D017B028FC2}"/>
    <dgm:cxn modelId="{B4FD98D4-E198-4979-B732-888A8E7D3AE3}" type="presOf" srcId="{B9FBF636-CB70-4B18-B158-9C62CF864127}" destId="{87BDA862-DF36-41BF-8068-7483CE1A9E34}" srcOrd="0" destOrd="0" presId="urn:microsoft.com/office/officeart/2005/8/layout/vList2"/>
    <dgm:cxn modelId="{D2ADA4E9-F8B3-46F0-B66F-F3979FB42FB6}" srcId="{AFBB525A-1EB0-45F9-B5D1-68788EF9F5B0}" destId="{B9FBF636-CB70-4B18-B158-9C62CF864127}" srcOrd="0" destOrd="0" parTransId="{5D8BF3C5-A52E-4D6B-9C84-E3D6F28105A0}" sibTransId="{39361ACC-84A2-4DA6-9F8F-DF1F59E99998}"/>
    <dgm:cxn modelId="{33FF99F4-9523-41C4-84E3-66DA1F5DD831}" type="presOf" srcId="{AFBB525A-1EB0-45F9-B5D1-68788EF9F5B0}" destId="{76E9B7F4-3B4B-412E-AFD8-D9722074FAEB}" srcOrd="0" destOrd="0" presId="urn:microsoft.com/office/officeart/2005/8/layout/vList2"/>
    <dgm:cxn modelId="{2E3A0D9B-80EA-4CAF-913C-78CB6E7C2495}" srcId="{6EE7B6BE-10A2-48B7-829F-205E9EBC0B76}" destId="{3CE855A9-6BD3-4B84-8C6E-17DB3AA656F8}" srcOrd="0" destOrd="0" parTransId="{1A67AD33-9E13-420B-A785-3C164BA401DE}" sibTransId="{E27660D0-2006-464B-A48D-797E72A11776}"/>
    <dgm:cxn modelId="{920A5DA1-21E4-45AC-A76E-62450D804B27}" type="presOf" srcId="{6EE7B6BE-10A2-48B7-829F-205E9EBC0B76}" destId="{739AD863-3FA8-4AAF-A0C7-04ED4518FA78}" srcOrd="0" destOrd="0" presId="urn:microsoft.com/office/officeart/2005/8/layout/vList2"/>
    <dgm:cxn modelId="{36A29038-5693-47CA-B49D-3C0BD74DEDCD}" type="presParOf" srcId="{76E9B7F4-3B4B-412E-AFD8-D9722074FAEB}" destId="{87BDA862-DF36-41BF-8068-7483CE1A9E34}" srcOrd="0" destOrd="0" presId="urn:microsoft.com/office/officeart/2005/8/layout/vList2"/>
    <dgm:cxn modelId="{D85D47C6-1881-4AE3-91F2-15BA1628BA46}" type="presParOf" srcId="{76E9B7F4-3B4B-412E-AFD8-D9722074FAEB}" destId="{0A42CCE3-CD43-4916-8CEE-F3E73AABE9F5}" srcOrd="1" destOrd="0" presId="urn:microsoft.com/office/officeart/2005/8/layout/vList2"/>
    <dgm:cxn modelId="{1B7EF5CD-F085-4C91-A989-8B1B89378B69}" type="presParOf" srcId="{76E9B7F4-3B4B-412E-AFD8-D9722074FAEB}" destId="{739AD863-3FA8-4AAF-A0C7-04ED4518FA78}" srcOrd="2" destOrd="0" presId="urn:microsoft.com/office/officeart/2005/8/layout/vList2"/>
    <dgm:cxn modelId="{BFE0BB9B-7050-41AE-A309-C8B3D6121B7A}" type="presParOf" srcId="{76E9B7F4-3B4B-412E-AFD8-D9722074FAEB}" destId="{8E1DB07B-42CA-4ACD-B56E-F1E81B7C291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BABF8-DC5D-47B6-8DA1-EF774B19E775}">
      <dsp:nvSpPr>
        <dsp:cNvPr id="0" name=""/>
        <dsp:cNvSpPr/>
      </dsp:nvSpPr>
      <dsp:spPr>
        <a:xfrm>
          <a:off x="0" y="0"/>
          <a:ext cx="8229600" cy="564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Обычно в составе архитектуры выделяют от четырех до семи основных представлений (предметных областей или доменов):</a:t>
          </a:r>
          <a:endParaRPr lang="ru-RU" sz="1600" kern="1200"/>
        </a:p>
      </dsp:txBody>
      <dsp:txXfrm>
        <a:off x="27537" y="27537"/>
        <a:ext cx="8174526" cy="509025"/>
      </dsp:txXfrm>
    </dsp:sp>
    <dsp:sp modelId="{BEAFC616-0600-4B45-9710-2E602CC59772}">
      <dsp:nvSpPr>
        <dsp:cNvPr id="0" name=""/>
        <dsp:cNvSpPr/>
      </dsp:nvSpPr>
      <dsp:spPr>
        <a:xfrm>
          <a:off x="0" y="568456"/>
          <a:ext cx="8229600" cy="446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smtClean="0"/>
            <a:t>Бизнес-архитектура</a:t>
          </a:r>
          <a:r>
            <a:rPr lang="ru-RU" sz="1800" kern="1200" smtClean="0"/>
            <a:t>. Описывает деятельность организации с точки зрения ее ключевых бизнес-процессов.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ИТ-архитектура. </a:t>
          </a:r>
          <a:r>
            <a:rPr lang="ru-RU" sz="1800" kern="1200" dirty="0" smtClean="0"/>
            <a:t>Обеспечивает достижение бизнес-целей посредством использования программной инфраструктуры, ориентированной на реализацию наиболее важных бизнес-приложений;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Архитектура информации (данных)</a:t>
          </a:r>
          <a:r>
            <a:rPr lang="ru-RU" sz="1800" kern="1200" dirty="0" smtClean="0"/>
            <a:t>. Определяет, какие данные необходимы для поддержания бизнес-процессов (например, модель данных), а также для обеспечения стабильности и возможности долговременного использования этих данных в прикладных системах.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smtClean="0"/>
            <a:t>Архитектура приложений</a:t>
          </a:r>
          <a:r>
            <a:rPr lang="ru-RU" sz="1800" kern="1200" smtClean="0"/>
            <a:t>. Определяет, какие приложения используются и должны использоваться для управления данными и поддержки бизнес-функций (например, модели приложений).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Технологическая архитектура (инфраструктура или системная архитектура)</a:t>
          </a:r>
          <a:r>
            <a:rPr lang="ru-RU" sz="1800" kern="1200" dirty="0" smtClean="0"/>
            <a:t>. Определяет, какие обеспечивающие технологии (аппаратное и системное программное обеспечение, сети и коммуникации) необходимы для создания среды работы приложений, которые, в свою очередь, управляют данными и обеспечивают бизнес-функции. Эта среда должна обеспечивать работу прикладных систем на заданном уровне предоставления сервисов своим пользователям.</a:t>
          </a:r>
          <a:endParaRPr lang="ru-RU" sz="1800" kern="1200" dirty="0"/>
        </a:p>
      </dsp:txBody>
      <dsp:txXfrm>
        <a:off x="0" y="568456"/>
        <a:ext cx="8229600" cy="44617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E4CBF-B067-451E-912A-A43872DD14FA}">
      <dsp:nvSpPr>
        <dsp:cNvPr id="0" name=""/>
        <dsp:cNvSpPr/>
      </dsp:nvSpPr>
      <dsp:spPr>
        <a:xfrm>
          <a:off x="0" y="90045"/>
          <a:ext cx="8229600" cy="806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математические модели</a:t>
          </a:r>
          <a:r>
            <a:rPr lang="ru-RU" sz="2100" kern="1200" smtClean="0"/>
            <a:t>, которые могут быть описаны системами уравнений. </a:t>
          </a:r>
          <a:endParaRPr lang="ru-RU" sz="2100" kern="1200"/>
        </a:p>
      </dsp:txBody>
      <dsp:txXfrm>
        <a:off x="39347" y="129392"/>
        <a:ext cx="8150906" cy="727323"/>
      </dsp:txXfrm>
    </dsp:sp>
    <dsp:sp modelId="{F955B6CA-D64A-4029-94FD-40BF3653EAA1}">
      <dsp:nvSpPr>
        <dsp:cNvPr id="0" name=""/>
        <dsp:cNvSpPr/>
      </dsp:nvSpPr>
      <dsp:spPr>
        <a:xfrm>
          <a:off x="0" y="896062"/>
          <a:ext cx="8229600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smtClean="0"/>
            <a:t>Решение уравнений может быть в простейшем случае найдено в аналитической форме, в более сложных случаях применяются различные численные методы. Достаточно часто применяются электронные таблицы, с помощью которых могут быть проведены исследования типа "что – если". </a:t>
          </a:r>
          <a:endParaRPr lang="ru-RU" sz="1600" kern="1200"/>
        </a:p>
      </dsp:txBody>
      <dsp:txXfrm>
        <a:off x="0" y="896062"/>
        <a:ext cx="8229600" cy="956340"/>
      </dsp:txXfrm>
    </dsp:sp>
    <dsp:sp modelId="{10A51E57-8816-439A-8812-E74B586BE78F}">
      <dsp:nvSpPr>
        <dsp:cNvPr id="0" name=""/>
        <dsp:cNvSpPr/>
      </dsp:nvSpPr>
      <dsp:spPr>
        <a:xfrm>
          <a:off x="0" y="1852402"/>
          <a:ext cx="8229600" cy="1801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динамические исполняемые модели</a:t>
          </a:r>
          <a:r>
            <a:rPr lang="ru-RU" sz="2100" kern="1200" smtClean="0"/>
            <a:t>, которые строятся с использованием специализированных программных или программно-технических средств и позволяют исследовать поведение описываемых ими объектов в различных внешних условиях. </a:t>
          </a:r>
          <a:endParaRPr lang="ru-RU" sz="2100" kern="1200"/>
        </a:p>
      </dsp:txBody>
      <dsp:txXfrm>
        <a:off x="87957" y="1940359"/>
        <a:ext cx="8053686" cy="1625886"/>
      </dsp:txXfrm>
    </dsp:sp>
    <dsp:sp modelId="{02B840DD-CCF5-42AC-97CC-4028FCC7E1BB}">
      <dsp:nvSpPr>
        <dsp:cNvPr id="0" name=""/>
        <dsp:cNvSpPr/>
      </dsp:nvSpPr>
      <dsp:spPr>
        <a:xfrm>
          <a:off x="0" y="3654202"/>
          <a:ext cx="8229600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smtClean="0"/>
            <a:t>Данные модели относятся к числу наиболее сложных и часто применяются на этапе выбора архитектуры сложных систем со многими элементами и связями, особенно когда поведение элементов описывается нелинейной или случайной функцией. </a:t>
          </a:r>
          <a:endParaRPr lang="ru-RU" sz="1600" kern="1200"/>
        </a:p>
      </dsp:txBody>
      <dsp:txXfrm>
        <a:off x="0" y="3654202"/>
        <a:ext cx="8229600" cy="9563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EAB7C-C26A-4177-9C0C-3B2870D8237E}">
      <dsp:nvSpPr>
        <dsp:cNvPr id="0" name=""/>
        <dsp:cNvSpPr/>
      </dsp:nvSpPr>
      <dsp:spPr>
        <a:xfrm>
          <a:off x="0" y="79702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B13E3-671E-4D7E-BDBA-C62A95BE1B3B}">
      <dsp:nvSpPr>
        <dsp:cNvPr id="0" name=""/>
        <dsp:cNvSpPr/>
      </dsp:nvSpPr>
      <dsp:spPr>
        <a:xfrm>
          <a:off x="2468880" y="0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Разработка моделей для различных доменов (предметных областей) архитектуры является итерационным процессом, который связан с рассмотрением различных перспектив (уровней абстракции), а также связей между моделями отдельных доменов архитектуры. </a:t>
          </a:r>
          <a:endParaRPr lang="ru-RU" sz="2100" kern="1200"/>
        </a:p>
      </dsp:txBody>
      <dsp:txXfrm>
        <a:off x="2468880" y="0"/>
        <a:ext cx="5760719" cy="2345436"/>
      </dsp:txXfrm>
    </dsp:sp>
    <dsp:sp modelId="{B3E720D7-B76D-4638-A2EB-A9F2EE57BAA9}">
      <dsp:nvSpPr>
        <dsp:cNvPr id="0" name=""/>
        <dsp:cNvSpPr/>
      </dsp:nvSpPr>
      <dsp:spPr>
        <a:xfrm>
          <a:off x="1296162" y="2425138"/>
          <a:ext cx="2345436" cy="23454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D77DC-AC51-4ED7-A57A-6F66A639CD14}">
      <dsp:nvSpPr>
        <dsp:cNvPr id="0" name=""/>
        <dsp:cNvSpPr/>
      </dsp:nvSpPr>
      <dsp:spPr>
        <a:xfrm>
          <a:off x="2468880" y="2162848"/>
          <a:ext cx="5760719" cy="28700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самом верхнем уровне описания контекста архитектуры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для </a:t>
          </a:r>
          <a:r>
            <a:rPr lang="ru-RU" sz="2000" kern="1200" dirty="0" smtClean="0">
              <a:solidFill>
                <a:srgbClr val="0000CC"/>
              </a:solidFill>
            </a:rPr>
            <a:t>описания архитектуры информации </a:t>
          </a:r>
          <a:r>
            <a:rPr lang="ru-RU" sz="2000" kern="1200" dirty="0" smtClean="0"/>
            <a:t>могут использоваться </a:t>
          </a:r>
          <a:r>
            <a:rPr lang="ru-RU" sz="2000" b="1" kern="1200" dirty="0" smtClean="0"/>
            <a:t>списки бизнес-сущностей</a:t>
          </a:r>
          <a:r>
            <a:rPr lang="ru-RU" sz="2000" kern="1200" dirty="0" smtClean="0"/>
            <a:t>, таких как "счет", "клиент" и т.д.,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CC"/>
              </a:solidFill>
            </a:rPr>
            <a:t>для архитектуры прикладных систем </a:t>
          </a:r>
          <a:r>
            <a:rPr lang="ru-RU" sz="2000" kern="1200" dirty="0" smtClean="0"/>
            <a:t>будет достаточно иметь список </a:t>
          </a:r>
          <a:r>
            <a:rPr lang="ru-RU" sz="2000" b="1" kern="1200" dirty="0" smtClean="0"/>
            <a:t>основных бизнес-процессов</a:t>
          </a:r>
          <a:r>
            <a:rPr lang="ru-RU" sz="2000" kern="1200" dirty="0" smtClean="0"/>
            <a:t>,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CC"/>
              </a:solidFill>
            </a:rPr>
            <a:t>для технологической архитектуры </a:t>
          </a:r>
          <a:r>
            <a:rPr lang="ru-RU" sz="2000" kern="1200" dirty="0" smtClean="0"/>
            <a:t>– </a:t>
          </a:r>
          <a:r>
            <a:rPr lang="ru-RU" sz="2000" b="1" kern="1200" dirty="0" smtClean="0"/>
            <a:t>информации о местах расположения бизнеса.</a:t>
          </a:r>
          <a:endParaRPr lang="ru-RU" sz="2000" b="1" kern="1200" dirty="0"/>
        </a:p>
      </dsp:txBody>
      <dsp:txXfrm>
        <a:off x="2468880" y="2162848"/>
        <a:ext cx="5760719" cy="28700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47ACD-EF5B-47D0-A66C-1D5A87DADC72}">
      <dsp:nvSpPr>
        <dsp:cNvPr id="0" name=""/>
        <dsp:cNvSpPr/>
      </dsp:nvSpPr>
      <dsp:spPr>
        <a:xfrm rot="5400000">
          <a:off x="3848411" y="-289465"/>
          <a:ext cx="349543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Каков внешний контекст деятельности организации?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В чем состоят основные функции и добавочная стоимость, которая является итогом деятельности организации?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Какие сценарии развития бизнеса необходимо учитывать, и какова вероятность их реализации?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Какие необходимы информационные взаимосвязи и процессы обработки информации?</a:t>
          </a:r>
          <a:endParaRPr lang="ru-RU" sz="2000" kern="1200"/>
        </a:p>
      </dsp:txBody>
      <dsp:txXfrm rot="-5400000">
        <a:off x="2962656" y="766923"/>
        <a:ext cx="5096311" cy="3154167"/>
      </dsp:txXfrm>
    </dsp:sp>
    <dsp:sp modelId="{63A4EF1C-144F-4F9A-9ABD-90AB0157F979}">
      <dsp:nvSpPr>
        <dsp:cNvPr id="0" name=""/>
        <dsp:cNvSpPr/>
      </dsp:nvSpPr>
      <dsp:spPr>
        <a:xfrm>
          <a:off x="0" y="2135"/>
          <a:ext cx="2962656" cy="4369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Построение бизнес-архитектуры начинается с общего обзора ситуации:</a:t>
          </a:r>
          <a:endParaRPr lang="ru-RU" sz="2400" kern="1200"/>
        </a:p>
      </dsp:txBody>
      <dsp:txXfrm>
        <a:off x="144625" y="146760"/>
        <a:ext cx="2673406" cy="40800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0D0D8-541E-4EF2-A3FA-FBE7EFCEF994}">
      <dsp:nvSpPr>
        <dsp:cNvPr id="0" name=""/>
        <dsp:cNvSpPr/>
      </dsp:nvSpPr>
      <dsp:spPr>
        <a:xfrm>
          <a:off x="0" y="174381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Gartner</a:t>
          </a:r>
          <a:r>
            <a:rPr lang="ru-RU" sz="2000" kern="1200" dirty="0" smtClean="0"/>
            <a:t> рекомендует начать с построения высокоуровневых моделей бизнес-процессов предприятия. </a:t>
          </a:r>
          <a:endParaRPr lang="ru-RU" sz="2000" kern="1200" dirty="0"/>
        </a:p>
      </dsp:txBody>
      <dsp:txXfrm>
        <a:off x="59399" y="233780"/>
        <a:ext cx="8110802" cy="1098002"/>
      </dsp:txXfrm>
    </dsp:sp>
    <dsp:sp modelId="{8785C200-419A-4F7F-9C74-690CA47AD1A3}">
      <dsp:nvSpPr>
        <dsp:cNvPr id="0" name=""/>
        <dsp:cNvSpPr/>
      </dsp:nvSpPr>
      <dsp:spPr>
        <a:xfrm>
          <a:off x="0" y="1578381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Начальным этапом для этого является определение классов бизнес-процессов. </a:t>
          </a:r>
          <a:endParaRPr lang="ru-RU" sz="2000" kern="1200" dirty="0"/>
        </a:p>
      </dsp:txBody>
      <dsp:txXfrm>
        <a:off x="59399" y="1637780"/>
        <a:ext cx="8110802" cy="1098002"/>
      </dsp:txXfrm>
    </dsp:sp>
    <dsp:sp modelId="{8DAA005D-01CB-4630-B604-85AD20C1A4FA}">
      <dsp:nvSpPr>
        <dsp:cNvPr id="0" name=""/>
        <dsp:cNvSpPr/>
      </dsp:nvSpPr>
      <dsp:spPr>
        <a:xfrm>
          <a:off x="0" y="2982381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Под </a:t>
          </a:r>
          <a:r>
            <a:rPr lang="ru-RU" sz="2000" b="1" kern="1200" smtClean="0"/>
            <a:t>классом бизнес-процессов </a:t>
          </a:r>
          <a:r>
            <a:rPr lang="ru-RU" sz="2000" kern="1200" smtClean="0"/>
            <a:t>понимается группа процессов, которые состоят из большого числа одинаковых бизнес-активностей. </a:t>
          </a:r>
          <a:endParaRPr lang="ru-RU" sz="2000" kern="1200"/>
        </a:p>
      </dsp:txBody>
      <dsp:txXfrm>
        <a:off x="59399" y="3041780"/>
        <a:ext cx="8110802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E77CC-20D5-4043-ABE8-FE6F51A3C38C}">
      <dsp:nvSpPr>
        <dsp:cNvPr id="0" name=""/>
        <dsp:cNvSpPr/>
      </dsp:nvSpPr>
      <dsp:spPr>
        <a:xfrm>
          <a:off x="2" y="0"/>
          <a:ext cx="9262289" cy="60212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8A51B-6197-4CF5-B8BC-436710E55805}">
      <dsp:nvSpPr>
        <dsp:cNvPr id="0" name=""/>
        <dsp:cNvSpPr/>
      </dsp:nvSpPr>
      <dsp:spPr>
        <a:xfrm>
          <a:off x="205198" y="88031"/>
          <a:ext cx="1730337" cy="5767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Шаг 1. Идентификация критически важных для предприятия процессов (обычно не более восьми):</a:t>
          </a:r>
          <a:endParaRPr lang="ru-RU" sz="1600" b="1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/>
            <a:t>процессы, которые открывают новые возможности, например, новые каналы предоставления услуг;</a:t>
          </a:r>
          <a:endParaRPr lang="ru-RU" sz="1600" b="1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/>
            <a:t>процессы, которые в настоящее время выполняются плохо и являются источниками неудовлетворенности клиентов;</a:t>
          </a:r>
          <a:endParaRPr lang="ru-RU" sz="1600" b="1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процессы, в которых имеются возможности для экономии.</a:t>
          </a:r>
          <a:endParaRPr lang="ru-RU" sz="1600" b="1" kern="1200" dirty="0"/>
        </a:p>
      </dsp:txBody>
      <dsp:txXfrm>
        <a:off x="289666" y="172499"/>
        <a:ext cx="1561401" cy="5598398"/>
      </dsp:txXfrm>
    </dsp:sp>
    <dsp:sp modelId="{DDEE3DFA-83A6-4B13-ADC6-CBF55222F53F}">
      <dsp:nvSpPr>
        <dsp:cNvPr id="0" name=""/>
        <dsp:cNvSpPr/>
      </dsp:nvSpPr>
      <dsp:spPr>
        <a:xfrm>
          <a:off x="2081722" y="126976"/>
          <a:ext cx="1945706" cy="5767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Шаг 2. Отследить связи между этими процессами и бизнес-стратегиями, движущими силами и критически важными факторами успеха. </a:t>
          </a:r>
          <a:endParaRPr lang="ru-RU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/>
            <a:t>Это можно сделать с помощью матрицы взаимных связей. Для каждого элемента этой матрицы определяется качественная оценка по принципу "важно" – "неважно" или по некоторой условной шкале. Например, можно использовать так называемую шкалу 9-3-1, в соответствии с которой 9 обозначает сильную взаимосвязь, 3 – промежуточную, 1 – слабую.</a:t>
          </a:r>
          <a:endParaRPr lang="ru-RU" sz="1600" b="1" kern="1200"/>
        </a:p>
      </dsp:txBody>
      <dsp:txXfrm>
        <a:off x="2176704" y="221958"/>
        <a:ext cx="1755742" cy="5577370"/>
      </dsp:txXfrm>
    </dsp:sp>
    <dsp:sp modelId="{25170DC4-872A-4FB4-9271-54D989C7FEA2}">
      <dsp:nvSpPr>
        <dsp:cNvPr id="0" name=""/>
        <dsp:cNvSpPr/>
      </dsp:nvSpPr>
      <dsp:spPr>
        <a:xfrm>
          <a:off x="4211950" y="126976"/>
          <a:ext cx="1518506" cy="5767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Шаг 3. Построить модели высокого уровня для ключевых бизнес-процессов (см. следующий раздел). </a:t>
          </a:r>
          <a:endParaRPr lang="ru-RU" sz="1600" b="1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Это включает последовательность основных шагов (желательно, не более восьми на процесс).</a:t>
          </a:r>
          <a:endParaRPr lang="ru-RU" sz="1600" b="1" kern="1200" dirty="0"/>
        </a:p>
      </dsp:txBody>
      <dsp:txXfrm>
        <a:off x="4286077" y="201103"/>
        <a:ext cx="1370252" cy="5619080"/>
      </dsp:txXfrm>
    </dsp:sp>
    <dsp:sp modelId="{6C317D55-8C97-45A5-BF4A-410B5CB8AB08}">
      <dsp:nvSpPr>
        <dsp:cNvPr id="0" name=""/>
        <dsp:cNvSpPr/>
      </dsp:nvSpPr>
      <dsp:spPr>
        <a:xfrm>
          <a:off x="5914979" y="126976"/>
          <a:ext cx="1580705" cy="5767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Шаг 4. Для каждого шага процессов, идентифицированных на этапе 3, определить ответственных за выполнение шага. </a:t>
          </a:r>
          <a:endParaRPr lang="ru-RU" sz="1600" b="1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Это может быть функциональное подразделение внутри организации, партнер, клиент, внешний регулирующий орган.</a:t>
          </a:r>
          <a:endParaRPr lang="ru-RU" sz="1600" b="1" kern="1200" dirty="0"/>
        </a:p>
      </dsp:txBody>
      <dsp:txXfrm>
        <a:off x="5992143" y="204140"/>
        <a:ext cx="1426377" cy="5613006"/>
      </dsp:txXfrm>
    </dsp:sp>
    <dsp:sp modelId="{2972D54E-8574-4036-A41C-A65C21166D3C}">
      <dsp:nvSpPr>
        <dsp:cNvPr id="0" name=""/>
        <dsp:cNvSpPr/>
      </dsp:nvSpPr>
      <dsp:spPr>
        <a:xfrm>
          <a:off x="7680207" y="126976"/>
          <a:ext cx="1415223" cy="5767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Шаг 5. Идентифицировать и документировать основные категории информационных объектов (опять же рекомендуется не более восьми).</a:t>
          </a:r>
          <a:endParaRPr lang="ru-RU" sz="1600" b="1" kern="1200"/>
        </a:p>
      </dsp:txBody>
      <dsp:txXfrm>
        <a:off x="7749292" y="196061"/>
        <a:ext cx="1277053" cy="56291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AC70F-3D1B-4A06-AFBF-0C59E641C059}">
      <dsp:nvSpPr>
        <dsp:cNvPr id="0" name=""/>
        <dsp:cNvSpPr/>
      </dsp:nvSpPr>
      <dsp:spPr>
        <a:xfrm>
          <a:off x="0" y="0"/>
          <a:ext cx="8229600" cy="14482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Архитекторы нуждаются в простых, высокоуровневых средствах описания активностей и зависимостей в терминах, которые понятны бизнес-руководителям и пользователям. </a:t>
          </a:r>
          <a:endParaRPr lang="ru-RU" sz="1800" kern="1200"/>
        </a:p>
      </dsp:txBody>
      <dsp:txXfrm>
        <a:off x="70696" y="70696"/>
        <a:ext cx="8088208" cy="1306825"/>
      </dsp:txXfrm>
    </dsp:sp>
    <dsp:sp modelId="{77FD32D9-B76C-42C4-B289-8072F598830D}">
      <dsp:nvSpPr>
        <dsp:cNvPr id="0" name=""/>
        <dsp:cNvSpPr/>
      </dsp:nvSpPr>
      <dsp:spPr>
        <a:xfrm>
          <a:off x="0" y="1462672"/>
          <a:ext cx="8229600" cy="14482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Модели обеспечивают важную связь между бизнес-целями и стратегиями деятельности организации и многими вариантами реализации ИТ (такими как готовые пакеты программ, унаследованные приложения, специально созданные заказные приложения, обслуживание по принципу аутсорсинга и подписки).</a:t>
          </a:r>
          <a:endParaRPr lang="ru-RU" sz="1800" kern="1200" dirty="0"/>
        </a:p>
      </dsp:txBody>
      <dsp:txXfrm>
        <a:off x="70696" y="1533368"/>
        <a:ext cx="8088208" cy="1306825"/>
      </dsp:txXfrm>
    </dsp:sp>
    <dsp:sp modelId="{639AEDE3-D06E-4B40-99DA-75B5CA7394A2}">
      <dsp:nvSpPr>
        <dsp:cNvPr id="0" name=""/>
        <dsp:cNvSpPr/>
      </dsp:nvSpPr>
      <dsp:spPr>
        <a:xfrm>
          <a:off x="0" y="2925149"/>
          <a:ext cx="8229600" cy="14482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Модели бывают различных типов: модели процессов/потоков работ, функциональные модели, организационные модели, модели данных/ресурсов, временные модели типа диаграмм Ганта, модели причинно-следственных связей.</a:t>
          </a:r>
          <a:endParaRPr lang="ru-RU" sz="1800" kern="1200"/>
        </a:p>
      </dsp:txBody>
      <dsp:txXfrm>
        <a:off x="70696" y="2995845"/>
        <a:ext cx="8088208" cy="13068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8FBDD-52A7-4E1B-8B23-F9D97171E104}">
      <dsp:nvSpPr>
        <dsp:cNvPr id="0" name=""/>
        <dsp:cNvSpPr/>
      </dsp:nvSpPr>
      <dsp:spPr>
        <a:xfrm>
          <a:off x="0" y="0"/>
          <a:ext cx="8229600" cy="10202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декомпозиция функций/процессов;</a:t>
          </a:r>
          <a:endParaRPr lang="ru-RU" sz="2700" kern="1200"/>
        </a:p>
      </dsp:txBody>
      <dsp:txXfrm>
        <a:off x="49805" y="49805"/>
        <a:ext cx="8129990" cy="920648"/>
      </dsp:txXfrm>
    </dsp:sp>
    <dsp:sp modelId="{FF5CFD84-896C-472C-BC06-941169EE434C}">
      <dsp:nvSpPr>
        <dsp:cNvPr id="0" name=""/>
        <dsp:cNvSpPr/>
      </dsp:nvSpPr>
      <dsp:spPr>
        <a:xfrm>
          <a:off x="0" y="1127643"/>
          <a:ext cx="8229600" cy="10202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анализ бизнес-событий;</a:t>
          </a:r>
          <a:endParaRPr lang="ru-RU" sz="2700" kern="1200"/>
        </a:p>
      </dsp:txBody>
      <dsp:txXfrm>
        <a:off x="49805" y="1177448"/>
        <a:ext cx="8129990" cy="920648"/>
      </dsp:txXfrm>
    </dsp:sp>
    <dsp:sp modelId="{64A35500-5DD3-444F-B636-D77AF7C21FA6}">
      <dsp:nvSpPr>
        <dsp:cNvPr id="0" name=""/>
        <dsp:cNvSpPr/>
      </dsp:nvSpPr>
      <dsp:spPr>
        <a:xfrm>
          <a:off x="0" y="2225661"/>
          <a:ext cx="8229600" cy="10202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моделирование местоположений выполнения функций/процессов;</a:t>
          </a:r>
          <a:endParaRPr lang="ru-RU" sz="2700" kern="1200"/>
        </a:p>
      </dsp:txBody>
      <dsp:txXfrm>
        <a:off x="49805" y="2275466"/>
        <a:ext cx="8129990" cy="920648"/>
      </dsp:txXfrm>
    </dsp:sp>
    <dsp:sp modelId="{DD0E209B-3D36-4185-85C6-F0FEF32B52BF}">
      <dsp:nvSpPr>
        <dsp:cNvPr id="0" name=""/>
        <dsp:cNvSpPr/>
      </dsp:nvSpPr>
      <dsp:spPr>
        <a:xfrm>
          <a:off x="0" y="3323679"/>
          <a:ext cx="8229600" cy="10202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модель интеграции функций/процессов.</a:t>
          </a:r>
          <a:endParaRPr lang="ru-RU" sz="2700" kern="1200"/>
        </a:p>
      </dsp:txBody>
      <dsp:txXfrm>
        <a:off x="49805" y="3373484"/>
        <a:ext cx="8129990" cy="92064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37832-3A4F-428D-B4C3-A9A272555435}">
      <dsp:nvSpPr>
        <dsp:cNvPr id="0" name=""/>
        <dsp:cNvSpPr/>
      </dsp:nvSpPr>
      <dsp:spPr>
        <a:xfrm>
          <a:off x="0" y="0"/>
          <a:ext cx="8362950" cy="5683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Декомпозиция бизнес-процессов</a:t>
          </a:r>
          <a:r>
            <a:rPr lang="ru-RU" sz="1800" b="1" kern="1200" dirty="0" smtClean="0"/>
            <a:t> включает:</a:t>
          </a:r>
          <a:endParaRPr lang="ru-RU" sz="1800" b="1" kern="1200" dirty="0"/>
        </a:p>
      </dsp:txBody>
      <dsp:txXfrm>
        <a:off x="27744" y="27744"/>
        <a:ext cx="8307462" cy="512854"/>
      </dsp:txXfrm>
    </dsp:sp>
    <dsp:sp modelId="{60DDB9DD-E2F3-4D4F-8C04-2979256BC07F}">
      <dsp:nvSpPr>
        <dsp:cNvPr id="0" name=""/>
        <dsp:cNvSpPr/>
      </dsp:nvSpPr>
      <dsp:spPr>
        <a:xfrm>
          <a:off x="0" y="792104"/>
          <a:ext cx="8362950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52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идентификации </a:t>
          </a:r>
          <a:r>
            <a:rPr lang="ru-RU" sz="1800" kern="1200" dirty="0" err="1" smtClean="0"/>
            <a:t>подпроцессов</a:t>
          </a:r>
          <a:r>
            <a:rPr lang="ru-RU" sz="1800" kern="1200" dirty="0" smtClean="0"/>
            <a:t>, которые составляют основу выполнения бизнес-функций, 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определении границ основных организационных единиц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определении вклада каждой функции в цепочку создания добавочной стоимости. </a:t>
          </a:r>
          <a:endParaRPr lang="ru-RU" sz="1800" kern="1200" dirty="0"/>
        </a:p>
      </dsp:txBody>
      <dsp:txXfrm>
        <a:off x="0" y="792104"/>
        <a:ext cx="8362950" cy="1345500"/>
      </dsp:txXfrm>
    </dsp:sp>
    <dsp:sp modelId="{892ACFA8-3B8C-47BB-8DB4-6E80F341BE50}">
      <dsp:nvSpPr>
        <dsp:cNvPr id="0" name=""/>
        <dsp:cNvSpPr/>
      </dsp:nvSpPr>
      <dsp:spPr>
        <a:xfrm>
          <a:off x="0" y="2221186"/>
          <a:ext cx="8362950" cy="5705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Декомпозиция функций/процессов должна:</a:t>
          </a:r>
          <a:endParaRPr lang="ru-RU" sz="1800" b="1" kern="1200" dirty="0"/>
        </a:p>
      </dsp:txBody>
      <dsp:txXfrm>
        <a:off x="27851" y="2249037"/>
        <a:ext cx="8307248" cy="514819"/>
      </dsp:txXfrm>
    </dsp:sp>
    <dsp:sp modelId="{F66850BB-61A7-4D90-BE57-DF1CD50D8F5E}">
      <dsp:nvSpPr>
        <dsp:cNvPr id="0" name=""/>
        <dsp:cNvSpPr/>
      </dsp:nvSpPr>
      <dsp:spPr>
        <a:xfrm>
          <a:off x="0" y="2791707"/>
          <a:ext cx="8362950" cy="208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52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задать границы анализа рассмотрением наиболее критически важных функций бизнеса;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идентифицировать основные процессы, обеспечивающие выполнение функций организации;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идентифицировать </a:t>
          </a:r>
          <a:r>
            <a:rPr lang="ru-RU" sz="1800" kern="1200" dirty="0" err="1" smtClean="0"/>
            <a:t>межфункциональные</a:t>
          </a:r>
          <a:r>
            <a:rPr lang="ru-RU" sz="1800" kern="1200" dirty="0" smtClean="0"/>
            <a:t> процессы, которые являются первоочередными кандидатами на инновации, связанные с применением информационных технологий;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smtClean="0"/>
            <a:t>идентифицировать пересечения и излишние функции/процессы.</a:t>
          </a:r>
          <a:endParaRPr lang="ru-RU" sz="1800" kern="1200"/>
        </a:p>
      </dsp:txBody>
      <dsp:txXfrm>
        <a:off x="0" y="2791707"/>
        <a:ext cx="8362950" cy="208552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BF75C-B82D-40CA-96B1-C9FDB5097DD4}">
      <dsp:nvSpPr>
        <dsp:cNvPr id="0" name=""/>
        <dsp:cNvSpPr/>
      </dsp:nvSpPr>
      <dsp:spPr>
        <a:xfrm>
          <a:off x="0" y="0"/>
          <a:ext cx="4373563" cy="43735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6C76E-12B6-4C38-92FC-73DF1E9ED60B}">
      <dsp:nvSpPr>
        <dsp:cNvPr id="0" name=""/>
        <dsp:cNvSpPr/>
      </dsp:nvSpPr>
      <dsp:spPr>
        <a:xfrm>
          <a:off x="2186781" y="0"/>
          <a:ext cx="6042818" cy="4373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/>
            <a:t>Анализ бизнес-событий </a:t>
          </a:r>
          <a:r>
            <a:rPr lang="ru-RU" sz="2100" kern="1200" smtClean="0"/>
            <a:t>позволяет понять, как инициируются бизнес-события (например, оформление заказа) и какие связанные с ними процессы происходят в цепочке создания добавочной стоимости предприятия, что включает контакты с клиентами и поставщиками. </a:t>
          </a:r>
          <a:endParaRPr lang="ru-RU" sz="2100" kern="1200"/>
        </a:p>
      </dsp:txBody>
      <dsp:txXfrm>
        <a:off x="2186781" y="0"/>
        <a:ext cx="6042818" cy="2077442"/>
      </dsp:txXfrm>
    </dsp:sp>
    <dsp:sp modelId="{E1EF38C1-1285-46A8-BC85-D5C89A693E62}">
      <dsp:nvSpPr>
        <dsp:cNvPr id="0" name=""/>
        <dsp:cNvSpPr/>
      </dsp:nvSpPr>
      <dsp:spPr>
        <a:xfrm>
          <a:off x="1148060" y="2077442"/>
          <a:ext cx="2077442" cy="20774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3D2E6-F403-4540-ADCA-3015B85A78BA}">
      <dsp:nvSpPr>
        <dsp:cNvPr id="0" name=""/>
        <dsp:cNvSpPr/>
      </dsp:nvSpPr>
      <dsp:spPr>
        <a:xfrm>
          <a:off x="2186781" y="2077442"/>
          <a:ext cx="6042818" cy="20774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При анализе берется конкретное событие, документируется текущий процесс его обработки, и оцениваются возможности по его совершенствованию.</a:t>
          </a:r>
          <a:endParaRPr lang="ru-RU" sz="2100" kern="1200"/>
        </a:p>
      </dsp:txBody>
      <dsp:txXfrm>
        <a:off x="2186781" y="2077442"/>
        <a:ext cx="6042818" cy="207744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54F19-A0CF-4725-9404-B33E6DF66BD7}">
      <dsp:nvSpPr>
        <dsp:cNvPr id="0" name=""/>
        <dsp:cNvSpPr/>
      </dsp:nvSpPr>
      <dsp:spPr>
        <a:xfrm>
          <a:off x="0" y="195"/>
          <a:ext cx="8229600" cy="14482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Модель местоположений </a:t>
          </a:r>
          <a:r>
            <a:rPr lang="ru-RU" sz="1800" kern="1200" dirty="0" smtClean="0"/>
            <a:t>идентифицирует в географическом плане то место, где выполняются функции бизнеса, и обеспечивает логистический взгляд на функции, выполняемые организацией. </a:t>
          </a:r>
          <a:endParaRPr lang="ru-RU" sz="1800" kern="1200" dirty="0"/>
        </a:p>
      </dsp:txBody>
      <dsp:txXfrm>
        <a:off x="70696" y="70891"/>
        <a:ext cx="8088208" cy="1306825"/>
      </dsp:txXfrm>
    </dsp:sp>
    <dsp:sp modelId="{87F8440B-1C4E-4E40-9696-55388BB723F1}">
      <dsp:nvSpPr>
        <dsp:cNvPr id="0" name=""/>
        <dsp:cNvSpPr/>
      </dsp:nvSpPr>
      <dsp:spPr>
        <a:xfrm>
          <a:off x="0" y="1462672"/>
          <a:ext cx="8229600" cy="14482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Одним из </a:t>
          </a:r>
          <a:r>
            <a:rPr lang="ru-RU" sz="1800" b="1" kern="1200" dirty="0" smtClean="0"/>
            <a:t>преимуществ </a:t>
          </a:r>
          <a:r>
            <a:rPr lang="ru-RU" sz="1800" kern="1200" dirty="0" smtClean="0"/>
            <a:t>использования этой модели является идентификация </a:t>
          </a:r>
          <a:r>
            <a:rPr lang="ru-RU" sz="1800" i="1" kern="1200" dirty="0" smtClean="0"/>
            <a:t>архитектурных требований</a:t>
          </a:r>
          <a:r>
            <a:rPr lang="ru-RU" sz="1800" kern="1200" dirty="0" smtClean="0"/>
            <a:t>, которые предъявляются, в частности, к технологической архитектуре с точки зрения обеспечения информационного взаимодействия между различными местами расположения бизнеса. </a:t>
          </a:r>
          <a:endParaRPr lang="ru-RU" sz="1800" kern="1200" dirty="0"/>
        </a:p>
      </dsp:txBody>
      <dsp:txXfrm>
        <a:off x="70696" y="1533368"/>
        <a:ext cx="8088208" cy="1306825"/>
      </dsp:txXfrm>
    </dsp:sp>
    <dsp:sp modelId="{45D5989F-0C6F-4E86-B259-E04F9F0CABFC}">
      <dsp:nvSpPr>
        <dsp:cNvPr id="0" name=""/>
        <dsp:cNvSpPr/>
      </dsp:nvSpPr>
      <dsp:spPr>
        <a:xfrm>
          <a:off x="0" y="2925149"/>
          <a:ext cx="8229600" cy="14482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Целью моделирования местоположений </a:t>
          </a:r>
          <a:r>
            <a:rPr lang="ru-RU" sz="1800" kern="1200" smtClean="0"/>
            <a:t>является визуализация организационных единиц, определение мест, где выполняются функции и связей между ними.</a:t>
          </a:r>
          <a:endParaRPr lang="ru-RU" sz="1800" kern="1200"/>
        </a:p>
      </dsp:txBody>
      <dsp:txXfrm>
        <a:off x="70696" y="2995845"/>
        <a:ext cx="8088208" cy="1306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B696E-B9F2-4A72-B813-B9C5D3C14CD8}">
      <dsp:nvSpPr>
        <dsp:cNvPr id="0" name=""/>
        <dsp:cNvSpPr/>
      </dsp:nvSpPr>
      <dsp:spPr>
        <a:xfrm>
          <a:off x="2939142" y="0"/>
          <a:ext cx="2351314" cy="1440160"/>
        </a:xfrm>
        <a:prstGeom prst="trapezoid">
          <a:avLst>
            <a:gd name="adj" fmla="val 816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Бизнес- архитектура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939142" y="0"/>
        <a:ext cx="2351314" cy="1440160"/>
      </dsp:txXfrm>
    </dsp:sp>
    <dsp:sp modelId="{7043AF02-3156-4BE3-8125-FF3A8ADDC55B}">
      <dsp:nvSpPr>
        <dsp:cNvPr id="0" name=""/>
        <dsp:cNvSpPr/>
      </dsp:nvSpPr>
      <dsp:spPr>
        <a:xfrm>
          <a:off x="2204357" y="1440160"/>
          <a:ext cx="3820885" cy="900100"/>
        </a:xfrm>
        <a:prstGeom prst="trapezoid">
          <a:avLst>
            <a:gd name="adj" fmla="val 816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ИТ-архитектура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873012" y="1440160"/>
        <a:ext cx="2483575" cy="900100"/>
      </dsp:txXfrm>
    </dsp:sp>
    <dsp:sp modelId="{592F3D85-028C-4CF6-9EAE-D41D2CB587FB}">
      <dsp:nvSpPr>
        <dsp:cNvPr id="0" name=""/>
        <dsp:cNvSpPr/>
      </dsp:nvSpPr>
      <dsp:spPr>
        <a:xfrm>
          <a:off x="1469571" y="2340260"/>
          <a:ext cx="5290457" cy="900100"/>
        </a:xfrm>
        <a:prstGeom prst="trapezoid">
          <a:avLst>
            <a:gd name="adj" fmla="val 816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Архитектура данных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395401" y="2340260"/>
        <a:ext cx="3438797" cy="900100"/>
      </dsp:txXfrm>
    </dsp:sp>
    <dsp:sp modelId="{EAC9CE9B-F5AD-4741-9336-A164C5B4044A}">
      <dsp:nvSpPr>
        <dsp:cNvPr id="0" name=""/>
        <dsp:cNvSpPr/>
      </dsp:nvSpPr>
      <dsp:spPr>
        <a:xfrm>
          <a:off x="734785" y="3240360"/>
          <a:ext cx="6760028" cy="900100"/>
        </a:xfrm>
        <a:prstGeom prst="trapezoid">
          <a:avLst>
            <a:gd name="adj" fmla="val 816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Архитектура приложений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917790" y="3240360"/>
        <a:ext cx="4394018" cy="900100"/>
      </dsp:txXfrm>
    </dsp:sp>
    <dsp:sp modelId="{37A77A62-880D-42D1-B73D-0D8F5B957627}">
      <dsp:nvSpPr>
        <dsp:cNvPr id="0" name=""/>
        <dsp:cNvSpPr/>
      </dsp:nvSpPr>
      <dsp:spPr>
        <a:xfrm>
          <a:off x="0" y="4140460"/>
          <a:ext cx="8229600" cy="900100"/>
        </a:xfrm>
        <a:prstGeom prst="trapezoid">
          <a:avLst>
            <a:gd name="adj" fmla="val 816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Технологическая архитектура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440179" y="4140460"/>
        <a:ext cx="5349240" cy="9001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099AC-1683-4347-8F5E-97794B0041A6}">
      <dsp:nvSpPr>
        <dsp:cNvPr id="0" name=""/>
        <dsp:cNvSpPr/>
      </dsp:nvSpPr>
      <dsp:spPr>
        <a:xfrm>
          <a:off x="0" y="762306"/>
          <a:ext cx="8229600" cy="13308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Модель интеграции </a:t>
          </a:r>
          <a:r>
            <a:rPr lang="ru-RU" sz="2000" kern="1200" smtClean="0"/>
            <a:t>отражает высокоуровневые требования к интерфейсам между процессами и бизнес-событиями, требования, предъявляемые к информации новыми шаблонами процессов, и временные требования. </a:t>
          </a:r>
          <a:endParaRPr lang="ru-RU" sz="2000" kern="1200"/>
        </a:p>
      </dsp:txBody>
      <dsp:txXfrm>
        <a:off x="64968" y="827274"/>
        <a:ext cx="8099664" cy="1200939"/>
      </dsp:txXfrm>
    </dsp:sp>
    <dsp:sp modelId="{E4425D3E-2A75-4121-B1C8-95B5222396BC}">
      <dsp:nvSpPr>
        <dsp:cNvPr id="0" name=""/>
        <dsp:cNvSpPr/>
      </dsp:nvSpPr>
      <dsp:spPr>
        <a:xfrm>
          <a:off x="0" y="2280381"/>
          <a:ext cx="8229600" cy="13308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Модель интеграции служит основой для построения архитектуры информации и архитектуры прикладных систем, а также содержит общие требования к архитектуре предприятия с точки зрения бизнес-информации и интеграции.</a:t>
          </a:r>
          <a:endParaRPr lang="ru-RU" sz="2000" kern="1200" dirty="0"/>
        </a:p>
      </dsp:txBody>
      <dsp:txXfrm>
        <a:off x="64968" y="2345349"/>
        <a:ext cx="8099664" cy="120093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19402-4484-4BE8-89C0-92EDE209A2D6}">
      <dsp:nvSpPr>
        <dsp:cNvPr id="0" name=""/>
        <dsp:cNvSpPr/>
      </dsp:nvSpPr>
      <dsp:spPr>
        <a:xfrm>
          <a:off x="0" y="0"/>
          <a:ext cx="4373563" cy="43735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CB2A9-91E8-4C68-A224-84C73D4ABA00}">
      <dsp:nvSpPr>
        <dsp:cNvPr id="0" name=""/>
        <dsp:cNvSpPr/>
      </dsp:nvSpPr>
      <dsp:spPr>
        <a:xfrm>
          <a:off x="2186781" y="0"/>
          <a:ext cx="6042818" cy="4373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Существуют другие инструменты и модели, для более глубокого и более технологичного моделирования бизнес-процессов. </a:t>
          </a:r>
          <a:endParaRPr lang="ru-RU" sz="2000" kern="1200"/>
        </a:p>
      </dsp:txBody>
      <dsp:txXfrm>
        <a:off x="2186781" y="0"/>
        <a:ext cx="6042818" cy="2077442"/>
      </dsp:txXfrm>
    </dsp:sp>
    <dsp:sp modelId="{358C0BA8-5080-461D-9A73-D661695781AC}">
      <dsp:nvSpPr>
        <dsp:cNvPr id="0" name=""/>
        <dsp:cNvSpPr/>
      </dsp:nvSpPr>
      <dsp:spPr>
        <a:xfrm>
          <a:off x="1148060" y="2077442"/>
          <a:ext cx="2077442" cy="20774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3F1C5-2BF3-42B4-9978-B4C274B9A894}">
      <dsp:nvSpPr>
        <dsp:cNvPr id="0" name=""/>
        <dsp:cNvSpPr/>
      </dsp:nvSpPr>
      <dsp:spPr>
        <a:xfrm>
          <a:off x="2186781" y="2077442"/>
          <a:ext cx="6042818" cy="20774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В частности, могут использоваться </a:t>
          </a:r>
          <a:r>
            <a:rPr lang="ru-RU" sz="2000" i="1" kern="1200" smtClean="0"/>
            <a:t>контекстные диаграммы</a:t>
          </a:r>
          <a:r>
            <a:rPr lang="ru-RU" sz="2000" kern="1200" smtClean="0"/>
            <a:t>, диаграммы информационных потоков, а также конструкции и возможности языка UML, такие как сценарии использования, </a:t>
          </a:r>
          <a:r>
            <a:rPr lang="ru-RU" sz="2000" i="1" kern="1200" smtClean="0"/>
            <a:t>диаграммы последовательности</a:t>
          </a:r>
          <a:r>
            <a:rPr lang="ru-RU" sz="2000" kern="1200" smtClean="0"/>
            <a:t>, диаграммы деятельности и др.</a:t>
          </a:r>
          <a:endParaRPr lang="ru-RU" sz="2000" kern="1200"/>
        </a:p>
      </dsp:txBody>
      <dsp:txXfrm>
        <a:off x="2186781" y="2077442"/>
        <a:ext cx="6042818" cy="2077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004BE-52C7-454A-B397-26A932A19423}">
      <dsp:nvSpPr>
        <dsp:cNvPr id="0" name=""/>
        <dsp:cNvSpPr/>
      </dsp:nvSpPr>
      <dsp:spPr>
        <a:xfrm>
          <a:off x="0" y="0"/>
          <a:ext cx="8229600" cy="9330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зависимости от конкретных потребностей организации и актуальности решения тех или иных проблем можно выделить дополнительные </a:t>
          </a:r>
          <a:r>
            <a:rPr lang="ru-RU" sz="1800" i="1" kern="1200" dirty="0" smtClean="0"/>
            <a:t>представления архитектуры</a:t>
          </a:r>
          <a:r>
            <a:rPr lang="ru-RU" sz="1800" kern="1200" dirty="0" smtClean="0"/>
            <a:t>, например:</a:t>
          </a:r>
          <a:endParaRPr lang="ru-RU" sz="1800" kern="1200" dirty="0"/>
        </a:p>
      </dsp:txBody>
      <dsp:txXfrm>
        <a:off x="45548" y="45548"/>
        <a:ext cx="8138504" cy="841950"/>
      </dsp:txXfrm>
    </dsp:sp>
    <dsp:sp modelId="{8222081C-DE06-4611-AAC9-A1D254B06166}">
      <dsp:nvSpPr>
        <dsp:cNvPr id="0" name=""/>
        <dsp:cNvSpPr/>
      </dsp:nvSpPr>
      <dsp:spPr>
        <a:xfrm>
          <a:off x="0" y="937407"/>
          <a:ext cx="8229600" cy="3431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smtClean="0"/>
            <a:t>Архитектура интеграции</a:t>
          </a:r>
          <a:r>
            <a:rPr lang="ru-RU" sz="1800" kern="1200" smtClean="0"/>
            <a:t>. Определяет инфраструктуру для интеграции различных приложений и данных. Например, в проектах в области "</a:t>
          </a:r>
          <a:r>
            <a:rPr lang="ru-RU" sz="1800" i="1" kern="1200" smtClean="0"/>
            <a:t>электронного правительства</a:t>
          </a:r>
          <a:r>
            <a:rPr lang="ru-RU" sz="1800" kern="1200" smtClean="0"/>
            <a:t>", когда имеется большое количество государственных информационных систем различных ведомств, возникает настоятельная потребность создания самостоятельной инфраструктуры интеграции (архитектура интеграции), с целью предоставления государством интегрированных услуг гражданам и бизнесу по принципу "одного окна".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smtClean="0"/>
            <a:t>Архитектура общих сервисов</a:t>
          </a:r>
          <a:r>
            <a:rPr lang="ru-RU" sz="1800" kern="1200" smtClean="0"/>
            <a:t>. Примерами их являются такие сервисы, как электронная почта, каталоги, общие механизмы безопасности (идентификации, аутентификации, авторизации). То есть, это достаточно большое количество прикладных систем, которые носят "горизонтальный характер".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smtClean="0"/>
            <a:t>Сетевая архитектура</a:t>
          </a:r>
          <a:r>
            <a:rPr lang="ru-RU" sz="1800" kern="1200" smtClean="0"/>
            <a:t>. Определяет описания, правила, стандарты, которые связаны с сетевыми и коммуникационными технологиями, используемыми в организации.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smtClean="0"/>
            <a:t>Архитектура безопасности</a:t>
          </a:r>
          <a:r>
            <a:rPr lang="ru-RU" sz="1800" kern="1200" smtClean="0"/>
            <a:t> и т.д.</a:t>
          </a:r>
          <a:endParaRPr lang="ru-RU" sz="1800" kern="1200"/>
        </a:p>
      </dsp:txBody>
      <dsp:txXfrm>
        <a:off x="0" y="937407"/>
        <a:ext cx="8229600" cy="3431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E600-D77E-4CEF-B503-D38C01277D2A}">
      <dsp:nvSpPr>
        <dsp:cNvPr id="0" name=""/>
        <dsp:cNvSpPr/>
      </dsp:nvSpPr>
      <dsp:spPr>
        <a:xfrm>
          <a:off x="0" y="84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B3A76-FEEB-43CC-864E-C7DB64A4AF30}">
      <dsp:nvSpPr>
        <dsp:cNvPr id="0" name=""/>
        <dsp:cNvSpPr/>
      </dsp:nvSpPr>
      <dsp:spPr>
        <a:xfrm>
          <a:off x="0" y="841"/>
          <a:ext cx="8229600" cy="562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 подразделения должны использовать в своей работе архитектуру, разработанную для организации в целом.</a:t>
          </a:r>
          <a:endParaRPr lang="ru-RU" sz="1800" kern="1200" dirty="0"/>
        </a:p>
      </dsp:txBody>
      <dsp:txXfrm>
        <a:off x="0" y="841"/>
        <a:ext cx="8229600" cy="562366"/>
      </dsp:txXfrm>
    </dsp:sp>
    <dsp:sp modelId="{C67706C2-A426-4013-8681-213B30CEBCB7}">
      <dsp:nvSpPr>
        <dsp:cNvPr id="0" name=""/>
        <dsp:cNvSpPr/>
      </dsp:nvSpPr>
      <dsp:spPr>
        <a:xfrm>
          <a:off x="0" y="56320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2A5FD-5833-4744-B874-0D7E25DFC067}">
      <dsp:nvSpPr>
        <dsp:cNvPr id="0" name=""/>
        <dsp:cNvSpPr/>
      </dsp:nvSpPr>
      <dsp:spPr>
        <a:xfrm>
          <a:off x="0" y="563208"/>
          <a:ext cx="8229600" cy="562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Функциональное руководство и руководство в области ИТ должно основываться на едином видении.</a:t>
          </a:r>
          <a:endParaRPr lang="ru-RU" sz="1800" kern="1200" dirty="0"/>
        </a:p>
      </dsp:txBody>
      <dsp:txXfrm>
        <a:off x="0" y="563208"/>
        <a:ext cx="8229600" cy="562366"/>
      </dsp:txXfrm>
    </dsp:sp>
    <dsp:sp modelId="{D1C36D10-E25D-45DD-8F7D-942BF75FFEEB}">
      <dsp:nvSpPr>
        <dsp:cNvPr id="0" name=""/>
        <dsp:cNvSpPr/>
      </dsp:nvSpPr>
      <dsp:spPr>
        <a:xfrm>
          <a:off x="0" y="112557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E5C26-20EB-4124-85F3-9FE5E675B20E}">
      <dsp:nvSpPr>
        <dsp:cNvPr id="0" name=""/>
        <dsp:cNvSpPr/>
      </dsp:nvSpPr>
      <dsp:spPr>
        <a:xfrm>
          <a:off x="0" y="1125574"/>
          <a:ext cx="8221563" cy="991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Архитектура должна обеспечивать решение вопросов бесперебойного выполнения организациями своих функций, безопасности и восстановления в случае катастрофических событий.</a:t>
          </a:r>
          <a:endParaRPr lang="ru-RU" sz="1800" kern="1200" dirty="0"/>
        </a:p>
      </dsp:txBody>
      <dsp:txXfrm>
        <a:off x="0" y="1125574"/>
        <a:ext cx="8221563" cy="991430"/>
      </dsp:txXfrm>
    </dsp:sp>
    <dsp:sp modelId="{71E57304-E670-407C-AB30-88C5AFE5E9EF}">
      <dsp:nvSpPr>
        <dsp:cNvPr id="0" name=""/>
        <dsp:cNvSpPr/>
      </dsp:nvSpPr>
      <dsp:spPr>
        <a:xfrm>
          <a:off x="0" y="211700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45C6C-7B77-4119-B016-629EB2B5EA4E}">
      <dsp:nvSpPr>
        <dsp:cNvPr id="0" name=""/>
        <dsp:cNvSpPr/>
      </dsp:nvSpPr>
      <dsp:spPr>
        <a:xfrm>
          <a:off x="0" y="2117005"/>
          <a:ext cx="8229600" cy="483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Функциональные (бизнес-) требования должны формировать архитектуру.</a:t>
          </a:r>
          <a:endParaRPr lang="ru-RU" sz="1800" kern="1200" dirty="0"/>
        </a:p>
      </dsp:txBody>
      <dsp:txXfrm>
        <a:off x="0" y="2117005"/>
        <a:ext cx="8229600" cy="483843"/>
      </dsp:txXfrm>
    </dsp:sp>
    <dsp:sp modelId="{8D1DEE18-FA50-4C40-89E7-211084049D3E}">
      <dsp:nvSpPr>
        <dsp:cNvPr id="0" name=""/>
        <dsp:cNvSpPr/>
      </dsp:nvSpPr>
      <dsp:spPr>
        <a:xfrm>
          <a:off x="0" y="260084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12616-A889-4E3B-BF97-21332E4CE953}">
      <dsp:nvSpPr>
        <dsp:cNvPr id="0" name=""/>
        <dsp:cNvSpPr/>
      </dsp:nvSpPr>
      <dsp:spPr>
        <a:xfrm>
          <a:off x="0" y="2600848"/>
          <a:ext cx="8229600" cy="562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Архитектура должна обеспечивать совместимость и взаимодействие.</a:t>
          </a:r>
          <a:endParaRPr lang="ru-RU" sz="1800" kern="1200"/>
        </a:p>
      </dsp:txBody>
      <dsp:txXfrm>
        <a:off x="0" y="2600848"/>
        <a:ext cx="8229600" cy="562366"/>
      </dsp:txXfrm>
    </dsp:sp>
    <dsp:sp modelId="{E7A4447A-F020-4805-A43C-1AB1F1D17B24}">
      <dsp:nvSpPr>
        <dsp:cNvPr id="0" name=""/>
        <dsp:cNvSpPr/>
      </dsp:nvSpPr>
      <dsp:spPr>
        <a:xfrm>
          <a:off x="0" y="316321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53D53-B746-4793-9115-9B33AC12177B}">
      <dsp:nvSpPr>
        <dsp:cNvPr id="0" name=""/>
        <dsp:cNvSpPr/>
      </dsp:nvSpPr>
      <dsp:spPr>
        <a:xfrm>
          <a:off x="0" y="3163215"/>
          <a:ext cx="8229600" cy="562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Архитектура должна быть расширяемой, масштабируемой и адаптивной.</a:t>
          </a:r>
          <a:endParaRPr lang="ru-RU" sz="1800" kern="1200" dirty="0"/>
        </a:p>
      </dsp:txBody>
      <dsp:txXfrm>
        <a:off x="0" y="3163215"/>
        <a:ext cx="8229600" cy="562366"/>
      </dsp:txXfrm>
    </dsp:sp>
    <dsp:sp modelId="{3B6B3EAF-400C-4988-8FE6-1A9F5D844958}">
      <dsp:nvSpPr>
        <dsp:cNvPr id="0" name=""/>
        <dsp:cNvSpPr/>
      </dsp:nvSpPr>
      <dsp:spPr>
        <a:xfrm>
          <a:off x="0" y="372558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BC2E5-50CA-409F-9622-59F770D42240}">
      <dsp:nvSpPr>
        <dsp:cNvPr id="0" name=""/>
        <dsp:cNvSpPr/>
      </dsp:nvSpPr>
      <dsp:spPr>
        <a:xfrm>
          <a:off x="0" y="3725582"/>
          <a:ext cx="8229600" cy="562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Архитектура должна быть инструментом реализации изменений.</a:t>
          </a:r>
          <a:endParaRPr lang="ru-RU" sz="1800" kern="1200" dirty="0"/>
        </a:p>
      </dsp:txBody>
      <dsp:txXfrm>
        <a:off x="0" y="3725582"/>
        <a:ext cx="8229600" cy="562366"/>
      </dsp:txXfrm>
    </dsp:sp>
    <dsp:sp modelId="{37BE28CB-C1F2-48DF-BC2B-C6BEB6FB40A7}">
      <dsp:nvSpPr>
        <dsp:cNvPr id="0" name=""/>
        <dsp:cNvSpPr/>
      </dsp:nvSpPr>
      <dsp:spPr>
        <a:xfrm>
          <a:off x="0" y="428794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1616E-1AFC-4612-9901-B69F9E0F6381}">
      <dsp:nvSpPr>
        <dsp:cNvPr id="0" name=""/>
        <dsp:cNvSpPr/>
      </dsp:nvSpPr>
      <dsp:spPr>
        <a:xfrm>
          <a:off x="0" y="4287949"/>
          <a:ext cx="8229600" cy="562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Архитектура должна уменьшать сложность интеграции и способствовать улучшению качества бизнес-процессов.</a:t>
          </a:r>
          <a:endParaRPr lang="ru-RU" sz="1800" kern="1200" dirty="0"/>
        </a:p>
      </dsp:txBody>
      <dsp:txXfrm>
        <a:off x="0" y="4287949"/>
        <a:ext cx="8229600" cy="562366"/>
      </dsp:txXfrm>
    </dsp:sp>
    <dsp:sp modelId="{50B4C150-F2D4-4365-8B4C-9559438771A8}">
      <dsp:nvSpPr>
        <dsp:cNvPr id="0" name=""/>
        <dsp:cNvSpPr/>
      </dsp:nvSpPr>
      <dsp:spPr>
        <a:xfrm>
          <a:off x="0" y="485031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B099A-242B-458F-A06C-7E572FB4FCE9}">
      <dsp:nvSpPr>
        <dsp:cNvPr id="0" name=""/>
        <dsp:cNvSpPr/>
      </dsp:nvSpPr>
      <dsp:spPr>
        <a:xfrm>
          <a:off x="0" y="4850315"/>
          <a:ext cx="8229600" cy="562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Тенденции рынка должны учитываться при проектировании технологической архитектуры.</a:t>
          </a:r>
          <a:endParaRPr lang="ru-RU" sz="1800" kern="1200"/>
        </a:p>
      </dsp:txBody>
      <dsp:txXfrm>
        <a:off x="0" y="4850315"/>
        <a:ext cx="8229600" cy="5623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ED05E-DE12-4089-B56F-CD5DC8696A20}">
      <dsp:nvSpPr>
        <dsp:cNvPr id="0" name=""/>
        <dsp:cNvSpPr/>
      </dsp:nvSpPr>
      <dsp:spPr>
        <a:xfrm>
          <a:off x="0" y="0"/>
          <a:ext cx="8229600" cy="262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Стандарты содержат обязательные и факультативные (необязательные) требования, которые обеспечивают единство в подходах к проектированию и созданию систем. </a:t>
          </a:r>
          <a:endParaRPr lang="ru-RU" sz="3200" kern="1200" dirty="0"/>
        </a:p>
      </dsp:txBody>
      <dsp:txXfrm>
        <a:off x="127937" y="127937"/>
        <a:ext cx="7973726" cy="23649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6AAB0-6917-411C-8CB3-6E4E16341559}">
      <dsp:nvSpPr>
        <dsp:cNvPr id="0" name=""/>
        <dsp:cNvSpPr/>
      </dsp:nvSpPr>
      <dsp:spPr>
        <a:xfrm>
          <a:off x="0" y="0"/>
          <a:ext cx="9128234" cy="659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 разработке и использовании стандартов следует учитывать нижеперечисленные аспекты:</a:t>
          </a:r>
          <a:endParaRPr lang="ru-RU" sz="1800" kern="1200" dirty="0"/>
        </a:p>
      </dsp:txBody>
      <dsp:txXfrm>
        <a:off x="32189" y="32189"/>
        <a:ext cx="9063856" cy="595021"/>
      </dsp:txXfrm>
    </dsp:sp>
    <dsp:sp modelId="{C9D40561-3FAD-44F3-8E06-3194003C34DC}">
      <dsp:nvSpPr>
        <dsp:cNvPr id="0" name=""/>
        <dsp:cNvSpPr/>
      </dsp:nvSpPr>
      <dsp:spPr>
        <a:xfrm>
          <a:off x="0" y="662971"/>
          <a:ext cx="9128234" cy="4746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821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Уделять основное внимание стандартам, которые обеспечивают эффективное использование базовых технологий. Прежде всего, это технологии, на которых построены многие системы и которые стали индустриальными стандартами. Примерами таких технологий для организаций являются XML, .NET, </a:t>
          </a:r>
          <a:r>
            <a:rPr lang="ru-RU" sz="1800" kern="1200" dirty="0" err="1" smtClean="0"/>
            <a:t>Java</a:t>
          </a:r>
          <a:r>
            <a:rPr lang="ru-RU" sz="1800" kern="1200" dirty="0" smtClean="0"/>
            <a:t>.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Определять стандарты процессов. Примерами являются процессы бизнес-моделирования, методы разработки систем, тестирования, интеграции.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Внимание к интерфейсам. Понимание интерфейсов является основой для интеграции систем.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Тесное взаимодействуйте с бизнес-подразделениями. Например, разработка основанных на XML стандартов на электронные сообщения невозможна без участия специалистов в конкретных предметных областях.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Стандарты должны включать списки конкретных версий технологий, интерфейсов программирования (API), утилит и т.д. Примерами могут быть версии систем управления базами данных, версии XML и т.п.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Стандарты должны включать способы проверки на соответствие (верификация).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Стандарты должны содержать описание того, как организован процесс их поддержки. 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Стандарты должны периодически пересматриваться и обновляться.</a:t>
          </a:r>
          <a:endParaRPr lang="ru-RU" sz="1800" kern="1200" dirty="0"/>
        </a:p>
      </dsp:txBody>
      <dsp:txXfrm>
        <a:off x="0" y="662971"/>
        <a:ext cx="9128234" cy="47469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E73E4-10CA-4189-8A46-1D7D5FFE9417}">
      <dsp:nvSpPr>
        <dsp:cNvPr id="0" name=""/>
        <dsp:cNvSpPr/>
      </dsp:nvSpPr>
      <dsp:spPr>
        <a:xfrm>
          <a:off x="0" y="241549"/>
          <a:ext cx="8229600" cy="1064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Модель</a:t>
          </a:r>
          <a:r>
            <a:rPr lang="ru-RU" sz="2800" kern="1200" smtClean="0"/>
            <a:t> содержит конкретные данные, определяющие характеристики системы. </a:t>
          </a:r>
          <a:endParaRPr lang="ru-RU" sz="2800" kern="1200"/>
        </a:p>
      </dsp:txBody>
      <dsp:txXfrm>
        <a:off x="51985" y="293534"/>
        <a:ext cx="8125630" cy="960944"/>
      </dsp:txXfrm>
    </dsp:sp>
    <dsp:sp modelId="{DAC111A1-B1D6-464E-A554-DE43B8AA3DF7}">
      <dsp:nvSpPr>
        <dsp:cNvPr id="0" name=""/>
        <dsp:cNvSpPr/>
      </dsp:nvSpPr>
      <dsp:spPr>
        <a:xfrm>
          <a:off x="0" y="1306463"/>
          <a:ext cx="8229600" cy="28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smtClean="0"/>
            <a:t>Данные используются как некоторое представление реальной системы в целях ее концептуального осмысления, описания процессов обмена информацией с этой системой, понимания того, как система работает с точки зрения конечных пользователей.</a:t>
          </a:r>
          <a:endParaRPr lang="ru-RU" sz="2200" kern="1200"/>
        </a:p>
      </dsp:txBody>
      <dsp:txXfrm>
        <a:off x="0" y="1306463"/>
        <a:ext cx="8229600" cy="28255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DA862-DF36-41BF-8068-7483CE1A9E34}">
      <dsp:nvSpPr>
        <dsp:cNvPr id="0" name=""/>
        <dsp:cNvSpPr/>
      </dsp:nvSpPr>
      <dsp:spPr>
        <a:xfrm>
          <a:off x="0" y="338181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Текстовые модели</a:t>
          </a:r>
          <a:r>
            <a:rPr lang="ru-RU" sz="2400" kern="1200" dirty="0" smtClean="0"/>
            <a:t>, использующие либо одну из </a:t>
          </a:r>
          <a:r>
            <a:rPr lang="ru-RU" sz="2400" i="1" kern="1200" dirty="0" smtClean="0"/>
            <a:t>формальных грамматик</a:t>
          </a:r>
          <a:r>
            <a:rPr lang="ru-RU" sz="2400" kern="1200" dirty="0" smtClean="0"/>
            <a:t>, либо обычный текст.</a:t>
          </a:r>
          <a:endParaRPr lang="ru-RU" sz="2400" kern="1200" dirty="0"/>
        </a:p>
      </dsp:txBody>
      <dsp:txXfrm>
        <a:off x="59399" y="397580"/>
        <a:ext cx="8110802" cy="1098002"/>
      </dsp:txXfrm>
    </dsp:sp>
    <dsp:sp modelId="{739AD863-3FA8-4AAF-A0C7-04ED4518FA78}">
      <dsp:nvSpPr>
        <dsp:cNvPr id="0" name=""/>
        <dsp:cNvSpPr/>
      </dsp:nvSpPr>
      <dsp:spPr>
        <a:xfrm>
          <a:off x="0" y="1742181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Визуальные модели</a:t>
          </a:r>
          <a:r>
            <a:rPr lang="ru-RU" sz="2400" kern="1200" smtClean="0"/>
            <a:t>, представляемые в виде диаграмм с определенной нотацией. </a:t>
          </a:r>
          <a:endParaRPr lang="ru-RU" sz="2400" kern="1200"/>
        </a:p>
      </dsp:txBody>
      <dsp:txXfrm>
        <a:off x="59399" y="1801580"/>
        <a:ext cx="8110802" cy="1098002"/>
      </dsp:txXfrm>
    </dsp:sp>
    <dsp:sp modelId="{8E1DB07B-42CA-4ACD-B56E-F1E81B7C291C}">
      <dsp:nvSpPr>
        <dsp:cNvPr id="0" name=""/>
        <dsp:cNvSpPr/>
      </dsp:nvSpPr>
      <dsp:spPr>
        <a:xfrm>
          <a:off x="0" y="2958981"/>
          <a:ext cx="8229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Наиболее популярный язык для описания таких моделей программных систем в последнее время – UML. </a:t>
          </a:r>
          <a:endParaRPr lang="ru-RU" sz="2000" kern="1200" dirty="0"/>
        </a:p>
      </dsp:txBody>
      <dsp:txXfrm>
        <a:off x="0" y="2958981"/>
        <a:ext cx="8229600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ED24F-7200-4EE4-A54E-F2736B3AA1C1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2C4A5-9E84-40FE-8552-050DE4569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4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27B3D6-52FC-40AB-B2CE-F7AC598818AD}" type="slidenum">
              <a:rPr lang="en-US" altLang="ru-RU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ru-RU" smtClean="0">
                <a:latin typeface="Arial" panose="020B0604020202020204" pitchFamily="34" charset="0"/>
              </a:rPr>
              <a:t>Dear colleagues!</a:t>
            </a:r>
          </a:p>
          <a:p>
            <a:pPr>
              <a:spcBef>
                <a:spcPct val="0"/>
              </a:spcBef>
            </a:pPr>
            <a:r>
              <a:rPr lang="en-US" altLang="ru-RU" smtClean="0">
                <a:latin typeface="Arial" panose="020B0604020202020204" pitchFamily="34" charset="0"/>
              </a:rPr>
              <a:t>The program of the course </a:t>
            </a:r>
            <a:r>
              <a:rPr lang="en-GB" altLang="ru-RU" b="1" smtClean="0">
                <a:solidFill>
                  <a:srgbClr val="FFFF00"/>
                </a:solidFill>
              </a:rPr>
              <a:t>Information Systems Development and Deployment</a:t>
            </a:r>
            <a:r>
              <a:rPr lang="en-US" altLang="ru-RU" smtClean="0">
                <a:latin typeface="Arial" panose="020B0604020202020204" pitchFamily="34" charset="0"/>
              </a:rPr>
              <a:t>, abbreviated SDAD, prepared by the University of KPI, is presented to your attention</a:t>
            </a:r>
          </a:p>
          <a:p>
            <a:pPr>
              <a:spcBef>
                <a:spcPct val="0"/>
              </a:spcBef>
            </a:pPr>
            <a:r>
              <a:rPr lang="en-US" altLang="ru-RU" smtClean="0">
                <a:latin typeface="Arial" panose="020B0604020202020204" pitchFamily="34" charset="0"/>
              </a:rPr>
              <a:t>Authors  of this syllabus are Kovalyuk, Tielysheva and Tomashevskyi.</a:t>
            </a:r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76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Эффективные стандарты (вместе с руководствами – </a:t>
            </a:r>
            <a:r>
              <a:rPr lang="ru-RU" i="1" dirty="0" err="1" smtClean="0"/>
              <a:t>guidelines</a:t>
            </a:r>
            <a:r>
              <a:rPr lang="ru-RU" dirty="0" smtClean="0"/>
              <a:t>) являются важным, но далеко не единственным фактором, обеспечивающим успех организации в отношении архитектуры.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75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96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962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эскизное изображение структуры или хода процесса, не обязательно соответствующее какому-либо стандарту, также может рассматриваться как модель – лишь бы оно могло быть использовано в нужном контексте для анализа или обсуждения проблемы.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99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зависимости от используемых средств эти модели могут быть исполняемыми или чисто описательными;</a:t>
            </a:r>
          </a:p>
          <a:p>
            <a:r>
              <a:rPr lang="ru-RU" dirty="0" smtClean="0"/>
              <a:t>Разработка такой модели и проведение исследований требуют определенных затрат времени и ресурсов, во многих случаях применение таких моделей оказывается экономически обоснованным, а в отдельных областях, связанных с военными, космическими, ядерными и другими объектами такого рода – единственно возможным.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9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26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23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Большинство организаций имеют достаточно широкие определения того, что является бизнес-архитектурой и бизнес-моделями. Бизнес-архитектура является областью, которая определяется высшими руководителями, отвечающими за основные функции (бизнес) организации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правило, она включает в себя утверждения по поводу миссии и целей организации, критические факторы успеха, бизнес-стратегии, описания функций, а также структуры и процессы, необходимые для реализации функций.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07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26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Например, Австралийское бюро статистики выделило для себя такие классы бизнес-процессов как сбор информации о хозяйствующих субъектах, сбор информации о домохозяйствах, сбор вторичных статистических материалов, распространение информации, анализ данных, административные процессы.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4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составные элементы стратегии и архитектуры информационных технологий предприятия можно отобразить условно в виде следующей пирамиды, представленной на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рисунке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73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3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рисунка видно, что руководящие принципы, так же как и стандарты политики, руководства, процедуры, относятся абсолютно ко всем элементам архитектуры: и к данным, и к прикладным системам, и к технологической инфраструктуре.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отметить, что для описания "верхней" части этой пирамиды используются, в основном, такие механизмы, как декларируемые принципы.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"Средняя" часть пирамиды, т.е. непосредственно архитектура, описывается в форме набора соответствующих моделей. А нижняя часть пирамиды связана с выработкой соответствующих правил, процедур или выбором стандартов.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2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Ключевыми элементами, с точки зрения архитектуры, являются принципы, стандарты и модели.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Стандарты разрабатываются на основе принципов и описывают, как принципы будут реализованы на практике.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Модели являются графическим представлением принципов и стандартов и используются для описания архитектуры.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Модели обеспечивают упрощенное представление о сложном реальном мире и создают абстрактные конструкции, в которых опущены несущественные детали и внимание сосредоточено на наиболее важных аспектах описываемого предмета. Кроме того, модели обеспечивают основу для обсуждения между различными заинтересованными сторонами одного и того же предмета.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3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Иерархия связей между политиками,</a:t>
            </a:r>
            <a:r>
              <a:rPr lang="ru-RU" baseline="0" dirty="0" smtClean="0"/>
              <a:t> стандартами и процедурами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8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Первое, что архитектура предприятия дает всем участникам процесса – это общие рекомендации по текущим проектам, чтобы их руководители могли понимать общее направление.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Первым правилом является правило "не навреди", что и означает задание общего для всех стратегического направления. Это достигается через формулировку принципов, которые для этого являются очень мощным инструментом. 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высокоуровневые руководства к действию. Примером принципа может быть следующий: "Мы будем использовать передовые технологии, но только не самые новейшие и непроверенные".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Принципы одновременно обеспечивают инструмент принятия неизбежных компромиссных решений при разработке моделей и обеспечения единства между различными доменами архитектуры.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02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Приведены примеры общих принципов, связанных с архитектурой в целом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8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27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C4A5-9E84-40FE-8552-050DE456915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5875" y="6381750"/>
            <a:ext cx="58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4D4D4D"/>
                </a:solidFill>
                <a:latin typeface="Calibri"/>
              </a:defRPr>
            </a:lvl1pPr>
          </a:lstStyle>
          <a:p>
            <a:pPr>
              <a:defRPr/>
            </a:pPr>
            <a:fld id="{C82FFA2D-5A58-4717-AB35-C58E8CE5D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8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4"/>
          <p:cNvSpPr>
            <a:spLocks noChangeArrowheads="1"/>
          </p:cNvSpPr>
          <p:nvPr userDrawn="1"/>
        </p:nvSpPr>
        <p:spPr bwMode="auto">
          <a:xfrm>
            <a:off x="479425" y="0"/>
            <a:ext cx="17160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smtClean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57250"/>
            <a:ext cx="8304212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827088" y="6524625"/>
            <a:ext cx="83042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err="1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Архітектурний</a:t>
            </a:r>
            <a:r>
              <a:rPr lang="ru-RU" sz="1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підхід</a:t>
            </a:r>
            <a:r>
              <a:rPr lang="ru-RU" sz="1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b="1" dirty="0" err="1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побудови</a:t>
            </a:r>
            <a:r>
              <a:rPr lang="ru-RU" sz="1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ІС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500813"/>
            <a:ext cx="83058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0" y="6188075"/>
            <a:ext cx="522288" cy="55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3F171F-D7D6-4947-A826-9E6271313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7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C2566464-B281-4B2D-A3C2-1FBAAE5CA785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AFFEB3BA-FE73-45F2-83B6-F3F87622C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5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3175"/>
            <a:ext cx="9059863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1935163" y="6524625"/>
            <a:ext cx="6942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ru-RU" sz="1400" b="1" smtClean="0">
                <a:solidFill>
                  <a:srgbClr val="002060"/>
                </a:solidFill>
                <a:latin typeface="Arial" panose="020B0604020202020204" pitchFamily="34" charset="0"/>
              </a:rPr>
              <a:t>Information Technology and Interaction, </a:t>
            </a:r>
            <a:r>
              <a:rPr lang="en-US" altLang="ru-RU" sz="1400" b="1" smtClean="0">
                <a:solidFill>
                  <a:srgbClr val="002060"/>
                </a:solidFill>
                <a:latin typeface="Arial" panose="020B0604020202020204" pitchFamily="34" charset="0"/>
              </a:rPr>
              <a:t>Kyiv, 8-10 November, 2017</a:t>
            </a:r>
            <a:endParaRPr lang="ru-RU" altLang="ru-RU" sz="1400" b="1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610600" y="6299200"/>
            <a:ext cx="520700" cy="55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A1795C-7747-4285-B2A4-2DD06E6AA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22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4D4D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4D4D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4D4D4D"/>
              </a:solidFill>
            </a:endParaRPr>
          </a:p>
          <a:p>
            <a:pPr>
              <a:defRPr/>
            </a:pPr>
            <a:r>
              <a:rPr lang="ru-RU" altLang="ru-RU">
                <a:solidFill>
                  <a:srgbClr val="4D4D4D"/>
                </a:solidFill>
              </a:rPr>
              <a:t>-</a:t>
            </a:r>
            <a:fld id="{CD40AED0-EEAD-45EC-B714-1F0277E3CCAB}" type="slidenum">
              <a:rPr lang="ru-RU" altLang="ru-RU">
                <a:solidFill>
                  <a:srgbClr val="4D4D4D"/>
                </a:solidFill>
              </a:rPr>
              <a:pPr>
                <a:defRPr/>
              </a:pPr>
              <a:t>‹#›</a:t>
            </a:fld>
            <a:r>
              <a:rPr lang="ru-RU" altLang="ru-RU">
                <a:solidFill>
                  <a:srgbClr val="4D4D4D"/>
                </a:solidFill>
              </a:rPr>
              <a:t>-</a:t>
            </a:r>
            <a:endParaRPr lang="ru-RU" altLang="ru-RU" sz="140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1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4D4D4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4D4D4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4D4D4D"/>
              </a:solidFill>
            </a:endParaRPr>
          </a:p>
          <a:p>
            <a:pPr>
              <a:defRPr/>
            </a:pPr>
            <a:r>
              <a:rPr lang="ru-RU" altLang="ru-RU">
                <a:solidFill>
                  <a:srgbClr val="4D4D4D"/>
                </a:solidFill>
              </a:rPr>
              <a:t>-</a:t>
            </a:r>
            <a:fld id="{88D1803B-CFA5-4B6E-ADA2-3204812FA0CE}" type="slidenum">
              <a:rPr lang="ru-RU" altLang="ru-RU">
                <a:solidFill>
                  <a:srgbClr val="4D4D4D"/>
                </a:solidFill>
              </a:rPr>
              <a:pPr>
                <a:defRPr/>
              </a:pPr>
              <a:t>‹#›</a:t>
            </a:fld>
            <a:r>
              <a:rPr lang="ru-RU" altLang="ru-RU">
                <a:solidFill>
                  <a:srgbClr val="4D4D4D"/>
                </a:solidFill>
              </a:rPr>
              <a:t>-</a:t>
            </a:r>
            <a:endParaRPr lang="ru-RU" altLang="ru-RU" sz="140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8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4D4D4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4D4D4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4D4D4D"/>
              </a:solidFill>
            </a:endParaRPr>
          </a:p>
          <a:p>
            <a:pPr>
              <a:defRPr/>
            </a:pPr>
            <a:r>
              <a:rPr lang="ru-RU" altLang="ru-RU">
                <a:solidFill>
                  <a:srgbClr val="4D4D4D"/>
                </a:solidFill>
              </a:rPr>
              <a:t>-</a:t>
            </a:r>
            <a:fld id="{FEF1A2F8-00CD-45F6-AE4D-66AEDB4063E1}" type="slidenum">
              <a:rPr lang="ru-RU" altLang="ru-RU">
                <a:solidFill>
                  <a:srgbClr val="4D4D4D"/>
                </a:solidFill>
              </a:rPr>
              <a:pPr>
                <a:defRPr/>
              </a:pPr>
              <a:t>‹#›</a:t>
            </a:fld>
            <a:r>
              <a:rPr lang="ru-RU" altLang="ru-RU">
                <a:solidFill>
                  <a:srgbClr val="4D4D4D"/>
                </a:solidFill>
              </a:rPr>
              <a:t>-</a:t>
            </a:r>
            <a:endParaRPr lang="ru-RU" altLang="ru-RU" sz="140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6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7DF51A-46B5-49B2-8FEF-B18EAB0D2646}" type="datetimeFigureOut">
              <a:rPr lang="ru-RU">
                <a:solidFill>
                  <a:srgbClr val="4D4D4D"/>
                </a:solidFill>
              </a:rPr>
              <a:pPr>
                <a:defRPr/>
              </a:pPr>
              <a:t>01.12.2017</a:t>
            </a:fld>
            <a:endParaRPr lang="ru-RU">
              <a:solidFill>
                <a:srgbClr val="4D4D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D4D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B0820B-5FBB-4514-B0E9-B0EFB678B72D}" type="slidenum">
              <a:rPr lang="ru-RU">
                <a:solidFill>
                  <a:srgbClr val="4D4D4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7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8275" y="438150"/>
            <a:ext cx="7248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3475" y="1905000"/>
            <a:ext cx="7315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44627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ntuit.ru/department/itmngt/entarc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7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7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7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7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7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ntuit.ru/department/itmngt/entarc/5/www.bpmi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-180528" y="1935163"/>
            <a:ext cx="9144000" cy="3298825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/>
          <a:lstStyle/>
          <a:p>
            <a:pPr algn="ctr"/>
            <a:r>
              <a:rPr lang="en-US" sz="4800" dirty="0" smtClean="0"/>
              <a:t>Elements of Business Architecture and IT-architecture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5002809"/>
            <a:ext cx="5380038" cy="13843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i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Kovaliuk</a:t>
            </a:r>
            <a:r>
              <a:rPr lang="en-US" altLang="ru-RU" sz="2800" b="1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ru-RU" sz="2800" b="1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etiana</a:t>
            </a:r>
            <a:endParaRPr lang="en-US" altLang="ru-RU" sz="2800" dirty="0" smtClean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Igor Sikorsky KPI</a:t>
            </a:r>
            <a:endParaRPr lang="en-US" altLang="ru-RU" sz="2800" b="1" dirty="0" smtClean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800" dirty="0" smtClean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2565400" y="6381750"/>
            <a:ext cx="474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smtClean="0">
                <a:solidFill>
                  <a:srgbClr val="FFFFFF"/>
                </a:solidFill>
                <a:latin typeface="Calibri" panose="020F0502020204030204" pitchFamily="34" charset="0"/>
              </a:rPr>
              <a:t>Kyiv, November,2017</a:t>
            </a:r>
            <a:endParaRPr lang="ru-RU" altLang="ru-RU" sz="2400" b="1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4E6D42-F7E5-4CAB-A5F6-8DF4943E2058}" type="slidenum">
              <a:rPr lang="ru-RU" altLang="ru-RU">
                <a:solidFill>
                  <a:srgbClr val="4D4D4D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04" y="437745"/>
            <a:ext cx="1663700" cy="6889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44" y="437745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724" y="1328720"/>
            <a:ext cx="92095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Course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Information </a:t>
            </a:r>
            <a:r>
              <a:rPr lang="en-US" sz="3200" b="1" dirty="0" smtClean="0">
                <a:solidFill>
                  <a:srgbClr val="FFFF00"/>
                </a:solidFill>
              </a:rPr>
              <a:t>System </a:t>
            </a:r>
            <a:r>
              <a:rPr lang="en-US" sz="3000" b="1" dirty="0" smtClean="0">
                <a:solidFill>
                  <a:srgbClr val="FFFF00"/>
                </a:solidFill>
              </a:rPr>
              <a:t>Development</a:t>
            </a:r>
            <a:r>
              <a:rPr lang="en-US" sz="3200" b="1" dirty="0" smtClean="0">
                <a:solidFill>
                  <a:srgbClr val="FFFF00"/>
                </a:solidFill>
              </a:rPr>
              <a:t> and </a:t>
            </a:r>
            <a:r>
              <a:rPr lang="en-US" sz="3200" b="1" dirty="0" smtClean="0">
                <a:solidFill>
                  <a:srgbClr val="FFFF00"/>
                </a:solidFill>
              </a:rPr>
              <a:t>Deployment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6483" y="-46129"/>
            <a:ext cx="5328592" cy="10398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контента Архитектуры предприятия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1124744"/>
            <a:ext cx="8229600" cy="2376488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Когда </a:t>
            </a:r>
            <a:r>
              <a:rPr lang="ru-RU" sz="1800" dirty="0"/>
              <a:t>организация находится в самом начале процесса разработки своей архитектуры, то, как правило, нет полной ясности и согласия по поводу используемых моделей и даже разбиения архитектуры на представления (домены</a:t>
            </a:r>
            <a:r>
              <a:rPr lang="ru-RU" sz="1800" dirty="0" smtClean="0"/>
              <a:t>).</a:t>
            </a:r>
            <a:endParaRPr lang="en-US" sz="1800" dirty="0" smtClean="0"/>
          </a:p>
          <a:p>
            <a:r>
              <a:rPr lang="ru-RU" sz="1800" dirty="0" smtClean="0"/>
              <a:t>Будущие состояния архитектуры должны описываться с использованием соответствующих моделей, описывающих отдельные представления (домены) будущей архитектуры.</a:t>
            </a:r>
            <a:endParaRPr lang="ru-RU" sz="1800" dirty="0"/>
          </a:p>
        </p:txBody>
      </p:sp>
      <p:pic>
        <p:nvPicPr>
          <p:cNvPr id="3074" name="Picture 2" descr="Эволюция контента Архитектуры предприят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042" y="3763352"/>
            <a:ext cx="5046315" cy="224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0"/>
            <a:ext cx="5832648" cy="10398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римеры 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общих принципов, связанных с архитектурой в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целом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0717655"/>
              </p:ext>
            </p:extLst>
          </p:nvPr>
        </p:nvGraphicFramePr>
        <p:xfrm>
          <a:off x="683568" y="1039812"/>
          <a:ext cx="8229600" cy="541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0"/>
            <a:ext cx="5760640" cy="10398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декларируемых принципов в области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ИТ-инфраструктуры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1340768"/>
            <a:ext cx="8229600" cy="4373563"/>
          </a:xfrm>
        </p:spPr>
        <p:txBody>
          <a:bodyPr/>
          <a:lstStyle/>
          <a:p>
            <a:r>
              <a:rPr lang="ru-RU" sz="2400" b="1" dirty="0"/>
              <a:t>Инфраструктура</a:t>
            </a:r>
            <a:r>
              <a:rPr lang="ru-RU" sz="2400" dirty="0"/>
              <a:t> должна быть основана на использовании технологий, поддерживающих </a:t>
            </a:r>
            <a:r>
              <a:rPr lang="ru-RU" sz="2400" b="1" dirty="0"/>
              <a:t>открытые стандарты</a:t>
            </a:r>
            <a:r>
              <a:rPr lang="ru-RU" sz="2400" dirty="0"/>
              <a:t>.</a:t>
            </a:r>
          </a:p>
          <a:p>
            <a:r>
              <a:rPr lang="ru-RU" sz="2400" b="1" dirty="0"/>
              <a:t>Инфраструктура</a:t>
            </a:r>
            <a:r>
              <a:rPr lang="ru-RU" sz="2400" dirty="0"/>
              <a:t> (совместно с принципами управления данными и разработки приложений) должна обеспечивать </a:t>
            </a:r>
            <a:r>
              <a:rPr lang="ru-RU" sz="2400" b="1" dirty="0"/>
              <a:t>взаимодействие систем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10769"/>
            <a:ext cx="5760640" cy="8259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принципов в области управления данными: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1124744"/>
            <a:ext cx="8229600" cy="4373563"/>
          </a:xfrm>
        </p:spPr>
        <p:txBody>
          <a:bodyPr>
            <a:noAutofit/>
          </a:bodyPr>
          <a:lstStyle/>
          <a:p>
            <a:r>
              <a:rPr lang="ru-RU" sz="2000" dirty="0"/>
              <a:t>Информация является ценным ресурсом, который передан в управление менеджерам, и этим ресурсом необходимо соответствующим образом управлять.</a:t>
            </a:r>
          </a:p>
          <a:p>
            <a:r>
              <a:rPr lang="ru-RU" sz="2000" dirty="0" smtClean="0"/>
              <a:t>Бизнес-структуры </a:t>
            </a:r>
            <a:r>
              <a:rPr lang="ru-RU" sz="2000" dirty="0"/>
              <a:t>(отделы, </a:t>
            </a:r>
            <a:r>
              <a:rPr lang="ru-RU" sz="2000" dirty="0" smtClean="0"/>
              <a:t>департаменты), </a:t>
            </a:r>
            <a:r>
              <a:rPr lang="ru-RU" sz="2000" dirty="0"/>
              <a:t>являющиеся владельцами данных, отвечают за целостность и распространение данных.</a:t>
            </a:r>
          </a:p>
          <a:p>
            <a:r>
              <a:rPr lang="ru-RU" sz="2000" dirty="0"/>
              <a:t>Данные уровня отдельных бизнес-структур </a:t>
            </a:r>
            <a:r>
              <a:rPr lang="ru-RU" sz="2000" dirty="0" smtClean="0"/>
              <a:t>должны </a:t>
            </a:r>
            <a:r>
              <a:rPr lang="ru-RU" sz="2000" dirty="0"/>
              <a:t>быть явно описаны и доступны всем остальным </a:t>
            </a:r>
            <a:r>
              <a:rPr lang="ru-RU" sz="2000" dirty="0" smtClean="0"/>
              <a:t>бизнес-структурам.</a:t>
            </a:r>
            <a:endParaRPr lang="ru-RU" sz="2000" dirty="0"/>
          </a:p>
          <a:p>
            <a:r>
              <a:rPr lang="ru-RU" sz="2000" dirty="0" smtClean="0"/>
              <a:t>Верхний уровень собирает </a:t>
            </a:r>
            <a:r>
              <a:rPr lang="ru-RU" sz="2000" dirty="0"/>
              <a:t>только самый необходимый минимум данных и стремятся уменьшить нагрузку на тех, кто должен предоставлять данные.</a:t>
            </a:r>
          </a:p>
          <a:p>
            <a:r>
              <a:rPr lang="ru-RU" sz="2000" dirty="0"/>
              <a:t>Данные вводятся в информационные системы один раз, и тут же выполняется проверка их корректности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1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-171400"/>
            <a:ext cx="5472608" cy="10398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принципов, связанных с прикладными системами: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1268760"/>
            <a:ext cx="8229600" cy="4373563"/>
          </a:xfrm>
        </p:spPr>
        <p:txBody>
          <a:bodyPr>
            <a:normAutofit/>
          </a:bodyPr>
          <a:lstStyle/>
          <a:p>
            <a:r>
              <a:rPr lang="ru-RU" sz="2000" dirty="0"/>
              <a:t>Прикладные системы разрабатываются на основе стандартной, единой методологии.</a:t>
            </a:r>
          </a:p>
          <a:p>
            <a:r>
              <a:rPr lang="ru-RU" sz="2000" dirty="0"/>
              <a:t>Все структурные подразделения </a:t>
            </a:r>
            <a:r>
              <a:rPr lang="ru-RU" sz="2000" dirty="0" smtClean="0"/>
              <a:t>используют </a:t>
            </a:r>
            <a:r>
              <a:rPr lang="ru-RU" sz="2000" dirty="0"/>
              <a:t>общие методы представления информации пользователям в своих приложениях и координируют работы по созданию пользовательского интерфейса </a:t>
            </a:r>
            <a:r>
              <a:rPr lang="ru-RU" sz="2000" dirty="0" err="1"/>
              <a:t>межфункциональных</a:t>
            </a:r>
            <a:r>
              <a:rPr lang="ru-RU" sz="2000" dirty="0"/>
              <a:t> </a:t>
            </a:r>
            <a:r>
              <a:rPr lang="ru-RU" sz="2000" dirty="0" smtClean="0"/>
              <a:t>систем</a:t>
            </a:r>
            <a:r>
              <a:rPr lang="ru-RU" sz="2000" dirty="0"/>
              <a:t>.</a:t>
            </a:r>
          </a:p>
          <a:p>
            <a:r>
              <a:rPr lang="ru-RU" sz="2000" dirty="0"/>
              <a:t>Создание </a:t>
            </a:r>
            <a:r>
              <a:rPr lang="ru-RU" sz="2000" dirty="0" err="1"/>
              <a:t>межфункциональных</a:t>
            </a:r>
            <a:r>
              <a:rPr lang="ru-RU" sz="2000" dirty="0"/>
              <a:t> прикладных систем приветствуется.</a:t>
            </a:r>
          </a:p>
          <a:p>
            <a:r>
              <a:rPr lang="ru-RU" sz="2000" dirty="0"/>
              <a:t>Руководство заранее планирует процесс замены устаревших прикладных систем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4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688" y="-171400"/>
            <a:ext cx="5544616" cy="10398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принципов, связанных с управлением и контролем: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71910" y="1196752"/>
            <a:ext cx="8229600" cy="4373563"/>
          </a:xfrm>
        </p:spPr>
        <p:txBody>
          <a:bodyPr>
            <a:normAutofit/>
          </a:bodyPr>
          <a:lstStyle/>
          <a:p>
            <a:r>
              <a:rPr lang="ru-RU" sz="2000" dirty="0"/>
              <a:t>Единая архитектура, соответствующие стандарты и руководства используются всеми структурными подразделениями </a:t>
            </a:r>
            <a:r>
              <a:rPr lang="ru-RU" sz="2000" dirty="0" smtClean="0"/>
              <a:t>в </a:t>
            </a:r>
            <a:r>
              <a:rPr lang="ru-RU" sz="2000" dirty="0"/>
              <a:t>процессе принятия решений о своих информационных системах.</a:t>
            </a:r>
          </a:p>
          <a:p>
            <a:r>
              <a:rPr lang="ru-RU" sz="2000" dirty="0"/>
              <a:t>Стандарты пересматриваются регулярно не реже одного раза в два года с участием представителей структурных </a:t>
            </a:r>
            <a:r>
              <a:rPr lang="ru-RU" sz="2000" dirty="0" smtClean="0"/>
              <a:t>подразделений.</a:t>
            </a:r>
            <a:endParaRPr lang="ru-RU" sz="2000" dirty="0"/>
          </a:p>
          <a:p>
            <a:r>
              <a:rPr lang="ru-RU" sz="2000" dirty="0"/>
              <a:t>Руководство структурных подразделений </a:t>
            </a:r>
            <a:r>
              <a:rPr lang="ru-RU" sz="2000" dirty="0" smtClean="0"/>
              <a:t>стремится </a:t>
            </a:r>
            <a:r>
              <a:rPr lang="ru-RU" sz="2000" dirty="0"/>
              <a:t>к кооперации и партнерству с другими структурными подразделениями </a:t>
            </a:r>
            <a:r>
              <a:rPr lang="ru-RU" sz="2000" dirty="0" smtClean="0"/>
              <a:t>в </a:t>
            </a:r>
            <a:r>
              <a:rPr lang="ru-RU" sz="2000" dirty="0"/>
              <a:t>области информационных технологий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0"/>
            <a:ext cx="5832648" cy="10398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Стандарты архитектуры предприятия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65432665"/>
              </p:ext>
            </p:extLst>
          </p:nvPr>
        </p:nvGraphicFramePr>
        <p:xfrm>
          <a:off x="647825" y="1844824"/>
          <a:ext cx="8229600" cy="26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672" y="0"/>
            <a:ext cx="5688632" cy="10398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применение стандартов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2804660"/>
              </p:ext>
            </p:extLst>
          </p:nvPr>
        </p:nvGraphicFramePr>
        <p:xfrm>
          <a:off x="0" y="1039812"/>
          <a:ext cx="9128234" cy="541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-33104"/>
            <a:ext cx="8261350" cy="10398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Руководства (рекомендации)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406969"/>
              </p:ext>
            </p:extLst>
          </p:nvPr>
        </p:nvGraphicFramePr>
        <p:xfrm>
          <a:off x="895542" y="1006708"/>
          <a:ext cx="8229600" cy="463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0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61350" cy="103981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 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15971270"/>
              </p:ext>
            </p:extLst>
          </p:nvPr>
        </p:nvGraphicFramePr>
        <p:xfrm>
          <a:off x="670240" y="1068234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-27295"/>
            <a:ext cx="5832648" cy="10398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Рекомендуемая литература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1302" y="1628800"/>
            <a:ext cx="8229600" cy="43735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</a:t>
            </a:r>
            <a:r>
              <a:rPr lang="ru-RU" sz="2000" dirty="0"/>
              <a:t>. Я. Советов, А. И. </a:t>
            </a:r>
            <a:r>
              <a:rPr lang="ru-RU" sz="2000" dirty="0" err="1"/>
              <a:t>Водяхо</a:t>
            </a:r>
            <a:r>
              <a:rPr lang="ru-RU" sz="2000" dirty="0"/>
              <a:t>, В. А. </a:t>
            </a:r>
            <a:r>
              <a:rPr lang="ru-RU" sz="2000" dirty="0" err="1"/>
              <a:t>Дубенецкий</a:t>
            </a:r>
            <a:r>
              <a:rPr lang="ru-RU" sz="2000" dirty="0"/>
              <a:t>, В. В. </a:t>
            </a:r>
            <a:r>
              <a:rPr lang="ru-RU" sz="2000" dirty="0" err="1"/>
              <a:t>Цехановский</a:t>
            </a:r>
            <a:r>
              <a:rPr lang="ru-RU" sz="2000" dirty="0"/>
              <a:t>. </a:t>
            </a:r>
            <a:r>
              <a:rPr lang="ru-RU" sz="2000" dirty="0" smtClean="0"/>
              <a:t>Архитектура</a:t>
            </a:r>
            <a:r>
              <a:rPr lang="ru-RU" sz="2000" b="1" dirty="0" smtClean="0"/>
              <a:t> </a:t>
            </a:r>
            <a:r>
              <a:rPr lang="ru-RU" sz="2000" dirty="0"/>
              <a:t>информационных систем: учебник </a:t>
            </a:r>
            <a:r>
              <a:rPr lang="ru-RU" sz="2000" dirty="0" smtClean="0"/>
              <a:t>для студ</a:t>
            </a:r>
            <a:r>
              <a:rPr lang="ru-RU" sz="2000" dirty="0"/>
              <a:t>. учреждений </a:t>
            </a:r>
            <a:r>
              <a:rPr lang="ru-RU" sz="2000" dirty="0" err="1"/>
              <a:t>высш</a:t>
            </a:r>
            <a:r>
              <a:rPr lang="ru-RU" sz="2000" dirty="0"/>
              <a:t>. проф. </a:t>
            </a:r>
            <a:r>
              <a:rPr lang="ru-RU" sz="2000" dirty="0" smtClean="0"/>
              <a:t>образования. - М</a:t>
            </a:r>
            <a:r>
              <a:rPr lang="ru-RU" sz="2000" dirty="0"/>
              <a:t>. : Издательский центр «Академия», 2012.</a:t>
            </a:r>
          </a:p>
          <a:p>
            <a:r>
              <a:rPr lang="ru-RU" sz="2000" dirty="0"/>
              <a:t> А.В. Данилин, А.И. </a:t>
            </a:r>
            <a:r>
              <a:rPr lang="ru-RU" sz="2000" dirty="0" smtClean="0"/>
              <a:t>Слюсаренко. Архитектура предприятия. М: ИНТУИТ, 2007 - </a:t>
            </a:r>
            <a:r>
              <a:rPr lang="en-US" sz="2000" dirty="0">
                <a:hlinkClick r:id="rId2"/>
              </a:rPr>
              <a:t>http://www.intuit.ru/department/itmngt/entarc</a:t>
            </a:r>
            <a:r>
              <a:rPr lang="en-US" sz="2000" dirty="0" smtClean="0">
                <a:hlinkClick r:id="rId2"/>
              </a:rPr>
              <a:t>/</a:t>
            </a:r>
            <a:r>
              <a:rPr lang="ru-RU" sz="2000" dirty="0" smtClean="0"/>
              <a:t> </a:t>
            </a:r>
          </a:p>
          <a:p>
            <a:pPr marL="114300" indent="0">
              <a:buNone/>
            </a:pP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8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0"/>
            <a:ext cx="5472608" cy="10398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классификации моделей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268760"/>
            <a:ext cx="8229600" cy="4373563"/>
          </a:xfrm>
        </p:spPr>
        <p:txBody>
          <a:bodyPr>
            <a:normAutofit/>
          </a:bodyPr>
          <a:lstStyle/>
          <a:p>
            <a:r>
              <a:rPr lang="ru-RU" sz="2000" b="1" dirty="0"/>
              <a:t>формальные</a:t>
            </a:r>
            <a:r>
              <a:rPr lang="ru-RU" sz="2000" dirty="0"/>
              <a:t> (использующие общепринятые правила, нотации и средства) и </a:t>
            </a:r>
            <a:r>
              <a:rPr lang="ru-RU" sz="2000" b="1" dirty="0"/>
              <a:t>неформальные</a:t>
            </a:r>
            <a:r>
              <a:rPr lang="ru-RU" sz="2000" dirty="0"/>
              <a:t> ;</a:t>
            </a:r>
          </a:p>
          <a:p>
            <a:r>
              <a:rPr lang="ru-RU" sz="2000" b="1" dirty="0"/>
              <a:t>количественные</a:t>
            </a:r>
            <a:r>
              <a:rPr lang="ru-RU" sz="2000" dirty="0"/>
              <a:t> – позволяющие производить численные оценки и проверки, и </a:t>
            </a:r>
            <a:r>
              <a:rPr lang="ru-RU" sz="2000" b="1" dirty="0"/>
              <a:t>качественные</a:t>
            </a:r>
            <a:r>
              <a:rPr lang="ru-RU" sz="2000" dirty="0"/>
              <a:t>, предназначенные для понимания поведения и структуры системы;</a:t>
            </a:r>
          </a:p>
          <a:p>
            <a:r>
              <a:rPr lang="ru-RU" sz="2000" b="1" dirty="0"/>
              <a:t>описательные</a:t>
            </a:r>
            <a:r>
              <a:rPr lang="ru-RU" sz="2000" dirty="0"/>
              <a:t> – предназначенные только для восприятия человеком, или </a:t>
            </a:r>
            <a:r>
              <a:rPr lang="ru-RU" sz="2000" b="1" dirty="0"/>
              <a:t>исполняемые</a:t>
            </a:r>
            <a:r>
              <a:rPr lang="ru-RU" sz="2000" dirty="0"/>
              <a:t>, позволяющие исследовать их поведение и использовать полученные результаты для выводов об исходной системе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9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-171400"/>
            <a:ext cx="8261350" cy="10398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</a:t>
            </a:r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качественных и описательных моделей 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36329003"/>
              </p:ext>
            </p:extLst>
          </p:nvPr>
        </p:nvGraphicFramePr>
        <p:xfrm>
          <a:off x="947050" y="1124744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41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0"/>
            <a:ext cx="5616624" cy="10398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</a:t>
            </a:r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количественных моделей 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6842787"/>
              </p:ext>
            </p:extLst>
          </p:nvPr>
        </p:nvGraphicFramePr>
        <p:xfrm>
          <a:off x="683568" y="1064648"/>
          <a:ext cx="8229600" cy="470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0"/>
            <a:ext cx="5760640" cy="10398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моделей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4831711"/>
              </p:ext>
            </p:extLst>
          </p:nvPr>
        </p:nvGraphicFramePr>
        <p:xfrm>
          <a:off x="395536" y="1340768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-3299"/>
            <a:ext cx="8261350" cy="10398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Модели, используемые для различных представлений (доменов) и перспектив (уровней абстракции)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42758560"/>
              </p:ext>
            </p:extLst>
          </p:nvPr>
        </p:nvGraphicFramePr>
        <p:xfrm>
          <a:off x="2" y="1036513"/>
          <a:ext cx="9116327" cy="5698188"/>
        </p:xfrm>
        <a:graphic>
          <a:graphicData uri="http://schemas.openxmlformats.org/drawingml/2006/table">
            <a:tbl>
              <a:tblPr/>
              <a:tblGrid>
                <a:gridCol w="1945839"/>
                <a:gridCol w="1792622"/>
                <a:gridCol w="1985665"/>
                <a:gridCol w="1296144"/>
                <a:gridCol w="2096057"/>
              </a:tblGrid>
              <a:tr h="309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Домены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Перспекивы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(уровни абстракции)</a:t>
                      </a:r>
                    </a:p>
                    <a:p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4978" marR="14978" marT="14978" marB="149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Бизнес-архитектура</a:t>
                      </a:r>
                    </a:p>
                  </a:txBody>
                  <a:tcPr marL="14978" marR="14978" marT="14978" marB="149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Архитектура информации</a:t>
                      </a:r>
                    </a:p>
                  </a:txBody>
                  <a:tcPr marL="14978" marR="14978" marT="14978" marB="149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Архитектура приложений</a:t>
                      </a:r>
                    </a:p>
                  </a:txBody>
                  <a:tcPr marL="14978" marR="14978" marT="14978" marB="149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Технологическая архитектура</a:t>
                      </a:r>
                    </a:p>
                  </a:txBody>
                  <a:tcPr marL="14978" marR="14978" marT="14978" marB="149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202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Контекст ("планировщик")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Классы бизнес-процессов (группа процессов, имеющих много общих активностей)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Список бизнес-процессов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Список бизнес-сущностей – объектов, важных для бизнеса ("клиент", счет")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Связи между сущностями (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бизнес-объектами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)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Список бизнес-процессов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Список мест расположения бизнеса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2924">
                <a:tc>
                  <a:txBody>
                    <a:bodyPr/>
                    <a:lstStyle/>
                    <a:p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Концептуальный уровень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("владелец" предприятия)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Сценарии использования (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Use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case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Модели бизнес-процессов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Семантические модели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Модели связей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Модели "сущность-связи"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Разбиение процессов на сервисы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Модели бизнес-логистики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Операционные (нефункциональные) требования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Архитектура расположения элементов центра обработки данных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5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-3299"/>
            <a:ext cx="8261350" cy="10398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Модели, используемые для различных представлений (доменов) и перспектив (уровней абстракции)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1497609"/>
              </p:ext>
            </p:extLst>
          </p:nvPr>
        </p:nvGraphicFramePr>
        <p:xfrm>
          <a:off x="2" y="1036513"/>
          <a:ext cx="9116327" cy="6429708"/>
        </p:xfrm>
        <a:graphic>
          <a:graphicData uri="http://schemas.openxmlformats.org/drawingml/2006/table">
            <a:tbl>
              <a:tblPr/>
              <a:tblGrid>
                <a:gridCol w="1475654"/>
                <a:gridCol w="2262807"/>
                <a:gridCol w="1792622"/>
                <a:gridCol w="1792622"/>
                <a:gridCol w="1792622"/>
              </a:tblGrid>
              <a:tr h="309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Домены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Перспекивы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(уровни абстракции)</a:t>
                      </a:r>
                    </a:p>
                    <a:p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4978" marR="14978" marT="14978" marB="149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Бизнес-архитектура</a:t>
                      </a:r>
                    </a:p>
                  </a:txBody>
                  <a:tcPr marL="14978" marR="14978" marT="14978" marB="149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Архитектура информации</a:t>
                      </a:r>
                    </a:p>
                  </a:txBody>
                  <a:tcPr marL="14978" marR="14978" marT="14978" marB="149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Архитектура приложений</a:t>
                      </a:r>
                    </a:p>
                  </a:txBody>
                  <a:tcPr marL="14978" marR="14978" marT="14978" marB="149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Технологическая архитектура</a:t>
                      </a:r>
                    </a:p>
                  </a:txBody>
                  <a:tcPr marL="14978" marR="14978" marT="14978" marB="149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747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Логический ("проектировщик")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Модели процессов (потоков работ)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Модели бизнес-событий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Модель расположения процессов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Определения ролей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Логические модели данных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Схемы данных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Спецификации документов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Определения сервисов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Взаимосвязи между сервисами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Модели классов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Логические типы серверов: БД, почтовые, транзакционные, …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Географическое распределение серверов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Хостируемое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ПО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2020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Физический ("разработчик")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Спецификации процессов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Модели интеграции процессов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Описание ручных процедур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Стандарты качества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Физические модели данных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Схемы БД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Код доступа к данным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Справочники данных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Код программ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Описания интерфейсов (WSDL)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Расписания процессов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Код workflow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Физические серверы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Топология фрагментов сети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Мапирование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продуктов на сервисы и приложения</a:t>
                      </a:r>
                    </a:p>
                  </a:txBody>
                  <a:tcPr marL="14978" marR="14978" marT="14978" marB="14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1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61350" cy="103981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описания системы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268760"/>
            <a:ext cx="8229600" cy="4373563"/>
          </a:xfrm>
        </p:spPr>
        <p:txBody>
          <a:bodyPr>
            <a:normAutofit/>
          </a:bodyPr>
          <a:lstStyle/>
          <a:p>
            <a:r>
              <a:rPr lang="ru-RU" sz="2000" dirty="0"/>
              <a:t>В качестве примера возьмем </a:t>
            </a:r>
            <a:r>
              <a:rPr lang="ru-RU" sz="2000" dirty="0" smtClean="0"/>
              <a:t>онлайновую </a:t>
            </a:r>
            <a:r>
              <a:rPr lang="ru-RU" sz="2000" dirty="0"/>
              <a:t>систему выполнения заказов некоторого гипотетического магазина. </a:t>
            </a:r>
            <a:endParaRPr lang="ru-RU" sz="2000" dirty="0" smtClean="0"/>
          </a:p>
          <a:p>
            <a:r>
              <a:rPr lang="ru-RU" sz="2000" dirty="0" smtClean="0"/>
              <a:t>Для </a:t>
            </a:r>
            <a:r>
              <a:rPr lang="ru-RU" sz="2000" dirty="0"/>
              <a:t>описания требований к системе, ее проектирования и разработки можно рассматривать динамические и </a:t>
            </a:r>
            <a:r>
              <a:rPr lang="ru-RU" sz="2000" i="1" dirty="0"/>
              <a:t>статические модели</a:t>
            </a:r>
            <a:r>
              <a:rPr lang="ru-RU" sz="2000" dirty="0"/>
              <a:t> на различных уровнях абстракции: </a:t>
            </a:r>
            <a:endParaRPr lang="ru-RU" sz="2000" dirty="0" smtClean="0"/>
          </a:p>
          <a:p>
            <a:pPr lvl="1"/>
            <a:r>
              <a:rPr lang="ru-RU" sz="2000" dirty="0" smtClean="0"/>
              <a:t>уровень </a:t>
            </a:r>
            <a:r>
              <a:rPr lang="ru-RU" sz="2000" dirty="0"/>
              <a:t>контекста, </a:t>
            </a:r>
            <a:endParaRPr lang="ru-RU" sz="2000" dirty="0" smtClean="0"/>
          </a:p>
          <a:p>
            <a:pPr lvl="1"/>
            <a:r>
              <a:rPr lang="ru-RU" sz="2000" dirty="0" smtClean="0"/>
              <a:t>концептуальный</a:t>
            </a:r>
            <a:r>
              <a:rPr lang="ru-RU" sz="2000" dirty="0"/>
              <a:t>, </a:t>
            </a:r>
            <a:endParaRPr lang="ru-RU" sz="2000" dirty="0" smtClean="0"/>
          </a:p>
          <a:p>
            <a:pPr lvl="1"/>
            <a:r>
              <a:rPr lang="ru-RU" sz="2000" dirty="0" smtClean="0"/>
              <a:t>логический</a:t>
            </a:r>
            <a:r>
              <a:rPr lang="ru-RU" sz="2000" dirty="0"/>
              <a:t>, </a:t>
            </a:r>
            <a:endParaRPr lang="ru-RU" sz="2000" dirty="0" smtClean="0"/>
          </a:p>
          <a:p>
            <a:pPr lvl="1"/>
            <a:r>
              <a:rPr lang="ru-RU" sz="2000" dirty="0" smtClean="0"/>
              <a:t>физический </a:t>
            </a:r>
            <a:r>
              <a:rPr lang="ru-RU" sz="2000" dirty="0"/>
              <a:t>уровни.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0"/>
            <a:ext cx="5904656" cy="10398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онцептуальный </a:t>
            </a:r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 абстракции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3098" y="1040099"/>
            <a:ext cx="8640902" cy="548524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dirty="0"/>
              <a:t>Модель на самом высоком уровне описывает бизнес-процессы продавца и содержит простой сценарий использования (</a:t>
            </a:r>
            <a:r>
              <a:rPr lang="ru-RU" sz="1800" dirty="0" err="1"/>
              <a:t>use</a:t>
            </a:r>
            <a:r>
              <a:rPr lang="ru-RU" sz="1800" dirty="0"/>
              <a:t> </a:t>
            </a:r>
            <a:r>
              <a:rPr lang="ru-RU" sz="1800" dirty="0" err="1"/>
              <a:t>case</a:t>
            </a:r>
            <a:r>
              <a:rPr lang="ru-RU" sz="1800" dirty="0"/>
              <a:t>), описывающий взаимодействия между системой и </a:t>
            </a:r>
            <a:r>
              <a:rPr lang="ru-RU" sz="1800" dirty="0" err="1"/>
              <a:t>акторами</a:t>
            </a:r>
            <a:endParaRPr lang="ru-RU" sz="1800" dirty="0"/>
          </a:p>
          <a:p>
            <a:pPr>
              <a:lnSpc>
                <a:spcPct val="120000"/>
              </a:lnSpc>
            </a:pPr>
            <a:r>
              <a:rPr lang="ru-RU" sz="1800" dirty="0" smtClean="0"/>
              <a:t>Динамическая </a:t>
            </a:r>
            <a:r>
              <a:rPr lang="ru-RU" sz="1800" dirty="0"/>
              <a:t>модель для этого уровня должна отражать взаимодействия между клиентом и магазином. 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При </a:t>
            </a:r>
            <a:r>
              <a:rPr lang="ru-RU" sz="1800" dirty="0"/>
              <a:t>этом сама проектируемая система выступает как один из </a:t>
            </a:r>
            <a:r>
              <a:rPr lang="ru-RU" sz="1800" dirty="0" err="1"/>
              <a:t>акторов</a:t>
            </a:r>
            <a:r>
              <a:rPr lang="ru-RU" sz="1800" dirty="0"/>
              <a:t> процесса в качестве "черного ящика". 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Клиент </a:t>
            </a:r>
            <a:r>
              <a:rPr lang="ru-RU" sz="1800" dirty="0"/>
              <a:t>и сотрудник(и) магазина выступают как внешние по отношению к системе </a:t>
            </a:r>
            <a:r>
              <a:rPr lang="ru-RU" sz="1800" dirty="0" err="1"/>
              <a:t>акторы</a:t>
            </a:r>
            <a:r>
              <a:rPr lang="ru-RU" sz="1800" dirty="0"/>
              <a:t>. 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Весь </a:t>
            </a:r>
            <a:r>
              <a:rPr lang="ru-RU" sz="1800" dirty="0"/>
              <a:t>процесс рассматривается с точки зрения клиента и сотрудника. </a:t>
            </a:r>
            <a:endParaRPr lang="ru-RU" sz="1800" dirty="0" smtClean="0"/>
          </a:p>
          <a:p>
            <a:pPr lvl="1">
              <a:lnSpc>
                <a:spcPct val="120000"/>
              </a:lnSpc>
            </a:pPr>
            <a:r>
              <a:rPr lang="ru-RU" sz="1800" dirty="0" smtClean="0"/>
              <a:t>Клиент </a:t>
            </a:r>
            <a:r>
              <a:rPr lang="ru-RU" sz="1800" dirty="0"/>
              <a:t>осуществляет заказ через Интернет. </a:t>
            </a:r>
            <a:endParaRPr lang="ru-RU" sz="1800" dirty="0" smtClean="0"/>
          </a:p>
          <a:p>
            <a:pPr lvl="1">
              <a:lnSpc>
                <a:spcPct val="120000"/>
              </a:lnSpc>
            </a:pPr>
            <a:r>
              <a:rPr lang="ru-RU" sz="1800" dirty="0" smtClean="0"/>
              <a:t>Оплата </a:t>
            </a:r>
            <a:r>
              <a:rPr lang="ru-RU" sz="1800" dirty="0"/>
              <a:t>выполняется с помощью кредитной карты. </a:t>
            </a:r>
            <a:endParaRPr lang="ru-RU" sz="1800" dirty="0" smtClean="0"/>
          </a:p>
          <a:p>
            <a:pPr lvl="1">
              <a:lnSpc>
                <a:spcPct val="120000"/>
              </a:lnSpc>
            </a:pPr>
            <a:r>
              <a:rPr lang="ru-RU" sz="1800" dirty="0" smtClean="0"/>
              <a:t>Заказ </a:t>
            </a:r>
            <a:r>
              <a:rPr lang="ru-RU" sz="1800" dirty="0"/>
              <a:t>посылается по указанному адресу. </a:t>
            </a:r>
            <a:endParaRPr lang="ru-RU" sz="1800" dirty="0" smtClean="0"/>
          </a:p>
          <a:p>
            <a:pPr lvl="1">
              <a:lnSpc>
                <a:spcPct val="120000"/>
              </a:lnSpc>
            </a:pPr>
            <a:r>
              <a:rPr lang="ru-RU" sz="1800" dirty="0" smtClean="0"/>
              <a:t>Уведомление </a:t>
            </a:r>
            <a:r>
              <a:rPr lang="ru-RU" sz="1800" dirty="0"/>
              <a:t>о выполнении заказа посылается по электронной почте. </a:t>
            </a:r>
            <a:endParaRPr lang="ru-RU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7329" y="-30476"/>
            <a:ext cx="8261350" cy="10398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Динамическая концептуальная модель процесса закупки товара</a:t>
            </a:r>
          </a:p>
        </p:txBody>
      </p:sp>
      <p:pic>
        <p:nvPicPr>
          <p:cNvPr id="5122" name="Picture 2" descr="Динамическая концептуальная модель процесса закупки това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460432" cy="52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9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-19036"/>
            <a:ext cx="5976664" cy="10398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Статическая модель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99294" y="1124744"/>
            <a:ext cx="8229600" cy="4373563"/>
          </a:xfrm>
        </p:spPr>
        <p:txBody>
          <a:bodyPr/>
          <a:lstStyle/>
          <a:p>
            <a:r>
              <a:rPr lang="ru-RU" sz="2000" i="1" dirty="0"/>
              <a:t>Статическая модель</a:t>
            </a:r>
            <a:r>
              <a:rPr lang="ru-RU" sz="2000" dirty="0"/>
              <a:t> на этом уровне абстракции отражает структуру классов и связи между объектами, необходимость в которых становится очевидной при анализе динамической модели.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Модель отвечает </a:t>
            </a:r>
            <a:r>
              <a:rPr lang="ru-RU" sz="2000" dirty="0"/>
              <a:t>на вопрос "Какие объекты должен понимать клиент для того, чтобы выполнить транзакцию, связанную с покупкой</a:t>
            </a:r>
            <a:r>
              <a:rPr lang="ru-RU" sz="2000" dirty="0" smtClean="0"/>
              <a:t>?"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0"/>
            <a:ext cx="5832648" cy="10398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Домены (предметные области) 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архитектуры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8069195"/>
              </p:ext>
            </p:extLst>
          </p:nvPr>
        </p:nvGraphicFramePr>
        <p:xfrm>
          <a:off x="914400" y="1039812"/>
          <a:ext cx="8229600" cy="5034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85341" y="0"/>
            <a:ext cx="8261350" cy="10398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Статическая модель процесса закупки товара в магазине</a:t>
            </a:r>
          </a:p>
        </p:txBody>
      </p:sp>
      <p:pic>
        <p:nvPicPr>
          <p:cNvPr id="6146" name="Picture 2" descr="Статическая модель процесса закупки товара в магази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0800" cy="471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0"/>
            <a:ext cx="5760640" cy="10398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элементы 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бизнес-архитектуры</a:t>
            </a:r>
            <a:endParaRPr lang="ru-RU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43310" y="1196752"/>
            <a:ext cx="8229600" cy="4373563"/>
          </a:xfrm>
        </p:spPr>
        <p:txBody>
          <a:bodyPr>
            <a:noAutofit/>
          </a:bodyPr>
          <a:lstStyle/>
          <a:p>
            <a:r>
              <a:rPr lang="ru-RU" sz="2000" b="1" dirty="0"/>
              <a:t>Бизнес-стратегия</a:t>
            </a:r>
            <a:r>
              <a:rPr lang="ru-RU" sz="2000" dirty="0"/>
              <a:t>, функции и организационные структуры – собрание целевых установок, планов и структур организации. </a:t>
            </a:r>
          </a:p>
          <a:p>
            <a:pPr lvl="1"/>
            <a:r>
              <a:rPr lang="ru-RU" sz="2000" dirty="0" smtClean="0"/>
              <a:t>Данная </a:t>
            </a:r>
            <a:r>
              <a:rPr lang="ru-RU" sz="2000" dirty="0"/>
              <a:t>информация может быть представлена в самых разных форматах, но наиболее важный аспект состоит в создании контекста для описания бизнес-процессов. </a:t>
            </a:r>
          </a:p>
          <a:p>
            <a:r>
              <a:rPr lang="ru-RU" sz="2000" b="1" dirty="0"/>
              <a:t>Архитектура бизнес-процессов</a:t>
            </a:r>
            <a:r>
              <a:rPr lang="ru-RU" sz="2000" dirty="0"/>
              <a:t>, которая определяет основные функциональные области организации. </a:t>
            </a:r>
            <a:endParaRPr lang="ru-RU" sz="2000" dirty="0" smtClean="0"/>
          </a:p>
          <a:p>
            <a:r>
              <a:rPr lang="ru-RU" sz="2000" b="1" dirty="0" smtClean="0"/>
              <a:t>Показатели </a:t>
            </a:r>
            <a:r>
              <a:rPr lang="ru-RU" sz="2000" b="1" dirty="0"/>
              <a:t>эффективности</a:t>
            </a:r>
            <a:r>
              <a:rPr lang="ru-RU" sz="2000" dirty="0"/>
              <a:t>. Этот аспект состоит в определении ключевых показателей эффективности (КПЭ) работы организации, их текущих уровней и желаемых, будущих уровней и включает в себя также разработку на верхнем уровне модели КПЭ для мониторинга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-243408"/>
            <a:ext cx="5832648" cy="10398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бизнес-архитектуры 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51710421"/>
              </p:ext>
            </p:extLst>
          </p:nvPr>
        </p:nvGraphicFramePr>
        <p:xfrm>
          <a:off x="662851" y="126876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0"/>
            <a:ext cx="5760640" cy="10398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 Бизнес-архитектуры</a:t>
            </a:r>
          </a:p>
        </p:txBody>
      </p:sp>
      <p:pic>
        <p:nvPicPr>
          <p:cNvPr id="7170" name="Picture 2" descr="Контекст Бизнес-архитекту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2436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24836"/>
            <a:ext cx="5760640" cy="10398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моделей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8023435"/>
              </p:ext>
            </p:extLst>
          </p:nvPr>
        </p:nvGraphicFramePr>
        <p:xfrm>
          <a:off x="882650" y="1340768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-34527"/>
            <a:ext cx="5832648" cy="103981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Шаги моделирования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0260428"/>
              </p:ext>
            </p:extLst>
          </p:nvPr>
        </p:nvGraphicFramePr>
        <p:xfrm>
          <a:off x="0" y="836712"/>
          <a:ext cx="9262294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61350" cy="10398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модели и инструменты описания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бизнес-архитектуры</a:t>
            </a:r>
            <a:endParaRPr lang="ru-RU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7618619"/>
              </p:ext>
            </p:extLst>
          </p:nvPr>
        </p:nvGraphicFramePr>
        <p:xfrm>
          <a:off x="914400" y="126876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7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0"/>
            <a:ext cx="5976664" cy="10398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декомпозиции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69683068"/>
              </p:ext>
            </p:extLst>
          </p:nvPr>
        </p:nvGraphicFramePr>
        <p:xfrm>
          <a:off x="1043608" y="1340768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0"/>
            <a:ext cx="5976664" cy="10398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Декомпозиция бизнес-процессов 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32790950"/>
              </p:ext>
            </p:extLst>
          </p:nvPr>
        </p:nvGraphicFramePr>
        <p:xfrm>
          <a:off x="781050" y="1196752"/>
          <a:ext cx="836295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0769"/>
            <a:ext cx="8261350" cy="82594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декомпозиции функций/процессов</a:t>
            </a:r>
            <a:endParaRPr lang="ru-RU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294666"/>
              </p:ext>
            </p:extLst>
          </p:nvPr>
        </p:nvGraphicFramePr>
        <p:xfrm>
          <a:off x="539553" y="1340768"/>
          <a:ext cx="8604447" cy="4739640"/>
        </p:xfrm>
        <a:graphic>
          <a:graphicData uri="http://schemas.openxmlformats.org/drawingml/2006/table">
            <a:tbl>
              <a:tblPr/>
              <a:tblGrid>
                <a:gridCol w="2868149"/>
                <a:gridCol w="2868149"/>
                <a:gridCol w="2868149"/>
              </a:tblGrid>
              <a:tr h="54006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Основная область анализа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Результаты (артефакты) анализа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Основные вопросы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4396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Определить границы каждой бизнес-функции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Понять состав подпроцессов каждой бизнес-функции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Дать основу для увязывания архитектуры информации, приложений и технологической архитектуры с бизнес-функциями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Подпроцессы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основных бизнес-функций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Идентификация излишних и малополезных, неэффективных активностей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Требования к прикладным системам и информации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Каковы основные функции организации?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Какие функции не несут в себе ценности?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Какие функции пересекаются с другими бизнес-функциями?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24836"/>
            <a:ext cx="5616624" cy="10398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Архитектура информационной системы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61388039"/>
              </p:ext>
            </p:extLst>
          </p:nvPr>
        </p:nvGraphicFramePr>
        <p:xfrm>
          <a:off x="755576" y="1196752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0769"/>
            <a:ext cx="8261350" cy="103981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бизнес-событий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1879630"/>
              </p:ext>
            </p:extLst>
          </p:nvPr>
        </p:nvGraphicFramePr>
        <p:xfrm>
          <a:off x="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3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4836"/>
            <a:ext cx="8261350" cy="10398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анализа бизнес-событий</a:t>
            </a:r>
            <a:endParaRPr lang="ru-RU" sz="3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32944006"/>
              </p:ext>
            </p:extLst>
          </p:nvPr>
        </p:nvGraphicFramePr>
        <p:xfrm>
          <a:off x="571302" y="1196752"/>
          <a:ext cx="8229600" cy="5288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51657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Основная область анализа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Результаты (артефакты) анализа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Основные вопросы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94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Обеспечить понимание ограниченного набора основных бизнес-событий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Анализ возможностей по оптимизации бизнес-процессов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Повышение эффективности операции, улучшение взаимодействия с клиентами,…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Основные инициаторы и участники бизнес-событий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Партнеры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Идентификация критически важных артефактов, создающихся и используемых в процессе обработки события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Проверка возможностей по новациям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Новые формы ведения бизнеса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Кто является инициатором бизнес-события?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Как событие обрабатывается в рамках расширенного предприятия (партнеры и пр.)?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Кто является основными участниками события?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Возможны ли инновации, которые связаны с событием и требуются бизнесом?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6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6624736" cy="1039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местоположений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498534"/>
              </p:ext>
            </p:extLst>
          </p:nvPr>
        </p:nvGraphicFramePr>
        <p:xfrm>
          <a:off x="914400" y="126876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261350" cy="10398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модели местоположений</a:t>
            </a:r>
            <a:endParaRPr lang="ru-RU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11614228"/>
              </p:ext>
            </p:extLst>
          </p:nvPr>
        </p:nvGraphicFramePr>
        <p:xfrm>
          <a:off x="467544" y="1268760"/>
          <a:ext cx="8643777" cy="6659880"/>
        </p:xfrm>
        <a:graphic>
          <a:graphicData uri="http://schemas.openxmlformats.org/drawingml/2006/table">
            <a:tbl>
              <a:tblPr/>
              <a:tblGrid>
                <a:gridCol w="2881259"/>
                <a:gridCol w="2881259"/>
                <a:gridCol w="2881259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Основная область анализа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Результаты (артефакты) анализа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Основные вопросы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412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Обеспечить понимание того, где выполняются функции 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процессы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Понимание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требований, накладываемых географическим расположением на решения, касающиеся бизнес- и технологической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архитектуры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Понимание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требований со стороны технологической архитектуры к географическому расположению функций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Распределение функций по местоположениям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Связи между бизнес-функциями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Требования к технологической архитектуре и архитектуре прикладных систем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Возможности по организационным изменениям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Где выполняются основные функции?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Какие функции связаны между собой?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Существуют ли возможности по консолидации и рационализации?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1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-31434"/>
            <a:ext cx="8261350" cy="10398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интеграции</a:t>
            </a:r>
            <a:endParaRPr lang="ru-RU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6780963"/>
              </p:ext>
            </p:extLst>
          </p:nvPr>
        </p:nvGraphicFramePr>
        <p:xfrm>
          <a:off x="896500" y="126876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21744"/>
            <a:ext cx="5760640" cy="10398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модели интеграции</a:t>
            </a:r>
            <a:endParaRPr lang="ru-RU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8043964"/>
              </p:ext>
            </p:extLst>
          </p:nvPr>
        </p:nvGraphicFramePr>
        <p:xfrm>
          <a:off x="611560" y="1061556"/>
          <a:ext cx="8532441" cy="6111240"/>
        </p:xfrm>
        <a:graphic>
          <a:graphicData uri="http://schemas.openxmlformats.org/drawingml/2006/table">
            <a:tbl>
              <a:tblPr/>
              <a:tblGrid>
                <a:gridCol w="2844147"/>
                <a:gridCol w="2844147"/>
                <a:gridCol w="2844147"/>
              </a:tblGrid>
              <a:tr h="52440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Основная область анализа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Результаты (артефакты) анализа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Основные вопросы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0013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Обеспечить понимание ключевых внутренних и внешних точек интеграции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Информационные потоки между участниками бизнес-событий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Понимание основных интерфейсов прикладных систем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Понимание требований к технологической архитектуре с точки зрения интеграции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Потоки информации, которые требуются для реализации различных шаблонов бизнес-процессов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Связи между функциями бизнеса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Требования к архитектуре информации, приложениям и технологической архитектуре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Возможности для организационных изменений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Какая информация является критической для новых шаблонов реализации бизнес-процессов?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Какие потоки информации существуют между различными точками соединения моделей бизнес-событий?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Каковы требования с точки зрения времени?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0"/>
            <a:ext cx="8261350" cy="10398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анализа бизнес-архитектуры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039812"/>
            <a:ext cx="9144000" cy="58181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dirty="0"/>
              <a:t>Анализ цепочек создания добавочной стоимости (А нужно ли вообще выполнять этот шаг?)</a:t>
            </a:r>
          </a:p>
          <a:p>
            <a:r>
              <a:rPr lang="ru-RU" sz="2000" dirty="0"/>
              <a:t>Динамическое моделирование (Как эта модель выполнения бизнес-функций будет себя вести при различных значениях на входе и доступных ресурсах, и как со временем будет меняться поведение процесса?)</a:t>
            </a:r>
          </a:p>
          <a:p>
            <a:r>
              <a:rPr lang="ru-RU" sz="2000" dirty="0"/>
              <a:t>Анализ пересечений и непокрытых областей (</a:t>
            </a:r>
            <a:r>
              <a:rPr lang="ru-RU" sz="2000" dirty="0" err="1"/>
              <a:t>Gap-</a:t>
            </a:r>
            <a:r>
              <a:rPr lang="ru-RU" sz="2000" i="1" dirty="0" err="1"/>
              <a:t>overlap</a:t>
            </a:r>
            <a:r>
              <a:rPr lang="ru-RU" sz="2000" dirty="0"/>
              <a:t> </a:t>
            </a:r>
            <a:r>
              <a:rPr lang="ru-RU" sz="2000" dirty="0" err="1"/>
              <a:t>analysis</a:t>
            </a:r>
            <a:r>
              <a:rPr lang="ru-RU" sz="2000" dirty="0"/>
              <a:t>) (Будет ли наша бизнес-архитектура иметь избыточные элементы, и есть ли в ней "пробелы"?)</a:t>
            </a:r>
          </a:p>
          <a:p>
            <a:r>
              <a:rPr lang="ru-RU" sz="2000" dirty="0"/>
              <a:t>Соотнесение затрат с активностями (</a:t>
            </a:r>
            <a:r>
              <a:rPr lang="ru-RU" sz="2000" dirty="0" err="1"/>
              <a:t>Activity-based</a:t>
            </a:r>
            <a:r>
              <a:rPr lang="ru-RU" sz="2000" dirty="0"/>
              <a:t> </a:t>
            </a:r>
            <a:r>
              <a:rPr lang="ru-RU" sz="2000" dirty="0" err="1"/>
              <a:t>costing</a:t>
            </a:r>
            <a:r>
              <a:rPr lang="ru-RU" sz="2000" dirty="0"/>
              <a:t>) (На каких процессах, каналах продаж и заказчиках мы реально зарабатываем или теряем деньги?)</a:t>
            </a:r>
          </a:p>
          <a:p>
            <a:r>
              <a:rPr lang="ru-RU" sz="2000" dirty="0"/>
              <a:t>Обучение (Как эти бизнес-процессы соотносятся с другими?)</a:t>
            </a:r>
          </a:p>
          <a:p>
            <a:r>
              <a:rPr lang="ru-RU" sz="2000" dirty="0"/>
              <a:t>Общая стоимость владения (Сколько стоит этот процесс?)</a:t>
            </a:r>
          </a:p>
          <a:p>
            <a:r>
              <a:rPr lang="ru-RU" sz="2000" dirty="0"/>
              <a:t>Возврат инвестиций (</a:t>
            </a:r>
            <a:r>
              <a:rPr lang="ru-RU" sz="2000" i="1" dirty="0"/>
              <a:t>ROI</a:t>
            </a:r>
            <a:r>
              <a:rPr lang="ru-RU" sz="2000" dirty="0"/>
              <a:t>) (Будет ли достигнут возврат инвестиций в данный бизнес-процесс и когда</a:t>
            </a:r>
            <a:r>
              <a:rPr lang="ru-RU" sz="2000" dirty="0" smtClean="0"/>
              <a:t>?)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377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24836"/>
            <a:ext cx="5616624" cy="8838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методы анализа бизнес-архитектуры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2198011"/>
              </p:ext>
            </p:extLst>
          </p:nvPr>
        </p:nvGraphicFramePr>
        <p:xfrm>
          <a:off x="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2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10769"/>
            <a:ext cx="5760640" cy="10398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Сервис-ориентированная архитектура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050581"/>
            <a:ext cx="8748464" cy="57606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/>
              <a:t>В связи с развитием принципов сервис-ориентированной архитектуры </a:t>
            </a:r>
            <a:r>
              <a:rPr lang="ru-RU" sz="2000" dirty="0" smtClean="0"/>
              <a:t>и </a:t>
            </a:r>
            <a:r>
              <a:rPr lang="ru-RU" sz="2000" dirty="0"/>
              <a:t>появлением технологически нейтрального, платформенно-независимого языка описания и выполнения бизнес-процессов </a:t>
            </a:r>
            <a:r>
              <a:rPr lang="ru-RU" sz="2000" b="1" dirty="0"/>
              <a:t>BPEL (</a:t>
            </a:r>
            <a:r>
              <a:rPr lang="ru-RU" sz="2000" b="1" dirty="0" err="1"/>
              <a:t>Business</a:t>
            </a:r>
            <a:r>
              <a:rPr lang="ru-RU" sz="2000" b="1" dirty="0"/>
              <a:t> </a:t>
            </a:r>
            <a:r>
              <a:rPr lang="ru-RU" sz="2000" b="1" dirty="0" err="1"/>
              <a:t>Process</a:t>
            </a:r>
            <a:r>
              <a:rPr lang="ru-RU" sz="2000" b="1" dirty="0"/>
              <a:t> </a:t>
            </a:r>
            <a:r>
              <a:rPr lang="ru-RU" sz="2000" b="1" dirty="0" err="1"/>
              <a:t>Execution</a:t>
            </a:r>
            <a:r>
              <a:rPr lang="ru-RU" sz="2000" b="1" dirty="0"/>
              <a:t> </a:t>
            </a:r>
            <a:r>
              <a:rPr lang="ru-RU" sz="2000" b="1" dirty="0" err="1"/>
              <a:t>Language</a:t>
            </a:r>
            <a:r>
              <a:rPr lang="ru-RU" sz="2000" dirty="0"/>
              <a:t>) появилась возможность не только моделировать бизнес-процессы, но и делать их целиком или частично доступными другим системам и организациям в виде сервисов. </a:t>
            </a:r>
            <a:endParaRPr lang="ru-RU" sz="2000" dirty="0" smtClean="0"/>
          </a:p>
          <a:p>
            <a:pPr>
              <a:lnSpc>
                <a:spcPct val="120000"/>
              </a:lnSpc>
            </a:pPr>
            <a:r>
              <a:rPr lang="ru-RU" sz="2000" dirty="0" smtClean="0"/>
              <a:t>К </a:t>
            </a:r>
            <a:r>
              <a:rPr lang="ru-RU" sz="2000" dirty="0"/>
              <a:t>этому можно добавить также возможности еще одного стандарта </a:t>
            </a:r>
            <a:r>
              <a:rPr lang="ru-RU" sz="2000" b="1" dirty="0"/>
              <a:t>XML </a:t>
            </a:r>
            <a:r>
              <a:rPr lang="ru-RU" sz="2000" b="1" dirty="0" err="1"/>
              <a:t>Metadata</a:t>
            </a:r>
            <a:r>
              <a:rPr lang="ru-RU" sz="2000" b="1" dirty="0"/>
              <a:t> </a:t>
            </a:r>
            <a:r>
              <a:rPr lang="ru-RU" sz="2000" b="1" dirty="0" err="1"/>
              <a:t>Interchange</a:t>
            </a:r>
            <a:r>
              <a:rPr lang="ru-RU" sz="2000" b="1" dirty="0"/>
              <a:t> </a:t>
            </a:r>
            <a:r>
              <a:rPr lang="ru-RU" sz="2000" dirty="0"/>
              <a:t>(</a:t>
            </a:r>
            <a:r>
              <a:rPr lang="ru-RU" sz="2000" i="1" dirty="0"/>
              <a:t>XMI</a:t>
            </a:r>
            <a:r>
              <a:rPr lang="ru-RU" sz="2000" dirty="0"/>
              <a:t>) для обмена (экспорта/импорта) данных практически в любые интеграционные продукты. </a:t>
            </a:r>
            <a:endParaRPr lang="ru-RU" sz="2000" dirty="0" smtClean="0"/>
          </a:p>
          <a:p>
            <a:pPr>
              <a:lnSpc>
                <a:spcPct val="120000"/>
              </a:lnSpc>
            </a:pPr>
            <a:r>
              <a:rPr lang="ru-RU" sz="2000" dirty="0" smtClean="0"/>
              <a:t>Это </a:t>
            </a:r>
            <a:r>
              <a:rPr lang="ru-RU" sz="2000" dirty="0"/>
              <a:t>дает возможность создавать модели и </a:t>
            </a:r>
            <a:r>
              <a:rPr lang="ru-RU" sz="2000" dirty="0" err="1"/>
              <a:t>репозитории</a:t>
            </a:r>
            <a:r>
              <a:rPr lang="ru-RU" sz="2000" dirty="0"/>
              <a:t> бизнес-процессов для их эффективной интеграции. </a:t>
            </a:r>
            <a:endParaRPr lang="ru-RU" sz="2000" dirty="0" smtClean="0"/>
          </a:p>
          <a:p>
            <a:pPr>
              <a:lnSpc>
                <a:spcPct val="120000"/>
              </a:lnSpc>
            </a:pPr>
            <a:r>
              <a:rPr lang="ru-RU" sz="2000" dirty="0" smtClean="0"/>
              <a:t>Подробная информация </a:t>
            </a:r>
            <a:r>
              <a:rPr lang="ru-RU" sz="2000" dirty="0"/>
              <a:t>о новых стандартах для моделирования процессов можно найти на сайте </a:t>
            </a:r>
            <a:r>
              <a:rPr lang="ru-RU" sz="2000" u="sng" dirty="0">
                <a:hlinkClick r:id="rId2"/>
              </a:rPr>
              <a:t>www.bpmi.org</a:t>
            </a:r>
            <a:r>
              <a:rPr lang="ru-RU" sz="20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81385" y="-59083"/>
            <a:ext cx="6533158" cy="10398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представления архитектуры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0403459"/>
              </p:ext>
            </p:extLst>
          </p:nvPr>
        </p:nvGraphicFramePr>
        <p:xfrm>
          <a:off x="539552" y="1340768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672" y="0"/>
            <a:ext cx="5544616" cy="103981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описания 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стратегии и архитектуры информационных технологий</a:t>
            </a:r>
          </a:p>
        </p:txBody>
      </p:sp>
      <p:pic>
        <p:nvPicPr>
          <p:cNvPr id="1026" name="Picture 2" descr="Модель, используемая для описания стратегии и архитектуры информационных технолог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840988" cy="439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24836"/>
            <a:ext cx="5904656" cy="103981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описания 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стратегии и архитектуры информационных технологий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1628800"/>
            <a:ext cx="8229600" cy="4373563"/>
          </a:xfrm>
        </p:spPr>
        <p:txBody>
          <a:bodyPr>
            <a:noAutofit/>
          </a:bodyPr>
          <a:lstStyle/>
          <a:p>
            <a:r>
              <a:rPr lang="ru-RU" sz="2000" b="1" dirty="0"/>
              <a:t>Миссия и видение</a:t>
            </a:r>
            <a:r>
              <a:rPr lang="ru-RU" sz="2000" dirty="0"/>
              <a:t>.</a:t>
            </a:r>
          </a:p>
          <a:p>
            <a:r>
              <a:rPr lang="ru-RU" sz="2000" b="1" dirty="0"/>
              <a:t>Руководящие принципы</a:t>
            </a:r>
            <a:r>
              <a:rPr lang="ru-RU" sz="2000" dirty="0"/>
              <a:t>. Утверждения, описывающие принципы и ключевые элементы философии использования информационных технологий.</a:t>
            </a:r>
          </a:p>
          <a:p>
            <a:r>
              <a:rPr lang="ru-RU" sz="2000" b="1" dirty="0"/>
              <a:t>Цели, задачи и стратегии</a:t>
            </a:r>
            <a:r>
              <a:rPr lang="ru-RU" sz="2000" dirty="0"/>
              <a:t>.</a:t>
            </a:r>
          </a:p>
          <a:p>
            <a:r>
              <a:rPr lang="ru-RU" sz="2000" b="1" dirty="0"/>
              <a:t>Архитектура информационных технологий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2066" y="168852"/>
            <a:ext cx="5616624" cy="81187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описания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 –архитектуры и 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архитектуры информационных технологий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-108520" y="1268760"/>
            <a:ext cx="9252520" cy="57332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600" b="1" dirty="0"/>
              <a:t>Политики (правила)</a:t>
            </a:r>
            <a:r>
              <a:rPr lang="ru-RU" sz="1600" dirty="0"/>
              <a:t>. </a:t>
            </a:r>
            <a:endParaRPr lang="ru-RU" sz="1600" dirty="0" smtClean="0"/>
          </a:p>
          <a:p>
            <a:pPr lvl="1"/>
            <a:r>
              <a:rPr lang="ru-RU" sz="1600" dirty="0" smtClean="0"/>
              <a:t>Политики </a:t>
            </a:r>
            <a:r>
              <a:rPr lang="ru-RU" sz="1600" dirty="0"/>
              <a:t>являются общими утверждениями, которые задают направления и цели, связанные с инициативами в области ИТ. Они носят, как правило, достаточно высокоуровневый и общий характер и обеспечивают скоординированный процесс планирования, закупку критически важных технологий, эффективную разработку систем и эффективное использование информационных технологий и ресурсов.</a:t>
            </a:r>
          </a:p>
          <a:p>
            <a:r>
              <a:rPr lang="ru-RU" sz="1600" b="1" dirty="0"/>
              <a:t>ИТ-стандарты</a:t>
            </a:r>
            <a:r>
              <a:rPr lang="ru-RU" sz="1600" dirty="0"/>
              <a:t>. </a:t>
            </a:r>
            <a:endParaRPr lang="ru-RU" sz="1600" dirty="0" smtClean="0"/>
          </a:p>
          <a:p>
            <a:pPr lvl="1"/>
            <a:r>
              <a:rPr lang="ru-RU" sz="1600" dirty="0" smtClean="0"/>
              <a:t>Стандарты </a:t>
            </a:r>
            <a:r>
              <a:rPr lang="ru-RU" sz="1600" dirty="0"/>
              <a:t>– это обязательные к использованию утверждения, касающиеся используемых технологий, продуктов и/или услуг. Они должны быть достаточно полными и в то же время определять разумный минимум требований, обязательных для использования. </a:t>
            </a:r>
          </a:p>
          <a:p>
            <a:r>
              <a:rPr lang="ru-RU" sz="1600" b="1" dirty="0"/>
              <a:t>Процедуры</a:t>
            </a:r>
            <a:r>
              <a:rPr lang="ru-RU" sz="1600" dirty="0"/>
              <a:t>. </a:t>
            </a:r>
            <a:endParaRPr lang="ru-RU" sz="1600" dirty="0" smtClean="0"/>
          </a:p>
          <a:p>
            <a:pPr lvl="1"/>
            <a:r>
              <a:rPr lang="ru-RU" sz="1600" dirty="0" smtClean="0"/>
              <a:t>Процедуры </a:t>
            </a:r>
            <a:r>
              <a:rPr lang="ru-RU" sz="1600" dirty="0"/>
              <a:t>– это инструкции, описывающие, как выполняются политики и стандарты. Процедуры устанавливают и описывают процессы, которые выполняются на регулярной основе.</a:t>
            </a:r>
          </a:p>
          <a:p>
            <a:r>
              <a:rPr lang="ru-RU" sz="1600" b="1" dirty="0"/>
              <a:t>Руководства или </a:t>
            </a:r>
            <a:r>
              <a:rPr lang="ru-RU" sz="1600" b="1" dirty="0" smtClean="0"/>
              <a:t>рекомендации</a:t>
            </a:r>
            <a:r>
              <a:rPr lang="ru-RU" sz="1600" dirty="0" smtClean="0"/>
              <a:t>. </a:t>
            </a:r>
          </a:p>
          <a:p>
            <a:pPr lvl="1"/>
            <a:r>
              <a:rPr lang="ru-RU" sz="1600" dirty="0" smtClean="0"/>
              <a:t>Руководства </a:t>
            </a:r>
            <a:r>
              <a:rPr lang="ru-RU" sz="1600" dirty="0"/>
              <a:t>и рекомендации – это описания лучших практик или приемлемых подходов к практической реализации политик и процедур. Руководства могут стать стандартами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672" y="-3299"/>
            <a:ext cx="5544616" cy="10398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Политики, стандарты и процедуры</a:t>
            </a:r>
          </a:p>
        </p:txBody>
      </p:sp>
      <p:pic>
        <p:nvPicPr>
          <p:cNvPr id="2050" name="Picture 2" descr="Политики, стандарты и процеду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87" y="1340768"/>
            <a:ext cx="2376264" cy="46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Другая 1">
      <a:dk1>
        <a:srgbClr val="4D4D4D"/>
      </a:dk1>
      <a:lt1>
        <a:srgbClr val="FFFFFF"/>
      </a:lt1>
      <a:dk2>
        <a:srgbClr val="4D4D4D"/>
      </a:dk2>
      <a:lt2>
        <a:srgbClr val="0C209B"/>
      </a:lt2>
      <a:accent1>
        <a:srgbClr val="2167BF"/>
      </a:accent1>
      <a:accent2>
        <a:srgbClr val="C60C0D"/>
      </a:accent2>
      <a:accent3>
        <a:srgbClr val="FFFFFF"/>
      </a:accent3>
      <a:accent4>
        <a:srgbClr val="404040"/>
      </a:accent4>
      <a:accent5>
        <a:srgbClr val="ABB8DC"/>
      </a:accent5>
      <a:accent6>
        <a:srgbClr val="B30A0B"/>
      </a:accent6>
      <a:hlink>
        <a:srgbClr val="0C209B"/>
      </a:hlink>
      <a:folHlink>
        <a:srgbClr val="C60C0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632B"/>
        </a:lt2>
        <a:accent1>
          <a:srgbClr val="009A5A"/>
        </a:accent1>
        <a:accent2>
          <a:srgbClr val="00B069"/>
        </a:accent2>
        <a:accent3>
          <a:srgbClr val="FFFFFF"/>
        </a:accent3>
        <a:accent4>
          <a:srgbClr val="404040"/>
        </a:accent4>
        <a:accent5>
          <a:srgbClr val="AACAB5"/>
        </a:accent5>
        <a:accent6>
          <a:srgbClr val="009F5E"/>
        </a:accent6>
        <a:hlink>
          <a:srgbClr val="5DC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632B"/>
        </a:lt2>
        <a:accent1>
          <a:srgbClr val="009A5A"/>
        </a:accent1>
        <a:accent2>
          <a:srgbClr val="00B069"/>
        </a:accent2>
        <a:accent3>
          <a:srgbClr val="FFFFFF"/>
        </a:accent3>
        <a:accent4>
          <a:srgbClr val="404040"/>
        </a:accent4>
        <a:accent5>
          <a:srgbClr val="AACAB5"/>
        </a:accent5>
        <a:accent6>
          <a:srgbClr val="009F5E"/>
        </a:accent6>
        <a:hlink>
          <a:srgbClr val="5DC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4290A6"/>
        </a:lt2>
        <a:accent1>
          <a:srgbClr val="14B2CE"/>
        </a:accent1>
        <a:accent2>
          <a:srgbClr val="38C2DE"/>
        </a:accent2>
        <a:accent3>
          <a:srgbClr val="FFFFFF"/>
        </a:accent3>
        <a:accent4>
          <a:srgbClr val="404040"/>
        </a:accent4>
        <a:accent5>
          <a:srgbClr val="AAD5E3"/>
        </a:accent5>
        <a:accent6>
          <a:srgbClr val="32B0C9"/>
        </a:accent6>
        <a:hlink>
          <a:srgbClr val="61E6F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BC9ACA95506F44D8C0646F093CA43EA" ma:contentTypeVersion="0" ma:contentTypeDescription="Создание документа." ma:contentTypeScope="" ma:versionID="0288339932102d5905e38ca5f1ae51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0899c639ef4f732472ac7cea81623f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DCA9A0-A7A1-49BC-85B7-F541E63FBE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BFD389-6A10-485C-86C6-2E88D9819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EF1D67-C4A8-43D9-B753-C9C88C2D900B}">
  <ds:schemaRefs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520</TotalTime>
  <Words>3858</Words>
  <Application>Microsoft Office PowerPoint</Application>
  <PresentationFormat>Экран (4:3)</PresentationFormat>
  <Paragraphs>377</Paragraphs>
  <Slides>48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Microsoft Sans Serif</vt:lpstr>
      <vt:lpstr>Times New Roman</vt:lpstr>
      <vt:lpstr>Verdana</vt:lpstr>
      <vt:lpstr>powerpoint-template-24</vt:lpstr>
      <vt:lpstr>Elements of Business Architecture and IT-architecture</vt:lpstr>
      <vt:lpstr>Рекомендуемая литература</vt:lpstr>
      <vt:lpstr>Домены (предметные области) архитектуры</vt:lpstr>
      <vt:lpstr>Архитектура информационной системы</vt:lpstr>
      <vt:lpstr>Иные представления архитектуры</vt:lpstr>
      <vt:lpstr>Модель описания стратегии и архитектуры информационных технологий</vt:lpstr>
      <vt:lpstr>Элементы описания стратегии и архитектуры информационных технологий</vt:lpstr>
      <vt:lpstr>Элементы описания бизнес –архитектуры и архитектуры информационных технологий</vt:lpstr>
      <vt:lpstr>Политики, стандарты и процедуры</vt:lpstr>
      <vt:lpstr>Эволюция контента Архитектуры предприятия</vt:lpstr>
      <vt:lpstr>Примеры общих принципов, связанных с архитектурой в целом</vt:lpstr>
      <vt:lpstr>Примеры декларируемых принципов в области ИТ-инфраструктуры</vt:lpstr>
      <vt:lpstr>Примеры принципов в области управления данными:</vt:lpstr>
      <vt:lpstr>Примеры принципов, связанных с прикладными системами:</vt:lpstr>
      <vt:lpstr>Примеры принципов, связанных с управлением и контролем:</vt:lpstr>
      <vt:lpstr>Стандарты архитектуры предприятия</vt:lpstr>
      <vt:lpstr>Разработка и применение стандартов</vt:lpstr>
      <vt:lpstr>Руководства (рекомендации)</vt:lpstr>
      <vt:lpstr>Модель системы</vt:lpstr>
      <vt:lpstr>Критерии классификации моделей</vt:lpstr>
      <vt:lpstr>Примеры качественных и описательных моделей </vt:lpstr>
      <vt:lpstr>Примеры количественных моделей </vt:lpstr>
      <vt:lpstr>Разработка моделей</vt:lpstr>
      <vt:lpstr>Модели, используемые для различных представлений (доменов) и перспектив (уровней абстракции)</vt:lpstr>
      <vt:lpstr>Модели, используемые для различных представлений (доменов) и перспектив (уровней абстракции)</vt:lpstr>
      <vt:lpstr>Пример описания системы</vt:lpstr>
      <vt:lpstr>Концептуальный уровень абстракции</vt:lpstr>
      <vt:lpstr> Динамическая концептуальная модель процесса закупки товара</vt:lpstr>
      <vt:lpstr>Статическая модель</vt:lpstr>
      <vt:lpstr>Статическая модель процесса закупки товара в магазине</vt:lpstr>
      <vt:lpstr>основные элементы бизнес-архитектуры</vt:lpstr>
      <vt:lpstr>Построение бизнес-архитектуры </vt:lpstr>
      <vt:lpstr>Контекст Бизнес-архитектуры</vt:lpstr>
      <vt:lpstr>Построение моделей</vt:lpstr>
      <vt:lpstr>Шаги моделирования</vt:lpstr>
      <vt:lpstr>Основные модели и инструменты описания бизнес-архитектуры</vt:lpstr>
      <vt:lpstr>Инструменты декомпозиции</vt:lpstr>
      <vt:lpstr>Декомпозиция бизнес-процессов </vt:lpstr>
      <vt:lpstr>Компоненты декомпозиции функций/процессов</vt:lpstr>
      <vt:lpstr>Анализ бизнес-событий</vt:lpstr>
      <vt:lpstr>Компоненты анализа бизнес-событий</vt:lpstr>
      <vt:lpstr>Модель местоположений</vt:lpstr>
      <vt:lpstr>Компоненты модели местоположений</vt:lpstr>
      <vt:lpstr>Модель интеграции</vt:lpstr>
      <vt:lpstr>Компоненты модели интеграции</vt:lpstr>
      <vt:lpstr>Примеры анализа бизнес-архитектуры</vt:lpstr>
      <vt:lpstr>Другие методы анализа бизнес-архитектуры</vt:lpstr>
      <vt:lpstr>Сервис-ориентированная архитектура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информационных систем</dc:title>
  <dc:creator>Дмитрий В. Растягаев</dc:creator>
  <cp:lastModifiedBy>Администратор</cp:lastModifiedBy>
  <cp:revision>77</cp:revision>
  <dcterms:created xsi:type="dcterms:W3CDTF">2013-02-24T12:59:57Z</dcterms:created>
  <dcterms:modified xsi:type="dcterms:W3CDTF">2017-12-01T17:20:31Z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0x010100ABC9ACA95506F44D8C0646F093CA43EA</vt:lpwstr>
  </property>
</Properties>
</file>