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EFBB6-52C5-4E90-B304-C6B091884D29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74EF7-FD78-4C35-9CD5-FB29CDAF58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950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74EF7-FD78-4C35-9CD5-FB29CDAF586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FDC6C-E43A-45D9-BF91-B7B36BA004BE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E8D9-283F-41B3-988B-E749444D9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400" b="1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2060848"/>
            <a:ext cx="56166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Many, much,</a:t>
            </a:r>
          </a:p>
          <a:p>
            <a:pPr algn="ctr"/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 lot of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139952" y="1417638"/>
            <a:ext cx="2808312" cy="1363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4762872" cy="6048672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How many </a:t>
            </a:r>
            <a:r>
              <a:rPr lang="en-US" dirty="0"/>
              <a:t>eggs are there</a:t>
            </a:r>
            <a:r>
              <a:rPr lang="ru-RU" dirty="0"/>
              <a:t>?</a:t>
            </a:r>
            <a:endParaRPr lang="en-US" dirty="0"/>
          </a:p>
          <a:p>
            <a:pPr>
              <a:buNone/>
            </a:pPr>
            <a:r>
              <a:rPr lang="ru-RU" dirty="0"/>
              <a:t>Сколько яиц ?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many</a:t>
            </a:r>
            <a:r>
              <a:rPr lang="ru-RU" dirty="0"/>
              <a:t>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  <a:endParaRPr lang="ru-RU" dirty="0"/>
          </a:p>
          <a:p>
            <a:pPr>
              <a:buNone/>
            </a:pPr>
            <a:r>
              <a:rPr lang="ru-RU" b="1" dirty="0"/>
              <a:t>                                                             </a:t>
            </a:r>
          </a:p>
          <a:p>
            <a:pPr>
              <a:buNone/>
            </a:pPr>
            <a:endParaRPr lang="ru-RU" b="1" dirty="0"/>
          </a:p>
          <a:p>
            <a:pPr>
              <a:buNone/>
            </a:pPr>
            <a:r>
              <a:rPr lang="en-US" b="1" dirty="0"/>
              <a:t>How much </a:t>
            </a:r>
            <a:r>
              <a:rPr lang="en-US" dirty="0"/>
              <a:t>bread is there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Сколько хлеба?</a:t>
            </a:r>
            <a:endParaRPr lang="en-US" dirty="0"/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much</a:t>
            </a:r>
            <a:endParaRPr lang="ru-RU" dirty="0"/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  <a:r>
              <a:rPr lang="ru-RU" dirty="0"/>
              <a:t>                    </a:t>
            </a:r>
          </a:p>
        </p:txBody>
      </p:sp>
      <p:pic>
        <p:nvPicPr>
          <p:cNvPr id="10244" name="Picture 4" descr="C:\Documents and Settings\Admin\Рабочий стол\120304025019-120328131034-p-O-jajco-kurinoe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908719"/>
            <a:ext cx="3960440" cy="2617183"/>
          </a:xfrm>
          <a:prstGeom prst="rect">
            <a:avLst/>
          </a:prstGeom>
          <a:noFill/>
        </p:spPr>
      </p:pic>
      <p:pic>
        <p:nvPicPr>
          <p:cNvPr id="10245" name="Picture 5" descr="C:\Documents and Settings\Admin\Рабочий стол\yereukgjh2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77072"/>
            <a:ext cx="3672408" cy="2446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6120680"/>
          </a:xfrm>
        </p:spPr>
        <p:txBody>
          <a:bodyPr/>
          <a:lstStyle/>
          <a:p>
            <a:pPr>
              <a:buNone/>
            </a:pPr>
            <a:r>
              <a:rPr lang="en-US" b="1" dirty="0"/>
              <a:t>How much    </a:t>
            </a:r>
          </a:p>
          <a:p>
            <a:pPr>
              <a:buNone/>
            </a:pPr>
            <a:r>
              <a:rPr lang="ru-RU" dirty="0"/>
              <a:t>……</a:t>
            </a:r>
            <a:r>
              <a:rPr lang="en-US" dirty="0"/>
              <a:t>olive oil is there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much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</a:p>
          <a:p>
            <a:pPr>
              <a:buNone/>
            </a:pPr>
            <a:r>
              <a:rPr lang="en-US" b="1" dirty="0"/>
              <a:t>How much    </a:t>
            </a:r>
          </a:p>
          <a:p>
            <a:pPr>
              <a:buNone/>
            </a:pPr>
            <a:r>
              <a:rPr lang="en-US" dirty="0"/>
              <a:t>…….cheese is there 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much 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 </a:t>
            </a:r>
            <a:endParaRPr lang="ru-RU" dirty="0"/>
          </a:p>
        </p:txBody>
      </p:sp>
      <p:pic>
        <p:nvPicPr>
          <p:cNvPr id="25602" name="Picture 2" descr="C:\Documents and Settings\Admin\Рабочий стол\793bf4f20f97060fd6b1f1ed940f27a8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794722"/>
            <a:ext cx="3782193" cy="2744191"/>
          </a:xfrm>
          <a:prstGeom prst="rect">
            <a:avLst/>
          </a:prstGeom>
          <a:noFill/>
        </p:spPr>
      </p:pic>
      <p:pic>
        <p:nvPicPr>
          <p:cNvPr id="25604" name="Picture 4" descr="2011 December UniqueDaily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6632"/>
            <a:ext cx="2808312" cy="3572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8686800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How much</a:t>
            </a:r>
          </a:p>
          <a:p>
            <a:pPr>
              <a:buNone/>
            </a:pPr>
            <a:r>
              <a:rPr lang="en-US" dirty="0"/>
              <a:t>……..orange juice is there</a:t>
            </a:r>
            <a:r>
              <a:rPr lang="ru-RU" dirty="0"/>
              <a:t> ?</a:t>
            </a:r>
            <a:endParaRPr lang="en-US" dirty="0"/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much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How many</a:t>
            </a:r>
          </a:p>
          <a:p>
            <a:pPr>
              <a:buNone/>
            </a:pPr>
            <a:r>
              <a:rPr lang="en-US" dirty="0"/>
              <a:t>…….</a:t>
            </a:r>
            <a:r>
              <a:rPr lang="ru-RU" dirty="0"/>
              <a:t>.</a:t>
            </a:r>
            <a:r>
              <a:rPr lang="en-US" dirty="0"/>
              <a:t>potatoes are there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many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 descr="C:\Documents and Settings\Admin\Рабочий стол\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673198" cy="2502113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61-Potatoes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How many</a:t>
            </a:r>
          </a:p>
          <a:p>
            <a:pPr>
              <a:buNone/>
            </a:pPr>
            <a:r>
              <a:rPr lang="en-US" dirty="0"/>
              <a:t>……..tomatoes are there</a:t>
            </a:r>
            <a:r>
              <a:rPr lang="ru-RU" dirty="0"/>
              <a:t> ?</a:t>
            </a:r>
            <a:endParaRPr lang="en-US" dirty="0"/>
          </a:p>
          <a:p>
            <a:pPr>
              <a:buNone/>
            </a:pPr>
            <a:r>
              <a:rPr lang="ru-RU" dirty="0"/>
              <a:t> - </a:t>
            </a:r>
            <a:r>
              <a:rPr lang="en-US" dirty="0"/>
              <a:t>Not many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</a:p>
          <a:p>
            <a:pPr>
              <a:buNone/>
            </a:pPr>
            <a:r>
              <a:rPr lang="en-US" b="1" dirty="0"/>
              <a:t>How much</a:t>
            </a:r>
          </a:p>
          <a:p>
            <a:pPr>
              <a:buNone/>
            </a:pPr>
            <a:r>
              <a:rPr lang="en-US" dirty="0"/>
              <a:t>……butter is there</a:t>
            </a:r>
            <a:r>
              <a:rPr lang="ru-RU" dirty="0"/>
              <a:t> ?</a:t>
            </a:r>
            <a:endParaRPr lang="en-US" dirty="0"/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much </a:t>
            </a:r>
          </a:p>
          <a:p>
            <a:pPr>
              <a:buNone/>
            </a:pPr>
            <a:r>
              <a:rPr lang="ru-RU" dirty="0"/>
              <a:t> - </a:t>
            </a:r>
            <a:r>
              <a:rPr lang="en-US" dirty="0"/>
              <a:t>A lot</a:t>
            </a:r>
            <a:endParaRPr lang="ru-RU" dirty="0"/>
          </a:p>
        </p:txBody>
      </p:sp>
      <p:pic>
        <p:nvPicPr>
          <p:cNvPr id="23554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556792"/>
            <a:ext cx="2152650" cy="1800200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1-1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93096"/>
            <a:ext cx="3355363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How much</a:t>
            </a:r>
          </a:p>
          <a:p>
            <a:pPr>
              <a:buNone/>
            </a:pPr>
            <a:r>
              <a:rPr lang="en-US" dirty="0"/>
              <a:t>…….pepper is there</a:t>
            </a:r>
            <a:r>
              <a:rPr lang="ru-RU" dirty="0"/>
              <a:t>?</a:t>
            </a:r>
            <a:endParaRPr lang="en-US" dirty="0"/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much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</a:p>
          <a:p>
            <a:pPr>
              <a:buNone/>
            </a:pPr>
            <a:r>
              <a:rPr lang="en-US" b="1" dirty="0"/>
              <a:t>How many</a:t>
            </a:r>
          </a:p>
          <a:p>
            <a:pPr>
              <a:buNone/>
            </a:pPr>
            <a:r>
              <a:rPr lang="en-US" dirty="0"/>
              <a:t>…..biscuits are there </a:t>
            </a:r>
            <a:r>
              <a:rPr lang="ru-RU" dirty="0"/>
              <a:t>?</a:t>
            </a:r>
            <a:endParaRPr lang="en-US" dirty="0"/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Not many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en-US" dirty="0"/>
              <a:t>A lot</a:t>
            </a:r>
            <a:endParaRPr lang="ru-RU" dirty="0"/>
          </a:p>
        </p:txBody>
      </p:sp>
      <p:pic>
        <p:nvPicPr>
          <p:cNvPr id="24578" name="Picture 2" descr="C:\Documents and Settings\Admin\Рабочий стол\46ada3937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7017" y="3861048"/>
            <a:ext cx="2874471" cy="192539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556792"/>
            <a:ext cx="1224136" cy="1728192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33" y="0"/>
            <a:ext cx="2400267" cy="180020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1748817" cy="1601416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556792"/>
            <a:ext cx="1375517" cy="1728192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783a053a-d9b9-4b67-8f14-842a8461202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556792"/>
            <a:ext cx="111561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r>
              <a:rPr lang="en-US" dirty="0"/>
              <a:t>Try to complete the following sentences. Use </a:t>
            </a:r>
            <a:r>
              <a:rPr lang="en-US" b="1" dirty="0"/>
              <a:t>How much /How </a:t>
            </a:r>
            <a:r>
              <a:rPr lang="en-US" b="1" dirty="0" smtClean="0"/>
              <a:t>many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4000" b="1" dirty="0" smtClean="0"/>
              <a:t>(доповніть наступні речення)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pPr>
              <a:buNone/>
            </a:pPr>
            <a:r>
              <a:rPr lang="en-US" dirty="0"/>
              <a:t>1……..oranges are there in the bag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2……..</a:t>
            </a:r>
            <a:r>
              <a:rPr lang="en-US" dirty="0"/>
              <a:t>butter is there in the fridge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en-US" dirty="0"/>
              <a:t>3……..bread is there on the table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4……..</a:t>
            </a:r>
            <a:r>
              <a:rPr lang="en-US" dirty="0"/>
              <a:t>eggs are there in the box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5……..</a:t>
            </a:r>
            <a:r>
              <a:rPr lang="en-US" dirty="0"/>
              <a:t>potatoes are there in the cupboard</a:t>
            </a:r>
            <a:r>
              <a:rPr lang="ru-RU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Look, read and write </a:t>
            </a:r>
            <a:r>
              <a:rPr lang="en-US" b="1" dirty="0"/>
              <a:t>Yes/No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is a lot of olive oil.               </a:t>
            </a:r>
          </a:p>
          <a:p>
            <a:r>
              <a:rPr lang="en-US" sz="2400" dirty="0"/>
              <a:t>There are a lot of biscuits.                </a:t>
            </a:r>
          </a:p>
          <a:p>
            <a:r>
              <a:rPr lang="en-US" sz="2400" dirty="0"/>
              <a:t>There is a lot of butter.                     </a:t>
            </a:r>
          </a:p>
          <a:p>
            <a:r>
              <a:rPr lang="en-US" sz="2400" dirty="0"/>
              <a:t>There is a lot of cheese.         </a:t>
            </a:r>
          </a:p>
          <a:p>
            <a:r>
              <a:rPr lang="en-US" sz="2400" dirty="0"/>
              <a:t>There are a </a:t>
            </a:r>
            <a:r>
              <a:rPr lang="en-US" sz="2400"/>
              <a:t>lot of tomatoes</a:t>
            </a:r>
            <a:r>
              <a:rPr lang="en-US" sz="2400" dirty="0"/>
              <a:t>.  </a:t>
            </a:r>
            <a:endParaRPr lang="ru-RU" sz="2400" dirty="0"/>
          </a:p>
        </p:txBody>
      </p:sp>
      <p:pic>
        <p:nvPicPr>
          <p:cNvPr id="4" name="Picture 2" descr="C:\Documents and Settings\Admin\Рабочий стол\46ada3937c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537" y="4365104"/>
            <a:ext cx="2706919" cy="1872208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793bf4f20f97060fd6b1f1ed940f27a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509120"/>
            <a:ext cx="2736305" cy="1985341"/>
          </a:xfrm>
          <a:prstGeom prst="rect">
            <a:avLst/>
          </a:prstGeom>
          <a:noFill/>
        </p:spPr>
      </p:pic>
      <p:pic>
        <p:nvPicPr>
          <p:cNvPr id="6" name="Picture 4" descr="2011 December UniqueDaily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4574" y="1268760"/>
            <a:ext cx="2160240" cy="2747825"/>
          </a:xfrm>
          <a:prstGeom prst="rect">
            <a:avLst/>
          </a:prstGeom>
          <a:noFill/>
        </p:spPr>
      </p:pic>
      <p:pic>
        <p:nvPicPr>
          <p:cNvPr id="7" name="Picture 4" descr="C:\Documents and Settings\Admin\Рабочий стол\1-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619692"/>
            <a:ext cx="2651819" cy="1764196"/>
          </a:xfrm>
          <a:prstGeom prst="rect">
            <a:avLst/>
          </a:prstGeom>
          <a:noFill/>
        </p:spPr>
      </p:pic>
      <p:pic>
        <p:nvPicPr>
          <p:cNvPr id="8" name="Picture 2" descr="C:\Documents and Settings\Admin\Рабочий стол\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35893">
            <a:off x="4377435" y="1675731"/>
            <a:ext cx="2257537" cy="1887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205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u="sng" dirty="0"/>
              <a:t>Countable and uncountable </a:t>
            </a:r>
            <a:r>
              <a:rPr lang="en-US" sz="3200" b="1" u="sng" dirty="0" smtClean="0"/>
              <a:t>nouns</a:t>
            </a:r>
            <a:r>
              <a:rPr lang="ru-RU" sz="3200" b="1" u="sng" dirty="0" smtClean="0"/>
              <a:t/>
            </a:r>
            <a:br>
              <a:rPr lang="ru-RU" sz="3200" b="1" u="sng" dirty="0" smtClean="0"/>
            </a:br>
            <a:r>
              <a:rPr lang="uk-UA" sz="3200" b="1" u="sng" dirty="0" err="1" smtClean="0"/>
              <a:t>злічувальні</a:t>
            </a:r>
            <a:r>
              <a:rPr lang="uk-UA" sz="3200" b="1" u="sng" dirty="0" smtClean="0"/>
              <a:t> та </a:t>
            </a:r>
            <a:r>
              <a:rPr lang="uk-UA" sz="3200" b="1" u="sng" dirty="0" err="1" smtClean="0"/>
              <a:t>незлічувальні</a:t>
            </a:r>
            <a:r>
              <a:rPr lang="uk-UA" sz="3200" b="1" u="sng" dirty="0" smtClean="0"/>
              <a:t> іменники</a:t>
            </a:r>
            <a:r>
              <a:rPr lang="en-US" sz="3200" b="1" dirty="0"/>
              <a:t/>
            </a:r>
            <a:br>
              <a:rPr lang="en-US" sz="3200" b="1" dirty="0"/>
            </a:br>
            <a:endParaRPr lang="ru-RU" sz="2700" b="1" dirty="0"/>
          </a:p>
        </p:txBody>
      </p:sp>
      <p:pic>
        <p:nvPicPr>
          <p:cNvPr id="4" name="Picture 2" descr="D:\Майя\Учитель\к урокам\3 класс\Еда\breakfast_foo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369" y="1600200"/>
            <a:ext cx="68112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Countable nouns</a:t>
            </a:r>
            <a:br>
              <a:rPr lang="en-US" b="1" dirty="0"/>
            </a:br>
            <a:endParaRPr lang="ru-RU" b="1" dirty="0"/>
          </a:p>
        </p:txBody>
      </p:sp>
      <p:pic>
        <p:nvPicPr>
          <p:cNvPr id="4" name="Содержимое 3" descr="product_Dekang_e-Liquid_for_Electronic_Cigarettes_85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1524000" cy="1539240"/>
          </a:xfrm>
        </p:spPr>
      </p:pic>
      <p:pic>
        <p:nvPicPr>
          <p:cNvPr id="1026" name="Picture 2" descr="C:\Documents and Settings\Admin\Рабочий стол\229-avat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844824"/>
            <a:ext cx="3096344" cy="18002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ec13e9c15d500d09284d985d38f9f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717032"/>
            <a:ext cx="2736304" cy="21136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27089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One apple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6" y="3861048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Two apples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580526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Three</a:t>
            </a:r>
            <a:r>
              <a:rPr lang="en-US" b="1" dirty="0"/>
              <a:t> </a:t>
            </a:r>
            <a:r>
              <a:rPr lang="en-US" sz="2400" b="1" dirty="0"/>
              <a:t>apples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 nouns</a:t>
            </a:r>
            <a:endParaRPr lang="ru-RU" dirty="0"/>
          </a:p>
        </p:txBody>
      </p:sp>
      <p:pic>
        <p:nvPicPr>
          <p:cNvPr id="4" name="Содержимое 3" descr="sol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268761"/>
            <a:ext cx="3994406" cy="3528392"/>
          </a:xfrm>
        </p:spPr>
      </p:pic>
      <p:pic>
        <p:nvPicPr>
          <p:cNvPr id="6146" name="Picture 2" descr="C:\Documents and Settings\Admin\Рабочий стол\104619575_4019326_orez_01_282045f7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336" y="1268760"/>
            <a:ext cx="4091120" cy="35283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5085184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Salt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2292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Rice</a:t>
            </a:r>
            <a:endParaRPr lang="ru-RU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products can we count</a:t>
            </a:r>
            <a:r>
              <a:rPr lang="ru-RU" dirty="0"/>
              <a:t>?</a:t>
            </a:r>
          </a:p>
        </p:txBody>
      </p:sp>
      <p:pic>
        <p:nvPicPr>
          <p:cNvPr id="4" name="Содержимое 3" descr="96da7eb7e1253859b9a696bab762110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1865181" cy="1398886"/>
          </a:xfrm>
        </p:spPr>
      </p:pic>
      <p:pic>
        <p:nvPicPr>
          <p:cNvPr id="7170" name="Picture 2" descr="C:\Documents and Settings\Admin\Рабочий стол\oran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1944216" cy="1944216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enhanced-buzz-23369-1283384714-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24744"/>
            <a:ext cx="2496277" cy="1872208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501008"/>
            <a:ext cx="1944216" cy="1944216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green-beans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861048"/>
            <a:ext cx="2160240" cy="1620180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mango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92963" y="1268760"/>
            <a:ext cx="1951037" cy="1584176"/>
          </a:xfrm>
          <a:prstGeom prst="rect">
            <a:avLst/>
          </a:prstGeom>
          <a:noFill/>
        </p:spPr>
      </p:pic>
      <p:pic>
        <p:nvPicPr>
          <p:cNvPr id="7175" name="Picture 7" descr="C:\Documents and Settings\Admin\Рабочий стол\100088530_zetanru_rulonyoboevfeatsexygirlswallpapers355sht_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3861048"/>
            <a:ext cx="3400995" cy="191214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15616" y="2564904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56376" y="292494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2120" y="29969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32240" y="580526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5589240"/>
            <a:ext cx="418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U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75856" y="544522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5856" y="314096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Many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багато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uk-UA" dirty="0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злічувальними</a:t>
            </a:r>
            <a:r>
              <a:rPr lang="ru-RU" dirty="0" smtClean="0"/>
              <a:t> </a:t>
            </a:r>
            <a:r>
              <a:rPr lang="ru-RU" dirty="0" err="1" smtClean="0"/>
              <a:t>іменниками</a:t>
            </a:r>
            <a:r>
              <a:rPr lang="ru-RU" dirty="0" smtClean="0"/>
              <a:t> в </a:t>
            </a:r>
            <a:r>
              <a:rPr lang="ru-RU" dirty="0" err="1" smtClean="0"/>
              <a:t>питальних</a:t>
            </a:r>
            <a:r>
              <a:rPr lang="ru-RU" dirty="0" smtClean="0"/>
              <a:t> та </a:t>
            </a:r>
            <a:r>
              <a:rPr lang="ru-RU" dirty="0" err="1" smtClean="0"/>
              <a:t>заперечних</a:t>
            </a:r>
            <a:r>
              <a:rPr lang="ru-RU" dirty="0" smtClean="0"/>
              <a:t> </a:t>
            </a:r>
            <a:r>
              <a:rPr lang="ru-RU" dirty="0" err="1" smtClean="0"/>
              <a:t>реченнях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en-US" dirty="0"/>
              <a:t>There aren’t </a:t>
            </a:r>
            <a:r>
              <a:rPr lang="en-US" b="1" dirty="0"/>
              <a:t>many</a:t>
            </a:r>
            <a:r>
              <a:rPr lang="en-US" dirty="0"/>
              <a:t> apples in the fridge.</a:t>
            </a:r>
            <a:endParaRPr lang="ru-RU" dirty="0"/>
          </a:p>
          <a:p>
            <a:pPr>
              <a:buNone/>
            </a:pPr>
            <a:r>
              <a:rPr lang="ru-RU" dirty="0" smtClean="0"/>
              <a:t>У холодильнику </a:t>
            </a:r>
            <a:r>
              <a:rPr lang="ru-RU" dirty="0"/>
              <a:t>не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яблук</a:t>
            </a:r>
            <a:r>
              <a:rPr lang="ru-RU" dirty="0"/>
              <a:t>.</a:t>
            </a:r>
            <a:endParaRPr lang="en-US" dirty="0"/>
          </a:p>
          <a:p>
            <a:pPr>
              <a:buNone/>
            </a:pPr>
            <a:r>
              <a:rPr lang="en-US" dirty="0"/>
              <a:t>Are there </a:t>
            </a:r>
            <a:r>
              <a:rPr lang="en-US" b="1" dirty="0"/>
              <a:t>many </a:t>
            </a:r>
            <a:r>
              <a:rPr lang="en-US" dirty="0"/>
              <a:t>apples in the fridge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У</a:t>
            </a:r>
            <a:r>
              <a:rPr lang="ru-RU" dirty="0" smtClean="0"/>
              <a:t> холодильнику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яблук</a:t>
            </a:r>
            <a:r>
              <a:rPr lang="ru-RU" dirty="0"/>
              <a:t>?</a:t>
            </a:r>
          </a:p>
        </p:txBody>
      </p:sp>
      <p:pic>
        <p:nvPicPr>
          <p:cNvPr id="8194" name="Picture 2" descr="C:\Documents and Settings\Admin\Рабочий стол\229-ava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9" y="4632594"/>
            <a:ext cx="2952328" cy="214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Much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багато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    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незлічувальними</a:t>
            </a:r>
            <a:r>
              <a:rPr lang="ru-RU" dirty="0" smtClean="0"/>
              <a:t> </a:t>
            </a:r>
            <a:r>
              <a:rPr lang="ru-RU" dirty="0" err="1" smtClean="0"/>
              <a:t>іменниками</a:t>
            </a:r>
            <a:r>
              <a:rPr lang="ru-RU" dirty="0" smtClean="0"/>
              <a:t> в </a:t>
            </a:r>
            <a:r>
              <a:rPr lang="ru-RU" dirty="0" err="1" smtClean="0"/>
              <a:t>питальних</a:t>
            </a:r>
            <a:r>
              <a:rPr lang="ru-RU" dirty="0" smtClean="0"/>
              <a:t> та </a:t>
            </a:r>
            <a:r>
              <a:rPr lang="ru-RU" dirty="0" err="1" smtClean="0"/>
              <a:t>заперечних</a:t>
            </a:r>
            <a:r>
              <a:rPr lang="ru-RU" dirty="0" smtClean="0"/>
              <a:t> </a:t>
            </a:r>
            <a:r>
              <a:rPr lang="ru-RU" dirty="0" err="1" smtClean="0"/>
              <a:t>реченнях</a:t>
            </a:r>
            <a:endParaRPr lang="uk-UA" dirty="0" smtClean="0"/>
          </a:p>
          <a:p>
            <a:r>
              <a:rPr lang="en-US" dirty="0" smtClean="0"/>
              <a:t>There </a:t>
            </a:r>
            <a:r>
              <a:rPr lang="en-US" dirty="0"/>
              <a:t>isn’t</a:t>
            </a:r>
            <a:r>
              <a:rPr lang="en-US" b="1" dirty="0"/>
              <a:t> much </a:t>
            </a:r>
            <a:r>
              <a:rPr lang="en-US" dirty="0"/>
              <a:t>salt in the salad.</a:t>
            </a:r>
          </a:p>
          <a:p>
            <a:pPr>
              <a:buNone/>
            </a:pPr>
            <a:r>
              <a:rPr lang="ru-RU" dirty="0" smtClean="0"/>
              <a:t>У </a:t>
            </a:r>
            <a:r>
              <a:rPr lang="ru-RU" dirty="0" err="1" smtClean="0"/>
              <a:t>салаті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 smtClean="0"/>
              <a:t>багат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r>
              <a:rPr lang="en-US" dirty="0"/>
              <a:t>Is there </a:t>
            </a:r>
            <a:r>
              <a:rPr lang="en-US" b="1" dirty="0"/>
              <a:t>much</a:t>
            </a:r>
            <a:r>
              <a:rPr lang="en-US" dirty="0"/>
              <a:t> salt in the salad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салаті</a:t>
            </a:r>
            <a:r>
              <a:rPr lang="ru-RU" dirty="0" smtClean="0"/>
              <a:t> 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солі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9218" name="Picture 2" descr="C:\Documents and Settings\Admin\Рабочий стол\so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501008"/>
            <a:ext cx="323863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lot of</a:t>
            </a:r>
            <a:r>
              <a:rPr lang="ru-RU" b="1" dirty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багато</a:t>
            </a:r>
            <a:r>
              <a:rPr lang="ru-RU" b="1" dirty="0" smtClean="0"/>
              <a:t>)</a:t>
            </a:r>
            <a:r>
              <a:rPr lang="en-US" b="1" dirty="0"/>
              <a:t/>
            </a:r>
            <a:br>
              <a:rPr lang="en-US" b="1" dirty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Використовуемо</a:t>
            </a:r>
            <a:r>
              <a:rPr lang="uk-UA" dirty="0" smtClean="0"/>
              <a:t> лише у стверджувальних реченнях зі </a:t>
            </a:r>
            <a:r>
              <a:rPr lang="uk-UA" dirty="0" err="1" smtClean="0"/>
              <a:t>злічувальними</a:t>
            </a:r>
            <a:r>
              <a:rPr lang="uk-UA" dirty="0" smtClean="0"/>
              <a:t> та </a:t>
            </a:r>
            <a:r>
              <a:rPr lang="uk-UA" dirty="0" err="1" smtClean="0"/>
              <a:t>незлічувальними</a:t>
            </a:r>
            <a:r>
              <a:rPr lang="uk-UA" dirty="0" smtClean="0"/>
              <a:t> іменниками.</a:t>
            </a:r>
            <a:endParaRPr lang="ru-RU" dirty="0"/>
          </a:p>
          <a:p>
            <a:pPr>
              <a:buNone/>
            </a:pPr>
            <a:r>
              <a:rPr lang="en-US" dirty="0"/>
              <a:t>There is </a:t>
            </a:r>
            <a:r>
              <a:rPr lang="en-US" b="1" dirty="0"/>
              <a:t>a lot of </a:t>
            </a:r>
            <a:r>
              <a:rPr lang="en-US" dirty="0"/>
              <a:t>sugar in the tea.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чаї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цукора</a:t>
            </a:r>
            <a:r>
              <a:rPr lang="ru-RU" dirty="0" smtClean="0"/>
              <a:t>.</a:t>
            </a: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2290" name="Picture 2" descr="Органический нерафинированный тростниковый сахар, 907гр, TRADER JOE`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253365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504" y="260649"/>
          <a:ext cx="8928992" cy="648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6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j-lt"/>
                          <a:ea typeface="Calibri"/>
                          <a:cs typeface="Times New Roman"/>
                        </a:rPr>
                        <a:t>Много</a:t>
                      </a:r>
                      <a:endParaRPr lang="ru-RU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dirty="0"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4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800" b="1" dirty="0">
                          <a:latin typeface="+mj-lt"/>
                          <a:ea typeface="Calibri"/>
                          <a:cs typeface="Times New Roman"/>
                        </a:rPr>
                        <a:t>+</a:t>
                      </a:r>
                      <a:endParaRPr lang="ru-RU" sz="4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b="1" dirty="0">
                          <a:latin typeface="+mj-lt"/>
                          <a:ea typeface="Calibri"/>
                          <a:cs typeface="Times New Roman"/>
                        </a:rPr>
                        <a:t>?</a:t>
                      </a:r>
                      <a:endParaRPr lang="ru-RU" sz="4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4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>
                          <a:latin typeface="+mj-lt"/>
                          <a:ea typeface="Calibri"/>
                          <a:cs typeface="Times New Roman"/>
                        </a:rPr>
                        <a:t>Many</a:t>
                      </a:r>
                      <a:endParaRPr lang="ru-RU" sz="32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There aren’t </a:t>
                      </a: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many</a:t>
                      </a: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 apples in the fridge.</a:t>
                      </a: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Are there </a:t>
                      </a: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many </a:t>
                      </a: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apples in the fridge?</a:t>
                      </a: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Much</a:t>
                      </a:r>
                      <a:endParaRPr lang="ru-RU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There isn’t </a:t>
                      </a: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much</a:t>
                      </a: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 salt in the salad.</a:t>
                      </a: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Is there </a:t>
                      </a: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much</a:t>
                      </a: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 salt in the salad?</a:t>
                      </a: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9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A lot of</a:t>
                      </a:r>
                      <a:endParaRPr lang="ru-RU" sz="32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32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There is </a:t>
                      </a:r>
                      <a:r>
                        <a:rPr lang="en-US" sz="3200" b="1" dirty="0">
                          <a:latin typeface="+mj-lt"/>
                          <a:ea typeface="Calibri"/>
                          <a:cs typeface="Times New Roman"/>
                        </a:rPr>
                        <a:t>a lot of </a:t>
                      </a:r>
                      <a:r>
                        <a:rPr lang="en-US" sz="3200" b="0" dirty="0">
                          <a:latin typeface="+mj-lt"/>
                          <a:ea typeface="Calibri"/>
                          <a:cs typeface="Times New Roman"/>
                        </a:rPr>
                        <a:t>sugar in the tea.</a:t>
                      </a:r>
                      <a:endParaRPr lang="ru-RU" sz="32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32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446</Words>
  <Application>Microsoft Office PowerPoint</Application>
  <PresentationFormat>Экран (4:3)</PresentationFormat>
  <Paragraphs>106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Countable and uncountable nouns злічувальні та незлічувальні іменники </vt:lpstr>
      <vt:lpstr>Countable nouns </vt:lpstr>
      <vt:lpstr>Uncountable nouns</vt:lpstr>
      <vt:lpstr>What products can we count?</vt:lpstr>
      <vt:lpstr>Many (багато)</vt:lpstr>
      <vt:lpstr>Much (багато)</vt:lpstr>
      <vt:lpstr>A lot of (багато) </vt:lpstr>
      <vt:lpstr>Слайд 9</vt:lpstr>
      <vt:lpstr>Слайд 10</vt:lpstr>
      <vt:lpstr>Слайд 11</vt:lpstr>
      <vt:lpstr>Слайд 12</vt:lpstr>
      <vt:lpstr>Слайд 13</vt:lpstr>
      <vt:lpstr>Слайд 14</vt:lpstr>
      <vt:lpstr>Try to complete the following sentences. Use How much /How many (доповніть наступні речення)</vt:lpstr>
      <vt:lpstr>Look, read and write Yes/No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к318</dc:creator>
  <cp:lastModifiedBy>User</cp:lastModifiedBy>
  <cp:revision>12</cp:revision>
  <dcterms:modified xsi:type="dcterms:W3CDTF">2020-08-26T12:25:51Z</dcterms:modified>
</cp:coreProperties>
</file>