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1" r:id="rId1"/>
  </p:sldMasterIdLst>
  <p:notesMasterIdLst>
    <p:notesMasterId r:id="rId23"/>
  </p:notesMasterIdLst>
  <p:handoutMasterIdLst>
    <p:handoutMasterId r:id="rId24"/>
  </p:handoutMasterIdLst>
  <p:sldIdLst>
    <p:sldId id="545" r:id="rId2"/>
    <p:sldId id="554" r:id="rId3"/>
    <p:sldId id="503" r:id="rId4"/>
    <p:sldId id="505" r:id="rId5"/>
    <p:sldId id="506" r:id="rId6"/>
    <p:sldId id="548" r:id="rId7"/>
    <p:sldId id="507" r:id="rId8"/>
    <p:sldId id="508" r:id="rId9"/>
    <p:sldId id="509" r:id="rId10"/>
    <p:sldId id="510" r:id="rId11"/>
    <p:sldId id="549" r:id="rId12"/>
    <p:sldId id="550" r:id="rId13"/>
    <p:sldId id="512" r:id="rId14"/>
    <p:sldId id="513" r:id="rId15"/>
    <p:sldId id="551" r:id="rId16"/>
    <p:sldId id="514" r:id="rId17"/>
    <p:sldId id="515" r:id="rId18"/>
    <p:sldId id="516" r:id="rId19"/>
    <p:sldId id="552" r:id="rId20"/>
    <p:sldId id="553" r:id="rId21"/>
    <p:sldId id="547" r:id="rId22"/>
  </p:sldIdLst>
  <p:sldSz cx="9144000" cy="6858000" type="screen4x3"/>
  <p:notesSz cx="6797675" cy="9926638"/>
  <p:embeddedFontLst>
    <p:embeddedFont>
      <p:font typeface="Cambria" pitchFamily="18" charset="0"/>
      <p:regular r:id="rId25"/>
      <p:bold r:id="rId26"/>
      <p:italic r:id="rId27"/>
      <p:boldItalic r:id="rId28"/>
    </p:embeddedFont>
    <p:embeddedFont>
      <p:font typeface="Mistral" pitchFamily="66" charset="0"/>
      <p:regular r:id="rId29"/>
    </p:embeddedFont>
    <p:embeddedFont>
      <p:font typeface="Cambria Math" pitchFamily="18" charset="0"/>
      <p:regular r:id="rId30"/>
    </p:embeddedFont>
    <p:embeddedFont>
      <p:font typeface="SchoolBookCTT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Gill Sans MT" pitchFamily="34" charset="0"/>
      <p:regular r:id="rId39"/>
      <p:bold r:id="rId40"/>
      <p:italic r:id="rId41"/>
      <p:boldItalic r:id="rId42"/>
    </p:embeddedFont>
    <p:embeddedFont>
      <p:font typeface="Script MT Bold" pitchFamily="66" charset="0"/>
      <p:bold r:id="rId43"/>
    </p:embeddedFont>
    <p:embeddedFont>
      <p:font typeface="Bookman Old Style" pitchFamily="18" charset="0"/>
      <p:regular r:id="rId44"/>
      <p:bold r:id="rId45"/>
      <p:italic r:id="rId46"/>
      <p:boldItalic r:id="rId4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  <a:srgbClr val="003399"/>
    <a:srgbClr val="FFCCFF"/>
    <a:srgbClr val="CC66FF"/>
    <a:srgbClr val="FF00FF"/>
    <a:srgbClr val="80008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660"/>
  </p:normalViewPr>
  <p:slideViewPr>
    <p:cSldViewPr>
      <p:cViewPr varScale="1">
        <p:scale>
          <a:sx n="82" d="100"/>
          <a:sy n="82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4"/>
    </p:cViewPr>
  </p:sorterViewPr>
  <p:notesViewPr>
    <p:cSldViewPr>
      <p:cViewPr varScale="1">
        <p:scale>
          <a:sx n="92" d="100"/>
          <a:sy n="92" d="100"/>
        </p:scale>
        <p:origin x="-102" y="-52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09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4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3AA7-2978-4316-9403-5B6D3EB92A17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FA36B-DE4C-4F95-BA3D-377673888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3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41376" y="973857"/>
            <a:ext cx="6923112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73759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70304" y="6470624"/>
            <a:ext cx="838200" cy="3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7C5EBD0-5182-4721-8FD8-68E1E3D43890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07504" y="116632"/>
            <a:ext cx="28083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fld id="{809BD5AB-984E-4423-96DC-832F27C58158}" type="datetime1">
              <a:rPr lang="ru-RU" altLang="ru-RU" smtClean="0"/>
              <a:t>31.07.2018</a:t>
            </a:fld>
            <a:endParaRPr lang="en-US" alt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B9D00A-0095-4662-A72D-4E0C2A968C7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FCC8C7B-E889-4917-9E37-D15EA22CA14F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4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147B77-EFFD-4664-8861-944C5AB1F36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158C02C-8F82-4774-9194-59189A6B8A90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9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68A112-C639-44F7-A411-F0ABEF217D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BA735A7-3DDD-4D43-B0C5-6A7818EBBA1D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7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BCA901-532A-4252-9868-1036D479FC3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B4B88B0-5F4C-4FC1-9047-456FC75516A3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5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51EB0B-83CC-428C-A5D6-062BFF78D7A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29BB792-5A4B-49F6-9E47-BEE44FE6D72B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6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1DDFB-8426-4181-A176-4D385D4C7EC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283CC11-7B62-48F7-8906-0388CBDB7440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7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2DF8C8-7822-4BA2-963A-FC100081A20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7DE9953-B8C7-4608-9F00-0C94425E2D28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1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A0FC7B-FD3D-4819-8803-433644B08AC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164D636-870E-4769-BDB4-7301039C9009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2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2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7C516-0AFE-4956-844D-ED61E551F1C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E090B61-35B2-4C94-8602-ECB97D540820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5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4EF3C-FBE5-44B2-B5D2-810EA8D026C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4BD98AE-AD7C-4D33-8A0D-7E48044625AF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4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4EF3C-FBE5-44B2-B5D2-810EA8D026C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F138885-08BF-402C-A306-1838BA6D6632}" type="datetime1">
              <a:rPr lang="ru-RU" altLang="ru-RU" smtClean="0"/>
              <a:t>31.07.2018</a:t>
            </a:fld>
            <a:endParaRPr lang="en-US" altLang="ru-RU"/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3121" y="5934670"/>
            <a:ext cx="10066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5400" dirty="0">
                <a:solidFill>
                  <a:srgbClr val="003399"/>
                </a:solidFill>
                <a:latin typeface="+mn-lt"/>
                <a:sym typeface="Wingdings" pitchFamily="2" charset="2"/>
              </a:rPr>
              <a:t>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8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4EF3C-FBE5-44B2-B5D2-810EA8D026C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A5CEF4C-F706-4351-95F8-1DAF1A981411}" type="datetime1">
              <a:rPr lang="ru-RU" altLang="ru-RU" smtClean="0"/>
              <a:t>31.07.2018</a:t>
            </a:fld>
            <a:endParaRPr lang="en-US" altLang="ru-RU"/>
          </a:p>
        </p:txBody>
      </p:sp>
      <p:pic>
        <p:nvPicPr>
          <p:cNvPr id="4" name="Picture 12" descr="800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0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dirty="0" smtClean="0"/>
              <a:t>Образец текста</a:t>
            </a:r>
          </a:p>
          <a:p>
            <a:pPr lvl="1"/>
            <a:r>
              <a:rPr lang="ru-RU" altLang="ru-RU" noProof="0" dirty="0" smtClean="0"/>
              <a:t>Второй уровень</a:t>
            </a:r>
          </a:p>
          <a:p>
            <a:pPr lvl="2"/>
            <a:r>
              <a:rPr lang="ru-RU" altLang="ru-RU" noProof="0" dirty="0" smtClean="0"/>
              <a:t>Третий уровень</a:t>
            </a:r>
          </a:p>
          <a:p>
            <a:pPr lvl="3"/>
            <a:r>
              <a:rPr lang="ru-RU" altLang="ru-RU" noProof="0" dirty="0" smtClean="0"/>
              <a:t>Четвертый уровень</a:t>
            </a:r>
          </a:p>
          <a:p>
            <a:pPr lvl="4"/>
            <a:r>
              <a:rPr lang="ru-RU" altLang="ru-RU" noProof="0" dirty="0" smtClean="0"/>
              <a:t>Пятый уровень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44408" y="6470624"/>
            <a:ext cx="838200" cy="3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Cambria" panose="02040503050406030204" pitchFamily="18" charset="0"/>
              </a:defRPr>
            </a:lvl1pPr>
          </a:lstStyle>
          <a:p>
            <a:fld id="{17C5EBD0-5182-4721-8FD8-68E1E3D43890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2987824" y="133325"/>
            <a:ext cx="576064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dirty="0" smtClean="0"/>
              <a:t>Образец заголовка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07504" y="116632"/>
            <a:ext cx="28083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fld id="{055E53FE-2CE0-4F1C-8DF4-02812BCAE0C0}" type="datetime1">
              <a:rPr lang="ru-RU" altLang="ru-RU" smtClean="0"/>
              <a:t>31.07.2018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Прямолинейное движение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54" r:id="rId8"/>
    <p:sldLayoutId id="2147483753" r:id="rId9"/>
    <p:sldLayoutId id="2147483749" r:id="rId10"/>
    <p:sldLayoutId id="2147483750" r:id="rId11"/>
    <p:sldLayoutId id="2147483751" r:id="rId12"/>
    <p:sldLayoutId id="214748375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</a:t>
            </a:fld>
            <a:endParaRPr lang="en-US" alt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323528" y="261442"/>
            <a:ext cx="2808312" cy="576064"/>
          </a:xfrm>
        </p:spPr>
        <p:txBody>
          <a:bodyPr/>
          <a:lstStyle/>
          <a:p>
            <a:fld id="{94BD98AE-AD7C-4D33-8A0D-7E48044625AF}" type="datetime1">
              <a:rPr lang="ru-RU" altLang="ru-RU" smtClean="0"/>
              <a:t>31.07.2018</a:t>
            </a:fld>
            <a:endParaRPr lang="en-US" altLang="ru-RU" dirty="0"/>
          </a:p>
        </p:txBody>
      </p:sp>
      <p:pic>
        <p:nvPicPr>
          <p:cNvPr id="7" name="Picture 12" descr="183872_mashina_zerkalo_skorost_dvizhenie_nochnoj_1920x1080_%28ww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60926"/>
            <a:ext cx="5616624" cy="3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72008" y="1484784"/>
            <a:ext cx="9144000" cy="15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b="1" kern="0" dirty="0" err="1" smtClean="0">
                <a:solidFill>
                  <a:srgbClr val="002060"/>
                </a:solidFill>
              </a:rPr>
              <a:t>Прямолінійний</a:t>
            </a:r>
            <a:r>
              <a:rPr lang="ru-RU" altLang="ru-RU" b="1" kern="0" dirty="0" smtClean="0">
                <a:solidFill>
                  <a:srgbClr val="002060"/>
                </a:solidFill>
              </a:rPr>
              <a:t> </a:t>
            </a:r>
            <a:r>
              <a:rPr lang="ru-RU" altLang="ru-RU" b="1" kern="0" dirty="0" err="1" smtClean="0">
                <a:solidFill>
                  <a:srgbClr val="002060"/>
                </a:solidFill>
              </a:rPr>
              <a:t>рівномірний</a:t>
            </a:r>
            <a:r>
              <a:rPr lang="ru-RU" altLang="ru-RU" b="1" kern="0" dirty="0" smtClean="0">
                <a:solidFill>
                  <a:srgbClr val="002060"/>
                </a:solidFill>
              </a:rPr>
              <a:t> </a:t>
            </a:r>
            <a:r>
              <a:rPr lang="ru-RU" altLang="ru-RU" b="1" kern="0" dirty="0" err="1" smtClean="0">
                <a:solidFill>
                  <a:srgbClr val="002060"/>
                </a:solidFill>
              </a:rPr>
              <a:t>рух</a:t>
            </a:r>
            <a:r>
              <a:rPr lang="ru-RU" altLang="ru-RU" b="1" kern="0" dirty="0" smtClean="0">
                <a:solidFill>
                  <a:srgbClr val="002060"/>
                </a:solidFill>
              </a:rPr>
              <a:t>. </a:t>
            </a:r>
            <a:r>
              <a:rPr lang="ru-RU" altLang="ru-RU" b="1" kern="0" dirty="0" err="1" smtClean="0">
                <a:solidFill>
                  <a:srgbClr val="002060"/>
                </a:solidFill>
              </a:rPr>
              <a:t>Швидкість</a:t>
            </a:r>
            <a:r>
              <a:rPr lang="ru-RU" altLang="ru-RU" b="1" kern="0" dirty="0" smtClean="0">
                <a:solidFill>
                  <a:srgbClr val="002060"/>
                </a:solidFill>
              </a:rPr>
              <a:t> </a:t>
            </a:r>
            <a:r>
              <a:rPr lang="ru-RU" altLang="ru-RU" b="1" kern="0" dirty="0" err="1" smtClean="0">
                <a:solidFill>
                  <a:srgbClr val="002060"/>
                </a:solidFill>
              </a:rPr>
              <a:t>руху</a:t>
            </a:r>
            <a:r>
              <a:rPr lang="ru-RU" altLang="ru-RU" b="1" kern="0" dirty="0" smtClean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9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8852" y="-99392"/>
            <a:ext cx="9251950" cy="717519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1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39672460"/>
              </p:ext>
            </p:extLst>
          </p:nvPr>
        </p:nvGraphicFramePr>
        <p:xfrm>
          <a:off x="395536" y="2868613"/>
          <a:ext cx="8748464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Формула" r:id="rId3" imgW="2831760" imgH="419040" progId="Equation.3">
                  <p:embed/>
                </p:oleObj>
              </mc:Choice>
              <mc:Fallback>
                <p:oleObj name="Формула" r:id="rId3" imgW="2831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868613"/>
                        <a:ext cx="8748464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827559" y="2733993"/>
            <a:ext cx="100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+mj-lt"/>
              </a:rPr>
              <a:t>км</a:t>
            </a:r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902961" y="3441701"/>
            <a:ext cx="1008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dirty="0" smtClean="0">
                <a:latin typeface="+mj-lt"/>
              </a:rPr>
              <a:t>год</a:t>
            </a:r>
            <a:endParaRPr lang="ru-RU" altLang="ru-RU" sz="4000" dirty="0">
              <a:latin typeface="+mj-lt"/>
            </a:endParaRPr>
          </a:p>
        </p:txBody>
      </p:sp>
      <p:sp>
        <p:nvSpPr>
          <p:cNvPr id="13319" name="Text Box 19"/>
          <p:cNvSpPr txBox="1">
            <a:spLocks noChangeArrowheads="1"/>
          </p:cNvSpPr>
          <p:nvPr/>
        </p:nvSpPr>
        <p:spPr bwMode="auto">
          <a:xfrm>
            <a:off x="3779838" y="2681288"/>
            <a:ext cx="1008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+mj-lt"/>
              </a:rPr>
              <a:t>м</a:t>
            </a: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3779838" y="3473450"/>
            <a:ext cx="1008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+mj-lt"/>
              </a:rPr>
              <a:t>с</a:t>
            </a:r>
          </a:p>
        </p:txBody>
      </p:sp>
      <p:sp>
        <p:nvSpPr>
          <p:cNvPr id="13321" name="Text Box 21"/>
          <p:cNvSpPr txBox="1">
            <a:spLocks noChangeArrowheads="1"/>
          </p:cNvSpPr>
          <p:nvPr/>
        </p:nvSpPr>
        <p:spPr bwMode="auto">
          <a:xfrm>
            <a:off x="6372225" y="2681288"/>
            <a:ext cx="100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+mj-lt"/>
              </a:rPr>
              <a:t>м</a:t>
            </a:r>
          </a:p>
        </p:txBody>
      </p:sp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6372225" y="3473450"/>
            <a:ext cx="100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+mj-lt"/>
              </a:rPr>
              <a:t>с</a:t>
            </a: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8101013" y="2825750"/>
            <a:ext cx="1008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+mj-lt"/>
              </a:rPr>
              <a:t>м</a:t>
            </a:r>
          </a:p>
        </p:txBody>
      </p:sp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8101013" y="3300413"/>
            <a:ext cx="1008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+mj-lt"/>
              </a:rPr>
              <a:t>с</a:t>
            </a:r>
          </a:p>
        </p:txBody>
      </p:sp>
      <p:graphicFrame>
        <p:nvGraphicFramePr>
          <p:cNvPr id="19048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135627"/>
              </p:ext>
            </p:extLst>
          </p:nvPr>
        </p:nvGraphicFramePr>
        <p:xfrm>
          <a:off x="2571750" y="4567238"/>
          <a:ext cx="4071938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Формула" r:id="rId5" imgW="1054080" imgH="419040" progId="Equation.3">
                  <p:embed/>
                </p:oleObj>
              </mc:Choice>
              <mc:Fallback>
                <p:oleObj name="Формула" r:id="rId5" imgW="105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567238"/>
                        <a:ext cx="4071938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3419475" y="4625975"/>
            <a:ext cx="100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км</a:t>
            </a:r>
          </a:p>
        </p:txBody>
      </p:sp>
      <p:sp>
        <p:nvSpPr>
          <p:cNvPr id="190491" name="Text Box 27"/>
          <p:cNvSpPr txBox="1">
            <a:spLocks noChangeArrowheads="1"/>
          </p:cNvSpPr>
          <p:nvPr/>
        </p:nvSpPr>
        <p:spPr bwMode="auto">
          <a:xfrm>
            <a:off x="3419475" y="5202238"/>
            <a:ext cx="1008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год</a:t>
            </a:r>
            <a:endParaRPr lang="ru-RU" altLang="ru-RU" sz="4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5436145" y="4697413"/>
            <a:ext cx="100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</a:t>
            </a: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5436145" y="5172075"/>
            <a:ext cx="1008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</a:t>
            </a: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10</a:t>
            </a:fld>
            <a:endParaRPr lang="en-US" altLang="ru-RU" dirty="0"/>
          </a:p>
        </p:txBody>
      </p:sp>
      <p:pic>
        <p:nvPicPr>
          <p:cNvPr id="17" name="Picture 15" descr="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6794" y="-140411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86094" y="6309320"/>
            <a:ext cx="2895600" cy="365125"/>
          </a:xfrm>
        </p:spPr>
        <p:txBody>
          <a:bodyPr/>
          <a:lstStyle/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8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/>
          </p:cNvSpPr>
          <p:nvPr/>
        </p:nvSpPr>
        <p:spPr bwMode="auto">
          <a:xfrm>
            <a:off x="-396552" y="1268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 dirty="0">
                <a:solidFill>
                  <a:srgbClr val="002060"/>
                </a:solidFill>
                <a:latin typeface="+mj-lt"/>
              </a:rPr>
              <a:t>Завдання</a:t>
            </a:r>
            <a:endParaRPr lang="ru-RU" alt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00881" y="2625408"/>
            <a:ext cx="56278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b="1" dirty="0" err="1">
                <a:latin typeface="+mn-lt"/>
              </a:rPr>
              <a:t>Виразіть</a:t>
            </a:r>
            <a:r>
              <a:rPr lang="ru-RU" altLang="ru-RU" b="1" dirty="0">
                <a:latin typeface="+mn-lt"/>
              </a:rPr>
              <a:t> у м/с </a:t>
            </a:r>
            <a:r>
              <a:rPr lang="ru-RU" altLang="ru-RU" b="1" dirty="0" err="1">
                <a:latin typeface="+mn-lt"/>
              </a:rPr>
              <a:t>такі</a:t>
            </a:r>
            <a:r>
              <a:rPr lang="ru-RU" altLang="ru-RU" b="1" dirty="0">
                <a:latin typeface="+mn-lt"/>
              </a:rPr>
              <a:t> </a:t>
            </a:r>
            <a:r>
              <a:rPr lang="ru-RU" altLang="ru-RU" b="1" dirty="0" err="1">
                <a:latin typeface="+mn-lt"/>
              </a:rPr>
              <a:t>швидкості</a:t>
            </a:r>
            <a:r>
              <a:rPr lang="ru-RU" altLang="ru-RU" b="1" dirty="0"/>
              <a:t>:</a:t>
            </a:r>
            <a:r>
              <a:rPr lang="ru-RU" altLang="ru-RU" sz="2400" b="1" dirty="0"/>
              <a:t> </a:t>
            </a:r>
          </a:p>
        </p:txBody>
      </p:sp>
      <p:pic>
        <p:nvPicPr>
          <p:cNvPr id="19" name="Picture 12" descr="vop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52" y="0"/>
            <a:ext cx="1032700" cy="144016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pic>
        <p:nvPicPr>
          <p:cNvPr id="20" name="Picture 5" descr="скачанные фай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27368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ool car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44888"/>
            <a:ext cx="30289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3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066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6"/>
          <p:cNvSpPr>
            <a:spLocks/>
          </p:cNvSpPr>
          <p:nvPr/>
        </p:nvSpPr>
        <p:spPr bwMode="auto">
          <a:xfrm>
            <a:off x="539552" y="5445125"/>
            <a:ext cx="223224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b="1" dirty="0">
                <a:solidFill>
                  <a:srgbClr val="002060"/>
                </a:solidFill>
              </a:rPr>
              <a:t>110 км/год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2400" b="1" dirty="0"/>
              <a:t>гепард</a:t>
            </a:r>
            <a:endParaRPr lang="ru-RU" altLang="ru-RU" sz="2400" b="1" dirty="0"/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3491881" y="5516563"/>
            <a:ext cx="237552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b="1" dirty="0">
                <a:solidFill>
                  <a:srgbClr val="002060"/>
                </a:solidFill>
                <a:latin typeface="+mn-lt"/>
              </a:rPr>
              <a:t>200 км/год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2400" b="1" dirty="0"/>
              <a:t>автомобіль</a:t>
            </a:r>
            <a:endParaRPr lang="ru-RU" altLang="ru-RU" sz="2400" b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gray">
          <a:xfrm>
            <a:off x="6732588" y="5445125"/>
            <a:ext cx="2231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3200" b="1" kern="0" dirty="0" smtClean="0">
                <a:solidFill>
                  <a:srgbClr val="002060"/>
                </a:solidFill>
              </a:rPr>
              <a:t>5 км/год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kern="0" dirty="0" smtClean="0"/>
              <a:t>людина</a:t>
            </a:r>
            <a:endParaRPr lang="ru-RU" altLang="ru-RU" sz="2400" b="1" kern="0" dirty="0" smtClean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82202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11</a:t>
            </a:fld>
            <a:endParaRPr lang="en-US" altLang="ru-RU" dirty="0"/>
          </a:p>
        </p:txBody>
      </p:sp>
      <p:pic>
        <p:nvPicPr>
          <p:cNvPr id="12" name="Picture 15" descr="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8874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86094" y="6309320"/>
            <a:ext cx="2895600" cy="365125"/>
          </a:xfrm>
        </p:spPr>
        <p:txBody>
          <a:bodyPr/>
          <a:lstStyle/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скачанные ф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89" y="1400175"/>
            <a:ext cx="27368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cool car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105187"/>
            <a:ext cx="30289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3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276872"/>
            <a:ext cx="2066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4618" y="1118315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uk-UA" altLang="ru-RU" b="1" kern="0" dirty="0" err="1" smtClean="0">
                <a:solidFill>
                  <a:srgbClr val="002060"/>
                </a:solidFill>
              </a:rPr>
              <a:t>Перевір</a:t>
            </a:r>
            <a:r>
              <a:rPr lang="uk-UA" altLang="ru-RU" b="1" kern="0" dirty="0" smtClean="0">
                <a:solidFill>
                  <a:srgbClr val="002060"/>
                </a:solidFill>
              </a:rPr>
              <a:t> себе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sp>
        <p:nvSpPr>
          <p:cNvPr id="12" name="Rectangle 21"/>
          <p:cNvSpPr>
            <a:spLocks/>
          </p:cNvSpPr>
          <p:nvPr/>
        </p:nvSpPr>
        <p:spPr bwMode="auto">
          <a:xfrm>
            <a:off x="1042988" y="1773238"/>
            <a:ext cx="612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2400" b="1" dirty="0"/>
              <a:t>110 км/год = 110 </a:t>
            </a:r>
            <a:r>
              <a:rPr lang="en-US" altLang="ru-RU" sz="2400" b="1" dirty="0"/>
              <a:t>×</a:t>
            </a:r>
            <a:r>
              <a:rPr lang="uk-UA" altLang="ru-RU" sz="2400" b="1" dirty="0"/>
              <a:t> </a:t>
            </a:r>
            <a:r>
              <a:rPr lang="uk-UA" altLang="ru-RU" sz="2400" b="1" dirty="0">
                <a:solidFill>
                  <a:srgbClr val="002060"/>
                </a:solidFill>
              </a:rPr>
              <a:t>1000м: 3600с </a:t>
            </a:r>
            <a:r>
              <a:rPr lang="uk-UA" altLang="ru-RU" sz="2400" b="1" dirty="0"/>
              <a:t>=  30,56 м/с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ru-RU" sz="24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2400" b="1" dirty="0"/>
              <a:t>200 км/год = 55,56 м/с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ru-RU" sz="24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2400" b="1" dirty="0"/>
              <a:t>5 км/год = 1,39 м/с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sz="2400" b="1" dirty="0"/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1619250" y="4365625"/>
            <a:ext cx="129540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 dirty="0"/>
              <a:t>км/год</a:t>
            </a:r>
            <a:endParaRPr lang="ru-RU" altLang="ru-RU" b="1" dirty="0"/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419475" y="4365625"/>
            <a:ext cx="2376488" cy="863600"/>
          </a:xfrm>
          <a:prstGeom prst="homePlate">
            <a:avLst>
              <a:gd name="adj" fmla="val 68796"/>
            </a:avLst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002060"/>
                </a:solidFill>
              </a:rPr>
              <a:t>×</a:t>
            </a:r>
            <a:r>
              <a:rPr lang="uk-UA" altLang="ru-RU" b="1" dirty="0">
                <a:solidFill>
                  <a:srgbClr val="002060"/>
                </a:solidFill>
              </a:rPr>
              <a:t> 10:36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6227763" y="4292600"/>
            <a:ext cx="129540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 dirty="0"/>
              <a:t>м/с</a:t>
            </a:r>
            <a:endParaRPr lang="ru-RU" altLang="ru-RU" b="1" dirty="0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1692275" y="5373688"/>
            <a:ext cx="12954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/>
              <a:t>м/с</a:t>
            </a:r>
            <a:endParaRPr lang="ru-RU" altLang="ru-RU" b="1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492500" y="5373688"/>
            <a:ext cx="2376488" cy="863600"/>
          </a:xfrm>
          <a:prstGeom prst="homePlate">
            <a:avLst>
              <a:gd name="adj" fmla="val 68796"/>
            </a:avLst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002060"/>
                </a:solidFill>
              </a:rPr>
              <a:t>×</a:t>
            </a:r>
            <a:r>
              <a:rPr lang="uk-UA" altLang="ru-RU" b="1" dirty="0">
                <a:solidFill>
                  <a:srgbClr val="002060"/>
                </a:solidFill>
              </a:rPr>
              <a:t> 3,6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6300788" y="5373688"/>
            <a:ext cx="12954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 dirty="0"/>
              <a:t>км/год</a:t>
            </a:r>
            <a:endParaRPr lang="ru-RU" altLang="ru-RU" b="1" dirty="0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12</a:t>
            </a:fld>
            <a:endParaRPr lang="en-US" altLang="ru-RU" dirty="0"/>
          </a:p>
        </p:txBody>
      </p:sp>
      <p:pic>
        <p:nvPicPr>
          <p:cNvPr id="18" name="Picture 15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011" y="-14649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86094" y="6309320"/>
            <a:ext cx="2895600" cy="365125"/>
          </a:xfrm>
        </p:spPr>
        <p:txBody>
          <a:bodyPr/>
          <a:lstStyle/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8102" y="1484784"/>
            <a:ext cx="7911802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uk-UA" altLang="ru-RU" b="1" kern="0" dirty="0" smtClean="0">
                <a:solidFill>
                  <a:srgbClr val="002060"/>
                </a:solidFill>
              </a:rPr>
              <a:t>Найбільша швидкість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204864"/>
            <a:ext cx="8496944" cy="15414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</a:pPr>
            <a:r>
              <a:rPr lang="uk-UA" altLang="ru-RU" sz="3200" b="1" kern="0" dirty="0" smtClean="0">
                <a:solidFill>
                  <a:srgbClr val="002060"/>
                </a:solidFill>
              </a:rPr>
              <a:t>300 000 км/с </a:t>
            </a:r>
            <a:r>
              <a:rPr lang="uk-UA" altLang="ru-RU" sz="3200" b="1" kern="0" dirty="0" smtClean="0"/>
              <a:t>- швидкість поширення світла в безповітряному просторі</a:t>
            </a:r>
            <a:endParaRPr lang="ru-RU" altLang="ru-RU" sz="3200" b="1" kern="0" dirty="0" smtClean="0"/>
          </a:p>
        </p:txBody>
      </p:sp>
      <p:pic>
        <p:nvPicPr>
          <p:cNvPr id="6" name="Picture 4" descr="скачанные файлы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040560" cy="31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13</a:t>
            </a:fld>
            <a:endParaRPr lang="en-US" alt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86094" y="6309320"/>
            <a:ext cx="2895600" cy="365125"/>
          </a:xfrm>
        </p:spPr>
        <p:txBody>
          <a:bodyPr/>
          <a:lstStyle/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2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7387"/>
            <a:ext cx="3969852" cy="31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Картинки по запросу спідом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66" y="3067386"/>
            <a:ext cx="3889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9200" y="1700808"/>
            <a:ext cx="87437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ru-RU" sz="4000" b="1" dirty="0">
                <a:solidFill>
                  <a:srgbClr val="002060"/>
                </a:solidFill>
                <a:latin typeface="+mj-lt"/>
              </a:rPr>
              <a:t>Спідометр</a:t>
            </a:r>
            <a:r>
              <a:rPr lang="uk-UA" altLang="ru-RU" sz="2400" b="1" dirty="0">
                <a:solidFill>
                  <a:srgbClr val="002060"/>
                </a:solidFill>
                <a:latin typeface="+mj-lt"/>
              </a:rPr>
              <a:t> – </a:t>
            </a:r>
            <a:r>
              <a:rPr lang="uk-UA" altLang="ru-RU" b="1" dirty="0">
                <a:latin typeface="+mj-lt"/>
              </a:rPr>
              <a:t>прилад для вимірювання швидкості руху</a:t>
            </a:r>
            <a:endParaRPr lang="ru-RU" altLang="ru-RU" b="1" dirty="0">
              <a:latin typeface="+mj-lt"/>
            </a:endParaRPr>
          </a:p>
        </p:txBody>
      </p:sp>
      <p:sp>
        <p:nvSpPr>
          <p:cNvPr id="7" name="Нижний колонтитул 2"/>
          <p:cNvSpPr txBox="1">
            <a:spLocks/>
          </p:cNvSpPr>
          <p:nvPr/>
        </p:nvSpPr>
        <p:spPr>
          <a:xfrm>
            <a:off x="3119561" y="63223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14</a:t>
            </a:fld>
            <a:endParaRPr lang="en-US" altLang="ru-RU" dirty="0"/>
          </a:p>
        </p:txBody>
      </p:sp>
      <p:pic>
        <p:nvPicPr>
          <p:cNvPr id="9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2738" y="1124744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uk-UA" altLang="ru-RU" b="1" kern="0" dirty="0" smtClean="0">
                <a:solidFill>
                  <a:srgbClr val="002060"/>
                </a:solidFill>
              </a:rPr>
              <a:t>Вектор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2738" y="2060848"/>
            <a:ext cx="8366324" cy="1828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</a:pPr>
            <a:r>
              <a:rPr lang="uk-UA" altLang="ru-RU" sz="2400" b="1" kern="0" dirty="0" smtClean="0"/>
              <a:t>		</a:t>
            </a:r>
            <a:r>
              <a:rPr lang="uk-UA" altLang="ru-RU" sz="3200" b="1" kern="0" dirty="0" smtClean="0">
                <a:solidFill>
                  <a:srgbClr val="002060"/>
                </a:solidFill>
              </a:rPr>
              <a:t>Векторні величини, або вектори </a:t>
            </a:r>
            <a:r>
              <a:rPr lang="uk-UA" altLang="ru-RU" sz="3200" b="1" kern="0" dirty="0" smtClean="0"/>
              <a:t>- величини, які залежать від напряму в просторі.</a:t>
            </a:r>
          </a:p>
          <a:p>
            <a:pPr algn="just">
              <a:buFontTx/>
              <a:buNone/>
            </a:pPr>
            <a:r>
              <a:rPr lang="uk-UA" altLang="ru-RU" sz="3200" b="1" kern="0" dirty="0" smtClean="0"/>
              <a:t>		Швидкість руху тіла є векторною величиною.</a:t>
            </a:r>
            <a:endParaRPr lang="ru-RU" altLang="ru-RU" sz="3200" b="1" kern="0" dirty="0" smtClean="0"/>
          </a:p>
        </p:txBody>
      </p:sp>
      <p:pic>
        <p:nvPicPr>
          <p:cNvPr id="9" name="Picture 4" descr="220px-Vector_AB_from_A_to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57688"/>
            <a:ext cx="31686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2"/>
          <p:cNvSpPr txBox="1">
            <a:spLocks/>
          </p:cNvSpPr>
          <p:nvPr/>
        </p:nvSpPr>
        <p:spPr>
          <a:xfrm>
            <a:off x="3203848" y="63109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15</a:t>
            </a:fld>
            <a:endParaRPr lang="en-US" altLang="ru-RU" dirty="0"/>
          </a:p>
        </p:txBody>
      </p:sp>
      <p:pic>
        <p:nvPicPr>
          <p:cNvPr id="11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3212976"/>
            <a:ext cx="7921005" cy="17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0">
              <a:lnSpc>
                <a:spcPct val="150000"/>
              </a:lnSpc>
              <a:spcBef>
                <a:spcPct val="50000"/>
              </a:spcBef>
              <a:defRPr/>
            </a:pPr>
            <a:endParaRPr kumimoji="1" lang="ru-RU" altLang="ru-RU" sz="4000" b="1" dirty="0">
              <a:solidFill>
                <a:srgbClr val="003399"/>
              </a:solidFill>
              <a:latin typeface="+mn-lt"/>
            </a:endParaRPr>
          </a:p>
          <a:p>
            <a:pPr algn="l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Швидкість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відносна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-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її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напрямок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і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значення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залежить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від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вибору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тіла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 </a:t>
            </a:r>
            <a:r>
              <a:rPr kumimoji="1" lang="ru-RU" altLang="ru-RU" sz="3200" b="1" dirty="0" err="1">
                <a:solidFill>
                  <a:srgbClr val="003399"/>
                </a:solidFill>
                <a:latin typeface="+mn-lt"/>
              </a:rPr>
              <a:t>відліку</a:t>
            </a:r>
            <a:r>
              <a:rPr kumimoji="1" lang="ru-RU" altLang="ru-RU" sz="3200" b="1" dirty="0">
                <a:solidFill>
                  <a:srgbClr val="003399"/>
                </a:solidFill>
                <a:latin typeface="+mn-lt"/>
              </a:rPr>
              <a:t>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8913"/>
            <a:ext cx="58959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2"/>
          <p:cNvSpPr txBox="1">
            <a:spLocks/>
          </p:cNvSpPr>
          <p:nvPr/>
        </p:nvSpPr>
        <p:spPr>
          <a:xfrm>
            <a:off x="3133283" y="6310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16</a:t>
            </a:fld>
            <a:endParaRPr lang="en-US" altLang="ru-RU" dirty="0"/>
          </a:p>
        </p:txBody>
      </p:sp>
      <p:pic>
        <p:nvPicPr>
          <p:cNvPr id="6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474" y="-99392"/>
            <a:ext cx="9185474" cy="72265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14400" y="12065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err="1" smtClean="0">
                <a:solidFill>
                  <a:srgbClr val="002060"/>
                </a:solidFill>
                <a:latin typeface="+mj-lt"/>
              </a:rPr>
              <a:t>Трикутник</a:t>
            </a:r>
            <a:endParaRPr lang="ru-RU" alt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71600" y="2349500"/>
            <a:ext cx="7086600" cy="39624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4356100" y="3357563"/>
          <a:ext cx="8715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Формула" r:id="rId3" imgW="101424" imgH="126780" progId="Equation.3">
                  <p:embed/>
                </p:oleObj>
              </mc:Choice>
              <mc:Fallback>
                <p:oleObj name="Формула" r:id="rId3" imgW="101424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57563"/>
                        <a:ext cx="8715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3132138" y="5157788"/>
          <a:ext cx="8636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Формула" r:id="rId5" imgW="114102" imgH="126780" progId="Equation.3">
                  <p:embed/>
                </p:oleObj>
              </mc:Choice>
              <mc:Fallback>
                <p:oleObj name="Формула" r:id="rId5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157788"/>
                        <a:ext cx="8636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1" name="Object 7"/>
          <p:cNvGraphicFramePr>
            <a:graphicFrameLocks noChangeAspect="1"/>
          </p:cNvGraphicFramePr>
          <p:nvPr/>
        </p:nvGraphicFramePr>
        <p:xfrm>
          <a:off x="5580063" y="4941888"/>
          <a:ext cx="839787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Формула" r:id="rId7" imgW="101512" imgH="152268" progId="Equation.3">
                  <p:embed/>
                </p:oleObj>
              </mc:Choice>
              <mc:Fallback>
                <p:oleObj name="Формула" r:id="rId7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941888"/>
                        <a:ext cx="839787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914900" y="44831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009900" y="44831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" name="Нижний колонтитул 2"/>
          <p:cNvSpPr txBox="1">
            <a:spLocks/>
          </p:cNvSpPr>
          <p:nvPr/>
        </p:nvSpPr>
        <p:spPr>
          <a:xfrm>
            <a:off x="3136701" y="6311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17</a:t>
            </a:fld>
            <a:endParaRPr lang="en-US" altLang="ru-RU" dirty="0"/>
          </a:p>
        </p:txBody>
      </p:sp>
      <p:pic>
        <p:nvPicPr>
          <p:cNvPr id="11" name="Picture 15" descr="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41474" y="-99392"/>
            <a:ext cx="9185474" cy="72265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1412776"/>
            <a:ext cx="5472113" cy="9937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b="1" kern="0" dirty="0" smtClean="0">
                <a:solidFill>
                  <a:srgbClr val="002060"/>
                </a:solidFill>
              </a:rPr>
              <a:t>В</a:t>
            </a:r>
            <a:r>
              <a:rPr lang="uk-UA" altLang="ru-RU" b="1" kern="0" dirty="0" err="1" smtClean="0">
                <a:solidFill>
                  <a:srgbClr val="002060"/>
                </a:solidFill>
              </a:rPr>
              <a:t>изначення</a:t>
            </a:r>
            <a:r>
              <a:rPr lang="uk-UA" altLang="ru-RU" b="1" kern="0" dirty="0" smtClean="0">
                <a:solidFill>
                  <a:srgbClr val="002060"/>
                </a:solidFill>
              </a:rPr>
              <a:t> шляху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251520" y="2089091"/>
            <a:ext cx="8784976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uk-UA" altLang="ru-RU" sz="3200" kern="0" dirty="0" smtClean="0"/>
              <a:t>	</a:t>
            </a:r>
            <a:r>
              <a:rPr lang="ru-RU" altLang="ru-RU" sz="3200" kern="0" dirty="0" err="1" smtClean="0"/>
              <a:t>Щоб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визначити</a:t>
            </a:r>
            <a:r>
              <a:rPr lang="ru-RU" altLang="ru-RU" sz="3200" kern="0" dirty="0" smtClean="0"/>
              <a:t> шлях, </a:t>
            </a:r>
            <a:r>
              <a:rPr lang="ru-RU" altLang="ru-RU" sz="3200" kern="0" dirty="0" err="1" smtClean="0"/>
              <a:t>який</a:t>
            </a:r>
            <a:r>
              <a:rPr lang="ru-RU" altLang="ru-RU" sz="3200" kern="0" dirty="0" smtClean="0"/>
              <a:t> проходить </a:t>
            </a:r>
            <a:r>
              <a:rPr lang="ru-RU" altLang="ru-RU" sz="3200" kern="0" dirty="0" err="1" smtClean="0"/>
              <a:t>тіло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під</a:t>
            </a:r>
            <a:r>
              <a:rPr lang="ru-RU" altLang="ru-RU" sz="3200" kern="0" dirty="0" smtClean="0"/>
              <a:t> час </a:t>
            </a:r>
            <a:r>
              <a:rPr lang="ru-RU" altLang="ru-RU" sz="3200" kern="0" dirty="0" err="1" smtClean="0"/>
              <a:t>рівномірного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руху</a:t>
            </a:r>
            <a:r>
              <a:rPr lang="ru-RU" altLang="ru-RU" sz="3200" kern="0" dirty="0" smtClean="0"/>
              <a:t>, треба </a:t>
            </a:r>
            <a:r>
              <a:rPr lang="ru-RU" altLang="ru-RU" sz="3200" kern="0" dirty="0" err="1" smtClean="0"/>
              <a:t>швидкість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руху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тіла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помножити</a:t>
            </a:r>
            <a:r>
              <a:rPr lang="ru-RU" altLang="ru-RU" sz="3200" kern="0" dirty="0" smtClean="0"/>
              <a:t> на час </a:t>
            </a:r>
            <a:r>
              <a:rPr lang="ru-RU" altLang="ru-RU" sz="3200" kern="0" dirty="0" err="1" smtClean="0"/>
              <a:t>його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руху</a:t>
            </a:r>
            <a:r>
              <a:rPr lang="ru-RU" altLang="ru-RU" sz="3200" kern="0" dirty="0" smtClean="0"/>
              <a:t>:</a:t>
            </a:r>
          </a:p>
        </p:txBody>
      </p:sp>
      <p:grpSp>
        <p:nvGrpSpPr>
          <p:cNvPr id="9" name="Группа 2"/>
          <p:cNvGrpSpPr>
            <a:grpSpLocks/>
          </p:cNvGrpSpPr>
          <p:nvPr/>
        </p:nvGrpSpPr>
        <p:grpSpPr bwMode="auto">
          <a:xfrm>
            <a:off x="4679852" y="3661736"/>
            <a:ext cx="2087562" cy="1008063"/>
            <a:chOff x="1558297" y="3239218"/>
            <a:chExt cx="1525930" cy="9311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1605874" y="3308136"/>
              <a:ext cx="227439" cy="338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1800">
                  <a:solidFill>
                    <a:srgbClr val="000000"/>
                  </a:solidFill>
                </a:rPr>
                <a:t>  </a:t>
              </a: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558297" y="3239218"/>
              <a:ext cx="1525930" cy="931128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1691743" y="3426910"/>
              <a:ext cx="549778" cy="5970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600" b="1" i="1" dirty="0">
                  <a:solidFill>
                    <a:srgbClr val="002060"/>
                  </a:solidFill>
                </a:rPr>
                <a:t>ℓ</a:t>
              </a:r>
              <a:r>
                <a:rPr lang="en-US" altLang="ru-RU" sz="3600" dirty="0">
                  <a:solidFill>
                    <a:srgbClr val="000000"/>
                  </a:solidFill>
                  <a:latin typeface="Mistral" pitchFamily="66" charset="0"/>
                </a:rPr>
                <a:t> </a:t>
              </a:r>
              <a:r>
                <a:rPr lang="uk-UA" altLang="ru-RU" sz="3600" dirty="0">
                  <a:solidFill>
                    <a:srgbClr val="000000"/>
                  </a:solidFill>
                </a:rPr>
                <a:t>=</a:t>
              </a:r>
              <a:endParaRPr lang="en-US" altLang="ru-RU" sz="3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2296313" y="3428376"/>
              <a:ext cx="709568" cy="540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 dirty="0">
                  <a:solidFill>
                    <a:srgbClr val="002060"/>
                  </a:solidFill>
                  <a:latin typeface="Script MT Bold" pitchFamily="66" charset="0"/>
                </a:rPr>
                <a:t>V</a:t>
              </a:r>
              <a:r>
                <a:rPr lang="uk-UA" altLang="ru-RU" b="1" dirty="0">
                  <a:solidFill>
                    <a:srgbClr val="002060"/>
                  </a:solidFill>
                </a:rPr>
                <a:t>∙</a:t>
              </a:r>
              <a:r>
                <a:rPr lang="en-US" altLang="ru-RU" b="1" dirty="0">
                  <a:solidFill>
                    <a:srgbClr val="002060"/>
                  </a:solidFill>
                </a:rPr>
                <a:t>t</a:t>
              </a:r>
              <a:endParaRPr lang="ru-RU" alt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Rectangle 10"/>
          <p:cNvSpPr>
            <a:spLocks/>
          </p:cNvSpPr>
          <p:nvPr/>
        </p:nvSpPr>
        <p:spPr bwMode="auto">
          <a:xfrm>
            <a:off x="468313" y="4292600"/>
            <a:ext cx="83518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/>
              <a:t>де </a:t>
            </a:r>
            <a:r>
              <a:rPr lang="en-US" altLang="ru-RU" b="1" i="1" dirty="0">
                <a:solidFill>
                  <a:srgbClr val="002060"/>
                </a:solidFill>
              </a:rPr>
              <a:t>l</a:t>
            </a:r>
            <a:r>
              <a:rPr lang="ru-RU" altLang="ru-RU" sz="2400" b="1" dirty="0">
                <a:solidFill>
                  <a:srgbClr val="002060"/>
                </a:solidFill>
              </a:rPr>
              <a:t> -</a:t>
            </a:r>
            <a:r>
              <a:rPr lang="ru-RU" altLang="ru-RU" sz="2400" b="1" dirty="0"/>
              <a:t> шлях, </a:t>
            </a:r>
            <a:r>
              <a:rPr lang="ru-RU" altLang="ru-RU" sz="2400" b="1" dirty="0" err="1"/>
              <a:t>пройдений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тілом</a:t>
            </a:r>
            <a:r>
              <a:rPr lang="ru-RU" altLang="ru-RU" sz="2400" b="1" dirty="0"/>
              <a:t>; </a:t>
            </a:r>
            <a:r>
              <a:rPr lang="ru-RU" altLang="ru-RU" sz="2400" b="1" dirty="0">
                <a:solidFill>
                  <a:srgbClr val="CC0000"/>
                </a:solidFill>
              </a:rPr>
              <a:t> </a:t>
            </a:r>
            <a:endParaRPr lang="en-US" altLang="ru-RU" sz="2400" b="1" dirty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</a:rPr>
              <a:t> </a:t>
            </a:r>
            <a:r>
              <a:rPr lang="uk-UA" alt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- </a:t>
            </a:r>
            <a:r>
              <a:rPr lang="ru-RU" altLang="ru-RU" sz="2400" b="1" dirty="0" err="1"/>
              <a:t>швидкість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r>
              <a:rPr lang="ru-RU" altLang="ru-RU" sz="2400" b="1" dirty="0"/>
              <a:t>;</a:t>
            </a:r>
            <a:endParaRPr lang="ru-RU" altLang="ru-RU" sz="2400" b="1" dirty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ru-RU" sz="2800" b="1" dirty="0">
                <a:solidFill>
                  <a:srgbClr val="002060"/>
                </a:solidFill>
              </a:rPr>
              <a:t>t</a:t>
            </a:r>
            <a:r>
              <a:rPr lang="uk-UA" altLang="ru-RU" sz="2800" b="1" dirty="0">
                <a:solidFill>
                  <a:srgbClr val="CC0000"/>
                </a:solidFill>
              </a:rPr>
              <a:t> </a:t>
            </a:r>
            <a:r>
              <a:rPr lang="ru-RU" altLang="ru-RU" sz="2400" b="1" dirty="0"/>
              <a:t>- час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endParaRPr lang="ru-RU" altLang="ru-RU" sz="2400" b="1" dirty="0"/>
          </a:p>
        </p:txBody>
      </p:sp>
      <p:sp>
        <p:nvSpPr>
          <p:cNvPr id="15" name="Нижний колонтитул 2"/>
          <p:cNvSpPr txBox="1">
            <a:spLocks/>
          </p:cNvSpPr>
          <p:nvPr/>
        </p:nvSpPr>
        <p:spPr>
          <a:xfrm>
            <a:off x="3133283" y="6310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18</a:t>
            </a:fld>
            <a:endParaRPr lang="en-US" altLang="ru-RU" dirty="0"/>
          </a:p>
        </p:txBody>
      </p:sp>
      <p:pic>
        <p:nvPicPr>
          <p:cNvPr id="17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716" y="-99392"/>
            <a:ext cx="9329598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9799"/>
            <a:ext cx="853368" cy="9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2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199" y="1196752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b="1" kern="0" dirty="0" smtClean="0">
                <a:solidFill>
                  <a:srgbClr val="002060"/>
                </a:solidFill>
              </a:rPr>
              <a:t>В</a:t>
            </a:r>
            <a:r>
              <a:rPr lang="uk-UA" altLang="ru-RU" b="1" kern="0" dirty="0" err="1" smtClean="0">
                <a:solidFill>
                  <a:srgbClr val="002060"/>
                </a:solidFill>
              </a:rPr>
              <a:t>изначення</a:t>
            </a:r>
            <a:r>
              <a:rPr lang="uk-UA" altLang="ru-RU" b="1" kern="0" dirty="0" smtClean="0">
                <a:solidFill>
                  <a:srgbClr val="002060"/>
                </a:solidFill>
              </a:rPr>
              <a:t> часу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251520" y="1988840"/>
            <a:ext cx="8640959" cy="134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</a:pPr>
            <a:r>
              <a:rPr lang="uk-UA" altLang="ru-RU" sz="2400" b="1" kern="0" dirty="0" smtClean="0"/>
              <a:t>		</a:t>
            </a:r>
            <a:r>
              <a:rPr lang="uk-UA" altLang="ru-RU" sz="3200" kern="0" dirty="0" smtClean="0"/>
              <a:t>Щоб визначити</a:t>
            </a:r>
            <a:r>
              <a:rPr lang="ru-RU" altLang="ru-RU" sz="3200" kern="0" dirty="0" smtClean="0"/>
              <a:t> час </a:t>
            </a:r>
            <a:r>
              <a:rPr lang="ru-RU" altLang="ru-RU" sz="3200" kern="0" dirty="0" err="1" smtClean="0"/>
              <a:t>руху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тіла</a:t>
            </a:r>
            <a:r>
              <a:rPr lang="ru-RU" altLang="ru-RU" sz="3200" kern="0" dirty="0" smtClean="0"/>
              <a:t>, треба </a:t>
            </a:r>
            <a:r>
              <a:rPr lang="ru-RU" altLang="ru-RU" sz="3200" kern="0" dirty="0" err="1" smtClean="0"/>
              <a:t>пройдений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тілом</a:t>
            </a:r>
            <a:r>
              <a:rPr lang="ru-RU" altLang="ru-RU" sz="3200" kern="0" dirty="0" smtClean="0"/>
              <a:t> шлях </a:t>
            </a:r>
            <a:r>
              <a:rPr lang="ru-RU" altLang="ru-RU" sz="3200" kern="0" dirty="0" err="1" smtClean="0"/>
              <a:t>поділити</a:t>
            </a:r>
            <a:r>
              <a:rPr lang="ru-RU" altLang="ru-RU" sz="3200" kern="0" dirty="0" smtClean="0"/>
              <a:t> на </a:t>
            </a:r>
            <a:r>
              <a:rPr lang="ru-RU" altLang="ru-RU" sz="3200" kern="0" dirty="0" err="1" smtClean="0"/>
              <a:t>швидкість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руху</a:t>
            </a:r>
            <a:r>
              <a:rPr lang="ru-RU" altLang="ru-RU" sz="3200" kern="0" dirty="0" smtClean="0"/>
              <a:t> </a:t>
            </a:r>
            <a:r>
              <a:rPr lang="ru-RU" altLang="ru-RU" sz="3200" kern="0" dirty="0" err="1" smtClean="0"/>
              <a:t>тіла</a:t>
            </a:r>
            <a:r>
              <a:rPr lang="ru-RU" altLang="ru-RU" sz="3200" kern="0" dirty="0" smtClean="0"/>
              <a:t>:</a:t>
            </a:r>
            <a:endParaRPr lang="uk-UA" altLang="ru-RU" sz="3200" kern="0" dirty="0" smtClean="0"/>
          </a:p>
          <a:p>
            <a:pPr>
              <a:lnSpc>
                <a:spcPct val="150000"/>
              </a:lnSpc>
            </a:pPr>
            <a:endParaRPr lang="uk-UA" altLang="ru-RU" sz="2400" b="1" kern="0" dirty="0" smtClean="0"/>
          </a:p>
          <a:p>
            <a:pPr>
              <a:lnSpc>
                <a:spcPct val="150000"/>
              </a:lnSpc>
            </a:pPr>
            <a:endParaRPr lang="uk-UA" altLang="ru-RU" sz="2400" b="1" i="1" kern="0" dirty="0" smtClean="0"/>
          </a:p>
          <a:p>
            <a:pPr>
              <a:lnSpc>
                <a:spcPct val="150000"/>
              </a:lnSpc>
            </a:pPr>
            <a:endParaRPr lang="ru-RU" altLang="ru-RU" sz="2400" b="1" kern="0" dirty="0" smtClean="0"/>
          </a:p>
        </p:txBody>
      </p:sp>
      <p:grpSp>
        <p:nvGrpSpPr>
          <p:cNvPr id="17" name="Группа 4"/>
          <p:cNvGrpSpPr>
            <a:grpSpLocks/>
          </p:cNvGrpSpPr>
          <p:nvPr/>
        </p:nvGrpSpPr>
        <p:grpSpPr bwMode="auto">
          <a:xfrm>
            <a:off x="3756818" y="3117850"/>
            <a:ext cx="1774825" cy="1174750"/>
            <a:chOff x="5436096" y="2596802"/>
            <a:chExt cx="1775117" cy="1173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8" name="Группа 27"/>
            <p:cNvGrpSpPr>
              <a:grpSpLocks/>
            </p:cNvGrpSpPr>
            <p:nvPr/>
          </p:nvGrpSpPr>
          <p:grpSpPr bwMode="auto">
            <a:xfrm>
              <a:off x="5436096" y="2596802"/>
              <a:ext cx="1775117" cy="1151507"/>
              <a:chOff x="3252393" y="4869160"/>
              <a:chExt cx="1775117" cy="1151507"/>
            </a:xfrm>
            <a:grpFill/>
          </p:grpSpPr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3252393" y="5035700"/>
                <a:ext cx="311201" cy="3663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ru-RU" sz="1800">
                    <a:solidFill>
                      <a:srgbClr val="000000"/>
                    </a:solidFill>
                  </a:rPr>
                  <a:t>  </a:t>
                </a: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 bwMode="auto">
              <a:xfrm>
                <a:off x="3252393" y="4869160"/>
                <a:ext cx="1775117" cy="1151507"/>
              </a:xfrm>
              <a:prstGeom prst="rect">
                <a:avLst/>
              </a:prstGeom>
              <a:grp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TextBox 3"/>
              <p:cNvSpPr txBox="1">
                <a:spLocks noChangeArrowheads="1"/>
              </p:cNvSpPr>
              <p:nvPr/>
            </p:nvSpPr>
            <p:spPr bwMode="auto">
              <a:xfrm>
                <a:off x="3433398" y="5194485"/>
                <a:ext cx="678503" cy="584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i="1" dirty="0">
                    <a:solidFill>
                      <a:srgbClr val="002060"/>
                    </a:solidFill>
                  </a:rPr>
                  <a:t>t </a:t>
                </a:r>
                <a:r>
                  <a:rPr lang="en-US" altLang="ru-RU" i="1" dirty="0">
                    <a:solidFill>
                      <a:srgbClr val="000000"/>
                    </a:solidFill>
                  </a:rPr>
                  <a:t>=</a:t>
                </a:r>
                <a:endParaRPr lang="ru-RU" altLang="ru-RU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Box 10"/>
              <p:cNvSpPr txBox="1">
                <a:spLocks noChangeArrowheads="1"/>
              </p:cNvSpPr>
              <p:nvPr/>
            </p:nvSpPr>
            <p:spPr bwMode="auto">
              <a:xfrm>
                <a:off x="4309842" y="4869160"/>
                <a:ext cx="377088" cy="6457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3600" i="1" dirty="0">
                    <a:solidFill>
                      <a:srgbClr val="002060"/>
                    </a:solidFill>
                  </a:rPr>
                  <a:t>ℓ</a:t>
                </a: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 bwMode="auto">
              <a:xfrm flipH="1">
                <a:off x="4219340" y="5476635"/>
                <a:ext cx="546190" cy="0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6423683" y="3191588"/>
              <a:ext cx="458863" cy="5789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 dirty="0">
                  <a:solidFill>
                    <a:srgbClr val="002060"/>
                  </a:solidFill>
                  <a:latin typeface="Script MT Bold" pitchFamily="66" charset="0"/>
                </a:rPr>
                <a:t>V</a:t>
              </a:r>
              <a:endParaRPr lang="ru-RU" altLang="ru-RU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5" name="Rectangle 10"/>
          <p:cNvSpPr>
            <a:spLocks/>
          </p:cNvSpPr>
          <p:nvPr/>
        </p:nvSpPr>
        <p:spPr bwMode="auto">
          <a:xfrm>
            <a:off x="468313" y="4292600"/>
            <a:ext cx="83518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 dirty="0"/>
              <a:t>де   </a:t>
            </a:r>
            <a:r>
              <a:rPr lang="en-US" altLang="ru-RU" sz="2400" b="1" dirty="0">
                <a:solidFill>
                  <a:srgbClr val="002060"/>
                </a:solidFill>
              </a:rPr>
              <a:t>t</a:t>
            </a:r>
            <a:r>
              <a:rPr lang="uk-UA" altLang="ru-RU" sz="2400" b="1" dirty="0">
                <a:solidFill>
                  <a:srgbClr val="CC0000"/>
                </a:solidFill>
              </a:rPr>
              <a:t> </a:t>
            </a:r>
            <a:r>
              <a:rPr lang="ru-RU" altLang="ru-RU" sz="2400" b="1" dirty="0"/>
              <a:t>- час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endParaRPr lang="ru-RU" altLang="ru-RU" sz="2400" b="1" dirty="0"/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en-US" altLang="ru-RU" sz="2400" b="1" i="1" dirty="0">
                <a:solidFill>
                  <a:srgbClr val="002060"/>
                </a:solidFill>
              </a:rPr>
              <a:t>l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/>
              <a:t>- шлях, </a:t>
            </a:r>
            <a:r>
              <a:rPr lang="ru-RU" altLang="ru-RU" sz="2400" b="1" dirty="0" err="1"/>
              <a:t>пройдений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тілом</a:t>
            </a:r>
            <a:r>
              <a:rPr lang="ru-RU" altLang="ru-RU" sz="2400" b="1" dirty="0"/>
              <a:t>; </a:t>
            </a:r>
          </a:p>
          <a:p>
            <a:pPr eaLnBrk="1" hangingPunct="1">
              <a:buFontTx/>
              <a:buNone/>
            </a:pPr>
            <a:r>
              <a:rPr lang="ru-RU" altLang="ru-RU" sz="2400" b="1" dirty="0" smtClean="0"/>
              <a:t>         - </a:t>
            </a:r>
            <a:r>
              <a:rPr lang="ru-RU" altLang="ru-RU" sz="2400" b="1" dirty="0" err="1"/>
              <a:t>швидкість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r>
              <a:rPr lang="ru-RU" altLang="ru-RU" sz="2400" b="1" dirty="0"/>
              <a:t>;</a:t>
            </a:r>
            <a:endParaRPr lang="ru-RU" altLang="ru-RU" sz="2400" b="1" dirty="0">
              <a:solidFill>
                <a:srgbClr val="CC0000"/>
              </a:solidFill>
            </a:endParaRPr>
          </a:p>
        </p:txBody>
      </p:sp>
      <p:sp>
        <p:nvSpPr>
          <p:cNvPr id="26" name="Нижний колонтитул 2"/>
          <p:cNvSpPr txBox="1">
            <a:spLocks/>
          </p:cNvSpPr>
          <p:nvPr/>
        </p:nvSpPr>
        <p:spPr>
          <a:xfrm>
            <a:off x="3146612" y="6310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14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444" y="-168511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468313" y="5113459"/>
            <a:ext cx="458788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002060"/>
                </a:solidFill>
                <a:latin typeface="Script MT Bold" pitchFamily="66" charset="0"/>
              </a:rPr>
              <a:t>V</a:t>
            </a:r>
            <a:endParaRPr lang="ru-RU" altLang="ru-RU" i="1" dirty="0">
              <a:solidFill>
                <a:srgbClr val="002060"/>
              </a:solidFill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19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1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002060"/>
                </a:solidFill>
              </a:rPr>
              <a:t>Завдання: 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b="1" dirty="0" err="1" smtClean="0">
                <a:solidFill>
                  <a:srgbClr val="002060"/>
                </a:solidFill>
              </a:rPr>
              <a:t>Учні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повинні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розуміти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поняття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прямолінійний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рівномірний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рух</a:t>
            </a:r>
            <a:r>
              <a:rPr lang="ru-RU" altLang="ru-RU" b="1" dirty="0" smtClean="0">
                <a:solidFill>
                  <a:srgbClr val="002060"/>
                </a:solidFill>
              </a:rPr>
              <a:t>,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швидкість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руху</a:t>
            </a:r>
            <a:r>
              <a:rPr lang="ru-RU" altLang="ru-RU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уміти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описати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механічний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рух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графічно</a:t>
            </a:r>
            <a:r>
              <a:rPr lang="ru-RU" altLang="ru-RU" b="1" dirty="0" smtClean="0">
                <a:solidFill>
                  <a:srgbClr val="002060"/>
                </a:solidFill>
              </a:rPr>
              <a:t> й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аналітично</a:t>
            </a:r>
            <a:r>
              <a:rPr lang="ru-RU" altLang="ru-RU" b="1" dirty="0" smtClean="0">
                <a:solidFill>
                  <a:srgbClr val="002060"/>
                </a:solidFill>
              </a:rPr>
              <a:t> і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проводити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аналіз</a:t>
            </a:r>
            <a:r>
              <a:rPr lang="ru-RU" altLang="ru-RU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вміти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розв'язувати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задачі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06" y="-99392"/>
            <a:ext cx="9251950" cy="72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42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6"/>
          <p:cNvSpPr txBox="1">
            <a:spLocks noChangeArrowheads="1"/>
          </p:cNvSpPr>
          <p:nvPr/>
        </p:nvSpPr>
        <p:spPr>
          <a:xfrm>
            <a:off x="5470525" y="188913"/>
            <a:ext cx="3673475" cy="7191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uk-UA" altLang="ru-RU" b="1" kern="0" dirty="0" smtClean="0">
                <a:solidFill>
                  <a:srgbClr val="002060"/>
                </a:solidFill>
              </a:rPr>
              <a:t>Графік руху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4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71034"/>
              </p:ext>
            </p:extLst>
          </p:nvPr>
        </p:nvGraphicFramePr>
        <p:xfrm>
          <a:off x="1044427" y="908050"/>
          <a:ext cx="7416502" cy="2651760"/>
        </p:xfrm>
        <a:graphic>
          <a:graphicData uri="http://schemas.openxmlformats.org/drawingml/2006/table">
            <a:tbl>
              <a:tblPr/>
              <a:tblGrid>
                <a:gridCol w="1427791"/>
                <a:gridCol w="3050151"/>
                <a:gridCol w="2938560"/>
              </a:tblGrid>
              <a:tr h="766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Час,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Шлях автомобіля, км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Шлях мотоцикла, км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4" descr="iUcGSkr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3"/>
            <a:ext cx="7417321" cy="23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20</a:t>
            </a:fld>
            <a:endParaRPr lang="en-US" altLang="ru-RU" dirty="0"/>
          </a:p>
        </p:txBody>
      </p:sp>
      <p:sp>
        <p:nvSpPr>
          <p:cNvPr id="6" name="Нижний колонтитул 2"/>
          <p:cNvSpPr txBox="1">
            <a:spLocks/>
          </p:cNvSpPr>
          <p:nvPr/>
        </p:nvSpPr>
        <p:spPr>
          <a:xfrm>
            <a:off x="3146612" y="6310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10761" y="260648"/>
            <a:ext cx="50160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Задача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8864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21</a:t>
            </a:fld>
            <a:endParaRPr lang="en-US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437081"/>
                  </p:ext>
                </p:extLst>
              </p:nvPr>
            </p:nvGraphicFramePr>
            <p:xfrm>
              <a:off x="595273" y="2276872"/>
              <a:ext cx="7776864" cy="43891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31113"/>
                    <a:gridCol w="1809209"/>
                    <a:gridCol w="4036542"/>
                  </a:tblGrid>
                  <a:tr h="333855">
                    <a:tc>
                      <a:txBody>
                        <a:bodyPr/>
                        <a:lstStyle/>
                        <a:p>
                          <a:pPr indent="18034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>
                              <a:solidFill>
                                <a:srgbClr val="002060"/>
                              </a:solidFill>
                              <a:effectLst/>
                            </a:rPr>
                            <a:t>Дано</a:t>
                          </a: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034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СІ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61925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Розвязання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 = 1</a:t>
                          </a:r>
                          <a:r>
                            <a:rPr lang="en-US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80 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км/</a:t>
                          </a:r>
                          <a:r>
                            <a:rPr lang="uk-UA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год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rowSpan="8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Швидкість: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  <a:sym typeface="Symbol"/>
                            </a:rPr>
                            <a:t>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Переміщення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: 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𝑣𝑡</m:t>
                              </m:r>
                            </m:oMath>
                          </a14:m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Одиниці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 величин: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ru-RU" sz="240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км</m:t>
                                    </m:r>
                                  </m:num>
                                  <m:den>
                                    <m:r>
                                      <a:rPr lang="uk-UA" sz="2400" b="1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год</m:t>
                                    </m:r>
                                  </m:den>
                                </m:f>
                                <m:r>
                                  <a:rPr lang="ru-RU" sz="240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uk-UA" sz="2400" b="1" i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год</m:t>
                                </m:r>
                                <m:r>
                                  <a:rPr lang="ru-RU" sz="240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=км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=180∙2=360</m:t>
                              </m:r>
                            </m:oMath>
                          </a14:m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=360 км</m:t>
                              </m:r>
                            </m:oMath>
                          </a14:m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.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 = 2 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год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 indent="180340">
                            <a:spcBef>
                              <a:spcPts val="2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Знайти</a:t>
                          </a: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240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−?</m:t>
                              </m:r>
                            </m:oMath>
                          </a14:m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 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33855">
                    <a:tc gridSpan="3">
                      <a:txBody>
                        <a:bodyPr/>
                        <a:lstStyle/>
                        <a:p>
                          <a:pPr indent="180340" algn="just">
                            <a:spcBef>
                              <a:spcPts val="2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Відповідь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:  </a:t>
                          </a:r>
                          <a14:m>
                            <m:oMath xmlns:m="http://schemas.openxmlformats.org/officeDocument/2006/math"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sz="240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  <m:t>=360 км</m:t>
                              </m:r>
                            </m:oMath>
                          </a14:m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.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437081"/>
                  </p:ext>
                </p:extLst>
              </p:nvPr>
            </p:nvGraphicFramePr>
            <p:xfrm>
              <a:off x="595273" y="2276872"/>
              <a:ext cx="7776864" cy="43891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31113"/>
                    <a:gridCol w="1809209"/>
                    <a:gridCol w="4036542"/>
                  </a:tblGrid>
                  <a:tr h="365760">
                    <a:tc>
                      <a:txBody>
                        <a:bodyPr/>
                        <a:lstStyle/>
                        <a:p>
                          <a:pPr indent="18034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>
                              <a:solidFill>
                                <a:srgbClr val="002060"/>
                              </a:solidFill>
                              <a:effectLst/>
                            </a:rPr>
                            <a:t>Дано</a:t>
                          </a: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034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СІ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61925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Розвязання</a:t>
                          </a:r>
                          <a:r>
                            <a:rPr lang="ru-RU" sz="2400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850" marR="73850" marT="0" marB="0" anchor="ctr">
                        <a:blipFill rotWithShape="1">
                          <a:blip r:embed="rId2"/>
                          <a:stretch>
                            <a:fillRect l="-315" t="-63333" r="-302524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rowSpan="8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850" marR="73850" marT="0" marB="0">
                        <a:blipFill rotWithShape="1">
                          <a:blip r:embed="rId2"/>
                          <a:stretch>
                            <a:fillRect l="-92749" t="-14074" r="-151" b="-27778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850" marR="73850" marT="0" marB="0" anchor="ctr">
                        <a:blipFill rotWithShape="1">
                          <a:blip r:embed="rId2"/>
                          <a:stretch>
                            <a:fillRect l="-315" t="-326667" r="-302524" b="-8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indent="180340">
                            <a:spcBef>
                              <a:spcPts val="2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ru-RU" sz="2400" u="sng" dirty="0" err="1" smtClean="0">
                              <a:solidFill>
                                <a:srgbClr val="002060"/>
                              </a:solidFill>
                              <a:effectLst/>
                            </a:rPr>
                            <a:t>Знайти</a:t>
                          </a: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: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850" marR="73850" marT="0" marB="0">
                        <a:blipFill rotWithShape="1">
                          <a:blip r:embed="rId2"/>
                          <a:stretch>
                            <a:fillRect l="-315" t="-826667" r="-302524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 gridSpan="3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2060"/>
                              </a:solidFill>
                              <a:effectLst/>
                            </a:rPr>
                            <a:t> </a:t>
                          </a:r>
                          <a:endParaRPr lang="ru-RU" sz="2000" dirty="0">
                            <a:solidFill>
                              <a:srgbClr val="002060"/>
                            </a:solidFill>
                            <a:effectLst/>
                            <a:latin typeface="SchoolBookCTT"/>
                            <a:ea typeface="Times New Roman"/>
                            <a:cs typeface="Times New Roman"/>
                          </a:endParaRPr>
                        </a:p>
                      </a:txBody>
                      <a:tcPr marL="73850" marR="73850" marT="0" marB="0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65760"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850" marR="73850" marT="0" marB="0">
                        <a:blipFill rotWithShape="1">
                          <a:blip r:embed="rId2"/>
                          <a:stretch>
                            <a:fillRect l="-78" t="-1126667" r="-78" b="-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834" y="-17774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12" y="1412776"/>
            <a:ext cx="849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рівномірного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180 км/год,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проходить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час?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2"/>
          <p:cNvSpPr txBox="1">
            <a:spLocks/>
          </p:cNvSpPr>
          <p:nvPr/>
        </p:nvSpPr>
        <p:spPr>
          <a:xfrm>
            <a:off x="3146612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511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3</a:t>
            </a:fld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86094" y="6309320"/>
            <a:ext cx="2895600" cy="365125"/>
          </a:xfrm>
        </p:spPr>
        <p:txBody>
          <a:bodyPr/>
          <a:lstStyle/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1471604"/>
            <a:ext cx="5730174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charset="0"/>
              </a:defRPr>
            </a:lvl1pPr>
            <a:lvl2pPr algn="r"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4000" dirty="0" smtClean="0">
                <a:solidFill>
                  <a:srgbClr val="002060"/>
                </a:solidFill>
                <a:latin typeface="+mj-lt"/>
              </a:rPr>
              <a:t>За формою </a:t>
            </a:r>
            <a:r>
              <a:rPr lang="ru-RU" altLang="ru-RU" sz="4000" dirty="0" err="1" smtClean="0">
                <a:solidFill>
                  <a:srgbClr val="002060"/>
                </a:solidFill>
                <a:latin typeface="+mj-lt"/>
              </a:rPr>
              <a:t>траєкторії</a:t>
            </a:r>
            <a:endParaRPr lang="ru-RU" altLang="ru-RU" sz="4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3005805">
            <a:off x="3354780" y="3418669"/>
            <a:ext cx="522978" cy="637902"/>
          </a:xfrm>
          <a:prstGeom prst="downArrow">
            <a:avLst>
              <a:gd name="adj1" fmla="val 50000"/>
              <a:gd name="adj2" fmla="val 37555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8477049">
            <a:off x="5391546" y="3391074"/>
            <a:ext cx="460217" cy="673941"/>
          </a:xfrm>
          <a:prstGeom prst="downArrow">
            <a:avLst>
              <a:gd name="adj1" fmla="val 50000"/>
              <a:gd name="adj2" fmla="val 42621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/>
          </a:p>
        </p:txBody>
      </p:sp>
      <p:sp>
        <p:nvSpPr>
          <p:cNvPr id="9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971601" y="4146539"/>
            <a:ext cx="3384550" cy="1836737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</a:rPr>
              <a:t>Прямолінійний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</a:rPr>
              <a:t>рух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/>
              <a:t>– </a:t>
            </a:r>
            <a:r>
              <a:rPr lang="ru-RU" altLang="ru-RU" sz="2400" b="1" dirty="0" err="1"/>
              <a:t>рух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траєкторія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якого</a:t>
            </a:r>
            <a:r>
              <a:rPr lang="ru-RU" altLang="ru-RU" sz="2400" b="1" dirty="0"/>
              <a:t> є прямою </a:t>
            </a:r>
            <a:r>
              <a:rPr lang="ru-RU" altLang="ru-RU" sz="2400" b="1" dirty="0" err="1"/>
              <a:t>лінією</a:t>
            </a:r>
            <a:endParaRPr lang="ru-RU" altLang="ru-RU" sz="2400" b="1" dirty="0"/>
          </a:p>
        </p:txBody>
      </p:sp>
      <p:sp>
        <p:nvSpPr>
          <p:cNvPr id="10" name="Rectang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948986" y="4099289"/>
            <a:ext cx="3311525" cy="1836737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</a:rPr>
              <a:t>Криволінійний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</a:rPr>
              <a:t>рух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/>
              <a:t>– </a:t>
            </a:r>
            <a:r>
              <a:rPr lang="ru-RU" altLang="ru-RU" sz="2400" b="1" dirty="0" err="1"/>
              <a:t>рух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траєкторія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якого</a:t>
            </a:r>
            <a:r>
              <a:rPr lang="ru-RU" altLang="ru-RU" sz="2400" b="1" dirty="0"/>
              <a:t> є кривою </a:t>
            </a:r>
            <a:r>
              <a:rPr lang="ru-RU" altLang="ru-RU" sz="2400" b="1" dirty="0" err="1"/>
              <a:t>лінією</a:t>
            </a:r>
            <a:endParaRPr lang="ru-RU" altLang="ru-RU" sz="2400" b="1" dirty="0"/>
          </a:p>
        </p:txBody>
      </p:sp>
      <p:pic>
        <p:nvPicPr>
          <p:cNvPr id="11" name="Picture 9" descr="скачанные фай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4444"/>
            <a:ext cx="2653605" cy="137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yak-pisati-pryaniy-ruchkoyu_6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72" y="2463954"/>
            <a:ext cx="2304628" cy="133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07560" y="2204864"/>
            <a:ext cx="3539083" cy="12785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Механічний рух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5" descr="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7950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40712" y="6337771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4</a:t>
            </a:fld>
            <a:endParaRPr lang="en-US" alt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1800" y="1844824"/>
            <a:ext cx="83534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charset="0"/>
              </a:defRPr>
            </a:lvl1pPr>
            <a:lvl2pPr algn="r"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ru-RU" alt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Прямолінійний</a:t>
            </a:r>
            <a:r>
              <a:rPr lang="ru-RU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alt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рівномірний</a:t>
            </a:r>
            <a:r>
              <a:rPr lang="ru-RU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alt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рух</a:t>
            </a:r>
            <a:r>
              <a:rPr lang="ru-RU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</a:t>
            </a:r>
            <a:endParaRPr lang="ru-RU" altLang="ru-RU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15900" y="5080471"/>
            <a:ext cx="8785225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59011"/>
              </p:ext>
            </p:extLst>
          </p:nvPr>
        </p:nvGraphicFramePr>
        <p:xfrm>
          <a:off x="23812" y="3437409"/>
          <a:ext cx="24971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Clip" r:id="rId4" imgW="6545263" imgH="1706563" progId="MS_ClipArt_Gallery.2">
                  <p:embed/>
                </p:oleObj>
              </mc:Choice>
              <mc:Fallback>
                <p:oleObj name="Clip" r:id="rId4" imgW="6545263" imgH="17065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" y="3437409"/>
                        <a:ext cx="24971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91961"/>
              </p:ext>
            </p:extLst>
          </p:nvPr>
        </p:nvGraphicFramePr>
        <p:xfrm>
          <a:off x="2087562" y="3480271"/>
          <a:ext cx="24971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Clip" r:id="rId6" imgW="6545263" imgH="1706563" progId="MS_ClipArt_Gallery.2">
                  <p:embed/>
                </p:oleObj>
              </mc:Choice>
              <mc:Fallback>
                <p:oleObj name="Clip" r:id="rId6" imgW="6545263" imgH="17065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3480271"/>
                        <a:ext cx="24971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91502"/>
              </p:ext>
            </p:extLst>
          </p:nvPr>
        </p:nvGraphicFramePr>
        <p:xfrm>
          <a:off x="4321175" y="3513609"/>
          <a:ext cx="24971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Clip" r:id="rId7" imgW="6545263" imgH="1706563" progId="MS_ClipArt_Gallery.2">
                  <p:embed/>
                </p:oleObj>
              </mc:Choice>
              <mc:Fallback>
                <p:oleObj name="Clip" r:id="rId7" imgW="6545263" imgH="17065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3513609"/>
                        <a:ext cx="24971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949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711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473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3235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3997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4759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5521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283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7045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7807325" y="492807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22237" y="4186709"/>
            <a:ext cx="1120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5400" b="1">
                <a:latin typeface="SchoolBookCTT" pitchFamily="2" charset="0"/>
              </a:rPr>
              <a:t>0</a:t>
            </a:r>
            <a:endParaRPr lang="ru-RU" altLang="ru-RU" sz="2400">
              <a:latin typeface="SchoolBookCTT" pitchFamily="2" charset="0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782637" y="5461471"/>
            <a:ext cx="257175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782637" y="5842471"/>
            <a:ext cx="257175" cy="2286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82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2306637" y="5842471"/>
            <a:ext cx="257175" cy="2286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3830637" y="5842471"/>
            <a:ext cx="257175" cy="2286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5354637" y="5842471"/>
            <a:ext cx="257175" cy="2286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878637" y="5842471"/>
            <a:ext cx="257175" cy="2286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1544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2306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3068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3830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592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354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6116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878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640637" y="6223471"/>
            <a:ext cx="257175" cy="2286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3068637" y="5461471"/>
            <a:ext cx="257175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5354637" y="5461471"/>
            <a:ext cx="257175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7640637" y="5461471"/>
            <a:ext cx="257175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8402637" y="5842471"/>
            <a:ext cx="257175" cy="2286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189912" y="4093046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5400" b="1" i="1">
                <a:latin typeface="SchoolBookCTT" pitchFamily="2" charset="0"/>
              </a:rPr>
              <a:t>x</a:t>
            </a:r>
            <a:endParaRPr lang="ru-RU" altLang="ru-RU" sz="2400">
              <a:latin typeface="SchoolBookCTT" pitchFamily="2" charset="0"/>
            </a:endParaRPr>
          </a:p>
        </p:txBody>
      </p:sp>
      <p:graphicFrame>
        <p:nvGraphicFramePr>
          <p:cNvPr id="4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74972"/>
              </p:ext>
            </p:extLst>
          </p:nvPr>
        </p:nvGraphicFramePr>
        <p:xfrm>
          <a:off x="6575425" y="3516784"/>
          <a:ext cx="24971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Clip" r:id="rId8" imgW="6545263" imgH="1706563" progId="MS_ClipArt_Gallery.2">
                  <p:embed/>
                </p:oleObj>
              </mc:Choice>
              <mc:Fallback>
                <p:oleObj name="Clip" r:id="rId8" imgW="6545263" imgH="17065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5" y="3516784"/>
                        <a:ext cx="24971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75500" y="63377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43" name="Picture 15" descr="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48874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build="p" autoUpdateAnimBg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45301" y="6324675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5</a:t>
            </a:fld>
            <a:endParaRPr lang="en-US" alt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30225" y="2535867"/>
            <a:ext cx="82296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uk-UA" altLang="ru-RU" sz="2400" b="1" kern="0" dirty="0" smtClean="0">
                <a:solidFill>
                  <a:srgbClr val="CC0000"/>
                </a:solidFill>
              </a:rPr>
              <a:t>  </a:t>
            </a:r>
            <a:r>
              <a:rPr lang="uk-UA" altLang="ru-RU" sz="2400" b="1" kern="0" dirty="0" smtClean="0">
                <a:solidFill>
                  <a:srgbClr val="002060"/>
                </a:solidFill>
              </a:rPr>
              <a:t>Рівномірний рух </a:t>
            </a:r>
            <a:r>
              <a:rPr lang="uk-UA" altLang="ru-RU" sz="2400" b="1" kern="0" dirty="0" smtClean="0"/>
              <a:t>- рух, під час якого тіло за будь-які однакові інтервали часу проходить однаковий шлях</a:t>
            </a:r>
            <a:r>
              <a:rPr lang="ru-RU" altLang="ru-RU" sz="2400" kern="0" dirty="0" smtClean="0"/>
              <a:t> </a:t>
            </a:r>
          </a:p>
        </p:txBody>
      </p:sp>
      <p:pic>
        <p:nvPicPr>
          <p:cNvPr id="7" name="Picture 5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60" y="3819401"/>
            <a:ext cx="2212679" cy="2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enusRot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37" y="3819401"/>
            <a:ext cx="2592288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3568" y="6038851"/>
            <a:ext cx="376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</a:rPr>
              <a:t>Рух годинникової стрілки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20124" y="6010593"/>
            <a:ext cx="390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002060"/>
                </a:solidFill>
              </a:rPr>
              <a:t>Рух планет навколо Сонця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97225" y="63134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31800" y="1844824"/>
            <a:ext cx="83534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charset="0"/>
              </a:defRPr>
            </a:lvl1pPr>
            <a:lvl2pPr algn="r"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ru-RU" alt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Прямолінійний</a:t>
            </a:r>
            <a:r>
              <a:rPr lang="ru-RU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alt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рівномірний</a:t>
            </a:r>
            <a:r>
              <a:rPr lang="ru-RU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alt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рух</a:t>
            </a:r>
            <a:r>
              <a:rPr lang="ru-RU" alt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</a:t>
            </a:r>
            <a:endParaRPr lang="ru-RU" altLang="ru-RU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4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8874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02312" y="6309320"/>
            <a:ext cx="838200" cy="342752"/>
          </a:xfrm>
        </p:spPr>
        <p:txBody>
          <a:bodyPr/>
          <a:lstStyle/>
          <a:p>
            <a:fld id="{9637C516-0AFE-4956-844D-ED61E551F1CB}" type="slidenum">
              <a:rPr lang="en-US" altLang="ru-RU" smtClean="0"/>
              <a:pPr/>
              <a:t>6</a:t>
            </a:fld>
            <a:endParaRPr lang="en-US" altLang="ru-RU" dirty="0"/>
          </a:p>
        </p:txBody>
      </p:sp>
      <p:sp>
        <p:nvSpPr>
          <p:cNvPr id="8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23528" y="1628800"/>
            <a:ext cx="8496944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rgbClr val="002060"/>
                </a:solidFill>
              </a:rPr>
              <a:t>Прямолінійний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</a:rPr>
              <a:t>рівномірний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</a:rPr>
              <a:t>рух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/>
              <a:t>- </a:t>
            </a:r>
            <a:r>
              <a:rPr lang="ru-RU" altLang="ru-RU" b="1" dirty="0" err="1"/>
              <a:t>рух</a:t>
            </a:r>
            <a:r>
              <a:rPr lang="ru-RU" altLang="ru-RU" b="1" dirty="0"/>
              <a:t>, </a:t>
            </a:r>
            <a:r>
              <a:rPr lang="ru-RU" altLang="ru-RU" b="1" dirty="0" err="1"/>
              <a:t>під</a:t>
            </a:r>
            <a:r>
              <a:rPr lang="ru-RU" altLang="ru-RU" b="1" dirty="0"/>
              <a:t> час </a:t>
            </a:r>
            <a:r>
              <a:rPr lang="ru-RU" altLang="ru-RU" b="1" dirty="0" err="1"/>
              <a:t>якого</a:t>
            </a:r>
            <a:r>
              <a:rPr lang="ru-RU" altLang="ru-RU" b="1" dirty="0"/>
              <a:t> </a:t>
            </a:r>
            <a:r>
              <a:rPr lang="ru-RU" altLang="ru-RU" b="1" dirty="0" err="1"/>
              <a:t>тіло</a:t>
            </a:r>
            <a:r>
              <a:rPr lang="ru-RU" altLang="ru-RU" b="1" dirty="0"/>
              <a:t> за будь-</a:t>
            </a:r>
            <a:r>
              <a:rPr lang="ru-RU" altLang="ru-RU" b="1" dirty="0" err="1"/>
              <a:t>які</a:t>
            </a:r>
            <a:r>
              <a:rPr lang="ru-RU" altLang="ru-RU" b="1" dirty="0"/>
              <a:t> </a:t>
            </a:r>
            <a:r>
              <a:rPr lang="ru-RU" altLang="ru-RU" b="1" dirty="0" err="1"/>
              <a:t>однакові</a:t>
            </a:r>
            <a:r>
              <a:rPr lang="ru-RU" altLang="ru-RU" b="1" dirty="0"/>
              <a:t> </a:t>
            </a:r>
            <a:r>
              <a:rPr lang="ru-RU" altLang="ru-RU" b="1" dirty="0" err="1"/>
              <a:t>інтервали</a:t>
            </a:r>
            <a:r>
              <a:rPr lang="ru-RU" altLang="ru-RU" b="1" dirty="0"/>
              <a:t> часу проходить </a:t>
            </a:r>
            <a:r>
              <a:rPr lang="ru-RU" altLang="ru-RU" b="1" dirty="0" err="1"/>
              <a:t>однаковий</a:t>
            </a:r>
            <a:r>
              <a:rPr lang="ru-RU" altLang="ru-RU" b="1" dirty="0"/>
              <a:t> шлях по </a:t>
            </a:r>
            <a:r>
              <a:rPr lang="ru-RU" altLang="ru-RU" b="1" dirty="0" err="1"/>
              <a:t>прямолінійній</a:t>
            </a:r>
            <a:r>
              <a:rPr lang="ru-RU" altLang="ru-RU" b="1" dirty="0"/>
              <a:t> </a:t>
            </a:r>
            <a:r>
              <a:rPr lang="ru-RU" altLang="ru-RU" b="1" dirty="0" err="1"/>
              <a:t>траєкторії</a:t>
            </a:r>
            <a:endParaRPr lang="ru-RU" altLang="ru-RU" b="1" dirty="0"/>
          </a:p>
        </p:txBody>
      </p:sp>
      <p:pic>
        <p:nvPicPr>
          <p:cNvPr id="9" name="Picture 9" descr="STAMAR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465538"/>
            <a:ext cx="4104456" cy="272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2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7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8874" y="-153025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56592" y="6381328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7</a:t>
            </a:fld>
            <a:endParaRPr lang="en-US" altLang="ru-RU" dirty="0"/>
          </a:p>
        </p:txBody>
      </p:sp>
      <p:sp>
        <p:nvSpPr>
          <p:cNvPr id="6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08886" y="1988840"/>
            <a:ext cx="8209284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rgbClr val="002060"/>
                </a:solidFill>
              </a:rPr>
              <a:t>Швидкість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</a:rPr>
              <a:t>рівномірного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</a:rPr>
              <a:t>руху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</a:rPr>
              <a:t>тіла</a:t>
            </a: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/>
              <a:t>— </a:t>
            </a:r>
            <a:r>
              <a:rPr lang="ru-RU" altLang="ru-RU" b="1" dirty="0" err="1"/>
              <a:t>це</a:t>
            </a:r>
            <a:r>
              <a:rPr lang="ru-RU" altLang="ru-RU" b="1" dirty="0"/>
              <a:t> </a:t>
            </a:r>
            <a:r>
              <a:rPr lang="ru-RU" altLang="ru-RU" b="1" dirty="0" err="1"/>
              <a:t>фізична</a:t>
            </a:r>
            <a:r>
              <a:rPr lang="ru-RU" altLang="ru-RU" b="1" dirty="0"/>
              <a:t> величина, </a:t>
            </a:r>
            <a:r>
              <a:rPr lang="ru-RU" altLang="ru-RU" b="1" dirty="0" err="1"/>
              <a:t>що</a:t>
            </a:r>
            <a:r>
              <a:rPr lang="ru-RU" altLang="ru-RU" b="1" dirty="0"/>
              <a:t> </a:t>
            </a:r>
            <a:r>
              <a:rPr lang="ru-RU" altLang="ru-RU" b="1" dirty="0" err="1"/>
              <a:t>показує</a:t>
            </a:r>
            <a:r>
              <a:rPr lang="ru-RU" altLang="ru-RU" b="1" dirty="0"/>
              <a:t>, </a:t>
            </a:r>
            <a:r>
              <a:rPr lang="ru-RU" altLang="ru-RU" b="1" dirty="0" err="1"/>
              <a:t>який</a:t>
            </a:r>
            <a:r>
              <a:rPr lang="ru-RU" altLang="ru-RU" b="1" dirty="0"/>
              <a:t> шлях проходить </a:t>
            </a:r>
            <a:r>
              <a:rPr lang="ru-RU" altLang="ru-RU" b="1" dirty="0" err="1"/>
              <a:t>тіло</a:t>
            </a:r>
            <a:r>
              <a:rPr lang="ru-RU" altLang="ru-RU" b="1" dirty="0"/>
              <a:t> за </a:t>
            </a:r>
            <a:r>
              <a:rPr lang="ru-RU" altLang="ru-RU" b="1" dirty="0" err="1"/>
              <a:t>одиницю</a:t>
            </a:r>
            <a:r>
              <a:rPr lang="ru-RU" altLang="ru-RU" b="1" dirty="0"/>
              <a:t> часу</a:t>
            </a:r>
          </a:p>
        </p:txBody>
      </p:sp>
      <p:sp>
        <p:nvSpPr>
          <p:cNvPr id="7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5" name="Picture 1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35446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05788" y="6273888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8</a:t>
            </a:fld>
            <a:endParaRPr lang="en-US" altLang="ru-RU" dirty="0"/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221848" y="1467734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b="1" kern="0" dirty="0" smtClean="0">
                <a:solidFill>
                  <a:srgbClr val="002060"/>
                </a:solidFill>
              </a:rPr>
              <a:t>В</a:t>
            </a:r>
            <a:r>
              <a:rPr lang="uk-UA" altLang="ru-RU" b="1" kern="0" dirty="0" err="1" smtClean="0">
                <a:solidFill>
                  <a:srgbClr val="002060"/>
                </a:solidFill>
              </a:rPr>
              <a:t>изначення</a:t>
            </a:r>
            <a:r>
              <a:rPr lang="uk-UA" altLang="ru-RU" b="1" kern="0" dirty="0" smtClean="0">
                <a:solidFill>
                  <a:srgbClr val="002060"/>
                </a:solidFill>
              </a:rPr>
              <a:t> швидкості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221848" y="2039234"/>
            <a:ext cx="865559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</a:pPr>
            <a:r>
              <a:rPr lang="uk-UA" altLang="ru-RU" sz="3200" b="1" kern="0" dirty="0" smtClean="0"/>
              <a:t>		Щоб визначити швидкість рівномірного руху тіла, треба шлях, пройдений тілом за певний інтервал часу, поділити на цей інтервал:</a:t>
            </a:r>
          </a:p>
          <a:p>
            <a:pPr algn="just">
              <a:lnSpc>
                <a:spcPct val="150000"/>
              </a:lnSpc>
            </a:pPr>
            <a:endParaRPr lang="uk-UA" altLang="ru-RU" sz="3200" b="1" kern="0" dirty="0" smtClean="0"/>
          </a:p>
          <a:p>
            <a:pPr algn="just">
              <a:lnSpc>
                <a:spcPct val="150000"/>
              </a:lnSpc>
            </a:pPr>
            <a:endParaRPr lang="uk-UA" altLang="ru-RU" sz="3200" b="1" i="1" kern="0" dirty="0" smtClean="0"/>
          </a:p>
          <a:p>
            <a:pPr algn="just">
              <a:lnSpc>
                <a:spcPct val="150000"/>
              </a:lnSpc>
            </a:pPr>
            <a:endParaRPr lang="ru-RU" altLang="ru-RU" sz="3200" b="1" kern="0" dirty="0" smtClean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79838" y="3861048"/>
            <a:ext cx="792162" cy="579437"/>
          </a:xfrm>
          <a:prstGeom prst="rect">
            <a:avLst/>
          </a:prstGeom>
          <a:solidFill>
            <a:srgbClr val="66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002060"/>
                </a:solidFill>
                <a:latin typeface="Script MT Bold" pitchFamily="66" charset="0"/>
              </a:rPr>
              <a:t>V</a:t>
            </a:r>
            <a:r>
              <a:rPr lang="uk-UA" altLang="ru-RU" b="1" dirty="0">
                <a:solidFill>
                  <a:srgbClr val="000000"/>
                </a:solidFill>
              </a:rPr>
              <a:t> </a:t>
            </a:r>
            <a:r>
              <a:rPr lang="en-US" altLang="ru-RU" b="1" i="1" dirty="0">
                <a:solidFill>
                  <a:srgbClr val="000000"/>
                </a:solidFill>
              </a:rPr>
              <a:t>=</a:t>
            </a:r>
            <a:endParaRPr lang="ru-RU" altLang="ru-RU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76800" y="3539582"/>
            <a:ext cx="622300" cy="1190794"/>
          </a:xfrm>
          <a:prstGeom prst="rect">
            <a:avLst/>
          </a:prstGeom>
          <a:solidFill>
            <a:srgbClr val="66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 dirty="0">
                <a:solidFill>
                  <a:srgbClr val="002060"/>
                </a:solidFill>
              </a:rPr>
              <a:t>ℓ</a:t>
            </a:r>
            <a:endParaRPr lang="en-US" altLang="ru-RU" sz="3600" b="1" i="1" baseline="-25000" dirty="0">
              <a:solidFill>
                <a:srgbClr val="002060"/>
              </a:solidFill>
              <a:latin typeface="Mistral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 dirty="0">
                <a:solidFill>
                  <a:srgbClr val="002060"/>
                </a:solidFill>
              </a:rPr>
              <a:t>t</a:t>
            </a:r>
            <a:endParaRPr lang="ru-RU" altLang="ru-RU" sz="3600" b="1" i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4876800" y="4077072"/>
            <a:ext cx="6223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/>
          </p:cNvSpPr>
          <p:nvPr/>
        </p:nvSpPr>
        <p:spPr bwMode="auto">
          <a:xfrm>
            <a:off x="525601" y="4725144"/>
            <a:ext cx="83518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ru-RU" sz="2400" b="1" dirty="0"/>
              <a:t>д</a:t>
            </a:r>
            <a:r>
              <a:rPr lang="ru-RU" altLang="ru-RU" sz="2400" b="1" dirty="0" smtClean="0"/>
              <a:t>е</a:t>
            </a:r>
            <a:r>
              <a:rPr lang="en-US" altLang="ru-RU" sz="2400" b="1" dirty="0" smtClean="0"/>
              <a:t>    </a:t>
            </a:r>
            <a:r>
              <a:rPr lang="ru-RU" altLang="ru-RU" sz="2400" b="1" dirty="0" smtClean="0"/>
              <a:t> - </a:t>
            </a:r>
            <a:r>
              <a:rPr lang="ru-RU" altLang="ru-RU" sz="2400" b="1" dirty="0" err="1"/>
              <a:t>швидкість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r>
              <a:rPr lang="ru-RU" altLang="ru-RU" sz="2400" b="1" dirty="0"/>
              <a:t>;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en-US" altLang="ru-RU" sz="2400" b="1" i="1" dirty="0">
                <a:solidFill>
                  <a:srgbClr val="002060"/>
                </a:solidFill>
              </a:rPr>
              <a:t>l</a:t>
            </a:r>
            <a:r>
              <a:rPr lang="ru-RU" altLang="ru-RU" sz="2400" b="1" dirty="0">
                <a:solidFill>
                  <a:srgbClr val="CC0000"/>
                </a:solidFill>
              </a:rPr>
              <a:t> </a:t>
            </a:r>
            <a:r>
              <a:rPr lang="ru-RU" altLang="ru-RU" sz="2400" b="1" dirty="0"/>
              <a:t>- шлях, </a:t>
            </a:r>
            <a:r>
              <a:rPr lang="ru-RU" altLang="ru-RU" sz="2400" b="1" dirty="0" err="1"/>
              <a:t>пройдений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тілом</a:t>
            </a:r>
            <a:r>
              <a:rPr lang="ru-RU" altLang="ru-RU" sz="2400" b="1" dirty="0"/>
              <a:t>; </a:t>
            </a:r>
            <a:r>
              <a:rPr lang="ru-RU" altLang="ru-RU" sz="2400" b="1" dirty="0">
                <a:solidFill>
                  <a:srgbClr val="CC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</a:rPr>
              <a:t>t</a:t>
            </a:r>
            <a:r>
              <a:rPr lang="uk-UA" altLang="ru-RU" sz="2400" b="1" dirty="0">
                <a:solidFill>
                  <a:srgbClr val="CC0000"/>
                </a:solidFill>
              </a:rPr>
              <a:t> </a:t>
            </a:r>
            <a:r>
              <a:rPr lang="ru-RU" altLang="ru-RU" sz="2400" b="1" dirty="0"/>
              <a:t>- час </a:t>
            </a:r>
            <a:r>
              <a:rPr lang="ru-RU" altLang="ru-RU" sz="2400" b="1" dirty="0" err="1"/>
              <a:t>руху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тіла</a:t>
            </a:r>
            <a:endParaRPr lang="ru-RU" altLang="ru-RU" sz="2400" b="1" dirty="0"/>
          </a:p>
        </p:txBody>
      </p:sp>
      <p:sp>
        <p:nvSpPr>
          <p:cNvPr id="14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2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pic>
        <p:nvPicPr>
          <p:cNvPr id="15" name="Picture 1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332" y="-96822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46987" cy="8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14975"/>
              </p:ext>
            </p:extLst>
          </p:nvPr>
        </p:nvGraphicFramePr>
        <p:xfrm>
          <a:off x="5176153" y="1401430"/>
          <a:ext cx="1368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Формула" r:id="rId4" imgW="330057" imgH="203112" progId="Equation.3">
                  <p:embed/>
                </p:oleObj>
              </mc:Choice>
              <mc:Fallback>
                <p:oleObj name="Формула" r:id="rId4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153" y="1401430"/>
                        <a:ext cx="13684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29634" y="1578655"/>
            <a:ext cx="619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altLang="ru-RU" sz="3200" dirty="0" smtClean="0">
                <a:solidFill>
                  <a:srgbClr val="002060"/>
                </a:solidFill>
                <a:latin typeface="+mj-lt"/>
              </a:rPr>
              <a:t>Одиниці вимірювання</a:t>
            </a:r>
            <a:endParaRPr lang="ru-RU" altLang="ru-RU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516216" y="1401430"/>
            <a:ext cx="1223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+mj-lt"/>
              </a:rPr>
              <a:t>м/с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13614" y="221858"/>
            <a:ext cx="5616624" cy="83087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uk-UA" altLang="ru-RU" b="1" kern="0" dirty="0" smtClean="0">
                <a:solidFill>
                  <a:srgbClr val="002060"/>
                </a:solidFill>
              </a:rPr>
              <a:t>Швидкість руху тіла</a:t>
            </a:r>
            <a:endParaRPr lang="ru-RU" altLang="ru-RU" b="1" kern="0" dirty="0" smtClean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1520" y="2499108"/>
            <a:ext cx="8640960" cy="38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 err="1"/>
              <a:t>Швидкість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руху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тіла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позначають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літерою</a:t>
            </a:r>
            <a:r>
              <a:rPr lang="ru-RU" altLang="ru-RU" sz="2800" b="1" dirty="0"/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V.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 err="1"/>
              <a:t>Одиницею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швидкості</a:t>
            </a:r>
            <a:r>
              <a:rPr lang="ru-RU" altLang="ru-RU" sz="2800" b="1" dirty="0"/>
              <a:t> в СІ є </a:t>
            </a:r>
            <a:r>
              <a:rPr lang="ru-RU" altLang="ru-RU" sz="2800" b="1" dirty="0">
                <a:solidFill>
                  <a:srgbClr val="002060"/>
                </a:solidFill>
              </a:rPr>
              <a:t>1 м/с.</a:t>
            </a:r>
          </a:p>
          <a:p>
            <a:pPr marL="514350" indent="-514350">
              <a:spcBef>
                <a:spcPct val="0"/>
              </a:spcBef>
              <a:buFontTx/>
              <a:buAutoNum type="arabicPlain"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м/с </a:t>
            </a:r>
            <a:r>
              <a:rPr lang="ru-RU" altLang="ru-RU" sz="2800" b="1" dirty="0"/>
              <a:t>— </a:t>
            </a:r>
            <a:r>
              <a:rPr lang="ru-RU" altLang="ru-RU" sz="2800" b="1" dirty="0" err="1"/>
              <a:t>це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швидкість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руху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тіла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під</a:t>
            </a:r>
            <a:r>
              <a:rPr lang="ru-RU" altLang="ru-RU" sz="2800" b="1" dirty="0"/>
              <a:t> час </a:t>
            </a:r>
            <a:r>
              <a:rPr lang="ru-RU" altLang="ru-RU" sz="2800" b="1" dirty="0" err="1"/>
              <a:t>якого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воно</a:t>
            </a:r>
            <a:r>
              <a:rPr lang="ru-RU" altLang="ru-RU" sz="2800" b="1" dirty="0"/>
              <a:t> за 1 с проходить шлях 1 м</a:t>
            </a:r>
            <a:r>
              <a:rPr lang="ru-RU" altLang="ru-RU" sz="2800" b="1" dirty="0" smtClean="0"/>
              <a:t>.</a:t>
            </a:r>
          </a:p>
          <a:p>
            <a:pPr>
              <a:spcBef>
                <a:spcPct val="0"/>
              </a:spcBef>
              <a:buNone/>
            </a:pPr>
            <a:endParaRPr lang="ru-RU" altLang="ru-RU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/>
              <a:t>                       </a:t>
            </a:r>
            <a:r>
              <a:rPr lang="ru-RU" altLang="ru-RU" sz="2800" b="1" dirty="0" err="1">
                <a:solidFill>
                  <a:srgbClr val="002060"/>
                </a:solidFill>
              </a:rPr>
              <a:t>Одиниці</a:t>
            </a:r>
            <a:r>
              <a:rPr lang="ru-RU" altLang="ru-RU" sz="2800" b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</a:rPr>
              <a:t>швидкості</a:t>
            </a:r>
            <a:r>
              <a:rPr lang="ru-RU" altLang="ru-RU" sz="2800" b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</a:rPr>
              <a:t>руху</a:t>
            </a:r>
            <a:r>
              <a:rPr lang="ru-RU" altLang="ru-RU" sz="2800" b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</a:rPr>
              <a:t>тіла</a:t>
            </a:r>
            <a:r>
              <a:rPr lang="ru-RU" altLang="ru-RU" sz="2800" b="1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1 м/с </a:t>
            </a:r>
            <a:r>
              <a:rPr lang="ru-RU" altLang="ru-RU" sz="2800" b="1" dirty="0"/>
              <a:t>= 0,001 </a:t>
            </a:r>
            <a:r>
              <a:rPr lang="ru-RU" altLang="ru-RU" sz="2800" b="1" dirty="0" smtClean="0"/>
              <a:t>км/с                </a:t>
            </a:r>
            <a:r>
              <a:rPr lang="ru-RU" altLang="ru-RU" sz="2800" b="1" dirty="0">
                <a:solidFill>
                  <a:srgbClr val="002060"/>
                </a:solidFill>
              </a:rPr>
              <a:t>1 км/с </a:t>
            </a:r>
            <a:r>
              <a:rPr lang="ru-RU" altLang="ru-RU" sz="2800" b="1" dirty="0"/>
              <a:t>= 1000 </a:t>
            </a:r>
            <a:r>
              <a:rPr lang="ru-RU" altLang="ru-RU" sz="2800" b="1" dirty="0" smtClean="0"/>
              <a:t>м/с</a:t>
            </a:r>
            <a:endParaRPr lang="ru-RU" altLang="ru-RU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1 км/год </a:t>
            </a:r>
            <a:r>
              <a:rPr lang="ru-RU" altLang="ru-RU" sz="2800" b="1" dirty="0"/>
              <a:t>= 1000 м/3600 с = 0,28 </a:t>
            </a:r>
            <a:r>
              <a:rPr lang="ru-RU" altLang="ru-RU" sz="2800" b="1" dirty="0" smtClean="0"/>
              <a:t>м/с;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1 </a:t>
            </a:r>
            <a:r>
              <a:rPr lang="ru-RU" altLang="ru-RU" sz="2800" b="1" dirty="0">
                <a:solidFill>
                  <a:srgbClr val="002060"/>
                </a:solidFill>
              </a:rPr>
              <a:t>м/с </a:t>
            </a:r>
            <a:r>
              <a:rPr lang="ru-RU" altLang="ru-RU" sz="2800" b="1" dirty="0"/>
              <a:t>= </a:t>
            </a:r>
            <a:r>
              <a:rPr lang="ru-RU" altLang="ru-RU" sz="2800" b="1" dirty="0" smtClean="0"/>
              <a:t>3,6 км/год</a:t>
            </a:r>
            <a:r>
              <a:rPr lang="ru-RU" altLang="ru-RU" sz="2400" b="1" dirty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400" b="1" dirty="0"/>
          </a:p>
        </p:txBody>
      </p:sp>
      <p:sp>
        <p:nvSpPr>
          <p:cNvPr id="8" name="Нижний колонтитул 2"/>
          <p:cNvSpPr txBox="1">
            <a:spLocks/>
          </p:cNvSpPr>
          <p:nvPr/>
        </p:nvSpPr>
        <p:spPr>
          <a:xfrm>
            <a:off x="3342680" y="62288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Прямолінійний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endParaRPr lang="ru-RU"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54690" y="6309320"/>
            <a:ext cx="838200" cy="342752"/>
          </a:xfrm>
        </p:spPr>
        <p:txBody>
          <a:bodyPr/>
          <a:lstStyle/>
          <a:p>
            <a:fld id="{C9B4EF3C-FBE5-44B2-B5D2-810EA8D026C5}" type="slidenum">
              <a:rPr lang="en-US" altLang="ru-RU" smtClean="0"/>
              <a:pPr/>
              <a:t>9</a:t>
            </a:fld>
            <a:endParaRPr lang="en-US" altLang="ru-RU" dirty="0"/>
          </a:p>
        </p:txBody>
      </p:sp>
      <p:pic>
        <p:nvPicPr>
          <p:cNvPr id="10" name="Picture 15" descr="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7950" y="-74694"/>
            <a:ext cx="9251950" cy="727280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417287SlideId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417287SlideId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417287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417287SlideId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417287SlideId259"/>
</p:tagLst>
</file>

<file path=ppt/theme/theme1.xml><?xml version="1.0" encoding="utf-8"?>
<a:theme xmlns:a="http://schemas.openxmlformats.org/drawingml/2006/main" name="cdb2004204gl">
  <a:themeElements>
    <a:clrScheme name="cdb2004204gl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cdb2004204gl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4gl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4gl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cdb2004204gl</Template>
  <TotalTime>1200</TotalTime>
  <Words>558</Words>
  <Application>Microsoft Office PowerPoint</Application>
  <PresentationFormat>Экран (4:3)</PresentationFormat>
  <Paragraphs>183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Wingdings</vt:lpstr>
      <vt:lpstr>Cambria</vt:lpstr>
      <vt:lpstr>Mistral</vt:lpstr>
      <vt:lpstr>Cambria Math</vt:lpstr>
      <vt:lpstr>SchoolBookCTT</vt:lpstr>
      <vt:lpstr>Times New Roman</vt:lpstr>
      <vt:lpstr>Calibri</vt:lpstr>
      <vt:lpstr>Gill Sans MT</vt:lpstr>
      <vt:lpstr>Script MT Bold</vt:lpstr>
      <vt:lpstr>Symbol</vt:lpstr>
      <vt:lpstr>Bookman Old Style</vt:lpstr>
      <vt:lpstr>cdb2004204gl</vt:lpstr>
      <vt:lpstr>Clip</vt:lpstr>
      <vt:lpstr>Формула</vt:lpstr>
      <vt:lpstr>Презентация PowerPoint</vt:lpstr>
      <vt:lpstr>Завдання: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ХФМЛ № 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</dc:title>
  <dc:creator>Марина Петракова</dc:creator>
  <cp:lastModifiedBy>Марина Юрьевна</cp:lastModifiedBy>
  <cp:revision>155</cp:revision>
  <cp:lastPrinted>2018-07-31T11:33:40Z</cp:lastPrinted>
  <dcterms:created xsi:type="dcterms:W3CDTF">2011-01-07T14:20:32Z</dcterms:created>
  <dcterms:modified xsi:type="dcterms:W3CDTF">2018-07-31T11:35:11Z</dcterms:modified>
</cp:coreProperties>
</file>