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41" r:id="rId1"/>
  </p:sldMasterIdLst>
  <p:notesMasterIdLst>
    <p:notesMasterId r:id="rId23"/>
  </p:notesMasterIdLst>
  <p:handoutMasterIdLst>
    <p:handoutMasterId r:id="rId24"/>
  </p:handoutMasterIdLst>
  <p:sldIdLst>
    <p:sldId id="545" r:id="rId2"/>
    <p:sldId id="554" r:id="rId3"/>
    <p:sldId id="503" r:id="rId4"/>
    <p:sldId id="505" r:id="rId5"/>
    <p:sldId id="506" r:id="rId6"/>
    <p:sldId id="548" r:id="rId7"/>
    <p:sldId id="507" r:id="rId8"/>
    <p:sldId id="508" r:id="rId9"/>
    <p:sldId id="509" r:id="rId10"/>
    <p:sldId id="510" r:id="rId11"/>
    <p:sldId id="549" r:id="rId12"/>
    <p:sldId id="550" r:id="rId13"/>
    <p:sldId id="512" r:id="rId14"/>
    <p:sldId id="513" r:id="rId15"/>
    <p:sldId id="551" r:id="rId16"/>
    <p:sldId id="514" r:id="rId17"/>
    <p:sldId id="515" r:id="rId18"/>
    <p:sldId id="516" r:id="rId19"/>
    <p:sldId id="552" r:id="rId20"/>
    <p:sldId id="553" r:id="rId21"/>
    <p:sldId id="547" r:id="rId22"/>
  </p:sldIdLst>
  <p:sldSz cx="9144000" cy="6858000" type="screen4x3"/>
  <p:notesSz cx="6797675" cy="9926638"/>
  <p:embeddedFontLst>
    <p:embeddedFont>
      <p:font typeface="Cambria" pitchFamily="18" charset="0"/>
      <p:regular r:id="rId25"/>
      <p:bold r:id="rId26"/>
      <p:italic r:id="rId27"/>
      <p:boldItalic r:id="rId28"/>
    </p:embeddedFont>
    <p:embeddedFont>
      <p:font typeface="Mistral" pitchFamily="66" charset="0"/>
      <p:regular r:id="rId29"/>
    </p:embeddedFont>
    <p:embeddedFont>
      <p:font typeface="Cambria Math" pitchFamily="18" charset="0"/>
      <p:regular r:id="rId30"/>
    </p:embeddedFont>
    <p:embeddedFont>
      <p:font typeface="SchoolBookCTT" charset="0"/>
      <p:regular r:id="rId31"/>
      <p:bold r:id="rId32"/>
      <p:italic r:id="rId33"/>
      <p:boldItalic r:id="rId34"/>
    </p:embeddedFont>
    <p:embeddedFont>
      <p:font typeface="Calibri" pitchFamily="34" charset="0"/>
      <p:regular r:id="rId35"/>
      <p:bold r:id="rId36"/>
      <p:italic r:id="rId37"/>
      <p:boldItalic r:id="rId38"/>
    </p:embeddedFont>
    <p:embeddedFont>
      <p:font typeface="Gill Sans MT" pitchFamily="34" charset="0"/>
      <p:regular r:id="rId39"/>
      <p:bold r:id="rId40"/>
      <p:italic r:id="rId41"/>
      <p:boldItalic r:id="rId42"/>
    </p:embeddedFont>
    <p:embeddedFont>
      <p:font typeface="Script MT Bold" pitchFamily="66" charset="0"/>
      <p:bold r:id="rId43"/>
    </p:embeddedFont>
    <p:embeddedFont>
      <p:font typeface="Bookman Old Style" pitchFamily="18" charset="0"/>
      <p:regular r:id="rId44"/>
      <p:bold r:id="rId45"/>
      <p:italic r:id="rId46"/>
      <p:boldItalic r:id="rId47"/>
    </p:embeddedFont>
  </p:embeddedFont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4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4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4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4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66FFFF"/>
    <a:srgbClr val="003399"/>
    <a:srgbClr val="FFCCFF"/>
    <a:srgbClr val="CC66FF"/>
    <a:srgbClr val="FF00FF"/>
    <a:srgbClr val="800080"/>
    <a:srgbClr val="CC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78" autoAdjust="0"/>
    <p:restoredTop sz="94660"/>
  </p:normalViewPr>
  <p:slideViewPr>
    <p:cSldViewPr>
      <p:cViewPr varScale="1">
        <p:scale>
          <a:sx n="82" d="100"/>
          <a:sy n="82" d="100"/>
        </p:scale>
        <p:origin x="-33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814"/>
    </p:cViewPr>
  </p:sorterViewPr>
  <p:notesViewPr>
    <p:cSldViewPr>
      <p:cViewPr varScale="1">
        <p:scale>
          <a:sx n="92" d="100"/>
          <a:sy n="92" d="100"/>
        </p:scale>
        <p:origin x="-102" y="-52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47" Type="http://schemas.openxmlformats.org/officeDocument/2006/relationships/font" Target="fonts/font23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openxmlformats.org/officeDocument/2006/relationships/font" Target="fonts/font2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41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font" Target="fonts/font2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4" Type="http://schemas.openxmlformats.org/officeDocument/2006/relationships/font" Target="fonts/font2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font" Target="fonts/font19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 altLang="ru-RU"/>
          </a:p>
        </p:txBody>
      </p:sp>
      <p:sp>
        <p:nvSpPr>
          <p:cNvPr id="155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009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29433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836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DC3AA7-2978-4316-9403-5B6D3EB92A17}" type="datetimeFigureOut">
              <a:rPr lang="ru-RU" smtClean="0"/>
              <a:t>31.07.2018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009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836" y="9428009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FA36B-DE4C-4F95-BA3D-3776738884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439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70" name="Rectangle 6"/>
          <p:cNvSpPr>
            <a:spLocks noGrp="1" noChangeArrowheads="1"/>
          </p:cNvSpPr>
          <p:nvPr>
            <p:ph type="ctrTitle"/>
          </p:nvPr>
        </p:nvSpPr>
        <p:spPr>
          <a:xfrm>
            <a:off x="2041376" y="973857"/>
            <a:ext cx="6923112" cy="942975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000" b="0"/>
            </a:lvl1pPr>
          </a:lstStyle>
          <a:p>
            <a:pPr lvl="0"/>
            <a:r>
              <a:rPr lang="ru-RU" altLang="ru-RU" noProof="0" dirty="0" smtClean="0"/>
              <a:t>Образец заголовка</a:t>
            </a:r>
          </a:p>
        </p:txBody>
      </p:sp>
      <p:sp>
        <p:nvSpPr>
          <p:cNvPr id="113671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905000" y="4419600"/>
            <a:ext cx="5791200" cy="737592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altLang="ru-RU" noProof="0" dirty="0" smtClean="0"/>
              <a:t>Образец подзаголовка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8270304" y="6470624"/>
            <a:ext cx="838200" cy="342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800">
                <a:solidFill>
                  <a:schemeClr val="bg1"/>
                </a:solidFill>
                <a:latin typeface="Cambria" panose="02040503050406030204" pitchFamily="18" charset="0"/>
              </a:defRPr>
            </a:lvl1pPr>
          </a:lstStyle>
          <a:p>
            <a:fld id="{17C5EBD0-5182-4721-8FD8-68E1E3D43890}" type="slidenum">
              <a:rPr lang="en-US" altLang="ru-RU" smtClean="0"/>
              <a:pPr/>
              <a:t>‹#›</a:t>
            </a:fld>
            <a:endParaRPr lang="en-US" alt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107504" y="116632"/>
            <a:ext cx="2808312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fld id="{809BD5AB-984E-4423-96DC-832F27C58158}" type="datetime1">
              <a:rPr lang="ru-RU" altLang="ru-RU" smtClean="0"/>
              <a:t>31.07.2018</a:t>
            </a:fld>
            <a:endParaRPr lang="en-US" altLang="ru-RU" dirty="0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482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smtClean="0"/>
              <a:t>Прямолинейное движение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CB9D00A-0095-4662-A72D-4E0C2A968C74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8FCC8C7B-E889-4917-9E37-D15EA22CA14F}" type="datetime1">
              <a:rPr lang="ru-RU" altLang="ru-RU" smtClean="0"/>
              <a:t>31.07.2018</a:t>
            </a:fld>
            <a:endParaRPr lang="en-US" altLang="ru-RU"/>
          </a:p>
        </p:txBody>
      </p:sp>
      <p:sp>
        <p:nvSpPr>
          <p:cNvPr id="7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482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r>
              <a:rPr lang="ru-RU" smtClean="0"/>
              <a:t>Прямолинейное движение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8424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F147B77-EFFD-4664-8861-944C5AB1F366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F158C02C-8F82-4774-9194-59189A6B8A90}" type="datetime1">
              <a:rPr lang="ru-RU" altLang="ru-RU" smtClean="0"/>
              <a:t>31.07.2018</a:t>
            </a:fld>
            <a:endParaRPr lang="en-US" altLang="ru-RU"/>
          </a:p>
        </p:txBody>
      </p:sp>
      <p:sp>
        <p:nvSpPr>
          <p:cNvPr id="7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482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r>
              <a:rPr lang="ru-RU" smtClean="0"/>
              <a:t>Прямолинейное движение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998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868A112-C639-44F7-A411-F0ABEF217D8A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CBA735A7-3DDD-4D43-B0C5-6A7818EBBA1D}" type="datetime1">
              <a:rPr lang="ru-RU" altLang="ru-RU" smtClean="0"/>
              <a:t>31.07.2018</a:t>
            </a:fld>
            <a:endParaRPr lang="en-US" alt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482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r>
              <a:rPr lang="ru-RU" smtClean="0"/>
              <a:t>Прямолинейное движение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5722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77025" y="457200"/>
            <a:ext cx="2047875" cy="6019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457200"/>
            <a:ext cx="5991225" cy="6019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BBCA901-532A-4252-9868-1036D479FC32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EB4B88B0-5F4C-4FC1-9047-456FC75516A3}" type="datetime1">
              <a:rPr lang="ru-RU" altLang="ru-RU" smtClean="0"/>
              <a:t>31.07.2018</a:t>
            </a:fld>
            <a:endParaRPr lang="en-US" alt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482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r>
              <a:rPr lang="ru-RU" smtClean="0"/>
              <a:t>Прямолинейное движение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055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D51EB0B-83CC-428C-A5D6-062BFF78D7A9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129BB792-5A4B-49F6-9E47-BEE44FE6D72B}" type="datetime1">
              <a:rPr lang="ru-RU" altLang="ru-RU" smtClean="0"/>
              <a:t>31.07.2018</a:t>
            </a:fld>
            <a:endParaRPr lang="en-US" alt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482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r>
              <a:rPr lang="ru-RU" smtClean="0"/>
              <a:t>Прямолинейное движение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561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36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411DDFB-8426-4181-A176-4D385D4C7ECD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5283CC11-7B62-48F7-8906-0388CBDB7440}" type="datetime1">
              <a:rPr lang="ru-RU" altLang="ru-RU" smtClean="0"/>
              <a:t>31.07.2018</a:t>
            </a:fld>
            <a:endParaRPr lang="en-US" alt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482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r>
              <a:rPr lang="ru-RU" smtClean="0"/>
              <a:t>Прямолинейное движение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47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3400" y="1676400"/>
            <a:ext cx="40195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05350" y="1676400"/>
            <a:ext cx="40195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C2DF8C8-7822-4BA2-963A-FC100081A204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C7DE9953-B8C7-4608-9F00-0C94425E2D28}" type="datetime1">
              <a:rPr lang="ru-RU" altLang="ru-RU" smtClean="0"/>
              <a:t>31.07.2018</a:t>
            </a:fld>
            <a:endParaRPr lang="en-US" altLang="ru-RU"/>
          </a:p>
        </p:txBody>
      </p:sp>
      <p:sp>
        <p:nvSpPr>
          <p:cNvPr id="7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482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r>
              <a:rPr lang="ru-RU" smtClean="0"/>
              <a:t>Прямолинейное движение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517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274638"/>
            <a:ext cx="5698976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8A0FC7B-FD3D-4819-8803-433644B08ACF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2164D636-870E-4769-BDB4-7301039C9009}" type="datetime1">
              <a:rPr lang="ru-RU" altLang="ru-RU" smtClean="0"/>
              <a:t>31.07.2018</a:t>
            </a:fld>
            <a:endParaRPr lang="en-US" altLang="ru-RU"/>
          </a:p>
        </p:txBody>
      </p:sp>
      <p:sp>
        <p:nvSpPr>
          <p:cNvPr id="9" name="Нижний колонтитул 2"/>
          <p:cNvSpPr>
            <a:spLocks noGrp="1"/>
          </p:cNvSpPr>
          <p:nvPr>
            <p:ph type="ftr" sz="quarter" idx="12"/>
          </p:nvPr>
        </p:nvSpPr>
        <p:spPr>
          <a:xfrm>
            <a:off x="3124200" y="64482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r>
              <a:rPr lang="ru-RU" smtClean="0"/>
              <a:t>Прямолинейное движение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929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637C516-0AFE-4956-844D-ED61E551F1CB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1E090B61-35B2-4C94-8602-ECB97D540820}" type="datetime1">
              <a:rPr lang="ru-RU" altLang="ru-RU" smtClean="0"/>
              <a:t>31.07.2018</a:t>
            </a:fld>
            <a:endParaRPr lang="en-US" alt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482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r>
              <a:rPr lang="ru-RU" smtClean="0"/>
              <a:t>Прямолинейное движение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9538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9B4EF3C-FBE5-44B2-B5D2-810EA8D026C5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94BD98AE-AD7C-4D33-8A0D-7E48044625AF}" type="datetime1">
              <a:rPr lang="ru-RU" altLang="ru-RU" smtClean="0"/>
              <a:t>31.07.2018</a:t>
            </a:fld>
            <a:endParaRPr lang="en-US" alt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482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r>
              <a:rPr lang="ru-RU" smtClean="0"/>
              <a:t>Прямолинейное движение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504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9B4EF3C-FBE5-44B2-B5D2-810EA8D026C5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CF138885-08BF-402C-A306-1838BA6D6632}" type="datetime1">
              <a:rPr lang="ru-RU" altLang="ru-RU" smtClean="0"/>
              <a:t>31.07.2018</a:t>
            </a:fld>
            <a:endParaRPr lang="en-US" altLang="ru-RU"/>
          </a:p>
        </p:txBody>
      </p:sp>
      <p:sp>
        <p:nvSpPr>
          <p:cNvPr id="4" name="Text Box 6"/>
          <p:cNvSpPr txBox="1">
            <a:spLocks noChangeArrowheads="1"/>
          </p:cNvSpPr>
          <p:nvPr userDrawn="1"/>
        </p:nvSpPr>
        <p:spPr bwMode="auto">
          <a:xfrm>
            <a:off x="3121" y="5934670"/>
            <a:ext cx="1006649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5400" dirty="0">
                <a:solidFill>
                  <a:srgbClr val="003399"/>
                </a:solidFill>
                <a:latin typeface="+mn-lt"/>
                <a:sym typeface="Wingdings" pitchFamily="2" charset="2"/>
              </a:rPr>
              <a:t></a:t>
            </a: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482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r>
              <a:rPr lang="ru-RU" smtClean="0"/>
              <a:t>Прямолинейное движение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89867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9B4EF3C-FBE5-44B2-B5D2-810EA8D026C5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8A5CEF4C-F706-4351-95F8-1DAF1A981411}" type="datetime1">
              <a:rPr lang="ru-RU" altLang="ru-RU" smtClean="0"/>
              <a:t>31.07.2018</a:t>
            </a:fld>
            <a:endParaRPr lang="en-US" altLang="ru-RU"/>
          </a:p>
        </p:txBody>
      </p:sp>
      <p:pic>
        <p:nvPicPr>
          <p:cNvPr id="4" name="Picture 12" descr="800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6237312"/>
            <a:ext cx="619125" cy="61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482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r>
              <a:rPr lang="ru-RU" smtClean="0"/>
              <a:t>Прямолинейное движение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32055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body" idx="1"/>
          </p:nvPr>
        </p:nvSpPr>
        <p:spPr bwMode="gray">
          <a:xfrm>
            <a:off x="533400" y="1676400"/>
            <a:ext cx="819150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dirty="0" smtClean="0"/>
              <a:t>Образец текста</a:t>
            </a:r>
          </a:p>
          <a:p>
            <a:pPr lvl="1"/>
            <a:r>
              <a:rPr lang="ru-RU" altLang="ru-RU" noProof="0" dirty="0" smtClean="0"/>
              <a:t>Второй уровень</a:t>
            </a:r>
          </a:p>
          <a:p>
            <a:pPr lvl="2"/>
            <a:r>
              <a:rPr lang="ru-RU" altLang="ru-RU" noProof="0" dirty="0" smtClean="0"/>
              <a:t>Третий уровень</a:t>
            </a:r>
          </a:p>
          <a:p>
            <a:pPr lvl="3"/>
            <a:r>
              <a:rPr lang="ru-RU" altLang="ru-RU" noProof="0" dirty="0" smtClean="0"/>
              <a:t>Четвертый уровень</a:t>
            </a:r>
          </a:p>
          <a:p>
            <a:pPr lvl="4"/>
            <a:r>
              <a:rPr lang="ru-RU" altLang="ru-RU" noProof="0" dirty="0" smtClean="0"/>
              <a:t>Пятый уровень</a:t>
            </a:r>
          </a:p>
        </p:txBody>
      </p:sp>
      <p:sp>
        <p:nvSpPr>
          <p:cNvPr id="112644" name="Rectangle 4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8244408" y="6470624"/>
            <a:ext cx="838200" cy="342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800">
                <a:latin typeface="Cambria" panose="02040503050406030204" pitchFamily="18" charset="0"/>
              </a:defRPr>
            </a:lvl1pPr>
          </a:lstStyle>
          <a:p>
            <a:fld id="{17C5EBD0-5182-4721-8FD8-68E1E3D43890}" type="slidenum">
              <a:rPr lang="en-US" altLang="ru-RU" smtClean="0"/>
              <a:pPr/>
              <a:t>‹#›</a:t>
            </a:fld>
            <a:endParaRPr lang="en-US" altLang="ru-RU" dirty="0"/>
          </a:p>
        </p:txBody>
      </p:sp>
      <p:sp>
        <p:nvSpPr>
          <p:cNvPr id="112645" name="Rectangle 5"/>
          <p:cNvSpPr>
            <a:spLocks noGrp="1" noChangeArrowheads="1"/>
          </p:cNvSpPr>
          <p:nvPr>
            <p:ph type="title"/>
          </p:nvPr>
        </p:nvSpPr>
        <p:spPr bwMode="gray">
          <a:xfrm>
            <a:off x="2987824" y="133325"/>
            <a:ext cx="576064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dirty="0" smtClean="0"/>
              <a:t>Образец заголовка</a:t>
            </a:r>
          </a:p>
        </p:txBody>
      </p:sp>
      <p:sp>
        <p:nvSpPr>
          <p:cNvPr id="112646" name="Rectangle 6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107504" y="116632"/>
            <a:ext cx="2808312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fld id="{055E53FE-2CE0-4F1C-8DF4-02812BCAE0C0}" type="datetime1">
              <a:rPr lang="ru-RU" altLang="ru-RU" smtClean="0"/>
              <a:t>31.07.2018</a:t>
            </a:fld>
            <a:endParaRPr lang="en-US" alt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482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r>
              <a:rPr lang="ru-RU" smtClean="0"/>
              <a:t>Прямолинейное движение</a:t>
            </a: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54" r:id="rId8"/>
    <p:sldLayoutId id="2147483753" r:id="rId9"/>
    <p:sldLayoutId id="2147483749" r:id="rId10"/>
    <p:sldLayoutId id="2147483750" r:id="rId11"/>
    <p:sldLayoutId id="2147483751" r:id="rId12"/>
    <p:sldLayoutId id="2147483752" r:id="rId13"/>
  </p:sldLayoutIdLst>
  <p:timing>
    <p:tnLst>
      <p:par>
        <p:cTn id="1" dur="indefinite" restart="never" nodeType="tmRoot"/>
      </p:par>
    </p:tnLst>
  </p:timing>
  <p:hf hdr="0" dt="0"/>
  <p:txStyles>
    <p:titleStyle>
      <a:lvl1pPr algn="l" rtl="0" fontAlgn="base">
        <a:spcBef>
          <a:spcPct val="0"/>
        </a:spcBef>
        <a:spcAft>
          <a:spcPct val="0"/>
        </a:spcAft>
        <a:defRPr sz="4000" b="0">
          <a:solidFill>
            <a:schemeClr val="bg1"/>
          </a:solidFill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v"/>
        <a:defRPr sz="3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32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32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4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png"/><Relationship Id="rId5" Type="http://schemas.openxmlformats.org/officeDocument/2006/relationships/image" Target="../media/image19.gif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png"/><Relationship Id="rId4" Type="http://schemas.openxmlformats.org/officeDocument/2006/relationships/image" Target="../media/image19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25.wmf"/><Relationship Id="rId9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5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audio" Target="../media/audio1.wav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8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5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png"/><Relationship Id="rId5" Type="http://schemas.openxmlformats.org/officeDocument/2006/relationships/image" Target="../media/image13.wmf"/><Relationship Id="rId4" Type="http://schemas.openxmlformats.org/officeDocument/2006/relationships/oleObject" Target="../embeddings/oleObject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8154690" y="6309320"/>
            <a:ext cx="838200" cy="342752"/>
          </a:xfrm>
        </p:spPr>
        <p:txBody>
          <a:bodyPr/>
          <a:lstStyle/>
          <a:p>
            <a:fld id="{C9B4EF3C-FBE5-44B2-B5D2-810EA8D026C5}" type="slidenum">
              <a:rPr lang="en-US" altLang="ru-RU" smtClean="0"/>
              <a:pPr/>
              <a:t>1</a:t>
            </a:fld>
            <a:endParaRPr lang="en-US" alt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sz="half" idx="11"/>
          </p:nvPr>
        </p:nvSpPr>
        <p:spPr>
          <a:xfrm>
            <a:off x="323528" y="261442"/>
            <a:ext cx="2808312" cy="576064"/>
          </a:xfrm>
        </p:spPr>
        <p:txBody>
          <a:bodyPr/>
          <a:lstStyle/>
          <a:p>
            <a:fld id="{94BD98AE-AD7C-4D33-8A0D-7E48044625AF}" type="datetime1">
              <a:rPr lang="ru-RU" altLang="ru-RU" smtClean="0"/>
              <a:t>31.07.2018</a:t>
            </a:fld>
            <a:endParaRPr lang="en-US" altLang="ru-RU" dirty="0"/>
          </a:p>
        </p:txBody>
      </p:sp>
      <p:pic>
        <p:nvPicPr>
          <p:cNvPr id="7" name="Picture 12" descr="183872_mashina_zerkalo_skorost_dvizhenie_nochnoj_1920x1080_%28ww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260926"/>
            <a:ext cx="5616624" cy="315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 bwMode="gray">
          <a:xfrm>
            <a:off x="72008" y="1484784"/>
            <a:ext cx="9144000" cy="1511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000" b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2pPr>
            <a:lvl3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3pPr>
            <a:lvl4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4pPr>
            <a:lvl5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5pPr>
            <a:lvl6pPr marL="4572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6pPr>
            <a:lvl7pPr marL="9144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7pPr>
            <a:lvl8pPr marL="13716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8pPr>
            <a:lvl9pPr marL="18288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ru-RU" altLang="ru-RU" b="1" kern="0" dirty="0" err="1" smtClean="0">
                <a:solidFill>
                  <a:srgbClr val="002060"/>
                </a:solidFill>
              </a:rPr>
              <a:t>Прямолінійний</a:t>
            </a:r>
            <a:r>
              <a:rPr lang="ru-RU" altLang="ru-RU" b="1" kern="0" dirty="0" smtClean="0">
                <a:solidFill>
                  <a:srgbClr val="002060"/>
                </a:solidFill>
              </a:rPr>
              <a:t> </a:t>
            </a:r>
            <a:r>
              <a:rPr lang="ru-RU" altLang="ru-RU" b="1" kern="0" dirty="0" err="1" smtClean="0">
                <a:solidFill>
                  <a:srgbClr val="002060"/>
                </a:solidFill>
              </a:rPr>
              <a:t>рівномірний</a:t>
            </a:r>
            <a:r>
              <a:rPr lang="ru-RU" altLang="ru-RU" b="1" kern="0" dirty="0" smtClean="0">
                <a:solidFill>
                  <a:srgbClr val="002060"/>
                </a:solidFill>
              </a:rPr>
              <a:t> </a:t>
            </a:r>
            <a:r>
              <a:rPr lang="ru-RU" altLang="ru-RU" b="1" kern="0" dirty="0" err="1" smtClean="0">
                <a:solidFill>
                  <a:srgbClr val="002060"/>
                </a:solidFill>
              </a:rPr>
              <a:t>рух</a:t>
            </a:r>
            <a:r>
              <a:rPr lang="ru-RU" altLang="ru-RU" b="1" kern="0" dirty="0" smtClean="0">
                <a:solidFill>
                  <a:srgbClr val="002060"/>
                </a:solidFill>
              </a:rPr>
              <a:t>. </a:t>
            </a:r>
            <a:r>
              <a:rPr lang="ru-RU" altLang="ru-RU" b="1" kern="0" dirty="0" err="1" smtClean="0">
                <a:solidFill>
                  <a:srgbClr val="002060"/>
                </a:solidFill>
              </a:rPr>
              <a:t>Швидкість</a:t>
            </a:r>
            <a:r>
              <a:rPr lang="ru-RU" altLang="ru-RU" b="1" kern="0" dirty="0" smtClean="0">
                <a:solidFill>
                  <a:srgbClr val="002060"/>
                </a:solidFill>
              </a:rPr>
              <a:t> </a:t>
            </a:r>
            <a:r>
              <a:rPr lang="ru-RU" altLang="ru-RU" b="1" kern="0" dirty="0" err="1" smtClean="0">
                <a:solidFill>
                  <a:srgbClr val="002060"/>
                </a:solidFill>
              </a:rPr>
              <a:t>руху</a:t>
            </a:r>
            <a:r>
              <a:rPr lang="ru-RU" altLang="ru-RU" b="1" kern="0" dirty="0" smtClean="0">
                <a:solidFill>
                  <a:srgbClr val="002060"/>
                </a:solidFill>
              </a:rPr>
              <a:t>. </a:t>
            </a:r>
          </a:p>
        </p:txBody>
      </p:sp>
      <p:pic>
        <p:nvPicPr>
          <p:cNvPr id="9" name="Picture 15" descr="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98852" y="-99392"/>
            <a:ext cx="9251950" cy="7175193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746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6" name="Object 13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4039672460"/>
              </p:ext>
            </p:extLst>
          </p:nvPr>
        </p:nvGraphicFramePr>
        <p:xfrm>
          <a:off x="395536" y="2868613"/>
          <a:ext cx="8748464" cy="1352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0" name="Формула" r:id="rId3" imgW="2831760" imgH="419040" progId="Equation.3">
                  <p:embed/>
                </p:oleObj>
              </mc:Choice>
              <mc:Fallback>
                <p:oleObj name="Формула" r:id="rId3" imgW="283176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2868613"/>
                        <a:ext cx="8748464" cy="1352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7" name="Text Box 17"/>
          <p:cNvSpPr txBox="1">
            <a:spLocks noChangeArrowheads="1"/>
          </p:cNvSpPr>
          <p:nvPr/>
        </p:nvSpPr>
        <p:spPr bwMode="auto">
          <a:xfrm>
            <a:off x="827559" y="2733993"/>
            <a:ext cx="1008063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dirty="0">
                <a:latin typeface="+mj-lt"/>
              </a:rPr>
              <a:t>км</a:t>
            </a:r>
          </a:p>
        </p:txBody>
      </p:sp>
      <p:sp>
        <p:nvSpPr>
          <p:cNvPr id="13318" name="Text Box 18"/>
          <p:cNvSpPr txBox="1">
            <a:spLocks noChangeArrowheads="1"/>
          </p:cNvSpPr>
          <p:nvPr/>
        </p:nvSpPr>
        <p:spPr bwMode="auto">
          <a:xfrm>
            <a:off x="902961" y="3441701"/>
            <a:ext cx="100806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4000" dirty="0" smtClean="0">
                <a:latin typeface="+mj-lt"/>
              </a:rPr>
              <a:t>год</a:t>
            </a:r>
            <a:endParaRPr lang="ru-RU" altLang="ru-RU" sz="4000" dirty="0">
              <a:latin typeface="+mj-lt"/>
            </a:endParaRPr>
          </a:p>
        </p:txBody>
      </p:sp>
      <p:sp>
        <p:nvSpPr>
          <p:cNvPr id="13319" name="Text Box 19"/>
          <p:cNvSpPr txBox="1">
            <a:spLocks noChangeArrowheads="1"/>
          </p:cNvSpPr>
          <p:nvPr/>
        </p:nvSpPr>
        <p:spPr bwMode="auto">
          <a:xfrm>
            <a:off x="3779838" y="2681288"/>
            <a:ext cx="100806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>
                <a:latin typeface="+mj-lt"/>
              </a:rPr>
              <a:t>м</a:t>
            </a:r>
          </a:p>
        </p:txBody>
      </p:sp>
      <p:sp>
        <p:nvSpPr>
          <p:cNvPr id="13320" name="Text Box 20"/>
          <p:cNvSpPr txBox="1">
            <a:spLocks noChangeArrowheads="1"/>
          </p:cNvSpPr>
          <p:nvPr/>
        </p:nvSpPr>
        <p:spPr bwMode="auto">
          <a:xfrm>
            <a:off x="3779838" y="3473450"/>
            <a:ext cx="100806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>
                <a:latin typeface="+mj-lt"/>
              </a:rPr>
              <a:t>с</a:t>
            </a:r>
          </a:p>
        </p:txBody>
      </p:sp>
      <p:sp>
        <p:nvSpPr>
          <p:cNvPr id="13321" name="Text Box 21"/>
          <p:cNvSpPr txBox="1">
            <a:spLocks noChangeArrowheads="1"/>
          </p:cNvSpPr>
          <p:nvPr/>
        </p:nvSpPr>
        <p:spPr bwMode="auto">
          <a:xfrm>
            <a:off x="6372225" y="2681288"/>
            <a:ext cx="1008063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>
                <a:latin typeface="+mj-lt"/>
              </a:rPr>
              <a:t>м</a:t>
            </a:r>
          </a:p>
        </p:txBody>
      </p:sp>
      <p:sp>
        <p:nvSpPr>
          <p:cNvPr id="13322" name="Text Box 22"/>
          <p:cNvSpPr txBox="1">
            <a:spLocks noChangeArrowheads="1"/>
          </p:cNvSpPr>
          <p:nvPr/>
        </p:nvSpPr>
        <p:spPr bwMode="auto">
          <a:xfrm>
            <a:off x="6372225" y="3473450"/>
            <a:ext cx="1008063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>
                <a:latin typeface="+mj-lt"/>
              </a:rPr>
              <a:t>с</a:t>
            </a:r>
          </a:p>
        </p:txBody>
      </p:sp>
      <p:sp>
        <p:nvSpPr>
          <p:cNvPr id="13323" name="Text Box 23"/>
          <p:cNvSpPr txBox="1">
            <a:spLocks noChangeArrowheads="1"/>
          </p:cNvSpPr>
          <p:nvPr/>
        </p:nvSpPr>
        <p:spPr bwMode="auto">
          <a:xfrm>
            <a:off x="8101013" y="2825750"/>
            <a:ext cx="100806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>
                <a:latin typeface="+mj-lt"/>
              </a:rPr>
              <a:t>м</a:t>
            </a:r>
          </a:p>
        </p:txBody>
      </p:sp>
      <p:sp>
        <p:nvSpPr>
          <p:cNvPr id="13324" name="Text Box 24"/>
          <p:cNvSpPr txBox="1">
            <a:spLocks noChangeArrowheads="1"/>
          </p:cNvSpPr>
          <p:nvPr/>
        </p:nvSpPr>
        <p:spPr bwMode="auto">
          <a:xfrm>
            <a:off x="8101013" y="3300413"/>
            <a:ext cx="100806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>
                <a:latin typeface="+mj-lt"/>
              </a:rPr>
              <a:t>с</a:t>
            </a:r>
          </a:p>
        </p:txBody>
      </p:sp>
      <p:graphicFrame>
        <p:nvGraphicFramePr>
          <p:cNvPr id="190489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8135627"/>
              </p:ext>
            </p:extLst>
          </p:nvPr>
        </p:nvGraphicFramePr>
        <p:xfrm>
          <a:off x="2571750" y="4567238"/>
          <a:ext cx="4071938" cy="164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1" name="Формула" r:id="rId5" imgW="1054080" imgH="419040" progId="Equation.3">
                  <p:embed/>
                </p:oleObj>
              </mc:Choice>
              <mc:Fallback>
                <p:oleObj name="Формула" r:id="rId5" imgW="105408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1750" y="4567238"/>
                        <a:ext cx="4071938" cy="164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0490" name="Text Box 26"/>
          <p:cNvSpPr txBox="1">
            <a:spLocks noChangeArrowheads="1"/>
          </p:cNvSpPr>
          <p:nvPr/>
        </p:nvSpPr>
        <p:spPr bwMode="auto">
          <a:xfrm>
            <a:off x="3419475" y="4625975"/>
            <a:ext cx="1008063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altLang="ru-RU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км</a:t>
            </a:r>
          </a:p>
        </p:txBody>
      </p:sp>
      <p:sp>
        <p:nvSpPr>
          <p:cNvPr id="190491" name="Text Box 27"/>
          <p:cNvSpPr txBox="1">
            <a:spLocks noChangeArrowheads="1"/>
          </p:cNvSpPr>
          <p:nvPr/>
        </p:nvSpPr>
        <p:spPr bwMode="auto">
          <a:xfrm>
            <a:off x="3419475" y="5202238"/>
            <a:ext cx="100806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altLang="ru-RU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год</a:t>
            </a:r>
            <a:endParaRPr lang="ru-RU" altLang="ru-RU" sz="4000" dirty="0">
              <a:effectLst>
                <a:outerShdw blurRad="38100" dist="38100" dir="2700000" algn="tl">
                  <a:srgbClr val="C0C0C0"/>
                </a:outerShdw>
              </a:effectLst>
              <a:latin typeface="+mj-lt"/>
            </a:endParaRPr>
          </a:p>
        </p:txBody>
      </p:sp>
      <p:sp>
        <p:nvSpPr>
          <p:cNvPr id="190496" name="Text Box 32"/>
          <p:cNvSpPr txBox="1">
            <a:spLocks noChangeArrowheads="1"/>
          </p:cNvSpPr>
          <p:nvPr/>
        </p:nvSpPr>
        <p:spPr bwMode="auto">
          <a:xfrm>
            <a:off x="5436145" y="4697413"/>
            <a:ext cx="1008063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altLang="ru-RU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м</a:t>
            </a:r>
          </a:p>
        </p:txBody>
      </p:sp>
      <p:sp>
        <p:nvSpPr>
          <p:cNvPr id="190497" name="Text Box 33"/>
          <p:cNvSpPr txBox="1">
            <a:spLocks noChangeArrowheads="1"/>
          </p:cNvSpPr>
          <p:nvPr/>
        </p:nvSpPr>
        <p:spPr bwMode="auto">
          <a:xfrm>
            <a:off x="5436145" y="5172075"/>
            <a:ext cx="1008063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altLang="ru-RU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с</a:t>
            </a:r>
          </a:p>
        </p:txBody>
      </p:sp>
      <p:sp>
        <p:nvSpPr>
          <p:cNvPr id="16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8154690" y="6309320"/>
            <a:ext cx="838200" cy="342752"/>
          </a:xfrm>
        </p:spPr>
        <p:txBody>
          <a:bodyPr/>
          <a:lstStyle/>
          <a:p>
            <a:fld id="{C9B4EF3C-FBE5-44B2-B5D2-810EA8D026C5}" type="slidenum">
              <a:rPr lang="en-US" altLang="ru-RU" smtClean="0"/>
              <a:pPr/>
              <a:t>10</a:t>
            </a:fld>
            <a:endParaRPr lang="en-US" altLang="ru-RU" dirty="0"/>
          </a:p>
        </p:txBody>
      </p:sp>
      <p:pic>
        <p:nvPicPr>
          <p:cNvPr id="17" name="Picture 15" descr="1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-106794" y="-140411"/>
            <a:ext cx="9251950" cy="7272808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86094" y="6309320"/>
            <a:ext cx="2895600" cy="365125"/>
          </a:xfrm>
        </p:spPr>
        <p:txBody>
          <a:bodyPr/>
          <a:lstStyle/>
          <a:p>
            <a:r>
              <a:rPr lang="ru-RU" dirty="0" err="1" smtClean="0"/>
              <a:t>Прямолінійний</a:t>
            </a:r>
            <a:r>
              <a:rPr lang="ru-RU" dirty="0" smtClean="0"/>
              <a:t> </a:t>
            </a:r>
            <a:r>
              <a:rPr lang="ru-RU" dirty="0" err="1" smtClean="0"/>
              <a:t>рух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981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9"/>
          <p:cNvSpPr>
            <a:spLocks/>
          </p:cNvSpPr>
          <p:nvPr/>
        </p:nvSpPr>
        <p:spPr bwMode="auto">
          <a:xfrm>
            <a:off x="-396552" y="126876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4000" b="1" dirty="0">
                <a:solidFill>
                  <a:srgbClr val="002060"/>
                </a:solidFill>
                <a:latin typeface="+mj-lt"/>
              </a:rPr>
              <a:t>Завдання</a:t>
            </a:r>
            <a:endParaRPr lang="ru-RU" altLang="ru-RU" sz="40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8" name="Rectangle 11"/>
          <p:cNvSpPr>
            <a:spLocks noChangeArrowheads="1"/>
          </p:cNvSpPr>
          <p:nvPr/>
        </p:nvSpPr>
        <p:spPr bwMode="auto">
          <a:xfrm>
            <a:off x="1100881" y="2625408"/>
            <a:ext cx="5627887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buFont typeface="Times New Roman" pitchFamily="18" charset="0"/>
              <a:buNone/>
            </a:pPr>
            <a:r>
              <a:rPr lang="ru-RU" altLang="ru-RU" b="1" dirty="0" err="1">
                <a:latin typeface="+mn-lt"/>
              </a:rPr>
              <a:t>Виразіть</a:t>
            </a:r>
            <a:r>
              <a:rPr lang="ru-RU" altLang="ru-RU" b="1" dirty="0">
                <a:latin typeface="+mn-lt"/>
              </a:rPr>
              <a:t> у м/с </a:t>
            </a:r>
            <a:r>
              <a:rPr lang="ru-RU" altLang="ru-RU" b="1" dirty="0" err="1">
                <a:latin typeface="+mn-lt"/>
              </a:rPr>
              <a:t>такі</a:t>
            </a:r>
            <a:r>
              <a:rPr lang="ru-RU" altLang="ru-RU" b="1" dirty="0">
                <a:latin typeface="+mn-lt"/>
              </a:rPr>
              <a:t> </a:t>
            </a:r>
            <a:r>
              <a:rPr lang="ru-RU" altLang="ru-RU" b="1" dirty="0" err="1">
                <a:latin typeface="+mn-lt"/>
              </a:rPr>
              <a:t>швидкості</a:t>
            </a:r>
            <a:r>
              <a:rPr lang="ru-RU" altLang="ru-RU" b="1" dirty="0"/>
              <a:t>:</a:t>
            </a:r>
            <a:r>
              <a:rPr lang="ru-RU" altLang="ru-RU" sz="2400" b="1" dirty="0"/>
              <a:t> </a:t>
            </a:r>
          </a:p>
        </p:txBody>
      </p:sp>
      <p:pic>
        <p:nvPicPr>
          <p:cNvPr id="19" name="Picture 12" descr="vopr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4952" y="0"/>
            <a:ext cx="1032700" cy="1440160"/>
          </a:xfrm>
          <a:prstGeom prst="rect">
            <a:avLst/>
          </a:prstGeom>
          <a:solidFill>
            <a:srgbClr val="002060"/>
          </a:solidFill>
          <a:ln>
            <a:noFill/>
          </a:ln>
          <a:extLst/>
        </p:spPr>
      </p:pic>
      <p:pic>
        <p:nvPicPr>
          <p:cNvPr id="20" name="Picture 5" descr="скачанные файл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716338"/>
            <a:ext cx="2736850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7" descr="cool car 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3544888"/>
            <a:ext cx="3028950" cy="181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4" descr="30016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565400"/>
            <a:ext cx="206692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6"/>
          <p:cNvSpPr>
            <a:spLocks/>
          </p:cNvSpPr>
          <p:nvPr/>
        </p:nvSpPr>
        <p:spPr bwMode="auto">
          <a:xfrm>
            <a:off x="539552" y="5445125"/>
            <a:ext cx="2232248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uk-UA" altLang="ru-RU" b="1" dirty="0">
                <a:solidFill>
                  <a:srgbClr val="002060"/>
                </a:solidFill>
              </a:rPr>
              <a:t>110 км/год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uk-UA" altLang="ru-RU" sz="2400" b="1" dirty="0"/>
              <a:t>гепард</a:t>
            </a:r>
            <a:endParaRPr lang="ru-RU" altLang="ru-RU" sz="2400" b="1" dirty="0"/>
          </a:p>
        </p:txBody>
      </p:sp>
      <p:sp>
        <p:nvSpPr>
          <p:cNvPr id="24" name="Rectangle 8"/>
          <p:cNvSpPr>
            <a:spLocks/>
          </p:cNvSpPr>
          <p:nvPr/>
        </p:nvSpPr>
        <p:spPr bwMode="auto">
          <a:xfrm>
            <a:off x="3491881" y="5516563"/>
            <a:ext cx="237552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uk-UA" altLang="ru-RU" b="1" dirty="0">
                <a:solidFill>
                  <a:srgbClr val="002060"/>
                </a:solidFill>
                <a:latin typeface="+mn-lt"/>
              </a:rPr>
              <a:t>200 км/год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uk-UA" altLang="ru-RU" sz="2400" b="1" dirty="0"/>
              <a:t>автомобіль</a:t>
            </a:r>
            <a:endParaRPr lang="ru-RU" altLang="ru-RU" sz="2400" b="1" dirty="0"/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gray">
          <a:xfrm>
            <a:off x="6732588" y="5445125"/>
            <a:ext cx="22319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v"/>
              <a:defRPr sz="3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80000"/>
              </a:lnSpc>
              <a:buFontTx/>
              <a:buNone/>
            </a:pPr>
            <a:r>
              <a:rPr lang="uk-UA" altLang="ru-RU" sz="3200" b="1" kern="0" dirty="0" smtClean="0">
                <a:solidFill>
                  <a:srgbClr val="002060"/>
                </a:solidFill>
              </a:rPr>
              <a:t>5 км/год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uk-UA" altLang="ru-RU" sz="2400" b="1" kern="0" dirty="0" smtClean="0"/>
              <a:t>людина</a:t>
            </a:r>
            <a:endParaRPr lang="ru-RU" altLang="ru-RU" sz="2400" b="1" kern="0" dirty="0" smtClean="0"/>
          </a:p>
        </p:txBody>
      </p:sp>
      <p:sp>
        <p:nvSpPr>
          <p:cNvPr id="11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8182202" y="6309320"/>
            <a:ext cx="838200" cy="342752"/>
          </a:xfrm>
        </p:spPr>
        <p:txBody>
          <a:bodyPr/>
          <a:lstStyle/>
          <a:p>
            <a:fld id="{C9B4EF3C-FBE5-44B2-B5D2-810EA8D026C5}" type="slidenum">
              <a:rPr lang="en-US" altLang="ru-RU" smtClean="0"/>
              <a:pPr/>
              <a:t>11</a:t>
            </a:fld>
            <a:endParaRPr lang="en-US" altLang="ru-RU" dirty="0"/>
          </a:p>
        </p:txBody>
      </p:sp>
      <p:pic>
        <p:nvPicPr>
          <p:cNvPr id="12" name="Picture 15" descr="1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48874" y="-153025"/>
            <a:ext cx="9251950" cy="7272808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86094" y="6309320"/>
            <a:ext cx="2895600" cy="365125"/>
          </a:xfrm>
        </p:spPr>
        <p:txBody>
          <a:bodyPr/>
          <a:lstStyle/>
          <a:p>
            <a:r>
              <a:rPr lang="ru-RU" dirty="0" err="1" smtClean="0"/>
              <a:t>Прямолінійний</a:t>
            </a:r>
            <a:r>
              <a:rPr lang="ru-RU" dirty="0" smtClean="0"/>
              <a:t> </a:t>
            </a:r>
            <a:r>
              <a:rPr lang="ru-RU" dirty="0" err="1" smtClean="0"/>
              <a:t>рух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676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5" descr="скачанные файл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089" y="1400175"/>
            <a:ext cx="2736850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7" descr="cool car 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2105187"/>
            <a:ext cx="3028950" cy="181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4" descr="30016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125" y="2276872"/>
            <a:ext cx="206692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114618" y="1118315"/>
            <a:ext cx="8229600" cy="1143000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000" b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2pPr>
            <a:lvl3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3pPr>
            <a:lvl4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4pPr>
            <a:lvl5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5pPr>
            <a:lvl6pPr marL="4572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6pPr>
            <a:lvl7pPr marL="9144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7pPr>
            <a:lvl8pPr marL="13716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8pPr>
            <a:lvl9pPr marL="18288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uk-UA" altLang="ru-RU" b="1" kern="0" dirty="0" err="1" smtClean="0">
                <a:solidFill>
                  <a:srgbClr val="002060"/>
                </a:solidFill>
              </a:rPr>
              <a:t>Перевір</a:t>
            </a:r>
            <a:r>
              <a:rPr lang="uk-UA" altLang="ru-RU" b="1" kern="0" dirty="0" smtClean="0">
                <a:solidFill>
                  <a:srgbClr val="002060"/>
                </a:solidFill>
              </a:rPr>
              <a:t> себе</a:t>
            </a:r>
            <a:endParaRPr lang="ru-RU" altLang="ru-RU" b="1" kern="0" dirty="0" smtClean="0">
              <a:solidFill>
                <a:srgbClr val="002060"/>
              </a:solidFill>
            </a:endParaRPr>
          </a:p>
        </p:txBody>
      </p:sp>
      <p:sp>
        <p:nvSpPr>
          <p:cNvPr id="12" name="Rectangle 21"/>
          <p:cNvSpPr>
            <a:spLocks/>
          </p:cNvSpPr>
          <p:nvPr/>
        </p:nvSpPr>
        <p:spPr bwMode="auto">
          <a:xfrm>
            <a:off x="1042988" y="1773238"/>
            <a:ext cx="6121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uk-UA" altLang="ru-RU" sz="2400" b="1" dirty="0"/>
              <a:t>110 км/год = 110 </a:t>
            </a:r>
            <a:r>
              <a:rPr lang="en-US" altLang="ru-RU" sz="2400" b="1" dirty="0"/>
              <a:t>×</a:t>
            </a:r>
            <a:r>
              <a:rPr lang="uk-UA" altLang="ru-RU" sz="2400" b="1" dirty="0"/>
              <a:t> </a:t>
            </a:r>
            <a:r>
              <a:rPr lang="uk-UA" altLang="ru-RU" sz="2400" b="1" dirty="0">
                <a:solidFill>
                  <a:srgbClr val="002060"/>
                </a:solidFill>
              </a:rPr>
              <a:t>1000м: 3600с </a:t>
            </a:r>
            <a:r>
              <a:rPr lang="uk-UA" altLang="ru-RU" sz="2400" b="1" dirty="0"/>
              <a:t>=  30,56 м/с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uk-UA" altLang="ru-RU" sz="2400" b="1" dirty="0"/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uk-UA" altLang="ru-RU" sz="2400" b="1" dirty="0"/>
              <a:t>200 км/год = 55,56 м/с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uk-UA" altLang="ru-RU" sz="2400" b="1" dirty="0"/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uk-UA" altLang="ru-RU" sz="2400" b="1" dirty="0"/>
              <a:t>5 км/год = 1,39 м/с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altLang="ru-RU" sz="2400" b="1" dirty="0"/>
          </a:p>
        </p:txBody>
      </p:sp>
      <p:sp>
        <p:nvSpPr>
          <p:cNvPr id="13" name="AutoShape 24"/>
          <p:cNvSpPr>
            <a:spLocks noChangeArrowheads="1"/>
          </p:cNvSpPr>
          <p:nvPr/>
        </p:nvSpPr>
        <p:spPr bwMode="auto">
          <a:xfrm>
            <a:off x="1619250" y="4365625"/>
            <a:ext cx="1295400" cy="86518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>
                  <a:lumMod val="50000"/>
                </a:schemeClr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b="1" dirty="0"/>
              <a:t>км/год</a:t>
            </a:r>
            <a:endParaRPr lang="ru-RU" altLang="ru-RU" b="1" dirty="0"/>
          </a:p>
        </p:txBody>
      </p:sp>
      <p:sp>
        <p:nvSpPr>
          <p:cNvPr id="14" name="AutoShape 23"/>
          <p:cNvSpPr>
            <a:spLocks noChangeArrowheads="1"/>
          </p:cNvSpPr>
          <p:nvPr/>
        </p:nvSpPr>
        <p:spPr bwMode="auto">
          <a:xfrm>
            <a:off x="3419475" y="4365625"/>
            <a:ext cx="2376488" cy="863600"/>
          </a:xfrm>
          <a:prstGeom prst="homePlate">
            <a:avLst>
              <a:gd name="adj" fmla="val 68796"/>
            </a:avLst>
          </a:prstGeom>
          <a:gradFill rotWithShape="1">
            <a:gsLst>
              <a:gs pos="0">
                <a:schemeClr val="accent1">
                  <a:lumMod val="50000"/>
                </a:schemeClr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b="1" dirty="0">
                <a:solidFill>
                  <a:srgbClr val="002060"/>
                </a:solidFill>
              </a:rPr>
              <a:t>×</a:t>
            </a:r>
            <a:r>
              <a:rPr lang="uk-UA" altLang="ru-RU" b="1" dirty="0">
                <a:solidFill>
                  <a:srgbClr val="002060"/>
                </a:solidFill>
              </a:rPr>
              <a:t> 10:36</a:t>
            </a:r>
            <a:endParaRPr lang="ru-RU" altLang="ru-RU" b="1" dirty="0">
              <a:solidFill>
                <a:srgbClr val="002060"/>
              </a:solidFill>
            </a:endParaRPr>
          </a:p>
        </p:txBody>
      </p:sp>
      <p:sp>
        <p:nvSpPr>
          <p:cNvPr id="15" name="AutoShape 25"/>
          <p:cNvSpPr>
            <a:spLocks noChangeArrowheads="1"/>
          </p:cNvSpPr>
          <p:nvPr/>
        </p:nvSpPr>
        <p:spPr bwMode="auto">
          <a:xfrm>
            <a:off x="6227763" y="4292600"/>
            <a:ext cx="1295400" cy="86518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>
                  <a:lumMod val="50000"/>
                </a:schemeClr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b="1" dirty="0"/>
              <a:t>м/с</a:t>
            </a:r>
            <a:endParaRPr lang="ru-RU" altLang="ru-RU" b="1" dirty="0"/>
          </a:p>
        </p:txBody>
      </p:sp>
      <p:sp>
        <p:nvSpPr>
          <p:cNvPr id="16" name="AutoShape 27"/>
          <p:cNvSpPr>
            <a:spLocks noChangeArrowheads="1"/>
          </p:cNvSpPr>
          <p:nvPr/>
        </p:nvSpPr>
        <p:spPr bwMode="auto">
          <a:xfrm>
            <a:off x="1692275" y="5373688"/>
            <a:ext cx="1295400" cy="8651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>
                  <a:lumMod val="50000"/>
                </a:schemeClr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b="1"/>
              <a:t>м/с</a:t>
            </a:r>
            <a:endParaRPr lang="ru-RU" altLang="ru-RU" b="1"/>
          </a:p>
        </p:txBody>
      </p:sp>
      <p:sp>
        <p:nvSpPr>
          <p:cNvPr id="26" name="AutoShape 28"/>
          <p:cNvSpPr>
            <a:spLocks noChangeArrowheads="1"/>
          </p:cNvSpPr>
          <p:nvPr/>
        </p:nvSpPr>
        <p:spPr bwMode="auto">
          <a:xfrm>
            <a:off x="3492500" y="5373688"/>
            <a:ext cx="2376488" cy="863600"/>
          </a:xfrm>
          <a:prstGeom prst="homePlate">
            <a:avLst>
              <a:gd name="adj" fmla="val 68796"/>
            </a:avLst>
          </a:prstGeom>
          <a:gradFill rotWithShape="1">
            <a:gsLst>
              <a:gs pos="0">
                <a:schemeClr val="accent1">
                  <a:lumMod val="50000"/>
                </a:schemeClr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b="1" dirty="0">
                <a:solidFill>
                  <a:srgbClr val="002060"/>
                </a:solidFill>
              </a:rPr>
              <a:t>×</a:t>
            </a:r>
            <a:r>
              <a:rPr lang="uk-UA" altLang="ru-RU" b="1" dirty="0">
                <a:solidFill>
                  <a:srgbClr val="002060"/>
                </a:solidFill>
              </a:rPr>
              <a:t> 3,6</a:t>
            </a:r>
            <a:endParaRPr lang="ru-RU" altLang="ru-RU" b="1" dirty="0">
              <a:solidFill>
                <a:srgbClr val="002060"/>
              </a:solidFill>
            </a:endParaRPr>
          </a:p>
        </p:txBody>
      </p:sp>
      <p:sp>
        <p:nvSpPr>
          <p:cNvPr id="27" name="AutoShape 26"/>
          <p:cNvSpPr>
            <a:spLocks noChangeArrowheads="1"/>
          </p:cNvSpPr>
          <p:nvPr/>
        </p:nvSpPr>
        <p:spPr bwMode="auto">
          <a:xfrm>
            <a:off x="6300788" y="5373688"/>
            <a:ext cx="1295400" cy="8651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>
                  <a:lumMod val="50000"/>
                </a:schemeClr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b="1" dirty="0"/>
              <a:t>км/год</a:t>
            </a:r>
            <a:endParaRPr lang="ru-RU" altLang="ru-RU" b="1" dirty="0"/>
          </a:p>
        </p:txBody>
      </p:sp>
      <p:sp>
        <p:nvSpPr>
          <p:cNvPr id="17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8154690" y="6309320"/>
            <a:ext cx="838200" cy="342752"/>
          </a:xfrm>
        </p:spPr>
        <p:txBody>
          <a:bodyPr/>
          <a:lstStyle/>
          <a:p>
            <a:fld id="{C9B4EF3C-FBE5-44B2-B5D2-810EA8D026C5}" type="slidenum">
              <a:rPr lang="en-US" altLang="ru-RU" smtClean="0"/>
              <a:pPr/>
              <a:t>12</a:t>
            </a:fld>
            <a:endParaRPr lang="en-US" altLang="ru-RU" dirty="0"/>
          </a:p>
        </p:txBody>
      </p:sp>
      <p:pic>
        <p:nvPicPr>
          <p:cNvPr id="18" name="Picture 15" descr="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36011" y="-146495"/>
            <a:ext cx="9251950" cy="7272808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86094" y="6309320"/>
            <a:ext cx="2895600" cy="365125"/>
          </a:xfrm>
        </p:spPr>
        <p:txBody>
          <a:bodyPr/>
          <a:lstStyle/>
          <a:p>
            <a:r>
              <a:rPr lang="ru-RU" dirty="0" err="1" smtClean="0"/>
              <a:t>Прямолінійний</a:t>
            </a:r>
            <a:r>
              <a:rPr lang="ru-RU" dirty="0" smtClean="0"/>
              <a:t> </a:t>
            </a:r>
            <a:r>
              <a:rPr lang="ru-RU" dirty="0" err="1" smtClean="0"/>
              <a:t>рух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9293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28102" y="1484784"/>
            <a:ext cx="7911802" cy="1143000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000" b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2pPr>
            <a:lvl3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3pPr>
            <a:lvl4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4pPr>
            <a:lvl5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5pPr>
            <a:lvl6pPr marL="4572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6pPr>
            <a:lvl7pPr marL="9144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7pPr>
            <a:lvl8pPr marL="13716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8pPr>
            <a:lvl9pPr marL="18288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uk-UA" altLang="ru-RU" b="1" kern="0" dirty="0" smtClean="0">
                <a:solidFill>
                  <a:srgbClr val="002060"/>
                </a:solidFill>
              </a:rPr>
              <a:t>Найбільша швидкість</a:t>
            </a:r>
            <a:endParaRPr lang="ru-RU" altLang="ru-RU" b="1" kern="0" dirty="0" smtClean="0">
              <a:solidFill>
                <a:srgbClr val="002060"/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23528" y="2204864"/>
            <a:ext cx="8496944" cy="1541463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v"/>
              <a:defRPr sz="3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>
              <a:buFontTx/>
              <a:buNone/>
            </a:pPr>
            <a:r>
              <a:rPr lang="uk-UA" altLang="ru-RU" sz="3200" b="1" kern="0" dirty="0" smtClean="0">
                <a:solidFill>
                  <a:srgbClr val="002060"/>
                </a:solidFill>
              </a:rPr>
              <a:t>300 000 км/с </a:t>
            </a:r>
            <a:r>
              <a:rPr lang="uk-UA" altLang="ru-RU" sz="3200" b="1" kern="0" dirty="0" smtClean="0"/>
              <a:t>- швидкість поширення світла в безповітряному просторі</a:t>
            </a:r>
            <a:endParaRPr lang="ru-RU" altLang="ru-RU" sz="3200" b="1" kern="0" dirty="0" smtClean="0"/>
          </a:p>
        </p:txBody>
      </p:sp>
      <p:pic>
        <p:nvPicPr>
          <p:cNvPr id="6" name="Picture 4" descr="скачанные файлы (1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429000"/>
            <a:ext cx="5040560" cy="3142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07950" y="-153025"/>
            <a:ext cx="9251950" cy="7272808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8154690" y="6309320"/>
            <a:ext cx="838200" cy="342752"/>
          </a:xfrm>
        </p:spPr>
        <p:txBody>
          <a:bodyPr/>
          <a:lstStyle/>
          <a:p>
            <a:fld id="{C9B4EF3C-FBE5-44B2-B5D2-810EA8D026C5}" type="slidenum">
              <a:rPr lang="en-US" altLang="ru-RU" smtClean="0"/>
              <a:pPr/>
              <a:t>13</a:t>
            </a:fld>
            <a:endParaRPr lang="en-US" altLang="ru-RU" dirty="0"/>
          </a:p>
        </p:txBody>
      </p:sp>
      <p:sp>
        <p:nvSpPr>
          <p:cNvPr id="9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86094" y="6309320"/>
            <a:ext cx="2895600" cy="365125"/>
          </a:xfrm>
        </p:spPr>
        <p:txBody>
          <a:bodyPr/>
          <a:lstStyle/>
          <a:p>
            <a:r>
              <a:rPr lang="ru-RU" dirty="0" err="1" smtClean="0"/>
              <a:t>Прямолінійний</a:t>
            </a:r>
            <a:r>
              <a:rPr lang="ru-RU" dirty="0" smtClean="0"/>
              <a:t> </a:t>
            </a:r>
            <a:r>
              <a:rPr lang="ru-RU" dirty="0" err="1" smtClean="0"/>
              <a:t>рух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228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067387"/>
            <a:ext cx="3969852" cy="3114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Картинки по запросу спідометр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466" y="3067386"/>
            <a:ext cx="3889375" cy="311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09200" y="1700808"/>
            <a:ext cx="874376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uk-UA" altLang="ru-RU" sz="4000" b="1" dirty="0">
                <a:solidFill>
                  <a:srgbClr val="002060"/>
                </a:solidFill>
                <a:latin typeface="+mj-lt"/>
              </a:rPr>
              <a:t>Спідометр</a:t>
            </a:r>
            <a:r>
              <a:rPr lang="uk-UA" altLang="ru-RU" sz="2400" b="1" dirty="0">
                <a:solidFill>
                  <a:srgbClr val="002060"/>
                </a:solidFill>
                <a:latin typeface="+mj-lt"/>
              </a:rPr>
              <a:t> – </a:t>
            </a:r>
            <a:r>
              <a:rPr lang="uk-UA" altLang="ru-RU" b="1" dirty="0">
                <a:latin typeface="+mj-lt"/>
              </a:rPr>
              <a:t>прилад для вимірювання швидкості руху</a:t>
            </a:r>
            <a:endParaRPr lang="ru-RU" altLang="ru-RU" b="1" dirty="0">
              <a:latin typeface="+mj-lt"/>
            </a:endParaRPr>
          </a:p>
        </p:txBody>
      </p:sp>
      <p:sp>
        <p:nvSpPr>
          <p:cNvPr id="7" name="Нижний колонтитул 2"/>
          <p:cNvSpPr txBox="1">
            <a:spLocks/>
          </p:cNvSpPr>
          <p:nvPr/>
        </p:nvSpPr>
        <p:spPr>
          <a:xfrm>
            <a:off x="3119561" y="6322377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dirty="0" err="1" smtClean="0"/>
              <a:t>Прямолінійний</a:t>
            </a:r>
            <a:r>
              <a:rPr lang="ru-RU" dirty="0" smtClean="0"/>
              <a:t> </a:t>
            </a:r>
            <a:r>
              <a:rPr lang="ru-RU" dirty="0" err="1" smtClean="0"/>
              <a:t>рух</a:t>
            </a:r>
            <a:endParaRPr lang="ru-RU" dirty="0"/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8154690" y="6309320"/>
            <a:ext cx="838200" cy="342752"/>
          </a:xfrm>
        </p:spPr>
        <p:txBody>
          <a:bodyPr/>
          <a:lstStyle/>
          <a:p>
            <a:fld id="{C9B4EF3C-FBE5-44B2-B5D2-810EA8D026C5}" type="slidenum">
              <a:rPr lang="en-US" altLang="ru-RU" smtClean="0"/>
              <a:pPr/>
              <a:t>14</a:t>
            </a:fld>
            <a:endParaRPr lang="en-US" altLang="ru-RU" dirty="0"/>
          </a:p>
        </p:txBody>
      </p:sp>
      <p:pic>
        <p:nvPicPr>
          <p:cNvPr id="9" name="Picture 15" descr="1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07950" y="-153025"/>
            <a:ext cx="9251950" cy="7272808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111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312738" y="1124744"/>
            <a:ext cx="8229600" cy="1143000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000" b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2pPr>
            <a:lvl3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3pPr>
            <a:lvl4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4pPr>
            <a:lvl5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5pPr>
            <a:lvl6pPr marL="4572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6pPr>
            <a:lvl7pPr marL="9144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7pPr>
            <a:lvl8pPr marL="13716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8pPr>
            <a:lvl9pPr marL="18288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uk-UA" altLang="ru-RU" b="1" kern="0" dirty="0" smtClean="0">
                <a:solidFill>
                  <a:srgbClr val="002060"/>
                </a:solidFill>
              </a:rPr>
              <a:t>Вектор</a:t>
            </a:r>
            <a:endParaRPr lang="ru-RU" altLang="ru-RU" b="1" kern="0" dirty="0" smtClean="0">
              <a:solidFill>
                <a:srgbClr val="002060"/>
              </a:solidFill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312738" y="2060848"/>
            <a:ext cx="8366324" cy="182880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v"/>
              <a:defRPr sz="3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>
              <a:buFontTx/>
              <a:buNone/>
            </a:pPr>
            <a:r>
              <a:rPr lang="uk-UA" altLang="ru-RU" sz="2400" b="1" kern="0" dirty="0" smtClean="0"/>
              <a:t>		</a:t>
            </a:r>
            <a:r>
              <a:rPr lang="uk-UA" altLang="ru-RU" sz="3200" b="1" kern="0" dirty="0" smtClean="0">
                <a:solidFill>
                  <a:srgbClr val="002060"/>
                </a:solidFill>
              </a:rPr>
              <a:t>Векторні величини, або вектори </a:t>
            </a:r>
            <a:r>
              <a:rPr lang="uk-UA" altLang="ru-RU" sz="3200" b="1" kern="0" dirty="0" smtClean="0"/>
              <a:t>- величини, які залежать від напряму в просторі.</a:t>
            </a:r>
          </a:p>
          <a:p>
            <a:pPr algn="just">
              <a:buFontTx/>
              <a:buNone/>
            </a:pPr>
            <a:r>
              <a:rPr lang="uk-UA" altLang="ru-RU" sz="3200" b="1" kern="0" dirty="0" smtClean="0"/>
              <a:t>		Швидкість руху тіла є векторною величиною.</a:t>
            </a:r>
            <a:endParaRPr lang="ru-RU" altLang="ru-RU" sz="3200" b="1" kern="0" dirty="0" smtClean="0"/>
          </a:p>
        </p:txBody>
      </p:sp>
      <p:pic>
        <p:nvPicPr>
          <p:cNvPr id="9" name="Picture 4" descr="220px-Vector_AB_from_A_to_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4357688"/>
            <a:ext cx="3168650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ижний колонтитул 2"/>
          <p:cNvSpPr txBox="1">
            <a:spLocks/>
          </p:cNvSpPr>
          <p:nvPr/>
        </p:nvSpPr>
        <p:spPr>
          <a:xfrm>
            <a:off x="3203848" y="6310947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dirty="0" err="1" smtClean="0"/>
              <a:t>Прямолінійний</a:t>
            </a:r>
            <a:r>
              <a:rPr lang="ru-RU" dirty="0" smtClean="0"/>
              <a:t> </a:t>
            </a:r>
            <a:r>
              <a:rPr lang="ru-RU" dirty="0" err="1" smtClean="0"/>
              <a:t>рух</a:t>
            </a:r>
            <a:endParaRPr lang="ru-RU" dirty="0"/>
          </a:p>
        </p:txBody>
      </p:sp>
      <p:sp>
        <p:nvSpPr>
          <p:cNvPr id="6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8154690" y="6309320"/>
            <a:ext cx="838200" cy="342752"/>
          </a:xfrm>
        </p:spPr>
        <p:txBody>
          <a:bodyPr/>
          <a:lstStyle/>
          <a:p>
            <a:fld id="{C9B4EF3C-FBE5-44B2-B5D2-810EA8D026C5}" type="slidenum">
              <a:rPr lang="en-US" altLang="ru-RU" smtClean="0"/>
              <a:pPr/>
              <a:t>15</a:t>
            </a:fld>
            <a:endParaRPr lang="en-US" altLang="ru-RU" dirty="0"/>
          </a:p>
        </p:txBody>
      </p:sp>
      <p:pic>
        <p:nvPicPr>
          <p:cNvPr id="11" name="Picture 15" descr="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07950" y="-153025"/>
            <a:ext cx="9251950" cy="7272808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880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755576" y="3212976"/>
            <a:ext cx="7921005" cy="17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20000"/>
              </a:spcBef>
              <a:buClr>
                <a:schemeClr val="tx2"/>
              </a:buClr>
              <a:buFont typeface="Wingdings" pitchFamily="2" charset="2"/>
              <a:defRPr sz="2000">
                <a:solidFill>
                  <a:schemeClr val="bg1"/>
                </a:solidFill>
                <a:latin typeface="Arial" charset="0"/>
              </a:defRPr>
            </a:lvl1pPr>
            <a:lvl2pPr marL="742950" indent="-285750" algn="ctr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accent2"/>
              </a:buClr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0" hangingPunct="0">
              <a:lnSpc>
                <a:spcPct val="150000"/>
              </a:lnSpc>
              <a:spcBef>
                <a:spcPct val="50000"/>
              </a:spcBef>
              <a:defRPr/>
            </a:pPr>
            <a:endParaRPr kumimoji="1" lang="ru-RU" altLang="ru-RU" sz="4000" b="1" dirty="0">
              <a:solidFill>
                <a:srgbClr val="003399"/>
              </a:solidFill>
              <a:latin typeface="+mn-lt"/>
            </a:endParaRPr>
          </a:p>
          <a:p>
            <a:pPr algn="l" eaLnBrk="0" hangingPunct="0">
              <a:lnSpc>
                <a:spcPct val="150000"/>
              </a:lnSpc>
              <a:spcBef>
                <a:spcPct val="50000"/>
              </a:spcBef>
              <a:defRPr/>
            </a:pPr>
            <a:r>
              <a:rPr kumimoji="1" lang="ru-RU" altLang="ru-RU" sz="3200" b="1" dirty="0" err="1">
                <a:solidFill>
                  <a:srgbClr val="003399"/>
                </a:solidFill>
                <a:latin typeface="+mn-lt"/>
              </a:rPr>
              <a:t>Швидкість</a:t>
            </a:r>
            <a:r>
              <a:rPr kumimoji="1" lang="ru-RU" altLang="ru-RU" sz="3200" b="1" dirty="0">
                <a:solidFill>
                  <a:srgbClr val="003399"/>
                </a:solidFill>
                <a:latin typeface="+mn-lt"/>
              </a:rPr>
              <a:t> </a:t>
            </a:r>
            <a:r>
              <a:rPr kumimoji="1" lang="ru-RU" altLang="ru-RU" sz="3200" b="1" dirty="0" err="1">
                <a:solidFill>
                  <a:srgbClr val="003399"/>
                </a:solidFill>
                <a:latin typeface="+mn-lt"/>
              </a:rPr>
              <a:t>відносна</a:t>
            </a:r>
            <a:r>
              <a:rPr kumimoji="1" lang="ru-RU" altLang="ru-RU" sz="3200" b="1" dirty="0">
                <a:solidFill>
                  <a:srgbClr val="003399"/>
                </a:solidFill>
                <a:latin typeface="+mn-lt"/>
              </a:rPr>
              <a:t> - </a:t>
            </a:r>
            <a:r>
              <a:rPr kumimoji="1" lang="ru-RU" altLang="ru-RU" sz="3200" b="1" dirty="0" err="1">
                <a:solidFill>
                  <a:srgbClr val="003399"/>
                </a:solidFill>
                <a:latin typeface="+mn-lt"/>
              </a:rPr>
              <a:t>її</a:t>
            </a:r>
            <a:r>
              <a:rPr kumimoji="1" lang="ru-RU" altLang="ru-RU" sz="3200" b="1" dirty="0">
                <a:solidFill>
                  <a:srgbClr val="003399"/>
                </a:solidFill>
                <a:latin typeface="+mn-lt"/>
              </a:rPr>
              <a:t> </a:t>
            </a:r>
            <a:r>
              <a:rPr kumimoji="1" lang="ru-RU" altLang="ru-RU" sz="3200" b="1" dirty="0" err="1">
                <a:solidFill>
                  <a:srgbClr val="003399"/>
                </a:solidFill>
                <a:latin typeface="+mn-lt"/>
              </a:rPr>
              <a:t>напрямок</a:t>
            </a:r>
            <a:r>
              <a:rPr kumimoji="1" lang="ru-RU" altLang="ru-RU" sz="3200" b="1" dirty="0">
                <a:solidFill>
                  <a:srgbClr val="003399"/>
                </a:solidFill>
                <a:latin typeface="+mn-lt"/>
              </a:rPr>
              <a:t> і </a:t>
            </a:r>
            <a:r>
              <a:rPr kumimoji="1" lang="ru-RU" altLang="ru-RU" sz="3200" b="1" dirty="0" err="1">
                <a:solidFill>
                  <a:srgbClr val="003399"/>
                </a:solidFill>
                <a:latin typeface="+mn-lt"/>
              </a:rPr>
              <a:t>значення</a:t>
            </a:r>
            <a:r>
              <a:rPr kumimoji="1" lang="ru-RU" altLang="ru-RU" sz="3200" b="1" dirty="0">
                <a:solidFill>
                  <a:srgbClr val="003399"/>
                </a:solidFill>
                <a:latin typeface="+mn-lt"/>
              </a:rPr>
              <a:t> </a:t>
            </a:r>
            <a:r>
              <a:rPr kumimoji="1" lang="ru-RU" altLang="ru-RU" sz="3200" b="1" dirty="0" err="1">
                <a:solidFill>
                  <a:srgbClr val="003399"/>
                </a:solidFill>
                <a:latin typeface="+mn-lt"/>
              </a:rPr>
              <a:t>залежить</a:t>
            </a:r>
            <a:r>
              <a:rPr kumimoji="1" lang="ru-RU" altLang="ru-RU" sz="3200" b="1" dirty="0">
                <a:solidFill>
                  <a:srgbClr val="003399"/>
                </a:solidFill>
                <a:latin typeface="+mn-lt"/>
              </a:rPr>
              <a:t> </a:t>
            </a:r>
            <a:r>
              <a:rPr kumimoji="1" lang="ru-RU" altLang="ru-RU" sz="3200" b="1" dirty="0" err="1">
                <a:solidFill>
                  <a:srgbClr val="003399"/>
                </a:solidFill>
                <a:latin typeface="+mn-lt"/>
              </a:rPr>
              <a:t>від</a:t>
            </a:r>
            <a:r>
              <a:rPr kumimoji="1" lang="ru-RU" altLang="ru-RU" sz="3200" b="1" dirty="0">
                <a:solidFill>
                  <a:srgbClr val="003399"/>
                </a:solidFill>
                <a:latin typeface="+mn-lt"/>
              </a:rPr>
              <a:t> </a:t>
            </a:r>
            <a:r>
              <a:rPr kumimoji="1" lang="ru-RU" altLang="ru-RU" sz="3200" b="1" dirty="0" err="1">
                <a:solidFill>
                  <a:srgbClr val="003399"/>
                </a:solidFill>
                <a:latin typeface="+mn-lt"/>
              </a:rPr>
              <a:t>вибору</a:t>
            </a:r>
            <a:r>
              <a:rPr kumimoji="1" lang="ru-RU" altLang="ru-RU" sz="3200" b="1" dirty="0">
                <a:solidFill>
                  <a:srgbClr val="003399"/>
                </a:solidFill>
                <a:latin typeface="+mn-lt"/>
              </a:rPr>
              <a:t> </a:t>
            </a:r>
            <a:r>
              <a:rPr kumimoji="1" lang="ru-RU" altLang="ru-RU" sz="3200" b="1" dirty="0" err="1">
                <a:solidFill>
                  <a:srgbClr val="003399"/>
                </a:solidFill>
                <a:latin typeface="+mn-lt"/>
              </a:rPr>
              <a:t>тіла</a:t>
            </a:r>
            <a:r>
              <a:rPr kumimoji="1" lang="ru-RU" altLang="ru-RU" sz="3200" b="1" dirty="0">
                <a:solidFill>
                  <a:srgbClr val="003399"/>
                </a:solidFill>
                <a:latin typeface="+mn-lt"/>
              </a:rPr>
              <a:t> </a:t>
            </a:r>
            <a:r>
              <a:rPr kumimoji="1" lang="ru-RU" altLang="ru-RU" sz="3200" b="1" dirty="0" err="1">
                <a:solidFill>
                  <a:srgbClr val="003399"/>
                </a:solidFill>
                <a:latin typeface="+mn-lt"/>
              </a:rPr>
              <a:t>відліку</a:t>
            </a:r>
            <a:r>
              <a:rPr kumimoji="1" lang="ru-RU" altLang="ru-RU" sz="3200" b="1" dirty="0">
                <a:solidFill>
                  <a:srgbClr val="003399"/>
                </a:solidFill>
                <a:latin typeface="+mn-lt"/>
              </a:rPr>
              <a:t>.</a:t>
            </a:r>
          </a:p>
        </p:txBody>
      </p:sp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638" y="188913"/>
            <a:ext cx="5895975" cy="429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ижний колонтитул 2"/>
          <p:cNvSpPr txBox="1">
            <a:spLocks/>
          </p:cNvSpPr>
          <p:nvPr/>
        </p:nvSpPr>
        <p:spPr>
          <a:xfrm>
            <a:off x="3133283" y="631031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dirty="0" err="1" smtClean="0"/>
              <a:t>Прямолінійний</a:t>
            </a:r>
            <a:r>
              <a:rPr lang="ru-RU" dirty="0" smtClean="0"/>
              <a:t> </a:t>
            </a:r>
            <a:r>
              <a:rPr lang="ru-RU" dirty="0" err="1" smtClean="0"/>
              <a:t>рух</a:t>
            </a:r>
            <a:endParaRPr lang="ru-RU" dirty="0"/>
          </a:p>
        </p:txBody>
      </p:sp>
      <p:sp>
        <p:nvSpPr>
          <p:cNvPr id="5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8154690" y="6309320"/>
            <a:ext cx="838200" cy="342752"/>
          </a:xfrm>
        </p:spPr>
        <p:txBody>
          <a:bodyPr/>
          <a:lstStyle/>
          <a:p>
            <a:fld id="{C9B4EF3C-FBE5-44B2-B5D2-810EA8D026C5}" type="slidenum">
              <a:rPr lang="en-US" altLang="ru-RU" smtClean="0"/>
              <a:pPr/>
              <a:t>16</a:t>
            </a:fld>
            <a:endParaRPr lang="en-US" altLang="ru-RU" dirty="0"/>
          </a:p>
        </p:txBody>
      </p:sp>
      <p:pic>
        <p:nvPicPr>
          <p:cNvPr id="6" name="Picture 15" descr="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41474" y="-99392"/>
            <a:ext cx="9185474" cy="7226542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6868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914400" y="1206500"/>
            <a:ext cx="8001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ru-RU" altLang="ru-RU" b="1" dirty="0" err="1" smtClean="0">
                <a:solidFill>
                  <a:srgbClr val="002060"/>
                </a:solidFill>
                <a:latin typeface="+mj-lt"/>
              </a:rPr>
              <a:t>Трикутник</a:t>
            </a:r>
            <a:endParaRPr lang="ru-RU" altLang="ru-RU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8436" name="AutoShape 4"/>
          <p:cNvSpPr>
            <a:spLocks noChangeArrowheads="1"/>
          </p:cNvSpPr>
          <p:nvPr/>
        </p:nvSpPr>
        <p:spPr bwMode="auto">
          <a:xfrm>
            <a:off x="1371600" y="2349500"/>
            <a:ext cx="7086600" cy="3962400"/>
          </a:xfrm>
          <a:prstGeom prst="triangle">
            <a:avLst>
              <a:gd name="adj" fmla="val 50000"/>
            </a:avLst>
          </a:prstGeom>
          <a:gradFill flip="none" rotWithShape="1">
            <a:gsLst>
              <a:gs pos="0">
                <a:srgbClr val="66FFFF">
                  <a:shade val="30000"/>
                  <a:satMod val="115000"/>
                </a:srgbClr>
              </a:gs>
              <a:gs pos="50000">
                <a:srgbClr val="66FFFF">
                  <a:shade val="67500"/>
                  <a:satMod val="115000"/>
                </a:srgbClr>
              </a:gs>
              <a:gs pos="100000">
                <a:srgbClr val="66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95589" name="Object 5"/>
          <p:cNvGraphicFramePr>
            <a:graphicFrameLocks noChangeAspect="1"/>
          </p:cNvGraphicFramePr>
          <p:nvPr/>
        </p:nvGraphicFramePr>
        <p:xfrm>
          <a:off x="4356100" y="3357563"/>
          <a:ext cx="871538" cy="1089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50" name="Формула" r:id="rId3" imgW="101424" imgH="126780" progId="Equation.3">
                  <p:embed/>
                </p:oleObj>
              </mc:Choice>
              <mc:Fallback>
                <p:oleObj name="Формула" r:id="rId3" imgW="101424" imgH="1267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6100" y="3357563"/>
                        <a:ext cx="871538" cy="1089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5590" name="Object 6"/>
          <p:cNvGraphicFramePr>
            <a:graphicFrameLocks noChangeAspect="1"/>
          </p:cNvGraphicFramePr>
          <p:nvPr/>
        </p:nvGraphicFramePr>
        <p:xfrm>
          <a:off x="3132138" y="5157788"/>
          <a:ext cx="863600" cy="960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51" name="Формула" r:id="rId5" imgW="114102" imgH="126780" progId="Equation.3">
                  <p:embed/>
                </p:oleObj>
              </mc:Choice>
              <mc:Fallback>
                <p:oleObj name="Формула" r:id="rId5" imgW="114102" imgH="1267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2138" y="5157788"/>
                        <a:ext cx="863600" cy="960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5591" name="Object 7"/>
          <p:cNvGraphicFramePr>
            <a:graphicFrameLocks noChangeAspect="1"/>
          </p:cNvGraphicFramePr>
          <p:nvPr/>
        </p:nvGraphicFramePr>
        <p:xfrm>
          <a:off x="5580063" y="4941888"/>
          <a:ext cx="839787" cy="1258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52" name="Формула" r:id="rId7" imgW="101512" imgH="152268" progId="Equation.3">
                  <p:embed/>
                </p:oleObj>
              </mc:Choice>
              <mc:Fallback>
                <p:oleObj name="Формула" r:id="rId7" imgW="101512" imgH="15226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0063" y="4941888"/>
                        <a:ext cx="839787" cy="1258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0" name="Line 8"/>
          <p:cNvSpPr>
            <a:spLocks noChangeShapeType="1"/>
          </p:cNvSpPr>
          <p:nvPr/>
        </p:nvSpPr>
        <p:spPr bwMode="auto">
          <a:xfrm>
            <a:off x="4914900" y="4483100"/>
            <a:ext cx="0" cy="182880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8441" name="Line 9"/>
          <p:cNvSpPr>
            <a:spLocks noChangeShapeType="1"/>
          </p:cNvSpPr>
          <p:nvPr/>
        </p:nvSpPr>
        <p:spPr bwMode="auto">
          <a:xfrm>
            <a:off x="3009900" y="4483100"/>
            <a:ext cx="3810000" cy="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9" name="Нижний колонтитул 2"/>
          <p:cNvSpPr txBox="1">
            <a:spLocks/>
          </p:cNvSpPr>
          <p:nvPr/>
        </p:nvSpPr>
        <p:spPr>
          <a:xfrm>
            <a:off x="3136701" y="63119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dirty="0" err="1" smtClean="0"/>
              <a:t>Прямолінійний</a:t>
            </a:r>
            <a:r>
              <a:rPr lang="ru-RU" dirty="0" smtClean="0"/>
              <a:t> </a:t>
            </a:r>
            <a:r>
              <a:rPr lang="ru-RU" dirty="0" err="1" smtClean="0"/>
              <a:t>рух</a:t>
            </a:r>
            <a:endParaRPr lang="ru-RU" dirty="0"/>
          </a:p>
        </p:txBody>
      </p:sp>
      <p:sp>
        <p:nvSpPr>
          <p:cNvPr id="10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8154690" y="6309320"/>
            <a:ext cx="838200" cy="342752"/>
          </a:xfrm>
        </p:spPr>
        <p:txBody>
          <a:bodyPr/>
          <a:lstStyle/>
          <a:p>
            <a:fld id="{C9B4EF3C-FBE5-44B2-B5D2-810EA8D026C5}" type="slidenum">
              <a:rPr lang="en-US" altLang="ru-RU" smtClean="0"/>
              <a:pPr/>
              <a:t>17</a:t>
            </a:fld>
            <a:endParaRPr lang="en-US" altLang="ru-RU" dirty="0"/>
          </a:p>
        </p:txBody>
      </p:sp>
      <p:pic>
        <p:nvPicPr>
          <p:cNvPr id="11" name="Picture 15" descr="1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41474" y="-99392"/>
            <a:ext cx="9185474" cy="7226542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200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251520" y="1412776"/>
            <a:ext cx="5472113" cy="993775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000" b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2pPr>
            <a:lvl3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3pPr>
            <a:lvl4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4pPr>
            <a:lvl5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5pPr>
            <a:lvl6pPr marL="4572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6pPr>
            <a:lvl7pPr marL="9144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7pPr>
            <a:lvl8pPr marL="13716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8pPr>
            <a:lvl9pPr marL="18288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ru-RU" altLang="ru-RU" b="1" kern="0" dirty="0" smtClean="0">
                <a:solidFill>
                  <a:srgbClr val="002060"/>
                </a:solidFill>
              </a:rPr>
              <a:t>В</a:t>
            </a:r>
            <a:r>
              <a:rPr lang="uk-UA" altLang="ru-RU" b="1" kern="0" dirty="0" err="1" smtClean="0">
                <a:solidFill>
                  <a:srgbClr val="002060"/>
                </a:solidFill>
              </a:rPr>
              <a:t>изначення</a:t>
            </a:r>
            <a:r>
              <a:rPr lang="uk-UA" altLang="ru-RU" b="1" kern="0" dirty="0" smtClean="0">
                <a:solidFill>
                  <a:srgbClr val="002060"/>
                </a:solidFill>
              </a:rPr>
              <a:t> шляху</a:t>
            </a:r>
            <a:endParaRPr lang="ru-RU" altLang="ru-RU" b="1" kern="0" dirty="0" smtClean="0">
              <a:solidFill>
                <a:srgbClr val="002060"/>
              </a:solidFill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gray">
          <a:xfrm>
            <a:off x="251520" y="2089091"/>
            <a:ext cx="8784976" cy="187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v"/>
              <a:defRPr sz="3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Tx/>
              <a:buNone/>
            </a:pPr>
            <a:r>
              <a:rPr lang="uk-UA" altLang="ru-RU" sz="3200" kern="0" dirty="0" smtClean="0"/>
              <a:t>	</a:t>
            </a:r>
            <a:r>
              <a:rPr lang="ru-RU" altLang="ru-RU" sz="3200" kern="0" dirty="0" err="1" smtClean="0"/>
              <a:t>Щоб</a:t>
            </a:r>
            <a:r>
              <a:rPr lang="ru-RU" altLang="ru-RU" sz="3200" kern="0" dirty="0" smtClean="0"/>
              <a:t> </a:t>
            </a:r>
            <a:r>
              <a:rPr lang="ru-RU" altLang="ru-RU" sz="3200" kern="0" dirty="0" err="1" smtClean="0"/>
              <a:t>визначити</a:t>
            </a:r>
            <a:r>
              <a:rPr lang="ru-RU" altLang="ru-RU" sz="3200" kern="0" dirty="0" smtClean="0"/>
              <a:t> шлях, </a:t>
            </a:r>
            <a:r>
              <a:rPr lang="ru-RU" altLang="ru-RU" sz="3200" kern="0" dirty="0" err="1" smtClean="0"/>
              <a:t>який</a:t>
            </a:r>
            <a:r>
              <a:rPr lang="ru-RU" altLang="ru-RU" sz="3200" kern="0" dirty="0" smtClean="0"/>
              <a:t> проходить </a:t>
            </a:r>
            <a:r>
              <a:rPr lang="ru-RU" altLang="ru-RU" sz="3200" kern="0" dirty="0" err="1" smtClean="0"/>
              <a:t>тіло</a:t>
            </a:r>
            <a:r>
              <a:rPr lang="ru-RU" altLang="ru-RU" sz="3200" kern="0" dirty="0" smtClean="0"/>
              <a:t> </a:t>
            </a:r>
            <a:r>
              <a:rPr lang="ru-RU" altLang="ru-RU" sz="3200" kern="0" dirty="0" err="1" smtClean="0"/>
              <a:t>під</a:t>
            </a:r>
            <a:r>
              <a:rPr lang="ru-RU" altLang="ru-RU" sz="3200" kern="0" dirty="0" smtClean="0"/>
              <a:t> час </a:t>
            </a:r>
            <a:r>
              <a:rPr lang="ru-RU" altLang="ru-RU" sz="3200" kern="0" dirty="0" err="1" smtClean="0"/>
              <a:t>рівномірного</a:t>
            </a:r>
            <a:r>
              <a:rPr lang="ru-RU" altLang="ru-RU" sz="3200" kern="0" dirty="0" smtClean="0"/>
              <a:t> </a:t>
            </a:r>
            <a:r>
              <a:rPr lang="ru-RU" altLang="ru-RU" sz="3200" kern="0" dirty="0" err="1" smtClean="0"/>
              <a:t>руху</a:t>
            </a:r>
            <a:r>
              <a:rPr lang="ru-RU" altLang="ru-RU" sz="3200" kern="0" dirty="0" smtClean="0"/>
              <a:t>, треба </a:t>
            </a:r>
            <a:r>
              <a:rPr lang="ru-RU" altLang="ru-RU" sz="3200" kern="0" dirty="0" err="1" smtClean="0"/>
              <a:t>швидкість</a:t>
            </a:r>
            <a:r>
              <a:rPr lang="ru-RU" altLang="ru-RU" sz="3200" kern="0" dirty="0" smtClean="0"/>
              <a:t> </a:t>
            </a:r>
            <a:r>
              <a:rPr lang="ru-RU" altLang="ru-RU" sz="3200" kern="0" dirty="0" err="1" smtClean="0"/>
              <a:t>руху</a:t>
            </a:r>
            <a:r>
              <a:rPr lang="ru-RU" altLang="ru-RU" sz="3200" kern="0" dirty="0" smtClean="0"/>
              <a:t> </a:t>
            </a:r>
            <a:r>
              <a:rPr lang="ru-RU" altLang="ru-RU" sz="3200" kern="0" dirty="0" err="1" smtClean="0"/>
              <a:t>тіла</a:t>
            </a:r>
            <a:r>
              <a:rPr lang="ru-RU" altLang="ru-RU" sz="3200" kern="0" dirty="0" smtClean="0"/>
              <a:t> </a:t>
            </a:r>
            <a:r>
              <a:rPr lang="ru-RU" altLang="ru-RU" sz="3200" kern="0" dirty="0" err="1" smtClean="0"/>
              <a:t>помножити</a:t>
            </a:r>
            <a:r>
              <a:rPr lang="ru-RU" altLang="ru-RU" sz="3200" kern="0" dirty="0" smtClean="0"/>
              <a:t> на час </a:t>
            </a:r>
            <a:r>
              <a:rPr lang="ru-RU" altLang="ru-RU" sz="3200" kern="0" dirty="0" err="1" smtClean="0"/>
              <a:t>його</a:t>
            </a:r>
            <a:r>
              <a:rPr lang="ru-RU" altLang="ru-RU" sz="3200" kern="0" dirty="0" smtClean="0"/>
              <a:t> </a:t>
            </a:r>
            <a:r>
              <a:rPr lang="ru-RU" altLang="ru-RU" sz="3200" kern="0" dirty="0" err="1" smtClean="0"/>
              <a:t>руху</a:t>
            </a:r>
            <a:r>
              <a:rPr lang="ru-RU" altLang="ru-RU" sz="3200" kern="0" dirty="0" smtClean="0"/>
              <a:t>:</a:t>
            </a:r>
          </a:p>
        </p:txBody>
      </p:sp>
      <p:grpSp>
        <p:nvGrpSpPr>
          <p:cNvPr id="9" name="Группа 2"/>
          <p:cNvGrpSpPr>
            <a:grpSpLocks/>
          </p:cNvGrpSpPr>
          <p:nvPr/>
        </p:nvGrpSpPr>
        <p:grpSpPr bwMode="auto">
          <a:xfrm>
            <a:off x="4679852" y="3661736"/>
            <a:ext cx="2087562" cy="1008063"/>
            <a:chOff x="1558297" y="3239218"/>
            <a:chExt cx="1525930" cy="931128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grpSpPr>
        <p:sp>
          <p:nvSpPr>
            <p:cNvPr id="10" name="TextBox 1"/>
            <p:cNvSpPr txBox="1">
              <a:spLocks noChangeArrowheads="1"/>
            </p:cNvSpPr>
            <p:nvPr/>
          </p:nvSpPr>
          <p:spPr bwMode="auto">
            <a:xfrm>
              <a:off x="1605874" y="3308136"/>
              <a:ext cx="227439" cy="3387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uk-UA" altLang="ru-RU" sz="1800">
                  <a:solidFill>
                    <a:srgbClr val="000000"/>
                  </a:solidFill>
                </a:rPr>
                <a:t>  </a:t>
              </a:r>
              <a:endParaRPr lang="ru-RU" altLang="ru-RU" sz="1800">
                <a:solidFill>
                  <a:srgbClr val="000000"/>
                </a:solidFill>
              </a:endParaRPr>
            </a:p>
          </p:txBody>
        </p:sp>
        <p:sp>
          <p:nvSpPr>
            <p:cNvPr id="11" name="Прямоугольник 10"/>
            <p:cNvSpPr/>
            <p:nvPr/>
          </p:nvSpPr>
          <p:spPr bwMode="auto">
            <a:xfrm>
              <a:off x="1558297" y="3239218"/>
              <a:ext cx="1525930" cy="931128"/>
            </a:xfrm>
            <a:prstGeom prst="rect">
              <a:avLst/>
            </a:prstGeom>
            <a:grpFill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2" name="TextBox 10"/>
            <p:cNvSpPr txBox="1">
              <a:spLocks noChangeArrowheads="1"/>
            </p:cNvSpPr>
            <p:nvPr/>
          </p:nvSpPr>
          <p:spPr bwMode="auto">
            <a:xfrm>
              <a:off x="1691743" y="3426910"/>
              <a:ext cx="549778" cy="59700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3600" b="1" i="1" dirty="0">
                  <a:solidFill>
                    <a:srgbClr val="002060"/>
                  </a:solidFill>
                </a:rPr>
                <a:t>ℓ</a:t>
              </a:r>
              <a:r>
                <a:rPr lang="en-US" altLang="ru-RU" sz="3600" dirty="0">
                  <a:solidFill>
                    <a:srgbClr val="000000"/>
                  </a:solidFill>
                  <a:latin typeface="Mistral" pitchFamily="66" charset="0"/>
                </a:rPr>
                <a:t> </a:t>
              </a:r>
              <a:r>
                <a:rPr lang="uk-UA" altLang="ru-RU" sz="3600" dirty="0">
                  <a:solidFill>
                    <a:srgbClr val="000000"/>
                  </a:solidFill>
                </a:rPr>
                <a:t>=</a:t>
              </a:r>
              <a:endParaRPr lang="en-US" altLang="ru-RU" sz="3600" dirty="0">
                <a:solidFill>
                  <a:srgbClr val="000000"/>
                </a:solidFill>
              </a:endParaRPr>
            </a:p>
          </p:txBody>
        </p:sp>
        <p:sp>
          <p:nvSpPr>
            <p:cNvPr id="13" name="TextBox 3"/>
            <p:cNvSpPr txBox="1">
              <a:spLocks noChangeArrowheads="1"/>
            </p:cNvSpPr>
            <p:nvPr/>
          </p:nvSpPr>
          <p:spPr bwMode="auto">
            <a:xfrm>
              <a:off x="2296313" y="3428376"/>
              <a:ext cx="709568" cy="54014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b="1" dirty="0">
                  <a:solidFill>
                    <a:srgbClr val="002060"/>
                  </a:solidFill>
                  <a:latin typeface="Script MT Bold" pitchFamily="66" charset="0"/>
                </a:rPr>
                <a:t>V</a:t>
              </a:r>
              <a:r>
                <a:rPr lang="uk-UA" altLang="ru-RU" b="1" dirty="0">
                  <a:solidFill>
                    <a:srgbClr val="002060"/>
                  </a:solidFill>
                </a:rPr>
                <a:t>∙</a:t>
              </a:r>
              <a:r>
                <a:rPr lang="en-US" altLang="ru-RU" b="1" dirty="0">
                  <a:solidFill>
                    <a:srgbClr val="002060"/>
                  </a:solidFill>
                </a:rPr>
                <a:t>t</a:t>
              </a:r>
              <a:endParaRPr lang="ru-RU" altLang="ru-RU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14" name="Rectangle 10"/>
          <p:cNvSpPr>
            <a:spLocks/>
          </p:cNvSpPr>
          <p:nvPr/>
        </p:nvSpPr>
        <p:spPr bwMode="auto">
          <a:xfrm>
            <a:off x="468313" y="4292600"/>
            <a:ext cx="8351837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ru-RU" altLang="ru-RU" sz="2400" b="1" dirty="0"/>
              <a:t>де </a:t>
            </a:r>
            <a:r>
              <a:rPr lang="en-US" altLang="ru-RU" b="1" i="1" dirty="0">
                <a:solidFill>
                  <a:srgbClr val="002060"/>
                </a:solidFill>
              </a:rPr>
              <a:t>l</a:t>
            </a:r>
            <a:r>
              <a:rPr lang="ru-RU" altLang="ru-RU" sz="2400" b="1" dirty="0">
                <a:solidFill>
                  <a:srgbClr val="002060"/>
                </a:solidFill>
              </a:rPr>
              <a:t> -</a:t>
            </a:r>
            <a:r>
              <a:rPr lang="ru-RU" altLang="ru-RU" sz="2400" b="1" dirty="0"/>
              <a:t> шлях, </a:t>
            </a:r>
            <a:r>
              <a:rPr lang="ru-RU" altLang="ru-RU" sz="2400" b="1" dirty="0" err="1"/>
              <a:t>пройдений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тілом</a:t>
            </a:r>
            <a:r>
              <a:rPr lang="ru-RU" altLang="ru-RU" sz="2400" b="1" dirty="0"/>
              <a:t>; </a:t>
            </a:r>
            <a:r>
              <a:rPr lang="ru-RU" altLang="ru-RU" sz="2400" b="1" dirty="0">
                <a:solidFill>
                  <a:srgbClr val="CC0000"/>
                </a:solidFill>
              </a:rPr>
              <a:t> </a:t>
            </a:r>
            <a:endParaRPr lang="en-US" altLang="ru-RU" sz="2400" b="1" dirty="0">
              <a:solidFill>
                <a:srgbClr val="CC0000"/>
              </a:solidFill>
            </a:endParaRPr>
          </a:p>
          <a:p>
            <a:pPr eaLnBrk="1" hangingPunct="1">
              <a:buFontTx/>
              <a:buNone/>
            </a:pPr>
            <a:r>
              <a:rPr lang="uk-UA" altLang="ru-RU" sz="2400" b="1" dirty="0">
                <a:solidFill>
                  <a:srgbClr val="002060"/>
                </a:solidFill>
              </a:rPr>
              <a:t> </a:t>
            </a:r>
            <a:r>
              <a:rPr lang="uk-UA" altLang="ru-RU" sz="2400" b="1" dirty="0" smtClean="0">
                <a:solidFill>
                  <a:srgbClr val="002060"/>
                </a:solidFill>
              </a:rPr>
              <a:t>   </a:t>
            </a:r>
            <a:r>
              <a:rPr lang="ru-RU" altLang="ru-RU" sz="2400" b="1" dirty="0" smtClean="0"/>
              <a:t> </a:t>
            </a:r>
            <a:r>
              <a:rPr lang="ru-RU" altLang="ru-RU" sz="2400" b="1" dirty="0"/>
              <a:t>- </a:t>
            </a:r>
            <a:r>
              <a:rPr lang="ru-RU" altLang="ru-RU" sz="2400" b="1" dirty="0" err="1"/>
              <a:t>швидкість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руху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тіла</a:t>
            </a:r>
            <a:r>
              <a:rPr lang="ru-RU" altLang="ru-RU" sz="2400" b="1" dirty="0"/>
              <a:t>;</a:t>
            </a:r>
            <a:endParaRPr lang="ru-RU" altLang="ru-RU" sz="2400" b="1" dirty="0">
              <a:solidFill>
                <a:srgbClr val="CC00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ru-RU" sz="2800" b="1" dirty="0">
                <a:solidFill>
                  <a:srgbClr val="002060"/>
                </a:solidFill>
              </a:rPr>
              <a:t>t</a:t>
            </a:r>
            <a:r>
              <a:rPr lang="uk-UA" altLang="ru-RU" sz="2800" b="1" dirty="0">
                <a:solidFill>
                  <a:srgbClr val="CC0000"/>
                </a:solidFill>
              </a:rPr>
              <a:t> </a:t>
            </a:r>
            <a:r>
              <a:rPr lang="ru-RU" altLang="ru-RU" sz="2400" b="1" dirty="0"/>
              <a:t>- час </a:t>
            </a:r>
            <a:r>
              <a:rPr lang="ru-RU" altLang="ru-RU" sz="2400" b="1" dirty="0" err="1"/>
              <a:t>руху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тіла</a:t>
            </a:r>
            <a:endParaRPr lang="ru-RU" altLang="ru-RU" sz="2400" b="1" dirty="0"/>
          </a:p>
        </p:txBody>
      </p:sp>
      <p:sp>
        <p:nvSpPr>
          <p:cNvPr id="15" name="Нижний колонтитул 2"/>
          <p:cNvSpPr txBox="1">
            <a:spLocks/>
          </p:cNvSpPr>
          <p:nvPr/>
        </p:nvSpPr>
        <p:spPr>
          <a:xfrm>
            <a:off x="3133283" y="631031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dirty="0" err="1" smtClean="0"/>
              <a:t>Прямолінійний</a:t>
            </a:r>
            <a:r>
              <a:rPr lang="ru-RU" dirty="0" smtClean="0"/>
              <a:t> </a:t>
            </a:r>
            <a:r>
              <a:rPr lang="ru-RU" dirty="0" err="1" smtClean="0"/>
              <a:t>рух</a:t>
            </a:r>
            <a:endParaRPr lang="ru-RU" dirty="0"/>
          </a:p>
        </p:txBody>
      </p:sp>
      <p:sp>
        <p:nvSpPr>
          <p:cNvPr id="16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8154690" y="6309320"/>
            <a:ext cx="838200" cy="342752"/>
          </a:xfrm>
        </p:spPr>
        <p:txBody>
          <a:bodyPr/>
          <a:lstStyle/>
          <a:p>
            <a:fld id="{C9B4EF3C-FBE5-44B2-B5D2-810EA8D026C5}" type="slidenum">
              <a:rPr lang="en-US" altLang="ru-RU" smtClean="0"/>
              <a:pPr/>
              <a:t>18</a:t>
            </a:fld>
            <a:endParaRPr lang="en-US" altLang="ru-RU" dirty="0"/>
          </a:p>
        </p:txBody>
      </p:sp>
      <p:pic>
        <p:nvPicPr>
          <p:cNvPr id="17" name="Picture 15" descr="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83716" y="-99392"/>
            <a:ext cx="9329598" cy="7272808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669799"/>
            <a:ext cx="853368" cy="95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328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457199" y="1196752"/>
            <a:ext cx="8229600" cy="1143000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000" b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2pPr>
            <a:lvl3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3pPr>
            <a:lvl4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4pPr>
            <a:lvl5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5pPr>
            <a:lvl6pPr marL="4572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6pPr>
            <a:lvl7pPr marL="9144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7pPr>
            <a:lvl8pPr marL="13716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8pPr>
            <a:lvl9pPr marL="18288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ru-RU" altLang="ru-RU" b="1" kern="0" dirty="0" smtClean="0">
                <a:solidFill>
                  <a:srgbClr val="002060"/>
                </a:solidFill>
              </a:rPr>
              <a:t>В</a:t>
            </a:r>
            <a:r>
              <a:rPr lang="uk-UA" altLang="ru-RU" b="1" kern="0" dirty="0" err="1" smtClean="0">
                <a:solidFill>
                  <a:srgbClr val="002060"/>
                </a:solidFill>
              </a:rPr>
              <a:t>изначення</a:t>
            </a:r>
            <a:r>
              <a:rPr lang="uk-UA" altLang="ru-RU" b="1" kern="0" dirty="0" smtClean="0">
                <a:solidFill>
                  <a:srgbClr val="002060"/>
                </a:solidFill>
              </a:rPr>
              <a:t> часу</a:t>
            </a:r>
            <a:endParaRPr lang="ru-RU" altLang="ru-RU" b="1" kern="0" dirty="0" smtClean="0">
              <a:solidFill>
                <a:srgbClr val="002060"/>
              </a:solidFill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gray">
          <a:xfrm>
            <a:off x="251520" y="1988840"/>
            <a:ext cx="8640959" cy="1345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v"/>
              <a:defRPr sz="3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>
              <a:buFontTx/>
              <a:buNone/>
            </a:pPr>
            <a:r>
              <a:rPr lang="uk-UA" altLang="ru-RU" sz="2400" b="1" kern="0" dirty="0" smtClean="0"/>
              <a:t>		</a:t>
            </a:r>
            <a:r>
              <a:rPr lang="uk-UA" altLang="ru-RU" sz="3200" kern="0" dirty="0" smtClean="0"/>
              <a:t>Щоб визначити</a:t>
            </a:r>
            <a:r>
              <a:rPr lang="ru-RU" altLang="ru-RU" sz="3200" kern="0" dirty="0" smtClean="0"/>
              <a:t> час </a:t>
            </a:r>
            <a:r>
              <a:rPr lang="ru-RU" altLang="ru-RU" sz="3200" kern="0" dirty="0" err="1" smtClean="0"/>
              <a:t>руху</a:t>
            </a:r>
            <a:r>
              <a:rPr lang="ru-RU" altLang="ru-RU" sz="3200" kern="0" dirty="0" smtClean="0"/>
              <a:t> </a:t>
            </a:r>
            <a:r>
              <a:rPr lang="ru-RU" altLang="ru-RU" sz="3200" kern="0" dirty="0" err="1" smtClean="0"/>
              <a:t>тіла</a:t>
            </a:r>
            <a:r>
              <a:rPr lang="ru-RU" altLang="ru-RU" sz="3200" kern="0" dirty="0" smtClean="0"/>
              <a:t>, треба </a:t>
            </a:r>
            <a:r>
              <a:rPr lang="ru-RU" altLang="ru-RU" sz="3200" kern="0" dirty="0" err="1" smtClean="0"/>
              <a:t>пройдений</a:t>
            </a:r>
            <a:r>
              <a:rPr lang="ru-RU" altLang="ru-RU" sz="3200" kern="0" dirty="0" smtClean="0"/>
              <a:t> </a:t>
            </a:r>
            <a:r>
              <a:rPr lang="ru-RU" altLang="ru-RU" sz="3200" kern="0" dirty="0" err="1" smtClean="0"/>
              <a:t>тілом</a:t>
            </a:r>
            <a:r>
              <a:rPr lang="ru-RU" altLang="ru-RU" sz="3200" kern="0" dirty="0" smtClean="0"/>
              <a:t> шлях </a:t>
            </a:r>
            <a:r>
              <a:rPr lang="ru-RU" altLang="ru-RU" sz="3200" kern="0" dirty="0" err="1" smtClean="0"/>
              <a:t>поділити</a:t>
            </a:r>
            <a:r>
              <a:rPr lang="ru-RU" altLang="ru-RU" sz="3200" kern="0" dirty="0" smtClean="0"/>
              <a:t> на </a:t>
            </a:r>
            <a:r>
              <a:rPr lang="ru-RU" altLang="ru-RU" sz="3200" kern="0" dirty="0" err="1" smtClean="0"/>
              <a:t>швидкість</a:t>
            </a:r>
            <a:r>
              <a:rPr lang="ru-RU" altLang="ru-RU" sz="3200" kern="0" dirty="0" smtClean="0"/>
              <a:t> </a:t>
            </a:r>
            <a:r>
              <a:rPr lang="ru-RU" altLang="ru-RU" sz="3200" kern="0" dirty="0" err="1" smtClean="0"/>
              <a:t>руху</a:t>
            </a:r>
            <a:r>
              <a:rPr lang="ru-RU" altLang="ru-RU" sz="3200" kern="0" dirty="0" smtClean="0"/>
              <a:t> </a:t>
            </a:r>
            <a:r>
              <a:rPr lang="ru-RU" altLang="ru-RU" sz="3200" kern="0" dirty="0" err="1" smtClean="0"/>
              <a:t>тіла</a:t>
            </a:r>
            <a:r>
              <a:rPr lang="ru-RU" altLang="ru-RU" sz="3200" kern="0" dirty="0" smtClean="0"/>
              <a:t>:</a:t>
            </a:r>
            <a:endParaRPr lang="uk-UA" altLang="ru-RU" sz="3200" kern="0" dirty="0" smtClean="0"/>
          </a:p>
          <a:p>
            <a:pPr>
              <a:lnSpc>
                <a:spcPct val="150000"/>
              </a:lnSpc>
            </a:pPr>
            <a:endParaRPr lang="uk-UA" altLang="ru-RU" sz="2400" b="1" kern="0" dirty="0" smtClean="0"/>
          </a:p>
          <a:p>
            <a:pPr>
              <a:lnSpc>
                <a:spcPct val="150000"/>
              </a:lnSpc>
            </a:pPr>
            <a:endParaRPr lang="uk-UA" altLang="ru-RU" sz="2400" b="1" i="1" kern="0" dirty="0" smtClean="0"/>
          </a:p>
          <a:p>
            <a:pPr>
              <a:lnSpc>
                <a:spcPct val="150000"/>
              </a:lnSpc>
            </a:pPr>
            <a:endParaRPr lang="ru-RU" altLang="ru-RU" sz="2400" b="1" kern="0" dirty="0" smtClean="0"/>
          </a:p>
        </p:txBody>
      </p:sp>
      <p:grpSp>
        <p:nvGrpSpPr>
          <p:cNvPr id="17" name="Группа 4"/>
          <p:cNvGrpSpPr>
            <a:grpSpLocks/>
          </p:cNvGrpSpPr>
          <p:nvPr/>
        </p:nvGrpSpPr>
        <p:grpSpPr bwMode="auto">
          <a:xfrm>
            <a:off x="3756818" y="3117850"/>
            <a:ext cx="1774825" cy="1174750"/>
            <a:chOff x="5436096" y="2596802"/>
            <a:chExt cx="1775117" cy="1173712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grpSpPr>
        <p:grpSp>
          <p:nvGrpSpPr>
            <p:cNvPr id="18" name="Группа 27"/>
            <p:cNvGrpSpPr>
              <a:grpSpLocks/>
            </p:cNvGrpSpPr>
            <p:nvPr/>
          </p:nvGrpSpPr>
          <p:grpSpPr bwMode="auto">
            <a:xfrm>
              <a:off x="5436096" y="2596802"/>
              <a:ext cx="1775117" cy="1151507"/>
              <a:chOff x="3252393" y="4869160"/>
              <a:chExt cx="1775117" cy="1151507"/>
            </a:xfrm>
            <a:grpFill/>
          </p:grpSpPr>
          <p:sp>
            <p:nvSpPr>
              <p:cNvPr id="20" name="TextBox 1"/>
              <p:cNvSpPr txBox="1">
                <a:spLocks noChangeArrowheads="1"/>
              </p:cNvSpPr>
              <p:nvPr/>
            </p:nvSpPr>
            <p:spPr bwMode="auto">
              <a:xfrm>
                <a:off x="3252393" y="5035700"/>
                <a:ext cx="311201" cy="36638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uk-UA" altLang="ru-RU" sz="1800">
                    <a:solidFill>
                      <a:srgbClr val="000000"/>
                    </a:solidFill>
                  </a:rPr>
                  <a:t>  </a:t>
                </a:r>
                <a:endParaRPr lang="ru-RU" altLang="ru-RU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Прямоугольник 20"/>
              <p:cNvSpPr/>
              <p:nvPr/>
            </p:nvSpPr>
            <p:spPr bwMode="auto">
              <a:xfrm>
                <a:off x="3252393" y="4869160"/>
                <a:ext cx="1775117" cy="1151507"/>
              </a:xfrm>
              <a:prstGeom prst="rect">
                <a:avLst/>
              </a:prstGeom>
              <a:grpFill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TextBox 3"/>
              <p:cNvSpPr txBox="1">
                <a:spLocks noChangeArrowheads="1"/>
              </p:cNvSpPr>
              <p:nvPr/>
            </p:nvSpPr>
            <p:spPr bwMode="auto">
              <a:xfrm>
                <a:off x="3433398" y="5194485"/>
                <a:ext cx="678503" cy="58425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ru-RU" i="1" dirty="0">
                    <a:solidFill>
                      <a:srgbClr val="002060"/>
                    </a:solidFill>
                  </a:rPr>
                  <a:t>t </a:t>
                </a:r>
                <a:r>
                  <a:rPr lang="en-US" altLang="ru-RU" i="1" dirty="0">
                    <a:solidFill>
                      <a:srgbClr val="000000"/>
                    </a:solidFill>
                  </a:rPr>
                  <a:t>=</a:t>
                </a:r>
                <a:endParaRPr lang="ru-RU" altLang="ru-RU" i="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" name="TextBox 10"/>
              <p:cNvSpPr txBox="1">
                <a:spLocks noChangeArrowheads="1"/>
              </p:cNvSpPr>
              <p:nvPr/>
            </p:nvSpPr>
            <p:spPr bwMode="auto">
              <a:xfrm>
                <a:off x="4309842" y="4869160"/>
                <a:ext cx="377088" cy="64576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ru-RU" sz="3600" i="1" dirty="0">
                    <a:solidFill>
                      <a:srgbClr val="002060"/>
                    </a:solidFill>
                  </a:rPr>
                  <a:t>ℓ</a:t>
                </a:r>
              </a:p>
            </p:txBody>
          </p:sp>
          <p:cxnSp>
            <p:nvCxnSpPr>
              <p:cNvPr id="24" name="Прямая соединительная линия 23"/>
              <p:cNvCxnSpPr/>
              <p:nvPr/>
            </p:nvCxnSpPr>
            <p:spPr bwMode="auto">
              <a:xfrm flipH="1">
                <a:off x="4219340" y="5476635"/>
                <a:ext cx="546190" cy="0"/>
              </a:xfrm>
              <a:prstGeom prst="line">
                <a:avLst/>
              </a:prstGeom>
              <a:grpFill/>
              <a:ln w="571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9" name="TextBox 3"/>
            <p:cNvSpPr txBox="1">
              <a:spLocks noChangeArrowheads="1"/>
            </p:cNvSpPr>
            <p:nvPr/>
          </p:nvSpPr>
          <p:spPr bwMode="auto">
            <a:xfrm>
              <a:off x="6423683" y="3191588"/>
              <a:ext cx="458863" cy="57892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b="1" dirty="0">
                  <a:solidFill>
                    <a:srgbClr val="002060"/>
                  </a:solidFill>
                  <a:latin typeface="Script MT Bold" pitchFamily="66" charset="0"/>
                </a:rPr>
                <a:t>V</a:t>
              </a:r>
              <a:endParaRPr lang="ru-RU" altLang="ru-RU" i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25" name="Rectangle 10"/>
          <p:cNvSpPr>
            <a:spLocks/>
          </p:cNvSpPr>
          <p:nvPr/>
        </p:nvSpPr>
        <p:spPr bwMode="auto">
          <a:xfrm>
            <a:off x="468313" y="4292600"/>
            <a:ext cx="8351837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ru-RU" altLang="ru-RU" sz="2400" b="1" dirty="0"/>
              <a:t>де   </a:t>
            </a:r>
            <a:r>
              <a:rPr lang="en-US" altLang="ru-RU" sz="2400" b="1" dirty="0">
                <a:solidFill>
                  <a:srgbClr val="002060"/>
                </a:solidFill>
              </a:rPr>
              <a:t>t</a:t>
            </a:r>
            <a:r>
              <a:rPr lang="uk-UA" altLang="ru-RU" sz="2400" b="1" dirty="0">
                <a:solidFill>
                  <a:srgbClr val="CC0000"/>
                </a:solidFill>
              </a:rPr>
              <a:t> </a:t>
            </a:r>
            <a:r>
              <a:rPr lang="ru-RU" altLang="ru-RU" sz="2400" b="1" dirty="0"/>
              <a:t>- час </a:t>
            </a:r>
            <a:r>
              <a:rPr lang="ru-RU" altLang="ru-RU" sz="2400" b="1" dirty="0" err="1"/>
              <a:t>руху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тіла</a:t>
            </a:r>
            <a:endParaRPr lang="ru-RU" altLang="ru-RU" sz="2400" b="1" dirty="0"/>
          </a:p>
          <a:p>
            <a:pPr eaLnBrk="1" hangingPunct="1">
              <a:buFontTx/>
              <a:buNone/>
            </a:pPr>
            <a:r>
              <a:rPr lang="ru-RU" altLang="ru-RU" sz="2400" b="1" dirty="0">
                <a:solidFill>
                  <a:srgbClr val="002060"/>
                </a:solidFill>
              </a:rPr>
              <a:t> </a:t>
            </a:r>
            <a:r>
              <a:rPr lang="en-US" altLang="ru-RU" sz="2400" b="1" i="1" dirty="0">
                <a:solidFill>
                  <a:srgbClr val="002060"/>
                </a:solidFill>
              </a:rPr>
              <a:t>l</a:t>
            </a:r>
            <a:r>
              <a:rPr lang="ru-RU" altLang="ru-RU" sz="2400" b="1" dirty="0">
                <a:solidFill>
                  <a:srgbClr val="002060"/>
                </a:solidFill>
              </a:rPr>
              <a:t> </a:t>
            </a:r>
            <a:r>
              <a:rPr lang="ru-RU" altLang="ru-RU" sz="2400" b="1" dirty="0"/>
              <a:t>- шлях, </a:t>
            </a:r>
            <a:r>
              <a:rPr lang="ru-RU" altLang="ru-RU" sz="2400" b="1" dirty="0" err="1"/>
              <a:t>пройдений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тілом</a:t>
            </a:r>
            <a:r>
              <a:rPr lang="ru-RU" altLang="ru-RU" sz="2400" b="1" dirty="0"/>
              <a:t>; </a:t>
            </a:r>
          </a:p>
          <a:p>
            <a:pPr eaLnBrk="1" hangingPunct="1">
              <a:buFontTx/>
              <a:buNone/>
            </a:pPr>
            <a:r>
              <a:rPr lang="ru-RU" altLang="ru-RU" sz="2400" b="1" dirty="0" smtClean="0"/>
              <a:t>         - </a:t>
            </a:r>
            <a:r>
              <a:rPr lang="ru-RU" altLang="ru-RU" sz="2400" b="1" dirty="0" err="1"/>
              <a:t>швидкість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руху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тіла</a:t>
            </a:r>
            <a:r>
              <a:rPr lang="ru-RU" altLang="ru-RU" sz="2400" b="1" dirty="0"/>
              <a:t>;</a:t>
            </a:r>
            <a:endParaRPr lang="ru-RU" altLang="ru-RU" sz="2400" b="1" dirty="0">
              <a:solidFill>
                <a:srgbClr val="CC0000"/>
              </a:solidFill>
            </a:endParaRPr>
          </a:p>
        </p:txBody>
      </p:sp>
      <p:sp>
        <p:nvSpPr>
          <p:cNvPr id="26" name="Нижний колонтитул 2"/>
          <p:cNvSpPr txBox="1">
            <a:spLocks/>
          </p:cNvSpPr>
          <p:nvPr/>
        </p:nvSpPr>
        <p:spPr>
          <a:xfrm>
            <a:off x="3146612" y="631031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dirty="0" err="1" smtClean="0"/>
              <a:t>Прямолінійний</a:t>
            </a:r>
            <a:r>
              <a:rPr lang="ru-RU" dirty="0" smtClean="0"/>
              <a:t> </a:t>
            </a:r>
            <a:r>
              <a:rPr lang="ru-RU" dirty="0" err="1" smtClean="0"/>
              <a:t>рух</a:t>
            </a:r>
            <a:endParaRPr lang="ru-RU" dirty="0"/>
          </a:p>
        </p:txBody>
      </p:sp>
      <p:pic>
        <p:nvPicPr>
          <p:cNvPr id="14" name="Picture 15" descr="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38444" y="-168511"/>
            <a:ext cx="9251950" cy="7272808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3"/>
          <p:cNvSpPr txBox="1">
            <a:spLocks noChangeArrowheads="1"/>
          </p:cNvSpPr>
          <p:nvPr/>
        </p:nvSpPr>
        <p:spPr bwMode="auto">
          <a:xfrm>
            <a:off x="468313" y="5113459"/>
            <a:ext cx="458788" cy="579438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b="1" dirty="0">
                <a:solidFill>
                  <a:srgbClr val="002060"/>
                </a:solidFill>
                <a:latin typeface="Script MT Bold" pitchFamily="66" charset="0"/>
              </a:rPr>
              <a:t>V</a:t>
            </a:r>
            <a:endParaRPr lang="ru-RU" altLang="ru-RU" i="1" dirty="0">
              <a:solidFill>
                <a:srgbClr val="002060"/>
              </a:solidFill>
            </a:endParaRPr>
          </a:p>
        </p:txBody>
      </p:sp>
      <p:sp>
        <p:nvSpPr>
          <p:cNvPr id="28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8154690" y="6309320"/>
            <a:ext cx="838200" cy="342752"/>
          </a:xfrm>
        </p:spPr>
        <p:txBody>
          <a:bodyPr/>
          <a:lstStyle/>
          <a:p>
            <a:fld id="{C9B4EF3C-FBE5-44B2-B5D2-810EA8D026C5}" type="slidenum">
              <a:rPr lang="en-US" altLang="ru-RU" smtClean="0"/>
              <a:pPr/>
              <a:t>19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1111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b="1" smtClean="0">
                <a:solidFill>
                  <a:srgbClr val="002060"/>
                </a:solidFill>
              </a:rPr>
              <a:t>Завдання: </a:t>
            </a:r>
          </a:p>
        </p:txBody>
      </p:sp>
      <p:sp>
        <p:nvSpPr>
          <p:cNvPr id="512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altLang="ru-RU" b="1" dirty="0" err="1" smtClean="0">
                <a:solidFill>
                  <a:srgbClr val="002060"/>
                </a:solidFill>
              </a:rPr>
              <a:t>Учні</a:t>
            </a:r>
            <a:r>
              <a:rPr lang="ru-RU" altLang="ru-RU" b="1" dirty="0" smtClean="0">
                <a:solidFill>
                  <a:srgbClr val="002060"/>
                </a:solidFill>
              </a:rPr>
              <a:t> </a:t>
            </a:r>
            <a:r>
              <a:rPr lang="ru-RU" altLang="ru-RU" b="1" dirty="0" err="1" smtClean="0">
                <a:solidFill>
                  <a:srgbClr val="002060"/>
                </a:solidFill>
              </a:rPr>
              <a:t>повинні</a:t>
            </a:r>
            <a:r>
              <a:rPr lang="ru-RU" altLang="ru-RU" b="1" dirty="0" smtClean="0">
                <a:solidFill>
                  <a:srgbClr val="002060"/>
                </a:solidFill>
              </a:rPr>
              <a:t> </a:t>
            </a:r>
            <a:r>
              <a:rPr lang="ru-RU" altLang="ru-RU" b="1" dirty="0" err="1" smtClean="0">
                <a:solidFill>
                  <a:srgbClr val="002060"/>
                </a:solidFill>
              </a:rPr>
              <a:t>розуміти</a:t>
            </a:r>
            <a:r>
              <a:rPr lang="ru-RU" altLang="ru-RU" b="1" dirty="0" smtClean="0">
                <a:solidFill>
                  <a:srgbClr val="002060"/>
                </a:solidFill>
              </a:rPr>
              <a:t> </a:t>
            </a:r>
            <a:r>
              <a:rPr lang="ru-RU" altLang="ru-RU" b="1" dirty="0" err="1" smtClean="0">
                <a:solidFill>
                  <a:srgbClr val="002060"/>
                </a:solidFill>
              </a:rPr>
              <a:t>поняття</a:t>
            </a:r>
            <a:r>
              <a:rPr lang="ru-RU" altLang="ru-RU" b="1" dirty="0" smtClean="0">
                <a:solidFill>
                  <a:srgbClr val="002060"/>
                </a:solidFill>
              </a:rPr>
              <a:t> </a:t>
            </a:r>
            <a:r>
              <a:rPr lang="ru-RU" altLang="ru-RU" b="1" dirty="0" err="1" smtClean="0">
                <a:solidFill>
                  <a:srgbClr val="002060"/>
                </a:solidFill>
              </a:rPr>
              <a:t>прямолінійний</a:t>
            </a:r>
            <a:r>
              <a:rPr lang="ru-RU" altLang="ru-RU" b="1" dirty="0" smtClean="0">
                <a:solidFill>
                  <a:srgbClr val="002060"/>
                </a:solidFill>
              </a:rPr>
              <a:t> </a:t>
            </a:r>
            <a:r>
              <a:rPr lang="ru-RU" altLang="ru-RU" b="1" dirty="0" err="1" smtClean="0">
                <a:solidFill>
                  <a:srgbClr val="002060"/>
                </a:solidFill>
              </a:rPr>
              <a:t>рівномірний</a:t>
            </a:r>
            <a:r>
              <a:rPr lang="ru-RU" altLang="ru-RU" b="1" dirty="0" smtClean="0">
                <a:solidFill>
                  <a:srgbClr val="002060"/>
                </a:solidFill>
              </a:rPr>
              <a:t> </a:t>
            </a:r>
            <a:r>
              <a:rPr lang="ru-RU" altLang="ru-RU" b="1" dirty="0" err="1" smtClean="0">
                <a:solidFill>
                  <a:srgbClr val="002060"/>
                </a:solidFill>
              </a:rPr>
              <a:t>рух</a:t>
            </a:r>
            <a:r>
              <a:rPr lang="ru-RU" altLang="ru-RU" b="1" dirty="0" smtClean="0">
                <a:solidFill>
                  <a:srgbClr val="002060"/>
                </a:solidFill>
              </a:rPr>
              <a:t>, </a:t>
            </a:r>
            <a:r>
              <a:rPr lang="ru-RU" altLang="ru-RU" b="1" dirty="0" err="1" smtClean="0">
                <a:solidFill>
                  <a:srgbClr val="002060"/>
                </a:solidFill>
              </a:rPr>
              <a:t>швидкість</a:t>
            </a:r>
            <a:r>
              <a:rPr lang="ru-RU" altLang="ru-RU" b="1" dirty="0" smtClean="0">
                <a:solidFill>
                  <a:srgbClr val="002060"/>
                </a:solidFill>
              </a:rPr>
              <a:t> </a:t>
            </a:r>
            <a:r>
              <a:rPr lang="ru-RU" altLang="ru-RU" b="1" dirty="0" err="1" smtClean="0">
                <a:solidFill>
                  <a:srgbClr val="002060"/>
                </a:solidFill>
              </a:rPr>
              <a:t>руху</a:t>
            </a:r>
            <a:r>
              <a:rPr lang="ru-RU" altLang="ru-RU" b="1" dirty="0" smtClean="0">
                <a:solidFill>
                  <a:srgbClr val="002060"/>
                </a:solidFill>
              </a:rPr>
              <a:t>;</a:t>
            </a:r>
          </a:p>
          <a:p>
            <a:pPr algn="just"/>
            <a:r>
              <a:rPr lang="ru-RU" altLang="ru-RU" b="1" dirty="0" smtClean="0">
                <a:solidFill>
                  <a:srgbClr val="002060"/>
                </a:solidFill>
              </a:rPr>
              <a:t> </a:t>
            </a:r>
            <a:r>
              <a:rPr lang="ru-RU" altLang="ru-RU" b="1" dirty="0" err="1" smtClean="0">
                <a:solidFill>
                  <a:srgbClr val="002060"/>
                </a:solidFill>
              </a:rPr>
              <a:t>уміти</a:t>
            </a:r>
            <a:r>
              <a:rPr lang="ru-RU" altLang="ru-RU" b="1" dirty="0" smtClean="0">
                <a:solidFill>
                  <a:srgbClr val="002060"/>
                </a:solidFill>
              </a:rPr>
              <a:t> </a:t>
            </a:r>
            <a:r>
              <a:rPr lang="ru-RU" altLang="ru-RU" b="1" dirty="0" err="1" smtClean="0">
                <a:solidFill>
                  <a:srgbClr val="002060"/>
                </a:solidFill>
              </a:rPr>
              <a:t>описати</a:t>
            </a:r>
            <a:r>
              <a:rPr lang="ru-RU" altLang="ru-RU" b="1" dirty="0" smtClean="0">
                <a:solidFill>
                  <a:srgbClr val="002060"/>
                </a:solidFill>
              </a:rPr>
              <a:t> </a:t>
            </a:r>
            <a:r>
              <a:rPr lang="ru-RU" altLang="ru-RU" b="1" dirty="0" err="1" smtClean="0">
                <a:solidFill>
                  <a:srgbClr val="002060"/>
                </a:solidFill>
              </a:rPr>
              <a:t>механічний</a:t>
            </a:r>
            <a:r>
              <a:rPr lang="ru-RU" altLang="ru-RU" b="1" dirty="0" smtClean="0">
                <a:solidFill>
                  <a:srgbClr val="002060"/>
                </a:solidFill>
              </a:rPr>
              <a:t> </a:t>
            </a:r>
            <a:r>
              <a:rPr lang="ru-RU" altLang="ru-RU" b="1" dirty="0" err="1" smtClean="0">
                <a:solidFill>
                  <a:srgbClr val="002060"/>
                </a:solidFill>
              </a:rPr>
              <a:t>рух</a:t>
            </a:r>
            <a:r>
              <a:rPr lang="ru-RU" altLang="ru-RU" b="1" dirty="0" smtClean="0">
                <a:solidFill>
                  <a:srgbClr val="002060"/>
                </a:solidFill>
              </a:rPr>
              <a:t> </a:t>
            </a:r>
            <a:r>
              <a:rPr lang="ru-RU" altLang="ru-RU" b="1" dirty="0" err="1" smtClean="0">
                <a:solidFill>
                  <a:srgbClr val="002060"/>
                </a:solidFill>
              </a:rPr>
              <a:t>графічно</a:t>
            </a:r>
            <a:r>
              <a:rPr lang="ru-RU" altLang="ru-RU" b="1" dirty="0" smtClean="0">
                <a:solidFill>
                  <a:srgbClr val="002060"/>
                </a:solidFill>
              </a:rPr>
              <a:t> й </a:t>
            </a:r>
            <a:r>
              <a:rPr lang="ru-RU" altLang="ru-RU" b="1" dirty="0" err="1" smtClean="0">
                <a:solidFill>
                  <a:srgbClr val="002060"/>
                </a:solidFill>
              </a:rPr>
              <a:t>аналітично</a:t>
            </a:r>
            <a:r>
              <a:rPr lang="ru-RU" altLang="ru-RU" b="1" dirty="0" smtClean="0">
                <a:solidFill>
                  <a:srgbClr val="002060"/>
                </a:solidFill>
              </a:rPr>
              <a:t> і </a:t>
            </a:r>
            <a:r>
              <a:rPr lang="ru-RU" altLang="ru-RU" b="1" dirty="0" err="1" smtClean="0">
                <a:solidFill>
                  <a:srgbClr val="002060"/>
                </a:solidFill>
              </a:rPr>
              <a:t>проводити</a:t>
            </a:r>
            <a:r>
              <a:rPr lang="ru-RU" altLang="ru-RU" b="1" dirty="0" smtClean="0">
                <a:solidFill>
                  <a:srgbClr val="002060"/>
                </a:solidFill>
              </a:rPr>
              <a:t> </a:t>
            </a:r>
            <a:r>
              <a:rPr lang="ru-RU" altLang="ru-RU" b="1" dirty="0" err="1" smtClean="0">
                <a:solidFill>
                  <a:srgbClr val="002060"/>
                </a:solidFill>
              </a:rPr>
              <a:t>його</a:t>
            </a:r>
            <a:r>
              <a:rPr lang="ru-RU" altLang="ru-RU" b="1" dirty="0" smtClean="0">
                <a:solidFill>
                  <a:srgbClr val="002060"/>
                </a:solidFill>
              </a:rPr>
              <a:t> </a:t>
            </a:r>
            <a:r>
              <a:rPr lang="ru-RU" altLang="ru-RU" b="1" dirty="0" err="1" smtClean="0">
                <a:solidFill>
                  <a:srgbClr val="002060"/>
                </a:solidFill>
              </a:rPr>
              <a:t>аналіз</a:t>
            </a:r>
            <a:r>
              <a:rPr lang="ru-RU" altLang="ru-RU" b="1" dirty="0" smtClean="0">
                <a:solidFill>
                  <a:srgbClr val="002060"/>
                </a:solidFill>
              </a:rPr>
              <a:t>;</a:t>
            </a:r>
          </a:p>
          <a:p>
            <a:pPr algn="just"/>
            <a:r>
              <a:rPr lang="ru-RU" altLang="ru-RU" b="1" dirty="0" smtClean="0">
                <a:solidFill>
                  <a:srgbClr val="002060"/>
                </a:solidFill>
              </a:rPr>
              <a:t> </a:t>
            </a:r>
            <a:r>
              <a:rPr lang="ru-RU" altLang="ru-RU" b="1" dirty="0" err="1" smtClean="0">
                <a:solidFill>
                  <a:srgbClr val="002060"/>
                </a:solidFill>
              </a:rPr>
              <a:t>вміти</a:t>
            </a:r>
            <a:r>
              <a:rPr lang="ru-RU" altLang="ru-RU" b="1" dirty="0" smtClean="0">
                <a:solidFill>
                  <a:srgbClr val="002060"/>
                </a:solidFill>
              </a:rPr>
              <a:t> </a:t>
            </a:r>
            <a:r>
              <a:rPr lang="ru-RU" altLang="ru-RU" b="1" dirty="0" err="1" smtClean="0">
                <a:solidFill>
                  <a:srgbClr val="002060"/>
                </a:solidFill>
              </a:rPr>
              <a:t>розв'язувати</a:t>
            </a:r>
            <a:r>
              <a:rPr lang="ru-RU" altLang="ru-RU" b="1" dirty="0" smtClean="0">
                <a:solidFill>
                  <a:srgbClr val="002060"/>
                </a:solidFill>
              </a:rPr>
              <a:t> </a:t>
            </a:r>
            <a:r>
              <a:rPr lang="ru-RU" altLang="ru-RU" b="1" dirty="0" err="1" smtClean="0">
                <a:solidFill>
                  <a:srgbClr val="002060"/>
                </a:solidFill>
              </a:rPr>
              <a:t>задачі</a:t>
            </a:r>
            <a:r>
              <a:rPr lang="ru-RU" altLang="ru-RU" b="1" dirty="0" smtClean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4" name="Picture 15" descr="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6606" y="-99392"/>
            <a:ext cx="9251950" cy="72792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8154690" y="6309320"/>
            <a:ext cx="838200" cy="342752"/>
          </a:xfrm>
        </p:spPr>
        <p:txBody>
          <a:bodyPr/>
          <a:lstStyle/>
          <a:p>
            <a:fld id="{C9B4EF3C-FBE5-44B2-B5D2-810EA8D026C5}" type="slidenum">
              <a:rPr lang="en-US" altLang="ru-RU" smtClean="0"/>
              <a:pPr/>
              <a:t>2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164280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46"/>
          <p:cNvSpPr txBox="1">
            <a:spLocks noChangeArrowheads="1"/>
          </p:cNvSpPr>
          <p:nvPr/>
        </p:nvSpPr>
        <p:spPr>
          <a:xfrm>
            <a:off x="5470525" y="188913"/>
            <a:ext cx="3673475" cy="719137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000" b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2pPr>
            <a:lvl3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3pPr>
            <a:lvl4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4pPr>
            <a:lvl5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5pPr>
            <a:lvl6pPr marL="4572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6pPr>
            <a:lvl7pPr marL="9144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7pPr>
            <a:lvl8pPr marL="13716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8pPr>
            <a:lvl9pPr marL="18288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/>
            <a:r>
              <a:rPr lang="uk-UA" altLang="ru-RU" b="1" kern="0" dirty="0" smtClean="0">
                <a:solidFill>
                  <a:srgbClr val="002060"/>
                </a:solidFill>
              </a:rPr>
              <a:t>Графік руху</a:t>
            </a:r>
            <a:endParaRPr lang="ru-RU" altLang="ru-RU" b="1" kern="0" dirty="0" smtClean="0">
              <a:solidFill>
                <a:srgbClr val="002060"/>
              </a:solidFill>
            </a:endParaRPr>
          </a:p>
        </p:txBody>
      </p:sp>
      <p:graphicFrame>
        <p:nvGraphicFramePr>
          <p:cNvPr id="14" name="Group 4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4871034"/>
              </p:ext>
            </p:extLst>
          </p:nvPr>
        </p:nvGraphicFramePr>
        <p:xfrm>
          <a:off x="1044427" y="908050"/>
          <a:ext cx="7416502" cy="2651760"/>
        </p:xfrm>
        <a:graphic>
          <a:graphicData uri="http://schemas.openxmlformats.org/drawingml/2006/table">
            <a:tbl>
              <a:tblPr/>
              <a:tblGrid>
                <a:gridCol w="1427791"/>
                <a:gridCol w="3050151"/>
                <a:gridCol w="2938560"/>
              </a:tblGrid>
              <a:tr h="7663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Час, год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Шлях автомобіля, км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Шлях мотоцикла, км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0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0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0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57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300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6" name="Picture 4" descr="iUcGSkr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645023"/>
            <a:ext cx="7417321" cy="2339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8154690" y="6309320"/>
            <a:ext cx="838200" cy="342752"/>
          </a:xfrm>
        </p:spPr>
        <p:txBody>
          <a:bodyPr/>
          <a:lstStyle/>
          <a:p>
            <a:fld id="{C9B4EF3C-FBE5-44B2-B5D2-810EA8D026C5}" type="slidenum">
              <a:rPr lang="en-US" altLang="ru-RU" smtClean="0"/>
              <a:pPr/>
              <a:t>20</a:t>
            </a:fld>
            <a:endParaRPr lang="en-US" altLang="ru-RU" dirty="0"/>
          </a:p>
        </p:txBody>
      </p:sp>
      <p:sp>
        <p:nvSpPr>
          <p:cNvPr id="6" name="Нижний колонтитул 2"/>
          <p:cNvSpPr txBox="1">
            <a:spLocks/>
          </p:cNvSpPr>
          <p:nvPr/>
        </p:nvSpPr>
        <p:spPr>
          <a:xfrm>
            <a:off x="3146612" y="631031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dirty="0" err="1" smtClean="0"/>
              <a:t>Прямолінійний</a:t>
            </a:r>
            <a:r>
              <a:rPr lang="ru-RU" dirty="0" smtClean="0"/>
              <a:t> </a:t>
            </a:r>
            <a:r>
              <a:rPr lang="ru-RU" dirty="0" err="1" smtClean="0"/>
              <a:t>рух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622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110761" y="260648"/>
            <a:ext cx="5016079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normalizeH="0" baseline="0" noProof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</a:rPr>
              <a:t>Задача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>
          <a:xfrm>
            <a:off x="8288640" y="6309320"/>
            <a:ext cx="838200" cy="342752"/>
          </a:xfrm>
        </p:spPr>
        <p:txBody>
          <a:bodyPr/>
          <a:lstStyle/>
          <a:p>
            <a:fld id="{C9B4EF3C-FBE5-44B2-B5D2-810EA8D026C5}" type="slidenum">
              <a:rPr lang="en-US" altLang="ru-RU" smtClean="0"/>
              <a:pPr/>
              <a:t>21</a:t>
            </a:fld>
            <a:endParaRPr lang="en-US" alt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Таблица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62437081"/>
                  </p:ext>
                </p:extLst>
              </p:nvPr>
            </p:nvGraphicFramePr>
            <p:xfrm>
              <a:off x="595273" y="2276872"/>
              <a:ext cx="7776864" cy="4389120"/>
            </p:xfrm>
            <a:graphic>
              <a:graphicData uri="http://schemas.openxmlformats.org/drawingml/2006/table">
                <a:tbl>
                  <a:tblPr firstRow="1" firstCol="1" lastRow="1" lastCol="1" bandRow="1" bandCol="1">
                    <a:tableStyleId>{5C22544A-7EE6-4342-B048-85BDC9FD1C3A}</a:tableStyleId>
                  </a:tblPr>
                  <a:tblGrid>
                    <a:gridCol w="1931113"/>
                    <a:gridCol w="1809209"/>
                    <a:gridCol w="4036542"/>
                  </a:tblGrid>
                  <a:tr h="333855">
                    <a:tc>
                      <a:txBody>
                        <a:bodyPr/>
                        <a:lstStyle/>
                        <a:p>
                          <a:pPr indent="180340"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ru-RU" sz="2400" u="sng" dirty="0">
                              <a:solidFill>
                                <a:srgbClr val="002060"/>
                              </a:solidFill>
                              <a:effectLst/>
                            </a:rPr>
                            <a:t>Дано</a:t>
                          </a:r>
                          <a:r>
                            <a:rPr lang="ru-RU" sz="2400" dirty="0">
                              <a:solidFill>
                                <a:srgbClr val="002060"/>
                              </a:solidFill>
                              <a:effectLst/>
                            </a:rPr>
                            <a:t>:</a:t>
                          </a:r>
                          <a:endParaRPr lang="ru-RU" sz="2000" dirty="0">
                            <a:solidFill>
                              <a:srgbClr val="002060"/>
                            </a:solidFill>
                            <a:effectLst/>
                            <a:latin typeface="SchoolBookCTT"/>
                            <a:ea typeface="Times New Roman"/>
                            <a:cs typeface="Times New Roman"/>
                          </a:endParaRPr>
                        </a:p>
                      </a:txBody>
                      <a:tcPr marL="73850" marR="73850" marT="0" marB="0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indent="180340"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ru-RU" sz="2400" u="sng" dirty="0" smtClean="0">
                              <a:solidFill>
                                <a:srgbClr val="002060"/>
                              </a:solidFill>
                              <a:effectLst/>
                            </a:rPr>
                            <a:t>СІ</a:t>
                          </a:r>
                          <a:r>
                            <a:rPr lang="ru-RU" sz="2400" dirty="0" smtClean="0">
                              <a:solidFill>
                                <a:srgbClr val="002060"/>
                              </a:solidFill>
                              <a:effectLst/>
                            </a:rPr>
                            <a:t>:</a:t>
                          </a:r>
                          <a:endParaRPr lang="ru-RU" sz="2000" dirty="0">
                            <a:solidFill>
                              <a:srgbClr val="002060"/>
                            </a:solidFill>
                            <a:effectLst/>
                            <a:latin typeface="SchoolBookCTT"/>
                            <a:ea typeface="Times New Roman"/>
                            <a:cs typeface="Times New Roman"/>
                          </a:endParaRPr>
                        </a:p>
                      </a:txBody>
                      <a:tcPr marL="73850" marR="73850" marT="0" marB="0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indent="161925"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ru-RU" sz="2400" u="sng" dirty="0" err="1" smtClean="0">
                              <a:solidFill>
                                <a:srgbClr val="002060"/>
                              </a:solidFill>
                              <a:effectLst/>
                            </a:rPr>
                            <a:t>Розвязання</a:t>
                          </a:r>
                          <a:r>
                            <a:rPr lang="ru-RU" sz="2400" dirty="0" smtClean="0">
                              <a:solidFill>
                                <a:srgbClr val="002060"/>
                              </a:solidFill>
                              <a:effectLst/>
                            </a:rPr>
                            <a:t>:</a:t>
                          </a:r>
                          <a:endParaRPr lang="ru-RU" sz="2000" dirty="0">
                            <a:solidFill>
                              <a:srgbClr val="002060"/>
                            </a:solidFill>
                            <a:effectLst/>
                            <a:latin typeface="SchoolBookCTT"/>
                            <a:ea typeface="Times New Roman"/>
                            <a:cs typeface="Times New Roman"/>
                          </a:endParaRPr>
                        </a:p>
                      </a:txBody>
                      <a:tcPr marL="73850" marR="73850" marT="0" marB="0">
                        <a:solidFill>
                          <a:srgbClr val="FFFFFF"/>
                        </a:solidFill>
                      </a:tcPr>
                    </a:tc>
                  </a:tr>
                  <a:tr h="333855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ru-RU" sz="2400" smtClean="0">
                                  <a:solidFill>
                                    <a:srgbClr val="002060"/>
                                  </a:solidFill>
                                  <a:effectLst/>
                                  <a:latin typeface="Cambria Math"/>
                                </a:rPr>
                                <m:t>𝑣</m:t>
                              </m:r>
                            </m:oMath>
                          </a14:m>
                          <a:r>
                            <a:rPr lang="ru-RU" sz="2400" dirty="0">
                              <a:solidFill>
                                <a:srgbClr val="002060"/>
                              </a:solidFill>
                              <a:effectLst/>
                            </a:rPr>
                            <a:t> = 1</a:t>
                          </a:r>
                          <a:r>
                            <a:rPr lang="en-US" sz="2400" dirty="0">
                              <a:solidFill>
                                <a:srgbClr val="002060"/>
                              </a:solidFill>
                              <a:effectLst/>
                            </a:rPr>
                            <a:t>80 </a:t>
                          </a:r>
                          <a:r>
                            <a:rPr lang="ru-RU" sz="2400" dirty="0" smtClean="0">
                              <a:solidFill>
                                <a:srgbClr val="002060"/>
                              </a:solidFill>
                              <a:effectLst/>
                            </a:rPr>
                            <a:t>км/</a:t>
                          </a:r>
                          <a:r>
                            <a:rPr lang="uk-UA" sz="2400" dirty="0" smtClean="0">
                              <a:solidFill>
                                <a:srgbClr val="002060"/>
                              </a:solidFill>
                              <a:effectLst/>
                            </a:rPr>
                            <a:t>год</a:t>
                          </a:r>
                          <a:endParaRPr lang="ru-RU" sz="2000" dirty="0">
                            <a:solidFill>
                              <a:srgbClr val="002060"/>
                            </a:solidFill>
                            <a:effectLst/>
                            <a:latin typeface="SchoolBookCTT"/>
                            <a:ea typeface="Times New Roman"/>
                            <a:cs typeface="Times New Roman"/>
                          </a:endParaRPr>
                        </a:p>
                      </a:txBody>
                      <a:tcPr marL="73850" marR="73850" marT="0" marB="0"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ru-RU" sz="2400" dirty="0">
                              <a:solidFill>
                                <a:srgbClr val="002060"/>
                              </a:solidFill>
                              <a:effectLst/>
                            </a:rPr>
                            <a:t> </a:t>
                          </a:r>
                          <a:endParaRPr lang="ru-RU" sz="2000" dirty="0">
                            <a:solidFill>
                              <a:srgbClr val="002060"/>
                            </a:solidFill>
                            <a:effectLst/>
                            <a:latin typeface="SchoolBookCTT"/>
                            <a:ea typeface="Times New Roman"/>
                            <a:cs typeface="Times New Roman"/>
                          </a:endParaRPr>
                        </a:p>
                      </a:txBody>
                      <a:tcPr marL="73850" marR="73850" marT="0" marB="0" anchor="ctr">
                        <a:solidFill>
                          <a:srgbClr val="FFFFFF"/>
                        </a:solidFill>
                      </a:tcPr>
                    </a:tc>
                    <a:tc rowSpan="8"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ru-RU" sz="2400" dirty="0" smtClean="0">
                              <a:solidFill>
                                <a:srgbClr val="002060"/>
                              </a:solidFill>
                              <a:effectLst/>
                            </a:rPr>
                            <a:t>Швидкість: </a:t>
                          </a:r>
                          <a14:m>
                            <m:oMath xmlns:m="http://schemas.openxmlformats.org/officeDocument/2006/math">
                              <m:r>
                                <a:rPr lang="ru-RU" sz="2400">
                                  <a:solidFill>
                                    <a:srgbClr val="002060"/>
                                  </a:solidFill>
                                  <a:effectLst/>
                                  <a:latin typeface="Cambria Math"/>
                                </a:rPr>
                                <m:t>𝑣</m:t>
                              </m:r>
                              <m:r>
                                <a:rPr lang="ru-RU" sz="2400">
                                  <a:solidFill>
                                    <a:srgbClr val="002060"/>
                                  </a:solidFill>
                                  <a:effectLst/>
                                  <a:latin typeface="Cambria Math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ru-RU" sz="2400" i="1">
                                      <a:solidFill>
                                        <a:srgbClr val="002060"/>
                                      </a:solidFill>
                                      <a:effectLst/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ru-RU" sz="2400">
                                      <a:solidFill>
                                        <a:srgbClr val="002060"/>
                                      </a:solidFill>
                                      <a:effectLst/>
                                      <a:latin typeface="Cambria Math"/>
                                    </a:rPr>
                                    <m:t>𝑠</m:t>
                                  </m:r>
                                </m:num>
                                <m:den>
                                  <m:r>
                                    <a:rPr lang="ru-RU" sz="2400">
                                      <a:solidFill>
                                        <a:srgbClr val="002060"/>
                                      </a:solidFill>
                                      <a:effectLst/>
                                      <a:latin typeface="Cambria Math"/>
                                    </a:rPr>
                                    <m:t>𝑡</m:t>
                                  </m:r>
                                </m:den>
                              </m:f>
                            </m:oMath>
                          </a14:m>
                          <a:r>
                            <a:rPr lang="ru-RU" sz="2400" dirty="0">
                              <a:solidFill>
                                <a:srgbClr val="002060"/>
                              </a:solidFill>
                              <a:effectLst/>
                            </a:rPr>
                            <a:t>   </a:t>
                          </a:r>
                          <a:r>
                            <a:rPr lang="ru-RU" sz="2400" dirty="0">
                              <a:solidFill>
                                <a:srgbClr val="002060"/>
                              </a:solidFill>
                              <a:effectLst/>
                              <a:sym typeface="Symbol"/>
                            </a:rPr>
                            <a:t></a:t>
                          </a:r>
                          <a:endParaRPr lang="ru-RU" sz="2000" dirty="0">
                            <a:solidFill>
                              <a:srgbClr val="002060"/>
                            </a:solidFill>
                            <a:effectLst/>
                          </a:endParaRPr>
                        </a:p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ru-RU" sz="2400" dirty="0" err="1" smtClean="0">
                              <a:solidFill>
                                <a:srgbClr val="002060"/>
                              </a:solidFill>
                              <a:effectLst/>
                            </a:rPr>
                            <a:t>Переміщення</a:t>
                          </a:r>
                          <a:r>
                            <a:rPr lang="ru-RU" sz="2400" dirty="0" smtClean="0">
                              <a:solidFill>
                                <a:srgbClr val="002060"/>
                              </a:solidFill>
                              <a:effectLst/>
                            </a:rPr>
                            <a:t>:  </a:t>
                          </a:r>
                          <a14:m>
                            <m:oMath xmlns:m="http://schemas.openxmlformats.org/officeDocument/2006/math">
                              <m:r>
                                <a:rPr lang="ru-RU" sz="2400">
                                  <a:solidFill>
                                    <a:srgbClr val="002060"/>
                                  </a:solidFill>
                                  <a:effectLst/>
                                  <a:latin typeface="Cambria Math"/>
                                </a:rPr>
                                <m:t>𝑠</m:t>
                              </m:r>
                              <m:r>
                                <a:rPr lang="ru-RU" sz="2400">
                                  <a:solidFill>
                                    <a:srgbClr val="002060"/>
                                  </a:solidFill>
                                  <a:effectLst/>
                                  <a:latin typeface="Cambria Math"/>
                                </a:rPr>
                                <m:t>=</m:t>
                              </m:r>
                              <m:r>
                                <a:rPr lang="ru-RU" sz="2400">
                                  <a:solidFill>
                                    <a:srgbClr val="002060"/>
                                  </a:solidFill>
                                  <a:effectLst/>
                                  <a:latin typeface="Cambria Math"/>
                                </a:rPr>
                                <m:t>𝑣𝑡</m:t>
                              </m:r>
                            </m:oMath>
                          </a14:m>
                          <a:endParaRPr lang="ru-RU" sz="2000" dirty="0">
                            <a:solidFill>
                              <a:srgbClr val="002060"/>
                            </a:solidFill>
                            <a:effectLst/>
                          </a:endParaRPr>
                        </a:p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ru-RU" sz="2400" dirty="0" err="1" smtClean="0">
                              <a:solidFill>
                                <a:srgbClr val="002060"/>
                              </a:solidFill>
                              <a:effectLst/>
                            </a:rPr>
                            <a:t>Одиниці</a:t>
                          </a:r>
                          <a:r>
                            <a:rPr lang="ru-RU" sz="2400" dirty="0" smtClean="0">
                              <a:solidFill>
                                <a:srgbClr val="002060"/>
                              </a:solidFill>
                              <a:effectLst/>
                            </a:rPr>
                            <a:t> величин:</a:t>
                          </a:r>
                          <a:endParaRPr lang="ru-RU" sz="2000" dirty="0">
                            <a:solidFill>
                              <a:srgbClr val="002060"/>
                            </a:solidFill>
                            <a:effectLst/>
                          </a:endParaRPr>
                        </a:p>
                        <a:p>
                          <a:pPr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ru-RU" sz="2400" i="1">
                                        <a:solidFill>
                                          <a:srgbClr val="002060"/>
                                        </a:solidFill>
                                        <a:effectLst/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>
                                        <a:solidFill>
                                          <a:srgbClr val="00206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𝑠</m:t>
                                    </m:r>
                                  </m:e>
                                </m:d>
                                <m:r>
                                  <a:rPr lang="ru-RU" sz="2400">
                                    <a:solidFill>
                                      <a:srgbClr val="002060"/>
                                    </a:solidFill>
                                    <a:effectLst/>
                                    <a:latin typeface="Cambria Math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ru-RU" sz="2400" i="1">
                                        <a:solidFill>
                                          <a:srgbClr val="002060"/>
                                        </a:solidFill>
                                        <a:effectLst/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2400">
                                        <a:solidFill>
                                          <a:srgbClr val="00206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км</m:t>
                                    </m:r>
                                  </m:num>
                                  <m:den>
                                    <m:r>
                                      <a:rPr lang="uk-UA" sz="2400" b="1" i="0" smtClean="0">
                                        <a:solidFill>
                                          <a:srgbClr val="00206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год</m:t>
                                    </m:r>
                                  </m:den>
                                </m:f>
                                <m:r>
                                  <a:rPr lang="ru-RU" sz="2400">
                                    <a:solidFill>
                                      <a:srgbClr val="002060"/>
                                    </a:solidFill>
                                    <a:effectLst/>
                                    <a:latin typeface="Cambria Math"/>
                                  </a:rPr>
                                  <m:t>∙</m:t>
                                </m:r>
                                <m:r>
                                  <a:rPr lang="uk-UA" sz="2400" b="1" i="0" smtClean="0">
                                    <a:solidFill>
                                      <a:srgbClr val="002060"/>
                                    </a:solidFill>
                                    <a:effectLst/>
                                    <a:latin typeface="Cambria Math"/>
                                  </a:rPr>
                                  <m:t>год</m:t>
                                </m:r>
                                <m:r>
                                  <a:rPr lang="ru-RU" sz="2400">
                                    <a:solidFill>
                                      <a:srgbClr val="002060"/>
                                    </a:solidFill>
                                    <a:effectLst/>
                                    <a:latin typeface="Cambria Math"/>
                                  </a:rPr>
                                  <m:t>=км</m:t>
                                </m:r>
                              </m:oMath>
                            </m:oMathPara>
                          </a14:m>
                          <a:endParaRPr lang="ru-RU" sz="2000" dirty="0">
                            <a:solidFill>
                              <a:srgbClr val="002060"/>
                            </a:solidFill>
                            <a:effectLst/>
                          </a:endParaRPr>
                        </a:p>
                        <a:p>
                          <a:pPr>
                            <a:spcAft>
                              <a:spcPts val="0"/>
                            </a:spcAft>
                          </a:pPr>
                          <a:endParaRPr lang="ru-RU" sz="2000" dirty="0">
                            <a:solidFill>
                              <a:srgbClr val="002060"/>
                            </a:solidFill>
                            <a:effectLst/>
                          </a:endParaRPr>
                        </a:p>
                        <a:p>
                          <a:pPr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ru-RU" sz="2400" i="1">
                                      <a:solidFill>
                                        <a:srgbClr val="002060"/>
                                      </a:solidFill>
                                      <a:effectLst/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>
                                      <a:solidFill>
                                        <a:srgbClr val="002060"/>
                                      </a:solidFill>
                                      <a:effectLst/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</m:d>
                              <m:r>
                                <a:rPr lang="ru-RU" sz="2400">
                                  <a:solidFill>
                                    <a:srgbClr val="002060"/>
                                  </a:solidFill>
                                  <a:effectLst/>
                                  <a:latin typeface="Cambria Math"/>
                                </a:rPr>
                                <m:t>=180∙2=360</m:t>
                              </m:r>
                            </m:oMath>
                          </a14:m>
                          <a:r>
                            <a:rPr lang="ru-RU" sz="2400" dirty="0">
                              <a:solidFill>
                                <a:srgbClr val="002060"/>
                              </a:solidFill>
                              <a:effectLst/>
                            </a:rPr>
                            <a:t>; </a:t>
                          </a:r>
                          <a14:m>
                            <m:oMath xmlns:m="http://schemas.openxmlformats.org/officeDocument/2006/math">
                              <m:r>
                                <a:rPr lang="ru-RU" sz="2400">
                                  <a:solidFill>
                                    <a:srgbClr val="002060"/>
                                  </a:solidFill>
                                  <a:effectLst/>
                                  <a:latin typeface="Cambria Math"/>
                                </a:rPr>
                                <m:t>𝑠</m:t>
                              </m:r>
                              <m:r>
                                <a:rPr lang="ru-RU" sz="2400">
                                  <a:solidFill>
                                    <a:srgbClr val="002060"/>
                                  </a:solidFill>
                                  <a:effectLst/>
                                  <a:latin typeface="Cambria Math"/>
                                </a:rPr>
                                <m:t>=360 км</m:t>
                              </m:r>
                            </m:oMath>
                          </a14:m>
                          <a:r>
                            <a:rPr lang="ru-RU" sz="2400" dirty="0">
                              <a:solidFill>
                                <a:srgbClr val="002060"/>
                              </a:solidFill>
                              <a:effectLst/>
                            </a:rPr>
                            <a:t>.</a:t>
                          </a:r>
                          <a:endParaRPr lang="ru-RU" sz="2000" dirty="0">
                            <a:solidFill>
                              <a:srgbClr val="002060"/>
                            </a:solidFill>
                            <a:effectLst/>
                            <a:latin typeface="SchoolBookCTT"/>
                            <a:ea typeface="Times New Roman"/>
                            <a:cs typeface="Times New Roman"/>
                          </a:endParaRPr>
                        </a:p>
                      </a:txBody>
                      <a:tcPr marL="73850" marR="73850" marT="0" marB="0">
                        <a:solidFill>
                          <a:srgbClr val="FFFFFF"/>
                        </a:solidFill>
                      </a:tcPr>
                    </a:tc>
                  </a:tr>
                  <a:tr h="333855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ru-RU" sz="2400" smtClean="0">
                                  <a:solidFill>
                                    <a:srgbClr val="002060"/>
                                  </a:solidFill>
                                  <a:effectLst/>
                                  <a:latin typeface="Cambria Math"/>
                                </a:rPr>
                                <m:t>𝑡</m:t>
                              </m:r>
                            </m:oMath>
                          </a14:m>
                          <a:r>
                            <a:rPr lang="ru-RU" sz="2400" dirty="0">
                              <a:solidFill>
                                <a:srgbClr val="002060"/>
                              </a:solidFill>
                              <a:effectLst/>
                            </a:rPr>
                            <a:t> = 2 </a:t>
                          </a:r>
                          <a:r>
                            <a:rPr lang="ru-RU" sz="2400" dirty="0" smtClean="0">
                              <a:solidFill>
                                <a:srgbClr val="002060"/>
                              </a:solidFill>
                              <a:effectLst/>
                            </a:rPr>
                            <a:t>год</a:t>
                          </a:r>
                          <a:endParaRPr lang="ru-RU" sz="2000" dirty="0">
                            <a:solidFill>
                              <a:srgbClr val="002060"/>
                            </a:solidFill>
                            <a:effectLst/>
                            <a:latin typeface="SchoolBookCTT"/>
                            <a:ea typeface="Times New Roman"/>
                            <a:cs typeface="Times New Roman"/>
                          </a:endParaRPr>
                        </a:p>
                      </a:txBody>
                      <a:tcPr marL="73850" marR="73850" marT="0" marB="0"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ru-RU" sz="2400" dirty="0">
                              <a:solidFill>
                                <a:srgbClr val="002060"/>
                              </a:solidFill>
                              <a:effectLst/>
                            </a:rPr>
                            <a:t> </a:t>
                          </a:r>
                          <a:endParaRPr lang="ru-RU" sz="2000" dirty="0">
                            <a:solidFill>
                              <a:srgbClr val="002060"/>
                            </a:solidFill>
                            <a:effectLst/>
                            <a:latin typeface="SchoolBookCTT"/>
                            <a:ea typeface="Times New Roman"/>
                            <a:cs typeface="Times New Roman"/>
                          </a:endParaRPr>
                        </a:p>
                      </a:txBody>
                      <a:tcPr marL="73850" marR="73850" marT="0" marB="0" anchor="ctr">
                        <a:solidFill>
                          <a:srgbClr val="FFFFFF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</a:tr>
                  <a:tr h="333855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ru-RU" sz="2400" dirty="0">
                              <a:solidFill>
                                <a:srgbClr val="002060"/>
                              </a:solidFill>
                              <a:effectLst/>
                            </a:rPr>
                            <a:t> </a:t>
                          </a:r>
                          <a:endParaRPr lang="ru-RU" sz="2000" dirty="0">
                            <a:solidFill>
                              <a:srgbClr val="002060"/>
                            </a:solidFill>
                            <a:effectLst/>
                            <a:latin typeface="SchoolBookCTT"/>
                            <a:ea typeface="Times New Roman"/>
                            <a:cs typeface="Times New Roman"/>
                          </a:endParaRPr>
                        </a:p>
                      </a:txBody>
                      <a:tcPr marL="73850" marR="73850" marT="0" marB="0"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ru-RU" sz="2400" dirty="0">
                              <a:solidFill>
                                <a:srgbClr val="002060"/>
                              </a:solidFill>
                              <a:effectLst/>
                            </a:rPr>
                            <a:t> </a:t>
                          </a:r>
                          <a:endParaRPr lang="ru-RU" sz="2000" dirty="0">
                            <a:solidFill>
                              <a:srgbClr val="002060"/>
                            </a:solidFill>
                            <a:effectLst/>
                            <a:latin typeface="SchoolBookCTT"/>
                            <a:ea typeface="Times New Roman"/>
                            <a:cs typeface="Times New Roman"/>
                          </a:endParaRPr>
                        </a:p>
                      </a:txBody>
                      <a:tcPr marL="73850" marR="73850" marT="0" marB="0" anchor="ctr">
                        <a:solidFill>
                          <a:srgbClr val="FFFFFF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</a:tr>
                  <a:tr h="333855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ru-RU" sz="2400">
                              <a:solidFill>
                                <a:srgbClr val="002060"/>
                              </a:solidFill>
                              <a:effectLst/>
                            </a:rPr>
                            <a:t> </a:t>
                          </a:r>
                          <a:endParaRPr lang="ru-RU" sz="2000">
                            <a:solidFill>
                              <a:srgbClr val="002060"/>
                            </a:solidFill>
                            <a:effectLst/>
                            <a:latin typeface="SchoolBookCTT"/>
                            <a:ea typeface="Times New Roman"/>
                            <a:cs typeface="Times New Roman"/>
                          </a:endParaRPr>
                        </a:p>
                      </a:txBody>
                      <a:tcPr marL="73850" marR="73850" marT="0" marB="0"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ru-RU" sz="2400" dirty="0">
                              <a:solidFill>
                                <a:srgbClr val="002060"/>
                              </a:solidFill>
                              <a:effectLst/>
                            </a:rPr>
                            <a:t> </a:t>
                          </a:r>
                          <a:endParaRPr lang="ru-RU" sz="2000" dirty="0">
                            <a:solidFill>
                              <a:srgbClr val="002060"/>
                            </a:solidFill>
                            <a:effectLst/>
                            <a:latin typeface="SchoolBookCTT"/>
                            <a:ea typeface="Times New Roman"/>
                            <a:cs typeface="Times New Roman"/>
                          </a:endParaRPr>
                        </a:p>
                      </a:txBody>
                      <a:tcPr marL="73850" marR="73850" marT="0" marB="0" anchor="ctr">
                        <a:solidFill>
                          <a:srgbClr val="FFFFFF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</a:tr>
                  <a:tr h="333855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ru-RU" sz="2400">
                              <a:solidFill>
                                <a:srgbClr val="002060"/>
                              </a:solidFill>
                              <a:effectLst/>
                            </a:rPr>
                            <a:t> </a:t>
                          </a:r>
                          <a:endParaRPr lang="ru-RU" sz="2000">
                            <a:solidFill>
                              <a:srgbClr val="002060"/>
                            </a:solidFill>
                            <a:effectLst/>
                            <a:latin typeface="SchoolBookCTT"/>
                            <a:ea typeface="Times New Roman"/>
                            <a:cs typeface="Times New Roman"/>
                          </a:endParaRPr>
                        </a:p>
                      </a:txBody>
                      <a:tcPr marL="73850" marR="73850" marT="0" marB="0"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ru-RU" sz="2400" dirty="0">
                              <a:solidFill>
                                <a:srgbClr val="002060"/>
                              </a:solidFill>
                              <a:effectLst/>
                            </a:rPr>
                            <a:t> </a:t>
                          </a:r>
                          <a:endParaRPr lang="ru-RU" sz="2000" dirty="0">
                            <a:solidFill>
                              <a:srgbClr val="002060"/>
                            </a:solidFill>
                            <a:effectLst/>
                            <a:latin typeface="SchoolBookCTT"/>
                            <a:ea typeface="Times New Roman"/>
                            <a:cs typeface="Times New Roman"/>
                          </a:endParaRPr>
                        </a:p>
                      </a:txBody>
                      <a:tcPr marL="73850" marR="73850" marT="0" marB="0" anchor="ctr">
                        <a:solidFill>
                          <a:srgbClr val="FFFFFF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</a:tr>
                  <a:tr h="333855">
                    <a:tc>
                      <a:txBody>
                        <a:bodyPr/>
                        <a:lstStyle/>
                        <a:p>
                          <a:pPr indent="180340">
                            <a:spcBef>
                              <a:spcPts val="2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ru-RU" sz="2400" u="sng" dirty="0" err="1" smtClean="0">
                              <a:solidFill>
                                <a:srgbClr val="002060"/>
                              </a:solidFill>
                              <a:effectLst/>
                            </a:rPr>
                            <a:t>Знайти</a:t>
                          </a:r>
                          <a:r>
                            <a:rPr lang="ru-RU" sz="2400" dirty="0">
                              <a:solidFill>
                                <a:srgbClr val="002060"/>
                              </a:solidFill>
                              <a:effectLst/>
                            </a:rPr>
                            <a:t>:</a:t>
                          </a:r>
                          <a:endParaRPr lang="ru-RU" sz="2000" dirty="0">
                            <a:solidFill>
                              <a:srgbClr val="002060"/>
                            </a:solidFill>
                            <a:effectLst/>
                            <a:latin typeface="SchoolBookCTT"/>
                            <a:ea typeface="Times New Roman"/>
                            <a:cs typeface="Times New Roman"/>
                          </a:endParaRPr>
                        </a:p>
                      </a:txBody>
                      <a:tcPr marL="73850" marR="73850" marT="0" marB="0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ru-RU" sz="2400" dirty="0">
                              <a:solidFill>
                                <a:srgbClr val="002060"/>
                              </a:solidFill>
                              <a:effectLst/>
                            </a:rPr>
                            <a:t> </a:t>
                          </a:r>
                          <a:endParaRPr lang="ru-RU" sz="2000" dirty="0">
                            <a:solidFill>
                              <a:srgbClr val="002060"/>
                            </a:solidFill>
                            <a:effectLst/>
                            <a:latin typeface="SchoolBookCTT"/>
                            <a:ea typeface="Times New Roman"/>
                            <a:cs typeface="Times New Roman"/>
                          </a:endParaRPr>
                        </a:p>
                      </a:txBody>
                      <a:tcPr marL="73850" marR="73850" marT="0" marB="0">
                        <a:solidFill>
                          <a:srgbClr val="FFFFFF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</a:tr>
                  <a:tr h="333855"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ru-RU" sz="2400" smtClean="0">
                                  <a:solidFill>
                                    <a:srgbClr val="002060"/>
                                  </a:solidFill>
                                  <a:effectLst/>
                                  <a:latin typeface="Cambria Math"/>
                                </a:rPr>
                                <m:t>𝑠</m:t>
                              </m:r>
                              <m:r>
                                <a:rPr lang="ru-RU" sz="2400" smtClean="0">
                                  <a:solidFill>
                                    <a:srgbClr val="002060"/>
                                  </a:solidFill>
                                  <a:effectLst/>
                                  <a:latin typeface="Cambria Math"/>
                                </a:rPr>
                                <m:t>−?</m:t>
                              </m:r>
                            </m:oMath>
                          </a14:m>
                          <a:r>
                            <a:rPr lang="ru-RU" sz="2400" dirty="0">
                              <a:solidFill>
                                <a:srgbClr val="002060"/>
                              </a:solidFill>
                              <a:effectLst/>
                            </a:rPr>
                            <a:t> </a:t>
                          </a:r>
                          <a:endParaRPr lang="ru-RU" sz="2000" dirty="0">
                            <a:solidFill>
                              <a:srgbClr val="002060"/>
                            </a:solidFill>
                            <a:effectLst/>
                            <a:latin typeface="SchoolBookCTT"/>
                            <a:ea typeface="Times New Roman"/>
                            <a:cs typeface="Times New Roman"/>
                          </a:endParaRPr>
                        </a:p>
                      </a:txBody>
                      <a:tcPr marL="73850" marR="73850" marT="0" marB="0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ru-RU" sz="2400" dirty="0">
                              <a:solidFill>
                                <a:srgbClr val="002060"/>
                              </a:solidFill>
                              <a:effectLst/>
                            </a:rPr>
                            <a:t> </a:t>
                          </a:r>
                          <a:endParaRPr lang="ru-RU" sz="2000" dirty="0">
                            <a:solidFill>
                              <a:srgbClr val="002060"/>
                            </a:solidFill>
                            <a:effectLst/>
                            <a:latin typeface="SchoolBookCTT"/>
                            <a:ea typeface="Times New Roman"/>
                            <a:cs typeface="Times New Roman"/>
                          </a:endParaRPr>
                        </a:p>
                      </a:txBody>
                      <a:tcPr marL="73850" marR="73850" marT="0" marB="0">
                        <a:solidFill>
                          <a:srgbClr val="FFFFFF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</a:tr>
                  <a:tr h="333855"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ru-RU" sz="2400" dirty="0">
                              <a:solidFill>
                                <a:srgbClr val="002060"/>
                              </a:solidFill>
                              <a:effectLst/>
                            </a:rPr>
                            <a:t> </a:t>
                          </a:r>
                          <a:endParaRPr lang="ru-RU" sz="2000" dirty="0">
                            <a:solidFill>
                              <a:srgbClr val="002060"/>
                            </a:solidFill>
                            <a:effectLst/>
                            <a:latin typeface="SchoolBookCTT"/>
                            <a:ea typeface="Times New Roman"/>
                            <a:cs typeface="Times New Roman"/>
                          </a:endParaRPr>
                        </a:p>
                      </a:txBody>
                      <a:tcPr marL="73850" marR="73850" marT="0" marB="0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ru-RU" sz="2400" dirty="0">
                              <a:solidFill>
                                <a:srgbClr val="002060"/>
                              </a:solidFill>
                              <a:effectLst/>
                            </a:rPr>
                            <a:t> </a:t>
                          </a:r>
                          <a:endParaRPr lang="ru-RU" sz="2000" dirty="0">
                            <a:solidFill>
                              <a:srgbClr val="002060"/>
                            </a:solidFill>
                            <a:effectLst/>
                            <a:latin typeface="SchoolBookCTT"/>
                            <a:ea typeface="Times New Roman"/>
                            <a:cs typeface="Times New Roman"/>
                          </a:endParaRPr>
                        </a:p>
                      </a:txBody>
                      <a:tcPr marL="73850" marR="73850" marT="0" marB="0">
                        <a:solidFill>
                          <a:srgbClr val="FFFFFF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</a:tr>
                  <a:tr h="333855">
                    <a:tc gridSpan="3"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ru-RU" sz="2400" dirty="0">
                              <a:solidFill>
                                <a:srgbClr val="002060"/>
                              </a:solidFill>
                              <a:effectLst/>
                            </a:rPr>
                            <a:t> </a:t>
                          </a:r>
                          <a:endParaRPr lang="ru-RU" sz="2000" dirty="0">
                            <a:solidFill>
                              <a:srgbClr val="002060"/>
                            </a:solidFill>
                            <a:effectLst/>
                            <a:latin typeface="SchoolBookCTT"/>
                            <a:ea typeface="Times New Roman"/>
                            <a:cs typeface="Times New Roman"/>
                          </a:endParaRPr>
                        </a:p>
                      </a:txBody>
                      <a:tcPr marL="73850" marR="73850" marT="0" marB="0">
                        <a:solidFill>
                          <a:srgbClr val="FFFFFF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</a:tr>
                  <a:tr h="333855">
                    <a:tc gridSpan="3">
                      <a:txBody>
                        <a:bodyPr/>
                        <a:lstStyle/>
                        <a:p>
                          <a:pPr indent="180340" algn="just">
                            <a:spcBef>
                              <a:spcPts val="2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ru-RU" sz="2400" u="sng" dirty="0" err="1" smtClean="0">
                              <a:solidFill>
                                <a:srgbClr val="002060"/>
                              </a:solidFill>
                              <a:effectLst/>
                            </a:rPr>
                            <a:t>Відповідь</a:t>
                          </a:r>
                          <a:r>
                            <a:rPr lang="ru-RU" sz="2400" dirty="0" smtClean="0">
                              <a:solidFill>
                                <a:srgbClr val="002060"/>
                              </a:solidFill>
                              <a:effectLst/>
                            </a:rPr>
                            <a:t>:  </a:t>
                          </a:r>
                          <a14:m>
                            <m:oMath xmlns:m="http://schemas.openxmlformats.org/officeDocument/2006/math">
                              <m:r>
                                <a:rPr lang="ru-RU" sz="2400">
                                  <a:solidFill>
                                    <a:srgbClr val="002060"/>
                                  </a:solidFill>
                                  <a:effectLst/>
                                  <a:latin typeface="Cambria Math"/>
                                </a:rPr>
                                <m:t>𝑠</m:t>
                              </m:r>
                              <m:r>
                                <a:rPr lang="ru-RU" sz="2400">
                                  <a:solidFill>
                                    <a:srgbClr val="002060"/>
                                  </a:solidFill>
                                  <a:effectLst/>
                                  <a:latin typeface="Cambria Math"/>
                                </a:rPr>
                                <m:t>=360 км</m:t>
                              </m:r>
                            </m:oMath>
                          </a14:m>
                          <a:r>
                            <a:rPr lang="ru-RU" sz="2400" dirty="0">
                              <a:solidFill>
                                <a:srgbClr val="002060"/>
                              </a:solidFill>
                              <a:effectLst/>
                            </a:rPr>
                            <a:t>.</a:t>
                          </a:r>
                          <a:endParaRPr lang="ru-RU" sz="2000" dirty="0">
                            <a:solidFill>
                              <a:srgbClr val="002060"/>
                            </a:solidFill>
                            <a:effectLst/>
                            <a:latin typeface="SchoolBookCTT"/>
                            <a:ea typeface="Times New Roman"/>
                            <a:cs typeface="Times New Roman"/>
                          </a:endParaRPr>
                        </a:p>
                      </a:txBody>
                      <a:tcPr marL="73850" marR="73850" marT="0" marB="0">
                        <a:solidFill>
                          <a:srgbClr val="FFFFFF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Таблица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62437081"/>
                  </p:ext>
                </p:extLst>
              </p:nvPr>
            </p:nvGraphicFramePr>
            <p:xfrm>
              <a:off x="595273" y="2276872"/>
              <a:ext cx="7776864" cy="4389120"/>
            </p:xfrm>
            <a:graphic>
              <a:graphicData uri="http://schemas.openxmlformats.org/drawingml/2006/table">
                <a:tbl>
                  <a:tblPr firstRow="1" firstCol="1" lastRow="1" lastCol="1" bandRow="1" bandCol="1">
                    <a:tableStyleId>{5C22544A-7EE6-4342-B048-85BDC9FD1C3A}</a:tableStyleId>
                  </a:tblPr>
                  <a:tblGrid>
                    <a:gridCol w="1931113"/>
                    <a:gridCol w="1809209"/>
                    <a:gridCol w="4036542"/>
                  </a:tblGrid>
                  <a:tr h="365760">
                    <a:tc>
                      <a:txBody>
                        <a:bodyPr/>
                        <a:lstStyle/>
                        <a:p>
                          <a:pPr indent="180340"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ru-RU" sz="2400" u="sng" dirty="0">
                              <a:solidFill>
                                <a:srgbClr val="002060"/>
                              </a:solidFill>
                              <a:effectLst/>
                            </a:rPr>
                            <a:t>Дано</a:t>
                          </a:r>
                          <a:r>
                            <a:rPr lang="ru-RU" sz="2400" dirty="0">
                              <a:solidFill>
                                <a:srgbClr val="002060"/>
                              </a:solidFill>
                              <a:effectLst/>
                            </a:rPr>
                            <a:t>:</a:t>
                          </a:r>
                          <a:endParaRPr lang="ru-RU" sz="2000" dirty="0">
                            <a:solidFill>
                              <a:srgbClr val="002060"/>
                            </a:solidFill>
                            <a:effectLst/>
                            <a:latin typeface="SchoolBookCTT"/>
                            <a:ea typeface="Times New Roman"/>
                            <a:cs typeface="Times New Roman"/>
                          </a:endParaRPr>
                        </a:p>
                      </a:txBody>
                      <a:tcPr marL="73850" marR="73850" marT="0" marB="0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indent="180340"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ru-RU" sz="2400" u="sng" dirty="0" smtClean="0">
                              <a:solidFill>
                                <a:srgbClr val="002060"/>
                              </a:solidFill>
                              <a:effectLst/>
                            </a:rPr>
                            <a:t>СІ</a:t>
                          </a:r>
                          <a:r>
                            <a:rPr lang="ru-RU" sz="2400" dirty="0" smtClean="0">
                              <a:solidFill>
                                <a:srgbClr val="002060"/>
                              </a:solidFill>
                              <a:effectLst/>
                            </a:rPr>
                            <a:t>:</a:t>
                          </a:r>
                          <a:endParaRPr lang="ru-RU" sz="2000" dirty="0">
                            <a:solidFill>
                              <a:srgbClr val="002060"/>
                            </a:solidFill>
                            <a:effectLst/>
                            <a:latin typeface="SchoolBookCTT"/>
                            <a:ea typeface="Times New Roman"/>
                            <a:cs typeface="Times New Roman"/>
                          </a:endParaRPr>
                        </a:p>
                      </a:txBody>
                      <a:tcPr marL="73850" marR="73850" marT="0" marB="0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indent="161925"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ru-RU" sz="2400" u="sng" dirty="0" err="1" smtClean="0">
                              <a:solidFill>
                                <a:srgbClr val="002060"/>
                              </a:solidFill>
                              <a:effectLst/>
                            </a:rPr>
                            <a:t>Розвязання</a:t>
                          </a:r>
                          <a:r>
                            <a:rPr lang="ru-RU" sz="2400" dirty="0" smtClean="0">
                              <a:solidFill>
                                <a:srgbClr val="002060"/>
                              </a:solidFill>
                              <a:effectLst/>
                            </a:rPr>
                            <a:t>:</a:t>
                          </a:r>
                          <a:endParaRPr lang="ru-RU" sz="2000" dirty="0">
                            <a:solidFill>
                              <a:srgbClr val="002060"/>
                            </a:solidFill>
                            <a:effectLst/>
                            <a:latin typeface="SchoolBookCTT"/>
                            <a:ea typeface="Times New Roman"/>
                            <a:cs typeface="Times New Roman"/>
                          </a:endParaRPr>
                        </a:p>
                      </a:txBody>
                      <a:tcPr marL="73850" marR="73850" marT="0" marB="0">
                        <a:solidFill>
                          <a:srgbClr val="FFFFFF"/>
                        </a:solidFill>
                      </a:tcPr>
                    </a:tc>
                  </a:tr>
                  <a:tr h="7315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73850" marR="73850" marT="0" marB="0" anchor="ctr">
                        <a:blipFill rotWithShape="1">
                          <a:blip r:embed="rId2"/>
                          <a:stretch>
                            <a:fillRect l="-315" t="-63333" r="-302524" b="-47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ru-RU" sz="2400" dirty="0">
                              <a:solidFill>
                                <a:srgbClr val="002060"/>
                              </a:solidFill>
                              <a:effectLst/>
                            </a:rPr>
                            <a:t> </a:t>
                          </a:r>
                          <a:endParaRPr lang="ru-RU" sz="2000" dirty="0">
                            <a:solidFill>
                              <a:srgbClr val="002060"/>
                            </a:solidFill>
                            <a:effectLst/>
                            <a:latin typeface="SchoolBookCTT"/>
                            <a:ea typeface="Times New Roman"/>
                            <a:cs typeface="Times New Roman"/>
                          </a:endParaRPr>
                        </a:p>
                      </a:txBody>
                      <a:tcPr marL="73850" marR="73850" marT="0" marB="0" anchor="ctr">
                        <a:solidFill>
                          <a:srgbClr val="FFFFFF"/>
                        </a:solidFill>
                      </a:tcPr>
                    </a:tc>
                    <a:tc rowSpan="8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73850" marR="73850" marT="0" marB="0">
                        <a:blipFill rotWithShape="1">
                          <a:blip r:embed="rId2"/>
                          <a:stretch>
                            <a:fillRect l="-92749" t="-14074" r="-151" b="-27778"/>
                          </a:stretch>
                        </a:blipFill>
                      </a:tcPr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73850" marR="73850" marT="0" marB="0" anchor="ctr">
                        <a:blipFill rotWithShape="1">
                          <a:blip r:embed="rId2"/>
                          <a:stretch>
                            <a:fillRect l="-315" t="-326667" r="-302524" b="-8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ru-RU" sz="2400" dirty="0">
                              <a:solidFill>
                                <a:srgbClr val="002060"/>
                              </a:solidFill>
                              <a:effectLst/>
                            </a:rPr>
                            <a:t> </a:t>
                          </a:r>
                          <a:endParaRPr lang="ru-RU" sz="2000" dirty="0">
                            <a:solidFill>
                              <a:srgbClr val="002060"/>
                            </a:solidFill>
                            <a:effectLst/>
                            <a:latin typeface="SchoolBookCTT"/>
                            <a:ea typeface="Times New Roman"/>
                            <a:cs typeface="Times New Roman"/>
                          </a:endParaRPr>
                        </a:p>
                      </a:txBody>
                      <a:tcPr marL="73850" marR="73850" marT="0" marB="0" anchor="ctr">
                        <a:solidFill>
                          <a:srgbClr val="FFFFFF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ru-RU" sz="2400" dirty="0">
                              <a:solidFill>
                                <a:srgbClr val="002060"/>
                              </a:solidFill>
                              <a:effectLst/>
                            </a:rPr>
                            <a:t> </a:t>
                          </a:r>
                          <a:endParaRPr lang="ru-RU" sz="2000" dirty="0">
                            <a:solidFill>
                              <a:srgbClr val="002060"/>
                            </a:solidFill>
                            <a:effectLst/>
                            <a:latin typeface="SchoolBookCTT"/>
                            <a:ea typeface="Times New Roman"/>
                            <a:cs typeface="Times New Roman"/>
                          </a:endParaRPr>
                        </a:p>
                      </a:txBody>
                      <a:tcPr marL="73850" marR="73850" marT="0" marB="0"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ru-RU" sz="2400" dirty="0">
                              <a:solidFill>
                                <a:srgbClr val="002060"/>
                              </a:solidFill>
                              <a:effectLst/>
                            </a:rPr>
                            <a:t> </a:t>
                          </a:r>
                          <a:endParaRPr lang="ru-RU" sz="2000" dirty="0">
                            <a:solidFill>
                              <a:srgbClr val="002060"/>
                            </a:solidFill>
                            <a:effectLst/>
                            <a:latin typeface="SchoolBookCTT"/>
                            <a:ea typeface="Times New Roman"/>
                            <a:cs typeface="Times New Roman"/>
                          </a:endParaRPr>
                        </a:p>
                      </a:txBody>
                      <a:tcPr marL="73850" marR="73850" marT="0" marB="0" anchor="ctr">
                        <a:solidFill>
                          <a:srgbClr val="FFFFFF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ru-RU" sz="2400">
                              <a:solidFill>
                                <a:srgbClr val="002060"/>
                              </a:solidFill>
                              <a:effectLst/>
                            </a:rPr>
                            <a:t> </a:t>
                          </a:r>
                          <a:endParaRPr lang="ru-RU" sz="2000">
                            <a:solidFill>
                              <a:srgbClr val="002060"/>
                            </a:solidFill>
                            <a:effectLst/>
                            <a:latin typeface="SchoolBookCTT"/>
                            <a:ea typeface="Times New Roman"/>
                            <a:cs typeface="Times New Roman"/>
                          </a:endParaRPr>
                        </a:p>
                      </a:txBody>
                      <a:tcPr marL="73850" marR="73850" marT="0" marB="0"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ru-RU" sz="2400" dirty="0">
                              <a:solidFill>
                                <a:srgbClr val="002060"/>
                              </a:solidFill>
                              <a:effectLst/>
                            </a:rPr>
                            <a:t> </a:t>
                          </a:r>
                          <a:endParaRPr lang="ru-RU" sz="2000" dirty="0">
                            <a:solidFill>
                              <a:srgbClr val="002060"/>
                            </a:solidFill>
                            <a:effectLst/>
                            <a:latin typeface="SchoolBookCTT"/>
                            <a:ea typeface="Times New Roman"/>
                            <a:cs typeface="Times New Roman"/>
                          </a:endParaRPr>
                        </a:p>
                      </a:txBody>
                      <a:tcPr marL="73850" marR="73850" marT="0" marB="0" anchor="ctr">
                        <a:solidFill>
                          <a:srgbClr val="FFFFFF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ru-RU" sz="2400">
                              <a:solidFill>
                                <a:srgbClr val="002060"/>
                              </a:solidFill>
                              <a:effectLst/>
                            </a:rPr>
                            <a:t> </a:t>
                          </a:r>
                          <a:endParaRPr lang="ru-RU" sz="2000">
                            <a:solidFill>
                              <a:srgbClr val="002060"/>
                            </a:solidFill>
                            <a:effectLst/>
                            <a:latin typeface="SchoolBookCTT"/>
                            <a:ea typeface="Times New Roman"/>
                            <a:cs typeface="Times New Roman"/>
                          </a:endParaRPr>
                        </a:p>
                      </a:txBody>
                      <a:tcPr marL="73850" marR="73850" marT="0" marB="0"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ru-RU" sz="2400" dirty="0">
                              <a:solidFill>
                                <a:srgbClr val="002060"/>
                              </a:solidFill>
                              <a:effectLst/>
                            </a:rPr>
                            <a:t> </a:t>
                          </a:r>
                          <a:endParaRPr lang="ru-RU" sz="2000" dirty="0">
                            <a:solidFill>
                              <a:srgbClr val="002060"/>
                            </a:solidFill>
                            <a:effectLst/>
                            <a:latin typeface="SchoolBookCTT"/>
                            <a:ea typeface="Times New Roman"/>
                            <a:cs typeface="Times New Roman"/>
                          </a:endParaRPr>
                        </a:p>
                      </a:txBody>
                      <a:tcPr marL="73850" marR="73850" marT="0" marB="0" anchor="ctr">
                        <a:solidFill>
                          <a:srgbClr val="FFFFFF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pPr indent="180340">
                            <a:spcBef>
                              <a:spcPts val="2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ru-RU" sz="2400" u="sng" dirty="0" err="1" smtClean="0">
                              <a:solidFill>
                                <a:srgbClr val="002060"/>
                              </a:solidFill>
                              <a:effectLst/>
                            </a:rPr>
                            <a:t>Знайти</a:t>
                          </a:r>
                          <a:r>
                            <a:rPr lang="ru-RU" sz="2400" dirty="0">
                              <a:solidFill>
                                <a:srgbClr val="002060"/>
                              </a:solidFill>
                              <a:effectLst/>
                            </a:rPr>
                            <a:t>:</a:t>
                          </a:r>
                          <a:endParaRPr lang="ru-RU" sz="2000" dirty="0">
                            <a:solidFill>
                              <a:srgbClr val="002060"/>
                            </a:solidFill>
                            <a:effectLst/>
                            <a:latin typeface="SchoolBookCTT"/>
                            <a:ea typeface="Times New Roman"/>
                            <a:cs typeface="Times New Roman"/>
                          </a:endParaRPr>
                        </a:p>
                      </a:txBody>
                      <a:tcPr marL="73850" marR="73850" marT="0" marB="0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ru-RU" sz="2400" dirty="0">
                              <a:solidFill>
                                <a:srgbClr val="002060"/>
                              </a:solidFill>
                              <a:effectLst/>
                            </a:rPr>
                            <a:t> </a:t>
                          </a:r>
                          <a:endParaRPr lang="ru-RU" sz="2000" dirty="0">
                            <a:solidFill>
                              <a:srgbClr val="002060"/>
                            </a:solidFill>
                            <a:effectLst/>
                            <a:latin typeface="SchoolBookCTT"/>
                            <a:ea typeface="Times New Roman"/>
                            <a:cs typeface="Times New Roman"/>
                          </a:endParaRPr>
                        </a:p>
                      </a:txBody>
                      <a:tcPr marL="73850" marR="73850" marT="0" marB="0">
                        <a:solidFill>
                          <a:srgbClr val="FFFFFF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73850" marR="73850" marT="0" marB="0">
                        <a:blipFill rotWithShape="1">
                          <a:blip r:embed="rId2"/>
                          <a:stretch>
                            <a:fillRect l="-315" t="-826667" r="-302524" b="-3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ru-RU" sz="2400" dirty="0">
                              <a:solidFill>
                                <a:srgbClr val="002060"/>
                              </a:solidFill>
                              <a:effectLst/>
                            </a:rPr>
                            <a:t> </a:t>
                          </a:r>
                          <a:endParaRPr lang="ru-RU" sz="2000" dirty="0">
                            <a:solidFill>
                              <a:srgbClr val="002060"/>
                            </a:solidFill>
                            <a:effectLst/>
                            <a:latin typeface="SchoolBookCTT"/>
                            <a:ea typeface="Times New Roman"/>
                            <a:cs typeface="Times New Roman"/>
                          </a:endParaRPr>
                        </a:p>
                      </a:txBody>
                      <a:tcPr marL="73850" marR="73850" marT="0" marB="0">
                        <a:solidFill>
                          <a:srgbClr val="FFFFFF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ru-RU" sz="2400" dirty="0">
                              <a:solidFill>
                                <a:srgbClr val="002060"/>
                              </a:solidFill>
                              <a:effectLst/>
                            </a:rPr>
                            <a:t> </a:t>
                          </a:r>
                          <a:endParaRPr lang="ru-RU" sz="2000" dirty="0">
                            <a:solidFill>
                              <a:srgbClr val="002060"/>
                            </a:solidFill>
                            <a:effectLst/>
                            <a:latin typeface="SchoolBookCTT"/>
                            <a:ea typeface="Times New Roman"/>
                            <a:cs typeface="Times New Roman"/>
                          </a:endParaRPr>
                        </a:p>
                      </a:txBody>
                      <a:tcPr marL="73850" marR="73850" marT="0" marB="0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ru-RU" sz="2400" dirty="0">
                              <a:solidFill>
                                <a:srgbClr val="002060"/>
                              </a:solidFill>
                              <a:effectLst/>
                            </a:rPr>
                            <a:t> </a:t>
                          </a:r>
                          <a:endParaRPr lang="ru-RU" sz="2000" dirty="0">
                            <a:solidFill>
                              <a:srgbClr val="002060"/>
                            </a:solidFill>
                            <a:effectLst/>
                            <a:latin typeface="SchoolBookCTT"/>
                            <a:ea typeface="Times New Roman"/>
                            <a:cs typeface="Times New Roman"/>
                          </a:endParaRPr>
                        </a:p>
                      </a:txBody>
                      <a:tcPr marL="73850" marR="73850" marT="0" marB="0">
                        <a:solidFill>
                          <a:srgbClr val="FFFFFF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</a:tr>
                  <a:tr h="365760">
                    <a:tc gridSpan="3"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ru-RU" sz="2400" dirty="0">
                              <a:solidFill>
                                <a:srgbClr val="002060"/>
                              </a:solidFill>
                              <a:effectLst/>
                            </a:rPr>
                            <a:t> </a:t>
                          </a:r>
                          <a:endParaRPr lang="ru-RU" sz="2000" dirty="0">
                            <a:solidFill>
                              <a:srgbClr val="002060"/>
                            </a:solidFill>
                            <a:effectLst/>
                            <a:latin typeface="SchoolBookCTT"/>
                            <a:ea typeface="Times New Roman"/>
                            <a:cs typeface="Times New Roman"/>
                          </a:endParaRPr>
                        </a:p>
                      </a:txBody>
                      <a:tcPr marL="73850" marR="73850" marT="0" marB="0">
                        <a:solidFill>
                          <a:srgbClr val="FFFFFF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</a:tr>
                  <a:tr h="365760">
                    <a:tc gridSpan="3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73850" marR="73850" marT="0" marB="0">
                        <a:blipFill rotWithShape="1">
                          <a:blip r:embed="rId2"/>
                          <a:stretch>
                            <a:fillRect l="-78" t="-1126667" r="-78" b="-50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pic>
        <p:nvPicPr>
          <p:cNvPr id="14" name="Picture 15" descr="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53834" y="-17774"/>
            <a:ext cx="9251950" cy="7272808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812" y="1412776"/>
            <a:ext cx="84966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Швидкість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рівномірного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руху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180 км/год,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тіло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рухається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години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шлях проходить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тіло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час?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Нижний колонтитул 2"/>
          <p:cNvSpPr txBox="1">
            <a:spLocks/>
          </p:cNvSpPr>
          <p:nvPr/>
        </p:nvSpPr>
        <p:spPr>
          <a:xfrm>
            <a:off x="3146612" y="649287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dirty="0" err="1" smtClean="0"/>
              <a:t>Прямолінійний</a:t>
            </a:r>
            <a:r>
              <a:rPr lang="ru-RU" dirty="0" smtClean="0"/>
              <a:t> </a:t>
            </a:r>
            <a:r>
              <a:rPr lang="ru-RU" dirty="0" err="1" smtClean="0"/>
              <a:t>рух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88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8260511" y="6309320"/>
            <a:ext cx="838200" cy="342752"/>
          </a:xfrm>
        </p:spPr>
        <p:txBody>
          <a:bodyPr/>
          <a:lstStyle/>
          <a:p>
            <a:fld id="{C9B4EF3C-FBE5-44B2-B5D2-810EA8D026C5}" type="slidenum">
              <a:rPr lang="en-US" altLang="ru-RU" smtClean="0"/>
              <a:pPr/>
              <a:t>3</a:t>
            </a:fld>
            <a:endParaRPr lang="en-US" alt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86094" y="6309320"/>
            <a:ext cx="2895600" cy="365125"/>
          </a:xfrm>
        </p:spPr>
        <p:txBody>
          <a:bodyPr/>
          <a:lstStyle/>
          <a:p>
            <a:r>
              <a:rPr lang="ru-RU" dirty="0" err="1" smtClean="0"/>
              <a:t>Прямолінійний</a:t>
            </a:r>
            <a:r>
              <a:rPr lang="ru-RU" dirty="0" smtClean="0"/>
              <a:t> </a:t>
            </a:r>
            <a:r>
              <a:rPr lang="ru-RU" dirty="0" err="1" smtClean="0"/>
              <a:t>рух</a:t>
            </a:r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51520" y="1471604"/>
            <a:ext cx="5730174" cy="1008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r">
              <a:defRPr sz="3200" b="1">
                <a:solidFill>
                  <a:schemeClr val="bg1"/>
                </a:solidFill>
                <a:latin typeface="Arial" charset="0"/>
              </a:defRPr>
            </a:lvl1pPr>
            <a:lvl2pPr algn="r">
              <a:defRPr sz="3200" b="1">
                <a:solidFill>
                  <a:schemeClr val="bg1"/>
                </a:solidFill>
                <a:latin typeface="Arial" charset="0"/>
              </a:defRPr>
            </a:lvl2pPr>
            <a:lvl3pPr algn="r">
              <a:defRPr sz="3200" b="1">
                <a:solidFill>
                  <a:schemeClr val="bg1"/>
                </a:solidFill>
                <a:latin typeface="Arial" charset="0"/>
              </a:defRPr>
            </a:lvl3pPr>
            <a:lvl4pPr algn="r">
              <a:defRPr sz="3200" b="1">
                <a:solidFill>
                  <a:schemeClr val="bg1"/>
                </a:solidFill>
                <a:latin typeface="Arial" charset="0"/>
              </a:defRPr>
            </a:lvl4pPr>
            <a:lvl5pPr algn="r">
              <a:defRPr sz="3200" b="1">
                <a:solidFill>
                  <a:schemeClr val="bg1"/>
                </a:solidFill>
                <a:latin typeface="Arial" charset="0"/>
              </a:defRPr>
            </a:lvl5pPr>
            <a:lvl6pPr marL="457200" algn="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6pPr>
            <a:lvl7pPr marL="914400" algn="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7pPr>
            <a:lvl8pPr marL="1371600" algn="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8pPr>
            <a:lvl9pPr marL="1828800" algn="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ru-RU" altLang="ru-RU" sz="4000" dirty="0" smtClean="0">
                <a:solidFill>
                  <a:srgbClr val="002060"/>
                </a:solidFill>
                <a:latin typeface="+mj-lt"/>
              </a:rPr>
              <a:t>За формою </a:t>
            </a:r>
            <a:r>
              <a:rPr lang="ru-RU" altLang="ru-RU" sz="4000" dirty="0" err="1" smtClean="0">
                <a:solidFill>
                  <a:srgbClr val="002060"/>
                </a:solidFill>
                <a:latin typeface="+mj-lt"/>
              </a:rPr>
              <a:t>траєкторії</a:t>
            </a:r>
            <a:endParaRPr lang="ru-RU" altLang="ru-RU" sz="4000" dirty="0" smtClean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auto">
          <a:xfrm rot="3005805">
            <a:off x="3354780" y="3418669"/>
            <a:ext cx="522978" cy="637902"/>
          </a:xfrm>
          <a:prstGeom prst="downArrow">
            <a:avLst>
              <a:gd name="adj1" fmla="val 50000"/>
              <a:gd name="adj2" fmla="val 37555"/>
            </a:avLst>
          </a:prstGeom>
          <a:solidFill>
            <a:srgbClr val="00206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uk-UA" altLang="ru-RU" sz="1800"/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 rot="18477049">
            <a:off x="5391546" y="3391074"/>
            <a:ext cx="460217" cy="673941"/>
          </a:xfrm>
          <a:prstGeom prst="downArrow">
            <a:avLst>
              <a:gd name="adj1" fmla="val 50000"/>
              <a:gd name="adj2" fmla="val 42621"/>
            </a:avLst>
          </a:prstGeom>
          <a:solidFill>
            <a:srgbClr val="00206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uk-UA" altLang="ru-RU" sz="1800"/>
          </a:p>
        </p:txBody>
      </p:sp>
      <p:sp>
        <p:nvSpPr>
          <p:cNvPr id="9" name="Rectangle 2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971601" y="4146539"/>
            <a:ext cx="3384550" cy="1836737"/>
          </a:xfrm>
          <a:prstGeom prst="rect">
            <a:avLst/>
          </a:prstGeom>
          <a:gradFill rotWithShape="1">
            <a:gsLst>
              <a:gs pos="0">
                <a:srgbClr val="0070C0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2400" b="1" dirty="0" err="1">
                <a:solidFill>
                  <a:srgbClr val="002060"/>
                </a:solidFill>
              </a:rPr>
              <a:t>Прямолінійний</a:t>
            </a:r>
            <a:r>
              <a:rPr lang="ru-RU" altLang="ru-RU" sz="2400" b="1" dirty="0">
                <a:solidFill>
                  <a:srgbClr val="002060"/>
                </a:solidFill>
              </a:rPr>
              <a:t> </a:t>
            </a:r>
            <a:r>
              <a:rPr lang="ru-RU" altLang="ru-RU" sz="2400" b="1" dirty="0" err="1">
                <a:solidFill>
                  <a:srgbClr val="002060"/>
                </a:solidFill>
              </a:rPr>
              <a:t>рух</a:t>
            </a:r>
            <a:r>
              <a:rPr lang="ru-RU" altLang="ru-RU" sz="2400" b="1" dirty="0">
                <a:solidFill>
                  <a:srgbClr val="002060"/>
                </a:solidFill>
              </a:rPr>
              <a:t> </a:t>
            </a:r>
            <a:r>
              <a:rPr lang="ru-RU" altLang="ru-RU" sz="2400" b="1" dirty="0"/>
              <a:t>– </a:t>
            </a:r>
            <a:r>
              <a:rPr lang="ru-RU" altLang="ru-RU" sz="2400" b="1" dirty="0" err="1"/>
              <a:t>рух</a:t>
            </a:r>
            <a:r>
              <a:rPr lang="ru-RU" altLang="ru-RU" sz="2400" b="1" dirty="0"/>
              <a:t>, </a:t>
            </a:r>
            <a:r>
              <a:rPr lang="ru-RU" altLang="ru-RU" sz="2400" b="1" dirty="0" err="1"/>
              <a:t>траєкторія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якого</a:t>
            </a:r>
            <a:r>
              <a:rPr lang="ru-RU" altLang="ru-RU" sz="2400" b="1" dirty="0"/>
              <a:t> є прямою </a:t>
            </a:r>
            <a:r>
              <a:rPr lang="ru-RU" altLang="ru-RU" sz="2400" b="1" dirty="0" err="1"/>
              <a:t>лінією</a:t>
            </a:r>
            <a:endParaRPr lang="ru-RU" altLang="ru-RU" sz="2400" b="1" dirty="0"/>
          </a:p>
        </p:txBody>
      </p:sp>
      <p:sp>
        <p:nvSpPr>
          <p:cNvPr id="10" name="Rectangle 2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4948986" y="4099289"/>
            <a:ext cx="3311525" cy="1836737"/>
          </a:xfrm>
          <a:prstGeom prst="rect">
            <a:avLst/>
          </a:prstGeom>
          <a:gradFill rotWithShape="1">
            <a:gsLst>
              <a:gs pos="0">
                <a:srgbClr val="0070C0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2400" b="1" dirty="0" err="1">
                <a:solidFill>
                  <a:srgbClr val="002060"/>
                </a:solidFill>
              </a:rPr>
              <a:t>Криволінійний</a:t>
            </a:r>
            <a:r>
              <a:rPr lang="ru-RU" altLang="ru-RU" sz="2400" b="1" dirty="0">
                <a:solidFill>
                  <a:srgbClr val="002060"/>
                </a:solidFill>
              </a:rPr>
              <a:t> </a:t>
            </a:r>
            <a:r>
              <a:rPr lang="ru-RU" altLang="ru-RU" sz="2400" b="1" dirty="0" err="1">
                <a:solidFill>
                  <a:srgbClr val="002060"/>
                </a:solidFill>
              </a:rPr>
              <a:t>рух</a:t>
            </a:r>
            <a:r>
              <a:rPr lang="ru-RU" altLang="ru-RU" sz="2400" b="1" dirty="0">
                <a:solidFill>
                  <a:srgbClr val="002060"/>
                </a:solidFill>
              </a:rPr>
              <a:t> </a:t>
            </a:r>
            <a:r>
              <a:rPr lang="ru-RU" altLang="ru-RU" sz="2400" b="1" dirty="0"/>
              <a:t>– </a:t>
            </a:r>
            <a:r>
              <a:rPr lang="ru-RU" altLang="ru-RU" sz="2400" b="1" dirty="0" err="1"/>
              <a:t>рух</a:t>
            </a:r>
            <a:r>
              <a:rPr lang="ru-RU" altLang="ru-RU" sz="2400" b="1" dirty="0"/>
              <a:t>, </a:t>
            </a:r>
            <a:r>
              <a:rPr lang="ru-RU" altLang="ru-RU" sz="2400" b="1" dirty="0" err="1"/>
              <a:t>траєкторія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якого</a:t>
            </a:r>
            <a:r>
              <a:rPr lang="ru-RU" altLang="ru-RU" sz="2400" b="1" dirty="0"/>
              <a:t> є кривою </a:t>
            </a:r>
            <a:r>
              <a:rPr lang="ru-RU" altLang="ru-RU" sz="2400" b="1" dirty="0" err="1"/>
              <a:t>лінією</a:t>
            </a:r>
            <a:endParaRPr lang="ru-RU" altLang="ru-RU" sz="2400" b="1" dirty="0"/>
          </a:p>
        </p:txBody>
      </p:sp>
      <p:pic>
        <p:nvPicPr>
          <p:cNvPr id="11" name="Picture 9" descr="скачанные файл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44444"/>
            <a:ext cx="2653605" cy="1377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0" descr="yak-pisati-pryaniy-ruchkoyu_6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9372" y="2463954"/>
            <a:ext cx="2304628" cy="1330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807560" y="2204864"/>
            <a:ext cx="3539083" cy="1278515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dirty="0" smtClean="0">
                <a:solidFill>
                  <a:srgbClr val="002060"/>
                </a:solidFill>
              </a:rPr>
              <a:t>Механічний рух</a:t>
            </a:r>
            <a:endParaRPr lang="ru-RU" sz="4000" b="1" dirty="0">
              <a:solidFill>
                <a:srgbClr val="002060"/>
              </a:solidFill>
            </a:endParaRPr>
          </a:p>
        </p:txBody>
      </p:sp>
      <p:pic>
        <p:nvPicPr>
          <p:cNvPr id="13" name="Picture 15" descr="1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107950" y="-153025"/>
            <a:ext cx="9251950" cy="7272808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15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8240712" y="6337771"/>
            <a:ext cx="838200" cy="342752"/>
          </a:xfrm>
        </p:spPr>
        <p:txBody>
          <a:bodyPr/>
          <a:lstStyle/>
          <a:p>
            <a:fld id="{C9B4EF3C-FBE5-44B2-B5D2-810EA8D026C5}" type="slidenum">
              <a:rPr lang="en-US" altLang="ru-RU" smtClean="0"/>
              <a:pPr/>
              <a:t>4</a:t>
            </a:fld>
            <a:endParaRPr lang="en-US" alt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31800" y="1844824"/>
            <a:ext cx="8353425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r">
              <a:defRPr sz="3200" b="1">
                <a:solidFill>
                  <a:schemeClr val="bg1"/>
                </a:solidFill>
                <a:latin typeface="Arial" charset="0"/>
              </a:defRPr>
            </a:lvl1pPr>
            <a:lvl2pPr algn="r">
              <a:defRPr sz="3200" b="1">
                <a:solidFill>
                  <a:schemeClr val="bg1"/>
                </a:solidFill>
                <a:latin typeface="Arial" charset="0"/>
              </a:defRPr>
            </a:lvl2pPr>
            <a:lvl3pPr algn="r">
              <a:defRPr sz="3200" b="1">
                <a:solidFill>
                  <a:schemeClr val="bg1"/>
                </a:solidFill>
                <a:latin typeface="Arial" charset="0"/>
              </a:defRPr>
            </a:lvl3pPr>
            <a:lvl4pPr algn="r">
              <a:defRPr sz="3200" b="1">
                <a:solidFill>
                  <a:schemeClr val="bg1"/>
                </a:solidFill>
                <a:latin typeface="Arial" charset="0"/>
              </a:defRPr>
            </a:lvl4pPr>
            <a:lvl5pPr algn="r">
              <a:defRPr sz="3200" b="1">
                <a:solidFill>
                  <a:schemeClr val="bg1"/>
                </a:solidFill>
                <a:latin typeface="Arial" charset="0"/>
              </a:defRPr>
            </a:lvl5pPr>
            <a:lvl6pPr marL="457200" algn="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6pPr>
            <a:lvl7pPr marL="914400" algn="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7pPr>
            <a:lvl8pPr marL="1371600" algn="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8pPr>
            <a:lvl9pPr marL="1828800" algn="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algn="l">
              <a:lnSpc>
                <a:spcPct val="80000"/>
              </a:lnSpc>
              <a:defRPr/>
            </a:pPr>
            <a:r>
              <a:rPr lang="ru-RU" altLang="ru-RU" sz="4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Прямолінійний</a:t>
            </a:r>
            <a:r>
              <a:rPr lang="ru-RU" altLang="ru-RU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 </a:t>
            </a:r>
            <a:r>
              <a:rPr lang="ru-RU" altLang="ru-RU" sz="4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рівномірний</a:t>
            </a:r>
            <a:r>
              <a:rPr lang="ru-RU" altLang="ru-RU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 </a:t>
            </a:r>
            <a:r>
              <a:rPr lang="ru-RU" altLang="ru-RU" sz="4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рух</a:t>
            </a:r>
            <a:r>
              <a:rPr lang="ru-RU" altLang="ru-RU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.</a:t>
            </a:r>
            <a:endParaRPr lang="ru-RU" altLang="ru-RU" sz="4000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215900" y="5080471"/>
            <a:ext cx="8785225" cy="158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4559011"/>
              </p:ext>
            </p:extLst>
          </p:nvPr>
        </p:nvGraphicFramePr>
        <p:xfrm>
          <a:off x="23812" y="3437409"/>
          <a:ext cx="2497138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6" name="Clip" r:id="rId4" imgW="6545263" imgH="1706563" progId="MS_ClipArt_Gallery.2">
                  <p:embed/>
                </p:oleObj>
              </mc:Choice>
              <mc:Fallback>
                <p:oleObj name="Clip" r:id="rId4" imgW="6545263" imgH="1706563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2" y="3437409"/>
                        <a:ext cx="2497138" cy="576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1791961"/>
              </p:ext>
            </p:extLst>
          </p:nvPr>
        </p:nvGraphicFramePr>
        <p:xfrm>
          <a:off x="2087562" y="3480271"/>
          <a:ext cx="2497138" cy="57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7" name="Clip" r:id="rId6" imgW="6545263" imgH="1706563" progId="MS_ClipArt_Gallery.2">
                  <p:embed/>
                </p:oleObj>
              </mc:Choice>
              <mc:Fallback>
                <p:oleObj name="Clip" r:id="rId6" imgW="6545263" imgH="1706563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7562" y="3480271"/>
                        <a:ext cx="2497138" cy="576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6391502"/>
              </p:ext>
            </p:extLst>
          </p:nvPr>
        </p:nvGraphicFramePr>
        <p:xfrm>
          <a:off x="4321175" y="3513609"/>
          <a:ext cx="2497137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8" name="Clip" r:id="rId7" imgW="6545263" imgH="1706563" progId="MS_ClipArt_Gallery.2">
                  <p:embed/>
                </p:oleObj>
              </mc:Choice>
              <mc:Fallback>
                <p:oleObj name="Clip" r:id="rId7" imgW="6545263" imgH="1706563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21175" y="3513609"/>
                        <a:ext cx="2497137" cy="576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Line 7"/>
          <p:cNvSpPr>
            <a:spLocks noChangeShapeType="1"/>
          </p:cNvSpPr>
          <p:nvPr/>
        </p:nvSpPr>
        <p:spPr bwMode="auto">
          <a:xfrm flipH="1">
            <a:off x="949325" y="4928071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Line 8"/>
          <p:cNvSpPr>
            <a:spLocks noChangeShapeType="1"/>
          </p:cNvSpPr>
          <p:nvPr/>
        </p:nvSpPr>
        <p:spPr bwMode="auto">
          <a:xfrm flipH="1">
            <a:off x="1711325" y="4928071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Line 9"/>
          <p:cNvSpPr>
            <a:spLocks noChangeShapeType="1"/>
          </p:cNvSpPr>
          <p:nvPr/>
        </p:nvSpPr>
        <p:spPr bwMode="auto">
          <a:xfrm flipH="1">
            <a:off x="2473325" y="4928071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2" name="Line 10"/>
          <p:cNvSpPr>
            <a:spLocks noChangeShapeType="1"/>
          </p:cNvSpPr>
          <p:nvPr/>
        </p:nvSpPr>
        <p:spPr bwMode="auto">
          <a:xfrm flipH="1">
            <a:off x="3235325" y="4928071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Line 11"/>
          <p:cNvSpPr>
            <a:spLocks noChangeShapeType="1"/>
          </p:cNvSpPr>
          <p:nvPr/>
        </p:nvSpPr>
        <p:spPr bwMode="auto">
          <a:xfrm flipH="1">
            <a:off x="3997325" y="4928071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4" name="Line 12"/>
          <p:cNvSpPr>
            <a:spLocks noChangeShapeType="1"/>
          </p:cNvSpPr>
          <p:nvPr/>
        </p:nvSpPr>
        <p:spPr bwMode="auto">
          <a:xfrm flipH="1">
            <a:off x="4759325" y="4928071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" name="Line 13"/>
          <p:cNvSpPr>
            <a:spLocks noChangeShapeType="1"/>
          </p:cNvSpPr>
          <p:nvPr/>
        </p:nvSpPr>
        <p:spPr bwMode="auto">
          <a:xfrm flipH="1">
            <a:off x="5521325" y="4928071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Line 14"/>
          <p:cNvSpPr>
            <a:spLocks noChangeShapeType="1"/>
          </p:cNvSpPr>
          <p:nvPr/>
        </p:nvSpPr>
        <p:spPr bwMode="auto">
          <a:xfrm flipH="1">
            <a:off x="6283325" y="4928071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7" name="Line 15"/>
          <p:cNvSpPr>
            <a:spLocks noChangeShapeType="1"/>
          </p:cNvSpPr>
          <p:nvPr/>
        </p:nvSpPr>
        <p:spPr bwMode="auto">
          <a:xfrm flipH="1">
            <a:off x="7045325" y="4928071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8" name="Line 16"/>
          <p:cNvSpPr>
            <a:spLocks noChangeShapeType="1"/>
          </p:cNvSpPr>
          <p:nvPr/>
        </p:nvSpPr>
        <p:spPr bwMode="auto">
          <a:xfrm flipH="1">
            <a:off x="7807325" y="4928071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122237" y="4186709"/>
            <a:ext cx="112077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ru-RU" sz="5400" b="1">
                <a:latin typeface="SchoolBookCTT" pitchFamily="2" charset="0"/>
              </a:rPr>
              <a:t>0</a:t>
            </a:r>
            <a:endParaRPr lang="ru-RU" altLang="ru-RU" sz="2400">
              <a:latin typeface="SchoolBookCTT" pitchFamily="2" charset="0"/>
            </a:endParaRPr>
          </a:p>
        </p:txBody>
      </p:sp>
      <p:sp>
        <p:nvSpPr>
          <p:cNvPr id="20" name="Oval 18"/>
          <p:cNvSpPr>
            <a:spLocks noChangeArrowheads="1"/>
          </p:cNvSpPr>
          <p:nvPr/>
        </p:nvSpPr>
        <p:spPr bwMode="auto">
          <a:xfrm>
            <a:off x="782637" y="5461471"/>
            <a:ext cx="257175" cy="228600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" name="Oval 19"/>
          <p:cNvSpPr>
            <a:spLocks noChangeArrowheads="1"/>
          </p:cNvSpPr>
          <p:nvPr/>
        </p:nvSpPr>
        <p:spPr bwMode="auto">
          <a:xfrm>
            <a:off x="782637" y="5842471"/>
            <a:ext cx="257175" cy="228600"/>
          </a:xfrm>
          <a:prstGeom prst="ellipse">
            <a:avLst/>
          </a:prstGeom>
          <a:solidFill>
            <a:srgbClr val="3333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" name="Oval 20"/>
          <p:cNvSpPr>
            <a:spLocks noChangeArrowheads="1"/>
          </p:cNvSpPr>
          <p:nvPr/>
        </p:nvSpPr>
        <p:spPr bwMode="auto">
          <a:xfrm>
            <a:off x="782637" y="6223471"/>
            <a:ext cx="257175" cy="228600"/>
          </a:xfrm>
          <a:prstGeom prst="ellipse">
            <a:avLst/>
          </a:prstGeom>
          <a:solidFill>
            <a:srgbClr val="9900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3" name="Oval 21"/>
          <p:cNvSpPr>
            <a:spLocks noChangeArrowheads="1"/>
          </p:cNvSpPr>
          <p:nvPr/>
        </p:nvSpPr>
        <p:spPr bwMode="auto">
          <a:xfrm>
            <a:off x="2306637" y="5842471"/>
            <a:ext cx="257175" cy="228600"/>
          </a:xfrm>
          <a:prstGeom prst="ellipse">
            <a:avLst/>
          </a:prstGeom>
          <a:solidFill>
            <a:srgbClr val="3333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4" name="Oval 22"/>
          <p:cNvSpPr>
            <a:spLocks noChangeArrowheads="1"/>
          </p:cNvSpPr>
          <p:nvPr/>
        </p:nvSpPr>
        <p:spPr bwMode="auto">
          <a:xfrm>
            <a:off x="3830637" y="5842471"/>
            <a:ext cx="257175" cy="228600"/>
          </a:xfrm>
          <a:prstGeom prst="ellipse">
            <a:avLst/>
          </a:prstGeom>
          <a:solidFill>
            <a:srgbClr val="3333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5" name="Oval 23"/>
          <p:cNvSpPr>
            <a:spLocks noChangeArrowheads="1"/>
          </p:cNvSpPr>
          <p:nvPr/>
        </p:nvSpPr>
        <p:spPr bwMode="auto">
          <a:xfrm>
            <a:off x="5354637" y="5842471"/>
            <a:ext cx="257175" cy="228600"/>
          </a:xfrm>
          <a:prstGeom prst="ellipse">
            <a:avLst/>
          </a:prstGeom>
          <a:solidFill>
            <a:srgbClr val="3333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" name="Oval 24"/>
          <p:cNvSpPr>
            <a:spLocks noChangeArrowheads="1"/>
          </p:cNvSpPr>
          <p:nvPr/>
        </p:nvSpPr>
        <p:spPr bwMode="auto">
          <a:xfrm>
            <a:off x="6878637" y="5842471"/>
            <a:ext cx="257175" cy="228600"/>
          </a:xfrm>
          <a:prstGeom prst="ellipse">
            <a:avLst/>
          </a:prstGeom>
          <a:solidFill>
            <a:srgbClr val="3333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7" name="Oval 25"/>
          <p:cNvSpPr>
            <a:spLocks noChangeArrowheads="1"/>
          </p:cNvSpPr>
          <p:nvPr/>
        </p:nvSpPr>
        <p:spPr bwMode="auto">
          <a:xfrm>
            <a:off x="1544637" y="6223471"/>
            <a:ext cx="257175" cy="228600"/>
          </a:xfrm>
          <a:prstGeom prst="ellipse">
            <a:avLst/>
          </a:prstGeom>
          <a:solidFill>
            <a:srgbClr val="9900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" name="Oval 26"/>
          <p:cNvSpPr>
            <a:spLocks noChangeArrowheads="1"/>
          </p:cNvSpPr>
          <p:nvPr/>
        </p:nvSpPr>
        <p:spPr bwMode="auto">
          <a:xfrm>
            <a:off x="2306637" y="6223471"/>
            <a:ext cx="257175" cy="228600"/>
          </a:xfrm>
          <a:prstGeom prst="ellipse">
            <a:avLst/>
          </a:prstGeom>
          <a:solidFill>
            <a:srgbClr val="9900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9" name="Oval 27"/>
          <p:cNvSpPr>
            <a:spLocks noChangeArrowheads="1"/>
          </p:cNvSpPr>
          <p:nvPr/>
        </p:nvSpPr>
        <p:spPr bwMode="auto">
          <a:xfrm>
            <a:off x="3068637" y="6223471"/>
            <a:ext cx="257175" cy="228600"/>
          </a:xfrm>
          <a:prstGeom prst="ellipse">
            <a:avLst/>
          </a:prstGeom>
          <a:solidFill>
            <a:srgbClr val="9900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0" name="Oval 28"/>
          <p:cNvSpPr>
            <a:spLocks noChangeArrowheads="1"/>
          </p:cNvSpPr>
          <p:nvPr/>
        </p:nvSpPr>
        <p:spPr bwMode="auto">
          <a:xfrm>
            <a:off x="3830637" y="6223471"/>
            <a:ext cx="257175" cy="228600"/>
          </a:xfrm>
          <a:prstGeom prst="ellipse">
            <a:avLst/>
          </a:prstGeom>
          <a:solidFill>
            <a:srgbClr val="9900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1" name="Oval 29"/>
          <p:cNvSpPr>
            <a:spLocks noChangeArrowheads="1"/>
          </p:cNvSpPr>
          <p:nvPr/>
        </p:nvSpPr>
        <p:spPr bwMode="auto">
          <a:xfrm>
            <a:off x="4592637" y="6223471"/>
            <a:ext cx="257175" cy="228600"/>
          </a:xfrm>
          <a:prstGeom prst="ellipse">
            <a:avLst/>
          </a:prstGeom>
          <a:solidFill>
            <a:srgbClr val="9900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2" name="Oval 30"/>
          <p:cNvSpPr>
            <a:spLocks noChangeArrowheads="1"/>
          </p:cNvSpPr>
          <p:nvPr/>
        </p:nvSpPr>
        <p:spPr bwMode="auto">
          <a:xfrm>
            <a:off x="5354637" y="6223471"/>
            <a:ext cx="257175" cy="228600"/>
          </a:xfrm>
          <a:prstGeom prst="ellipse">
            <a:avLst/>
          </a:prstGeom>
          <a:solidFill>
            <a:srgbClr val="9900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3" name="Oval 31"/>
          <p:cNvSpPr>
            <a:spLocks noChangeArrowheads="1"/>
          </p:cNvSpPr>
          <p:nvPr/>
        </p:nvSpPr>
        <p:spPr bwMode="auto">
          <a:xfrm>
            <a:off x="6116637" y="6223471"/>
            <a:ext cx="257175" cy="228600"/>
          </a:xfrm>
          <a:prstGeom prst="ellipse">
            <a:avLst/>
          </a:prstGeom>
          <a:solidFill>
            <a:srgbClr val="9900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4" name="Oval 32"/>
          <p:cNvSpPr>
            <a:spLocks noChangeArrowheads="1"/>
          </p:cNvSpPr>
          <p:nvPr/>
        </p:nvSpPr>
        <p:spPr bwMode="auto">
          <a:xfrm>
            <a:off x="6878637" y="6223471"/>
            <a:ext cx="257175" cy="228600"/>
          </a:xfrm>
          <a:prstGeom prst="ellipse">
            <a:avLst/>
          </a:prstGeom>
          <a:solidFill>
            <a:srgbClr val="9900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5" name="Oval 33"/>
          <p:cNvSpPr>
            <a:spLocks noChangeArrowheads="1"/>
          </p:cNvSpPr>
          <p:nvPr/>
        </p:nvSpPr>
        <p:spPr bwMode="auto">
          <a:xfrm>
            <a:off x="7640637" y="6223471"/>
            <a:ext cx="257175" cy="228600"/>
          </a:xfrm>
          <a:prstGeom prst="ellipse">
            <a:avLst/>
          </a:prstGeom>
          <a:solidFill>
            <a:srgbClr val="9900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6" name="Oval 34"/>
          <p:cNvSpPr>
            <a:spLocks noChangeArrowheads="1"/>
          </p:cNvSpPr>
          <p:nvPr/>
        </p:nvSpPr>
        <p:spPr bwMode="auto">
          <a:xfrm>
            <a:off x="3068637" y="5461471"/>
            <a:ext cx="257175" cy="228600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7" name="Oval 35"/>
          <p:cNvSpPr>
            <a:spLocks noChangeArrowheads="1"/>
          </p:cNvSpPr>
          <p:nvPr/>
        </p:nvSpPr>
        <p:spPr bwMode="auto">
          <a:xfrm>
            <a:off x="5354637" y="5461471"/>
            <a:ext cx="257175" cy="228600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8" name="Oval 36"/>
          <p:cNvSpPr>
            <a:spLocks noChangeArrowheads="1"/>
          </p:cNvSpPr>
          <p:nvPr/>
        </p:nvSpPr>
        <p:spPr bwMode="auto">
          <a:xfrm>
            <a:off x="7640637" y="5461471"/>
            <a:ext cx="257175" cy="228600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9" name="Oval 37"/>
          <p:cNvSpPr>
            <a:spLocks noChangeArrowheads="1"/>
          </p:cNvSpPr>
          <p:nvPr/>
        </p:nvSpPr>
        <p:spPr bwMode="auto">
          <a:xfrm>
            <a:off x="8402637" y="5842471"/>
            <a:ext cx="257175" cy="228600"/>
          </a:xfrm>
          <a:prstGeom prst="ellipse">
            <a:avLst/>
          </a:prstGeom>
          <a:solidFill>
            <a:srgbClr val="3333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0" name="Text Box 38"/>
          <p:cNvSpPr txBox="1">
            <a:spLocks noChangeArrowheads="1"/>
          </p:cNvSpPr>
          <p:nvPr/>
        </p:nvSpPr>
        <p:spPr bwMode="auto">
          <a:xfrm>
            <a:off x="8189912" y="4093046"/>
            <a:ext cx="9906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ru-RU" sz="5400" b="1" i="1">
                <a:latin typeface="SchoolBookCTT" pitchFamily="2" charset="0"/>
              </a:rPr>
              <a:t>x</a:t>
            </a:r>
            <a:endParaRPr lang="ru-RU" altLang="ru-RU" sz="2400">
              <a:latin typeface="SchoolBookCTT" pitchFamily="2" charset="0"/>
            </a:endParaRPr>
          </a:p>
        </p:txBody>
      </p:sp>
      <p:graphicFrame>
        <p:nvGraphicFramePr>
          <p:cNvPr id="41" name="Object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3674972"/>
              </p:ext>
            </p:extLst>
          </p:nvPr>
        </p:nvGraphicFramePr>
        <p:xfrm>
          <a:off x="6575425" y="3516784"/>
          <a:ext cx="2497137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9" name="Clip" r:id="rId8" imgW="6545263" imgH="1706563" progId="MS_ClipArt_Gallery.2">
                  <p:embed/>
                </p:oleObj>
              </mc:Choice>
              <mc:Fallback>
                <p:oleObj name="Clip" r:id="rId8" imgW="6545263" imgH="1706563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5425" y="3516784"/>
                        <a:ext cx="2497137" cy="576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" name="Нижний колонтитул 2"/>
          <p:cNvSpPr txBox="1">
            <a:spLocks noGrp="1"/>
          </p:cNvSpPr>
          <p:nvPr>
            <p:ph type="ftr" sz="quarter" idx="3"/>
          </p:nvPr>
        </p:nvSpPr>
        <p:spPr>
          <a:xfrm>
            <a:off x="3175500" y="633777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dirty="0" err="1" smtClean="0"/>
              <a:t>Прямолінійний</a:t>
            </a:r>
            <a:r>
              <a:rPr lang="ru-RU" dirty="0" smtClean="0"/>
              <a:t> </a:t>
            </a:r>
            <a:r>
              <a:rPr lang="ru-RU" dirty="0" err="1" smtClean="0"/>
              <a:t>рух</a:t>
            </a:r>
            <a:endParaRPr lang="ru-RU" dirty="0"/>
          </a:p>
        </p:txBody>
      </p:sp>
      <p:pic>
        <p:nvPicPr>
          <p:cNvPr id="43" name="Picture 15" descr="1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48874" y="-153025"/>
            <a:ext cx="9251950" cy="7272808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1415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build="p" autoUpdateAnimBg="0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8245301" y="6324675"/>
            <a:ext cx="838200" cy="342752"/>
          </a:xfrm>
        </p:spPr>
        <p:txBody>
          <a:bodyPr/>
          <a:lstStyle/>
          <a:p>
            <a:fld id="{C9B4EF3C-FBE5-44B2-B5D2-810EA8D026C5}" type="slidenum">
              <a:rPr lang="en-US" altLang="ru-RU" smtClean="0"/>
              <a:pPr/>
              <a:t>5</a:t>
            </a:fld>
            <a:endParaRPr lang="en-US" altLang="ru-RU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gray">
          <a:xfrm>
            <a:off x="530225" y="2535867"/>
            <a:ext cx="8229600" cy="172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v"/>
              <a:defRPr sz="3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>
              <a:lnSpc>
                <a:spcPct val="150000"/>
              </a:lnSpc>
              <a:buFontTx/>
              <a:buNone/>
            </a:pPr>
            <a:r>
              <a:rPr lang="uk-UA" altLang="ru-RU" sz="2400" b="1" kern="0" dirty="0" smtClean="0">
                <a:solidFill>
                  <a:srgbClr val="CC0000"/>
                </a:solidFill>
              </a:rPr>
              <a:t>  </a:t>
            </a:r>
            <a:r>
              <a:rPr lang="uk-UA" altLang="ru-RU" sz="2400" b="1" kern="0" dirty="0" smtClean="0">
                <a:solidFill>
                  <a:srgbClr val="002060"/>
                </a:solidFill>
              </a:rPr>
              <a:t>Рівномірний рух </a:t>
            </a:r>
            <a:r>
              <a:rPr lang="uk-UA" altLang="ru-RU" sz="2400" b="1" kern="0" dirty="0" smtClean="0"/>
              <a:t>- рух, під час якого тіло за будь-які однакові інтервали часу проходить однаковий шлях</a:t>
            </a:r>
            <a:r>
              <a:rPr lang="ru-RU" altLang="ru-RU" sz="2400" kern="0" dirty="0" smtClean="0"/>
              <a:t> </a:t>
            </a:r>
          </a:p>
        </p:txBody>
      </p:sp>
      <p:pic>
        <p:nvPicPr>
          <p:cNvPr id="7" name="Picture 5" descr="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760" y="3819401"/>
            <a:ext cx="2212679" cy="216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VenusRotation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437" y="3819401"/>
            <a:ext cx="2592288" cy="2592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683568" y="6038851"/>
            <a:ext cx="3768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uk-UA" altLang="ru-RU" sz="2400" b="1" dirty="0">
                <a:solidFill>
                  <a:srgbClr val="002060"/>
                </a:solidFill>
              </a:rPr>
              <a:t>Рух годинникової стрілки</a:t>
            </a:r>
            <a:endParaRPr lang="ru-RU" altLang="ru-RU" sz="2400" b="1" dirty="0">
              <a:solidFill>
                <a:srgbClr val="002060"/>
              </a:solidFill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4920124" y="6010593"/>
            <a:ext cx="39004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uk-UA" altLang="ru-RU" sz="2400" b="1" dirty="0">
                <a:solidFill>
                  <a:srgbClr val="002060"/>
                </a:solidFill>
              </a:rPr>
              <a:t>Рух планет навколо Сонця</a:t>
            </a:r>
            <a:endParaRPr lang="ru-RU" altLang="ru-RU" sz="2400" b="1" dirty="0">
              <a:solidFill>
                <a:srgbClr val="002060"/>
              </a:solidFill>
            </a:endParaRPr>
          </a:p>
        </p:txBody>
      </p:sp>
      <p:sp>
        <p:nvSpPr>
          <p:cNvPr id="12" name="Нижний колонтитул 2"/>
          <p:cNvSpPr txBox="1">
            <a:spLocks noGrp="1"/>
          </p:cNvSpPr>
          <p:nvPr>
            <p:ph type="ftr" sz="quarter" idx="3"/>
          </p:nvPr>
        </p:nvSpPr>
        <p:spPr>
          <a:xfrm>
            <a:off x="3197225" y="631348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dirty="0" err="1" smtClean="0"/>
              <a:t>Прямолінійний</a:t>
            </a:r>
            <a:r>
              <a:rPr lang="ru-RU" dirty="0" smtClean="0"/>
              <a:t> </a:t>
            </a:r>
            <a:r>
              <a:rPr lang="ru-RU" dirty="0" err="1" smtClean="0"/>
              <a:t>рух</a:t>
            </a:r>
            <a:endParaRPr lang="ru-RU" dirty="0"/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431800" y="1844824"/>
            <a:ext cx="8353425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r">
              <a:defRPr sz="3200" b="1">
                <a:solidFill>
                  <a:schemeClr val="bg1"/>
                </a:solidFill>
                <a:latin typeface="Arial" charset="0"/>
              </a:defRPr>
            </a:lvl1pPr>
            <a:lvl2pPr algn="r">
              <a:defRPr sz="3200" b="1">
                <a:solidFill>
                  <a:schemeClr val="bg1"/>
                </a:solidFill>
                <a:latin typeface="Arial" charset="0"/>
              </a:defRPr>
            </a:lvl2pPr>
            <a:lvl3pPr algn="r">
              <a:defRPr sz="3200" b="1">
                <a:solidFill>
                  <a:schemeClr val="bg1"/>
                </a:solidFill>
                <a:latin typeface="Arial" charset="0"/>
              </a:defRPr>
            </a:lvl3pPr>
            <a:lvl4pPr algn="r">
              <a:defRPr sz="3200" b="1">
                <a:solidFill>
                  <a:schemeClr val="bg1"/>
                </a:solidFill>
                <a:latin typeface="Arial" charset="0"/>
              </a:defRPr>
            </a:lvl4pPr>
            <a:lvl5pPr algn="r">
              <a:defRPr sz="3200" b="1">
                <a:solidFill>
                  <a:schemeClr val="bg1"/>
                </a:solidFill>
                <a:latin typeface="Arial" charset="0"/>
              </a:defRPr>
            </a:lvl5pPr>
            <a:lvl6pPr marL="457200" algn="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6pPr>
            <a:lvl7pPr marL="914400" algn="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7pPr>
            <a:lvl8pPr marL="1371600" algn="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8pPr>
            <a:lvl9pPr marL="1828800" algn="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algn="l">
              <a:lnSpc>
                <a:spcPct val="80000"/>
              </a:lnSpc>
              <a:defRPr/>
            </a:pPr>
            <a:r>
              <a:rPr lang="ru-RU" altLang="ru-RU" sz="4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Прямолінійний</a:t>
            </a:r>
            <a:r>
              <a:rPr lang="ru-RU" altLang="ru-RU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 </a:t>
            </a:r>
            <a:r>
              <a:rPr lang="ru-RU" altLang="ru-RU" sz="4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рівномірний</a:t>
            </a:r>
            <a:r>
              <a:rPr lang="ru-RU" altLang="ru-RU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 </a:t>
            </a:r>
            <a:r>
              <a:rPr lang="ru-RU" altLang="ru-RU" sz="4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рух</a:t>
            </a:r>
            <a:r>
              <a:rPr lang="ru-RU" altLang="ru-RU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.</a:t>
            </a:r>
            <a:endParaRPr lang="ru-RU" altLang="ru-RU" sz="4000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</a:endParaRPr>
          </a:p>
        </p:txBody>
      </p:sp>
      <p:pic>
        <p:nvPicPr>
          <p:cNvPr id="14" name="Picture 15" descr="1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48874" y="-153025"/>
            <a:ext cx="9251950" cy="7272808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0667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8302312" y="6309320"/>
            <a:ext cx="838200" cy="342752"/>
          </a:xfrm>
        </p:spPr>
        <p:txBody>
          <a:bodyPr/>
          <a:lstStyle/>
          <a:p>
            <a:fld id="{9637C516-0AFE-4956-844D-ED61E551F1CB}" type="slidenum">
              <a:rPr lang="en-US" altLang="ru-RU" smtClean="0"/>
              <a:pPr/>
              <a:t>6</a:t>
            </a:fld>
            <a:endParaRPr lang="en-US" altLang="ru-RU" dirty="0"/>
          </a:p>
        </p:txBody>
      </p:sp>
      <p:sp>
        <p:nvSpPr>
          <p:cNvPr id="8" name="Rectangle 2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323528" y="1628800"/>
            <a:ext cx="8496944" cy="183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b="1" dirty="0" err="1">
                <a:solidFill>
                  <a:srgbClr val="002060"/>
                </a:solidFill>
              </a:rPr>
              <a:t>Прямолінійний</a:t>
            </a:r>
            <a:r>
              <a:rPr lang="ru-RU" altLang="ru-RU" b="1" dirty="0">
                <a:solidFill>
                  <a:srgbClr val="002060"/>
                </a:solidFill>
              </a:rPr>
              <a:t> </a:t>
            </a:r>
            <a:r>
              <a:rPr lang="ru-RU" altLang="ru-RU" b="1" dirty="0" err="1">
                <a:solidFill>
                  <a:srgbClr val="002060"/>
                </a:solidFill>
              </a:rPr>
              <a:t>рівномірний</a:t>
            </a:r>
            <a:r>
              <a:rPr lang="ru-RU" altLang="ru-RU" b="1" dirty="0">
                <a:solidFill>
                  <a:srgbClr val="002060"/>
                </a:solidFill>
              </a:rPr>
              <a:t> </a:t>
            </a:r>
            <a:r>
              <a:rPr lang="ru-RU" altLang="ru-RU" b="1" dirty="0" err="1">
                <a:solidFill>
                  <a:srgbClr val="002060"/>
                </a:solidFill>
              </a:rPr>
              <a:t>рух</a:t>
            </a:r>
            <a:r>
              <a:rPr lang="ru-RU" altLang="ru-RU" b="1" dirty="0">
                <a:solidFill>
                  <a:srgbClr val="002060"/>
                </a:solidFill>
              </a:rPr>
              <a:t> </a:t>
            </a:r>
            <a:r>
              <a:rPr lang="ru-RU" altLang="ru-RU" b="1" dirty="0"/>
              <a:t>- </a:t>
            </a:r>
            <a:r>
              <a:rPr lang="ru-RU" altLang="ru-RU" b="1" dirty="0" err="1"/>
              <a:t>рух</a:t>
            </a:r>
            <a:r>
              <a:rPr lang="ru-RU" altLang="ru-RU" b="1" dirty="0"/>
              <a:t>, </a:t>
            </a:r>
            <a:r>
              <a:rPr lang="ru-RU" altLang="ru-RU" b="1" dirty="0" err="1"/>
              <a:t>під</a:t>
            </a:r>
            <a:r>
              <a:rPr lang="ru-RU" altLang="ru-RU" b="1" dirty="0"/>
              <a:t> час </a:t>
            </a:r>
            <a:r>
              <a:rPr lang="ru-RU" altLang="ru-RU" b="1" dirty="0" err="1"/>
              <a:t>якого</a:t>
            </a:r>
            <a:r>
              <a:rPr lang="ru-RU" altLang="ru-RU" b="1" dirty="0"/>
              <a:t> </a:t>
            </a:r>
            <a:r>
              <a:rPr lang="ru-RU" altLang="ru-RU" b="1" dirty="0" err="1"/>
              <a:t>тіло</a:t>
            </a:r>
            <a:r>
              <a:rPr lang="ru-RU" altLang="ru-RU" b="1" dirty="0"/>
              <a:t> за будь-</a:t>
            </a:r>
            <a:r>
              <a:rPr lang="ru-RU" altLang="ru-RU" b="1" dirty="0" err="1"/>
              <a:t>які</a:t>
            </a:r>
            <a:r>
              <a:rPr lang="ru-RU" altLang="ru-RU" b="1" dirty="0"/>
              <a:t> </a:t>
            </a:r>
            <a:r>
              <a:rPr lang="ru-RU" altLang="ru-RU" b="1" dirty="0" err="1"/>
              <a:t>однакові</a:t>
            </a:r>
            <a:r>
              <a:rPr lang="ru-RU" altLang="ru-RU" b="1" dirty="0"/>
              <a:t> </a:t>
            </a:r>
            <a:r>
              <a:rPr lang="ru-RU" altLang="ru-RU" b="1" dirty="0" err="1"/>
              <a:t>інтервали</a:t>
            </a:r>
            <a:r>
              <a:rPr lang="ru-RU" altLang="ru-RU" b="1" dirty="0"/>
              <a:t> часу проходить </a:t>
            </a:r>
            <a:r>
              <a:rPr lang="ru-RU" altLang="ru-RU" b="1" dirty="0" err="1"/>
              <a:t>однаковий</a:t>
            </a:r>
            <a:r>
              <a:rPr lang="ru-RU" altLang="ru-RU" b="1" dirty="0"/>
              <a:t> шлях по </a:t>
            </a:r>
            <a:r>
              <a:rPr lang="ru-RU" altLang="ru-RU" b="1" dirty="0" err="1"/>
              <a:t>прямолінійній</a:t>
            </a:r>
            <a:r>
              <a:rPr lang="ru-RU" altLang="ru-RU" b="1" dirty="0"/>
              <a:t> </a:t>
            </a:r>
            <a:r>
              <a:rPr lang="ru-RU" altLang="ru-RU" b="1" dirty="0" err="1"/>
              <a:t>траєкторії</a:t>
            </a:r>
            <a:endParaRPr lang="ru-RU" altLang="ru-RU" b="1" dirty="0"/>
          </a:p>
        </p:txBody>
      </p:sp>
      <p:pic>
        <p:nvPicPr>
          <p:cNvPr id="9" name="Picture 9" descr="STAMARK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9" y="3465538"/>
            <a:ext cx="4104456" cy="2729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ижний колонтитул 2"/>
          <p:cNvSpPr txBox="1"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dirty="0" err="1" smtClean="0"/>
              <a:t>Прямолінійний</a:t>
            </a:r>
            <a:r>
              <a:rPr lang="ru-RU" dirty="0" smtClean="0"/>
              <a:t> </a:t>
            </a:r>
            <a:r>
              <a:rPr lang="ru-RU" dirty="0" err="1" smtClean="0"/>
              <a:t>рух</a:t>
            </a:r>
            <a:endParaRPr lang="ru-RU" dirty="0"/>
          </a:p>
        </p:txBody>
      </p:sp>
      <p:pic>
        <p:nvPicPr>
          <p:cNvPr id="7" name="Picture 15" descr="1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48874" y="-153025"/>
            <a:ext cx="9251950" cy="7272808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7134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8256592" y="6381328"/>
            <a:ext cx="838200" cy="342752"/>
          </a:xfrm>
        </p:spPr>
        <p:txBody>
          <a:bodyPr/>
          <a:lstStyle/>
          <a:p>
            <a:fld id="{C9B4EF3C-FBE5-44B2-B5D2-810EA8D026C5}" type="slidenum">
              <a:rPr lang="en-US" altLang="ru-RU" smtClean="0"/>
              <a:pPr/>
              <a:t>7</a:t>
            </a:fld>
            <a:endParaRPr lang="en-US" altLang="ru-RU" dirty="0"/>
          </a:p>
        </p:txBody>
      </p:sp>
      <p:sp>
        <p:nvSpPr>
          <p:cNvPr id="6" name="Rectangle 2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608886" y="1988840"/>
            <a:ext cx="8209284" cy="183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b="1" dirty="0" err="1">
                <a:solidFill>
                  <a:srgbClr val="002060"/>
                </a:solidFill>
              </a:rPr>
              <a:t>Швидкість</a:t>
            </a:r>
            <a:r>
              <a:rPr lang="ru-RU" altLang="ru-RU" b="1" dirty="0">
                <a:solidFill>
                  <a:srgbClr val="002060"/>
                </a:solidFill>
              </a:rPr>
              <a:t> </a:t>
            </a:r>
            <a:r>
              <a:rPr lang="ru-RU" altLang="ru-RU" b="1" dirty="0" err="1">
                <a:solidFill>
                  <a:srgbClr val="002060"/>
                </a:solidFill>
              </a:rPr>
              <a:t>рівномірного</a:t>
            </a:r>
            <a:r>
              <a:rPr lang="ru-RU" altLang="ru-RU" b="1" dirty="0">
                <a:solidFill>
                  <a:srgbClr val="002060"/>
                </a:solidFill>
              </a:rPr>
              <a:t> </a:t>
            </a:r>
            <a:r>
              <a:rPr lang="ru-RU" altLang="ru-RU" b="1" dirty="0" err="1">
                <a:solidFill>
                  <a:srgbClr val="002060"/>
                </a:solidFill>
              </a:rPr>
              <a:t>руху</a:t>
            </a:r>
            <a:r>
              <a:rPr lang="ru-RU" altLang="ru-RU" b="1" dirty="0">
                <a:solidFill>
                  <a:srgbClr val="002060"/>
                </a:solidFill>
              </a:rPr>
              <a:t> </a:t>
            </a:r>
            <a:r>
              <a:rPr lang="ru-RU" altLang="ru-RU" b="1" dirty="0" err="1">
                <a:solidFill>
                  <a:srgbClr val="002060"/>
                </a:solidFill>
              </a:rPr>
              <a:t>тіла</a:t>
            </a:r>
            <a:r>
              <a:rPr lang="ru-RU" altLang="ru-RU" b="1" dirty="0">
                <a:solidFill>
                  <a:srgbClr val="002060"/>
                </a:solidFill>
              </a:rPr>
              <a:t> </a:t>
            </a:r>
            <a:r>
              <a:rPr lang="ru-RU" altLang="ru-RU" b="1" dirty="0"/>
              <a:t>— </a:t>
            </a:r>
            <a:r>
              <a:rPr lang="ru-RU" altLang="ru-RU" b="1" dirty="0" err="1"/>
              <a:t>це</a:t>
            </a:r>
            <a:r>
              <a:rPr lang="ru-RU" altLang="ru-RU" b="1" dirty="0"/>
              <a:t> </a:t>
            </a:r>
            <a:r>
              <a:rPr lang="ru-RU" altLang="ru-RU" b="1" dirty="0" err="1"/>
              <a:t>фізична</a:t>
            </a:r>
            <a:r>
              <a:rPr lang="ru-RU" altLang="ru-RU" b="1" dirty="0"/>
              <a:t> величина, </a:t>
            </a:r>
            <a:r>
              <a:rPr lang="ru-RU" altLang="ru-RU" b="1" dirty="0" err="1"/>
              <a:t>що</a:t>
            </a:r>
            <a:r>
              <a:rPr lang="ru-RU" altLang="ru-RU" b="1" dirty="0"/>
              <a:t> </a:t>
            </a:r>
            <a:r>
              <a:rPr lang="ru-RU" altLang="ru-RU" b="1" dirty="0" err="1"/>
              <a:t>показує</a:t>
            </a:r>
            <a:r>
              <a:rPr lang="ru-RU" altLang="ru-RU" b="1" dirty="0"/>
              <a:t>, </a:t>
            </a:r>
            <a:r>
              <a:rPr lang="ru-RU" altLang="ru-RU" b="1" dirty="0" err="1"/>
              <a:t>який</a:t>
            </a:r>
            <a:r>
              <a:rPr lang="ru-RU" altLang="ru-RU" b="1" dirty="0"/>
              <a:t> шлях проходить </a:t>
            </a:r>
            <a:r>
              <a:rPr lang="ru-RU" altLang="ru-RU" b="1" dirty="0" err="1"/>
              <a:t>тіло</a:t>
            </a:r>
            <a:r>
              <a:rPr lang="ru-RU" altLang="ru-RU" b="1" dirty="0"/>
              <a:t> за </a:t>
            </a:r>
            <a:r>
              <a:rPr lang="ru-RU" altLang="ru-RU" b="1" dirty="0" err="1"/>
              <a:t>одиницю</a:t>
            </a:r>
            <a:r>
              <a:rPr lang="ru-RU" altLang="ru-RU" b="1" dirty="0"/>
              <a:t> часу</a:t>
            </a:r>
          </a:p>
        </p:txBody>
      </p:sp>
      <p:sp>
        <p:nvSpPr>
          <p:cNvPr id="7" name="Нижний колонтитул 2"/>
          <p:cNvSpPr txBox="1">
            <a:spLocks noGrp="1"/>
          </p:cNvSpPr>
          <p:nvPr>
            <p:ph type="ftr" sz="quarter" idx="3"/>
          </p:nvPr>
        </p:nvSpPr>
        <p:spPr>
          <a:xfrm>
            <a:off x="3131840" y="638132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dirty="0" err="1" smtClean="0"/>
              <a:t>Прямолінійний</a:t>
            </a:r>
            <a:r>
              <a:rPr lang="ru-RU" dirty="0" smtClean="0"/>
              <a:t> </a:t>
            </a:r>
            <a:r>
              <a:rPr lang="ru-RU" dirty="0" err="1" smtClean="0"/>
              <a:t>рух</a:t>
            </a:r>
            <a:endParaRPr lang="ru-RU" dirty="0"/>
          </a:p>
        </p:txBody>
      </p:sp>
      <p:pic>
        <p:nvPicPr>
          <p:cNvPr id="5" name="Picture 15" descr="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07950" y="-35446"/>
            <a:ext cx="9251950" cy="7272808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930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8205788" y="6273888"/>
            <a:ext cx="838200" cy="342752"/>
          </a:xfrm>
        </p:spPr>
        <p:txBody>
          <a:bodyPr/>
          <a:lstStyle/>
          <a:p>
            <a:fld id="{C9B4EF3C-FBE5-44B2-B5D2-810EA8D026C5}" type="slidenum">
              <a:rPr lang="en-US" altLang="ru-RU" smtClean="0"/>
              <a:pPr/>
              <a:t>8</a:t>
            </a:fld>
            <a:endParaRPr lang="en-US" altLang="ru-RU" dirty="0"/>
          </a:p>
        </p:txBody>
      </p:sp>
      <p:sp>
        <p:nvSpPr>
          <p:cNvPr id="7" name="Rectangle 15"/>
          <p:cNvSpPr txBox="1">
            <a:spLocks noChangeArrowheads="1"/>
          </p:cNvSpPr>
          <p:nvPr/>
        </p:nvSpPr>
        <p:spPr>
          <a:xfrm>
            <a:off x="221848" y="1467734"/>
            <a:ext cx="8229600" cy="1143000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000" b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2pPr>
            <a:lvl3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3pPr>
            <a:lvl4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4pPr>
            <a:lvl5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5pPr>
            <a:lvl6pPr marL="4572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6pPr>
            <a:lvl7pPr marL="9144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7pPr>
            <a:lvl8pPr marL="13716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8pPr>
            <a:lvl9pPr marL="18288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ru-RU" altLang="ru-RU" b="1" kern="0" dirty="0" smtClean="0">
                <a:solidFill>
                  <a:srgbClr val="002060"/>
                </a:solidFill>
              </a:rPr>
              <a:t>В</a:t>
            </a:r>
            <a:r>
              <a:rPr lang="uk-UA" altLang="ru-RU" b="1" kern="0" dirty="0" err="1" smtClean="0">
                <a:solidFill>
                  <a:srgbClr val="002060"/>
                </a:solidFill>
              </a:rPr>
              <a:t>изначення</a:t>
            </a:r>
            <a:r>
              <a:rPr lang="uk-UA" altLang="ru-RU" b="1" kern="0" dirty="0" smtClean="0">
                <a:solidFill>
                  <a:srgbClr val="002060"/>
                </a:solidFill>
              </a:rPr>
              <a:t> швидкості</a:t>
            </a:r>
            <a:endParaRPr lang="ru-RU" altLang="ru-RU" b="1" kern="0" dirty="0" smtClean="0">
              <a:solidFill>
                <a:srgbClr val="002060"/>
              </a:solidFill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gray">
          <a:xfrm>
            <a:off x="221848" y="2039234"/>
            <a:ext cx="8655590" cy="187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v"/>
              <a:defRPr sz="3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>
              <a:buFontTx/>
              <a:buNone/>
            </a:pPr>
            <a:r>
              <a:rPr lang="uk-UA" altLang="ru-RU" sz="3200" b="1" kern="0" dirty="0" smtClean="0"/>
              <a:t>		Щоб визначити швидкість рівномірного руху тіла, треба шлях, пройдений тілом за певний інтервал часу, поділити на цей інтервал:</a:t>
            </a:r>
          </a:p>
          <a:p>
            <a:pPr algn="just">
              <a:lnSpc>
                <a:spcPct val="150000"/>
              </a:lnSpc>
            </a:pPr>
            <a:endParaRPr lang="uk-UA" altLang="ru-RU" sz="3200" b="1" kern="0" dirty="0" smtClean="0"/>
          </a:p>
          <a:p>
            <a:pPr algn="just">
              <a:lnSpc>
                <a:spcPct val="150000"/>
              </a:lnSpc>
            </a:pPr>
            <a:endParaRPr lang="uk-UA" altLang="ru-RU" sz="3200" b="1" i="1" kern="0" dirty="0" smtClean="0"/>
          </a:p>
          <a:p>
            <a:pPr algn="just">
              <a:lnSpc>
                <a:spcPct val="150000"/>
              </a:lnSpc>
            </a:pPr>
            <a:endParaRPr lang="ru-RU" altLang="ru-RU" sz="3200" b="1" kern="0" dirty="0" smtClean="0"/>
          </a:p>
        </p:txBody>
      </p:sp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3779838" y="3861048"/>
            <a:ext cx="792162" cy="579437"/>
          </a:xfrm>
          <a:prstGeom prst="rect">
            <a:avLst/>
          </a:prstGeom>
          <a:solidFill>
            <a:srgbClr val="66FFFF"/>
          </a:solidFill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b="1" dirty="0">
                <a:solidFill>
                  <a:srgbClr val="002060"/>
                </a:solidFill>
                <a:latin typeface="Script MT Bold" pitchFamily="66" charset="0"/>
              </a:rPr>
              <a:t>V</a:t>
            </a:r>
            <a:r>
              <a:rPr lang="uk-UA" altLang="ru-RU" b="1" dirty="0">
                <a:solidFill>
                  <a:srgbClr val="000000"/>
                </a:solidFill>
              </a:rPr>
              <a:t> </a:t>
            </a:r>
            <a:r>
              <a:rPr lang="en-US" altLang="ru-RU" b="1" i="1" dirty="0">
                <a:solidFill>
                  <a:srgbClr val="000000"/>
                </a:solidFill>
              </a:rPr>
              <a:t>=</a:t>
            </a:r>
            <a:endParaRPr lang="ru-RU" altLang="ru-RU" b="1" i="1" dirty="0">
              <a:solidFill>
                <a:srgbClr val="000000"/>
              </a:solidFill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876800" y="3539582"/>
            <a:ext cx="622300" cy="1190794"/>
          </a:xfrm>
          <a:prstGeom prst="rect">
            <a:avLst/>
          </a:prstGeom>
          <a:solidFill>
            <a:srgbClr val="66FFFF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3600" b="1" i="1" dirty="0">
                <a:solidFill>
                  <a:srgbClr val="002060"/>
                </a:solidFill>
              </a:rPr>
              <a:t>ℓ</a:t>
            </a:r>
            <a:endParaRPr lang="en-US" altLang="ru-RU" sz="3600" b="1" i="1" baseline="-25000" dirty="0">
              <a:solidFill>
                <a:srgbClr val="002060"/>
              </a:solidFill>
              <a:latin typeface="Mistral" pitchFamily="66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3600" b="1" i="1" dirty="0">
                <a:solidFill>
                  <a:srgbClr val="002060"/>
                </a:solidFill>
              </a:rPr>
              <a:t>t</a:t>
            </a:r>
            <a:endParaRPr lang="ru-RU" altLang="ru-RU" sz="3600" b="1" i="1" dirty="0">
              <a:solidFill>
                <a:srgbClr val="002060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 bwMode="auto">
          <a:xfrm flipH="1">
            <a:off x="4876800" y="4077072"/>
            <a:ext cx="622300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ctangle 16"/>
          <p:cNvSpPr>
            <a:spLocks/>
          </p:cNvSpPr>
          <p:nvPr/>
        </p:nvSpPr>
        <p:spPr bwMode="auto">
          <a:xfrm>
            <a:off x="525601" y="4725144"/>
            <a:ext cx="8351837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uk-UA" altLang="ru-RU" sz="2400" b="1" dirty="0"/>
              <a:t>д</a:t>
            </a:r>
            <a:r>
              <a:rPr lang="ru-RU" altLang="ru-RU" sz="2400" b="1" dirty="0" smtClean="0"/>
              <a:t>е</a:t>
            </a:r>
            <a:r>
              <a:rPr lang="en-US" altLang="ru-RU" sz="2400" b="1" dirty="0" smtClean="0"/>
              <a:t>    </a:t>
            </a:r>
            <a:r>
              <a:rPr lang="ru-RU" altLang="ru-RU" sz="2400" b="1" dirty="0" smtClean="0"/>
              <a:t> - </a:t>
            </a:r>
            <a:r>
              <a:rPr lang="ru-RU" altLang="ru-RU" sz="2400" b="1" dirty="0" err="1"/>
              <a:t>швидкість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руху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тіла</a:t>
            </a:r>
            <a:r>
              <a:rPr lang="ru-RU" altLang="ru-RU" sz="2400" b="1" dirty="0"/>
              <a:t>;</a:t>
            </a:r>
          </a:p>
          <a:p>
            <a:pPr eaLnBrk="1" hangingPunct="1">
              <a:buFontTx/>
              <a:buNone/>
            </a:pPr>
            <a:r>
              <a:rPr lang="ru-RU" altLang="ru-RU" sz="2400" b="1" dirty="0">
                <a:solidFill>
                  <a:srgbClr val="002060"/>
                </a:solidFill>
              </a:rPr>
              <a:t> </a:t>
            </a:r>
            <a:r>
              <a:rPr lang="en-US" altLang="ru-RU" sz="2400" b="1" i="1" dirty="0">
                <a:solidFill>
                  <a:srgbClr val="002060"/>
                </a:solidFill>
              </a:rPr>
              <a:t>l</a:t>
            </a:r>
            <a:r>
              <a:rPr lang="ru-RU" altLang="ru-RU" sz="2400" b="1" dirty="0">
                <a:solidFill>
                  <a:srgbClr val="CC0000"/>
                </a:solidFill>
              </a:rPr>
              <a:t> </a:t>
            </a:r>
            <a:r>
              <a:rPr lang="ru-RU" altLang="ru-RU" sz="2400" b="1" dirty="0"/>
              <a:t>- шлях, </a:t>
            </a:r>
            <a:r>
              <a:rPr lang="ru-RU" altLang="ru-RU" sz="2400" b="1" dirty="0" err="1"/>
              <a:t>пройдений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тілом</a:t>
            </a:r>
            <a:r>
              <a:rPr lang="ru-RU" altLang="ru-RU" sz="2400" b="1" dirty="0"/>
              <a:t>; </a:t>
            </a:r>
            <a:r>
              <a:rPr lang="ru-RU" altLang="ru-RU" sz="2400" b="1" dirty="0">
                <a:solidFill>
                  <a:srgbClr val="CC0000"/>
                </a:solidFill>
              </a:rPr>
              <a:t> </a:t>
            </a:r>
          </a:p>
          <a:p>
            <a:pPr eaLnBrk="1" hangingPunct="1">
              <a:buFontTx/>
              <a:buNone/>
            </a:pPr>
            <a:r>
              <a:rPr lang="en-US" altLang="ru-RU" sz="2400" b="1" dirty="0">
                <a:solidFill>
                  <a:srgbClr val="002060"/>
                </a:solidFill>
              </a:rPr>
              <a:t>t</a:t>
            </a:r>
            <a:r>
              <a:rPr lang="uk-UA" altLang="ru-RU" sz="2400" b="1" dirty="0">
                <a:solidFill>
                  <a:srgbClr val="CC0000"/>
                </a:solidFill>
              </a:rPr>
              <a:t> </a:t>
            </a:r>
            <a:r>
              <a:rPr lang="ru-RU" altLang="ru-RU" sz="2400" b="1" dirty="0"/>
              <a:t>- час </a:t>
            </a:r>
            <a:r>
              <a:rPr lang="ru-RU" altLang="ru-RU" sz="2400" b="1" dirty="0" err="1"/>
              <a:t>руху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тіла</a:t>
            </a:r>
            <a:endParaRPr lang="ru-RU" altLang="ru-RU" sz="2400" b="1" dirty="0"/>
          </a:p>
        </p:txBody>
      </p:sp>
      <p:sp>
        <p:nvSpPr>
          <p:cNvPr id="14" name="Нижний колонтитул 2"/>
          <p:cNvSpPr txBox="1">
            <a:spLocks noGrp="1"/>
          </p:cNvSpPr>
          <p:nvPr>
            <p:ph type="ftr" sz="quarter" idx="3"/>
          </p:nvPr>
        </p:nvSpPr>
        <p:spPr>
          <a:xfrm>
            <a:off x="3124200" y="630932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dirty="0" err="1" smtClean="0"/>
              <a:t>Прямолінійний</a:t>
            </a:r>
            <a:r>
              <a:rPr lang="ru-RU" dirty="0" smtClean="0"/>
              <a:t> </a:t>
            </a:r>
            <a:r>
              <a:rPr lang="ru-RU" dirty="0" err="1" smtClean="0"/>
              <a:t>рух</a:t>
            </a:r>
            <a:endParaRPr lang="ru-RU" dirty="0"/>
          </a:p>
        </p:txBody>
      </p:sp>
      <p:pic>
        <p:nvPicPr>
          <p:cNvPr id="15" name="Picture 15" descr="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6332" y="-96822"/>
            <a:ext cx="9251950" cy="7272808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581128"/>
            <a:ext cx="746987" cy="832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1862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841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0214975"/>
              </p:ext>
            </p:extLst>
          </p:nvPr>
        </p:nvGraphicFramePr>
        <p:xfrm>
          <a:off x="5176153" y="1401430"/>
          <a:ext cx="1368425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1" name="Формула" r:id="rId4" imgW="330057" imgH="203112" progId="Equation.3">
                  <p:embed/>
                </p:oleObj>
              </mc:Choice>
              <mc:Fallback>
                <p:oleObj name="Формула" r:id="rId4" imgW="330057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6153" y="1401430"/>
                        <a:ext cx="1368425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8420" name="Text Box 4"/>
          <p:cNvSpPr txBox="1">
            <a:spLocks noChangeArrowheads="1"/>
          </p:cNvSpPr>
          <p:nvPr/>
        </p:nvSpPr>
        <p:spPr bwMode="auto">
          <a:xfrm>
            <a:off x="129634" y="1578655"/>
            <a:ext cx="619229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uk-UA" altLang="ru-RU" sz="3200" dirty="0" smtClean="0">
                <a:solidFill>
                  <a:srgbClr val="002060"/>
                </a:solidFill>
                <a:latin typeface="+mj-lt"/>
              </a:rPr>
              <a:t>Одиниці вимірювання</a:t>
            </a:r>
            <a:endParaRPr lang="ru-RU" altLang="ru-RU" sz="32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88422" name="Text Box 6"/>
          <p:cNvSpPr txBox="1">
            <a:spLocks noChangeArrowheads="1"/>
          </p:cNvSpPr>
          <p:nvPr/>
        </p:nvSpPr>
        <p:spPr bwMode="auto">
          <a:xfrm>
            <a:off x="6516216" y="1401430"/>
            <a:ext cx="122396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dirty="0">
                <a:latin typeface="+mj-lt"/>
              </a:rPr>
              <a:t>м/с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513614" y="221858"/>
            <a:ext cx="5616624" cy="830878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000" b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2pPr>
            <a:lvl3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3pPr>
            <a:lvl4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4pPr>
            <a:lvl5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5pPr>
            <a:lvl6pPr marL="4572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6pPr>
            <a:lvl7pPr marL="9144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7pPr>
            <a:lvl8pPr marL="13716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8pPr>
            <a:lvl9pPr marL="18288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/>
            <a:r>
              <a:rPr lang="uk-UA" altLang="ru-RU" b="1" kern="0" dirty="0" smtClean="0">
                <a:solidFill>
                  <a:srgbClr val="002060"/>
                </a:solidFill>
              </a:rPr>
              <a:t>Швидкість руху тіла</a:t>
            </a:r>
            <a:endParaRPr lang="ru-RU" altLang="ru-RU" b="1" kern="0" dirty="0" smtClean="0">
              <a:solidFill>
                <a:srgbClr val="002060"/>
              </a:solidFill>
            </a:endParaRPr>
          </a:p>
        </p:txBody>
      </p:sp>
      <p:sp>
        <p:nvSpPr>
          <p:cNvPr id="7" name="Rectangle 2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251520" y="2499108"/>
            <a:ext cx="8640960" cy="3888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 b="1" dirty="0" err="1"/>
              <a:t>Швидкість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руху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тіла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позначають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літерою</a:t>
            </a:r>
            <a:r>
              <a:rPr lang="ru-RU" altLang="ru-RU" sz="2800" b="1" dirty="0"/>
              <a:t> </a:t>
            </a:r>
            <a:r>
              <a:rPr lang="ru-RU" altLang="ru-RU" sz="2800" b="1" dirty="0">
                <a:solidFill>
                  <a:srgbClr val="002060"/>
                </a:solidFill>
              </a:rPr>
              <a:t>V.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800" b="1" dirty="0" err="1"/>
              <a:t>Одиницею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швидкості</a:t>
            </a:r>
            <a:r>
              <a:rPr lang="ru-RU" altLang="ru-RU" sz="2800" b="1" dirty="0"/>
              <a:t> в СІ є </a:t>
            </a:r>
            <a:r>
              <a:rPr lang="ru-RU" altLang="ru-RU" sz="2800" b="1" dirty="0">
                <a:solidFill>
                  <a:srgbClr val="002060"/>
                </a:solidFill>
              </a:rPr>
              <a:t>1 м/с.</a:t>
            </a:r>
          </a:p>
          <a:p>
            <a:pPr marL="514350" indent="-514350">
              <a:spcBef>
                <a:spcPct val="0"/>
              </a:spcBef>
              <a:buFontTx/>
              <a:buAutoNum type="arabicPlain"/>
            </a:pPr>
            <a:r>
              <a:rPr lang="ru-RU" altLang="ru-RU" sz="2800" b="1" dirty="0" smtClean="0">
                <a:solidFill>
                  <a:srgbClr val="002060"/>
                </a:solidFill>
              </a:rPr>
              <a:t>м/с </a:t>
            </a:r>
            <a:r>
              <a:rPr lang="ru-RU" altLang="ru-RU" sz="2800" b="1" dirty="0"/>
              <a:t>— </a:t>
            </a:r>
            <a:r>
              <a:rPr lang="ru-RU" altLang="ru-RU" sz="2800" b="1" dirty="0" err="1"/>
              <a:t>це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швидкість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руху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тіла</a:t>
            </a:r>
            <a:r>
              <a:rPr lang="ru-RU" altLang="ru-RU" sz="2800" b="1" dirty="0"/>
              <a:t>, </a:t>
            </a:r>
            <a:r>
              <a:rPr lang="ru-RU" altLang="ru-RU" sz="2800" b="1" dirty="0" err="1"/>
              <a:t>під</a:t>
            </a:r>
            <a:r>
              <a:rPr lang="ru-RU" altLang="ru-RU" sz="2800" b="1" dirty="0"/>
              <a:t> час </a:t>
            </a:r>
            <a:r>
              <a:rPr lang="ru-RU" altLang="ru-RU" sz="2800" b="1" dirty="0" err="1"/>
              <a:t>якого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воно</a:t>
            </a:r>
            <a:r>
              <a:rPr lang="ru-RU" altLang="ru-RU" sz="2800" b="1" dirty="0"/>
              <a:t> за 1 с проходить шлях 1 м</a:t>
            </a:r>
            <a:r>
              <a:rPr lang="ru-RU" altLang="ru-RU" sz="2800" b="1" dirty="0" smtClean="0"/>
              <a:t>.</a:t>
            </a:r>
          </a:p>
          <a:p>
            <a:pPr>
              <a:spcBef>
                <a:spcPct val="0"/>
              </a:spcBef>
              <a:buNone/>
            </a:pPr>
            <a:endParaRPr lang="ru-RU" altLang="ru-RU" sz="28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800" b="1" dirty="0"/>
              <a:t>                       </a:t>
            </a:r>
            <a:r>
              <a:rPr lang="ru-RU" altLang="ru-RU" sz="2800" b="1" dirty="0" err="1">
                <a:solidFill>
                  <a:srgbClr val="002060"/>
                </a:solidFill>
              </a:rPr>
              <a:t>Одиниці</a:t>
            </a:r>
            <a:r>
              <a:rPr lang="ru-RU" altLang="ru-RU" sz="2800" b="1" dirty="0">
                <a:solidFill>
                  <a:srgbClr val="002060"/>
                </a:solidFill>
              </a:rPr>
              <a:t> </a:t>
            </a:r>
            <a:r>
              <a:rPr lang="ru-RU" altLang="ru-RU" sz="2800" b="1" dirty="0" err="1">
                <a:solidFill>
                  <a:srgbClr val="002060"/>
                </a:solidFill>
              </a:rPr>
              <a:t>швидкості</a:t>
            </a:r>
            <a:r>
              <a:rPr lang="ru-RU" altLang="ru-RU" sz="2800" b="1" dirty="0">
                <a:solidFill>
                  <a:srgbClr val="002060"/>
                </a:solidFill>
              </a:rPr>
              <a:t> </a:t>
            </a:r>
            <a:r>
              <a:rPr lang="ru-RU" altLang="ru-RU" sz="2800" b="1" dirty="0" err="1">
                <a:solidFill>
                  <a:srgbClr val="002060"/>
                </a:solidFill>
              </a:rPr>
              <a:t>руху</a:t>
            </a:r>
            <a:r>
              <a:rPr lang="ru-RU" altLang="ru-RU" sz="2800" b="1" dirty="0">
                <a:solidFill>
                  <a:srgbClr val="002060"/>
                </a:solidFill>
              </a:rPr>
              <a:t> </a:t>
            </a:r>
            <a:r>
              <a:rPr lang="ru-RU" altLang="ru-RU" sz="2800" b="1" dirty="0" err="1">
                <a:solidFill>
                  <a:srgbClr val="002060"/>
                </a:solidFill>
              </a:rPr>
              <a:t>тіла</a:t>
            </a:r>
            <a:r>
              <a:rPr lang="ru-RU" altLang="ru-RU" sz="2800" b="1" dirty="0">
                <a:solidFill>
                  <a:srgbClr val="002060"/>
                </a:solidFill>
              </a:rPr>
              <a:t>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800" b="1" dirty="0">
                <a:solidFill>
                  <a:srgbClr val="002060"/>
                </a:solidFill>
              </a:rPr>
              <a:t>1 м/с </a:t>
            </a:r>
            <a:r>
              <a:rPr lang="ru-RU" altLang="ru-RU" sz="2800" b="1" dirty="0"/>
              <a:t>= 0,001 </a:t>
            </a:r>
            <a:r>
              <a:rPr lang="ru-RU" altLang="ru-RU" sz="2800" b="1" dirty="0" smtClean="0"/>
              <a:t>км/с                </a:t>
            </a:r>
            <a:r>
              <a:rPr lang="ru-RU" altLang="ru-RU" sz="2800" b="1" dirty="0">
                <a:solidFill>
                  <a:srgbClr val="002060"/>
                </a:solidFill>
              </a:rPr>
              <a:t>1 км/с </a:t>
            </a:r>
            <a:r>
              <a:rPr lang="ru-RU" altLang="ru-RU" sz="2800" b="1" dirty="0"/>
              <a:t>= 1000 </a:t>
            </a:r>
            <a:r>
              <a:rPr lang="ru-RU" altLang="ru-RU" sz="2800" b="1" dirty="0" smtClean="0"/>
              <a:t>м/с</a:t>
            </a:r>
            <a:endParaRPr lang="ru-RU" altLang="ru-RU" sz="28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800" b="1" dirty="0">
                <a:solidFill>
                  <a:srgbClr val="002060"/>
                </a:solidFill>
              </a:rPr>
              <a:t>1 км/год </a:t>
            </a:r>
            <a:r>
              <a:rPr lang="ru-RU" altLang="ru-RU" sz="2800" b="1" dirty="0"/>
              <a:t>= 1000 м/3600 с = 0,28 </a:t>
            </a:r>
            <a:r>
              <a:rPr lang="ru-RU" altLang="ru-RU" sz="2800" b="1" dirty="0" smtClean="0"/>
              <a:t>м/с;</a:t>
            </a:r>
            <a:r>
              <a:rPr lang="ru-RU" altLang="ru-RU" sz="2800" b="1" dirty="0" smtClean="0">
                <a:solidFill>
                  <a:srgbClr val="002060"/>
                </a:solidFill>
              </a:rPr>
              <a:t>1 </a:t>
            </a:r>
            <a:r>
              <a:rPr lang="ru-RU" altLang="ru-RU" sz="2800" b="1" dirty="0">
                <a:solidFill>
                  <a:srgbClr val="002060"/>
                </a:solidFill>
              </a:rPr>
              <a:t>м/с </a:t>
            </a:r>
            <a:r>
              <a:rPr lang="ru-RU" altLang="ru-RU" sz="2800" b="1" dirty="0"/>
              <a:t>= </a:t>
            </a:r>
            <a:r>
              <a:rPr lang="ru-RU" altLang="ru-RU" sz="2800" b="1" dirty="0" smtClean="0"/>
              <a:t>3,6 км/год</a:t>
            </a:r>
            <a:r>
              <a:rPr lang="ru-RU" altLang="ru-RU" sz="2400" b="1" dirty="0"/>
              <a:t>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ru-RU" altLang="ru-RU" sz="2400" b="1" dirty="0"/>
          </a:p>
        </p:txBody>
      </p:sp>
      <p:sp>
        <p:nvSpPr>
          <p:cNvPr id="8" name="Нижний колонтитул 2"/>
          <p:cNvSpPr txBox="1">
            <a:spLocks/>
          </p:cNvSpPr>
          <p:nvPr/>
        </p:nvSpPr>
        <p:spPr>
          <a:xfrm>
            <a:off x="3342680" y="622884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dirty="0" err="1" smtClean="0"/>
              <a:t>Прямолінійний</a:t>
            </a:r>
            <a:r>
              <a:rPr lang="ru-RU" dirty="0" smtClean="0"/>
              <a:t> </a:t>
            </a:r>
            <a:r>
              <a:rPr lang="ru-RU" dirty="0" err="1" smtClean="0"/>
              <a:t>рух</a:t>
            </a:r>
            <a:endParaRPr lang="ru-RU" dirty="0"/>
          </a:p>
        </p:txBody>
      </p:sp>
      <p:sp>
        <p:nvSpPr>
          <p:cNvPr id="9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8154690" y="6309320"/>
            <a:ext cx="838200" cy="342752"/>
          </a:xfrm>
        </p:spPr>
        <p:txBody>
          <a:bodyPr/>
          <a:lstStyle/>
          <a:p>
            <a:fld id="{C9B4EF3C-FBE5-44B2-B5D2-810EA8D026C5}" type="slidenum">
              <a:rPr lang="en-US" altLang="ru-RU" smtClean="0"/>
              <a:pPr/>
              <a:t>9</a:t>
            </a:fld>
            <a:endParaRPr lang="en-US" altLang="ru-RU" dirty="0"/>
          </a:p>
        </p:txBody>
      </p:sp>
      <p:pic>
        <p:nvPicPr>
          <p:cNvPr id="10" name="Picture 15" descr="1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107950" y="-74694"/>
            <a:ext cx="9251950" cy="7272808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110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3417287SlideId25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3417287SlideId25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3417287SlideId25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3417287SlideId25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3417287SlideId259"/>
</p:tagLst>
</file>

<file path=ppt/theme/theme1.xml><?xml version="1.0" encoding="utf-8"?>
<a:theme xmlns:a="http://schemas.openxmlformats.org/drawingml/2006/main" name="cdb2004204gl">
  <a:themeElements>
    <a:clrScheme name="cdb2004204gl 3">
      <a:dk1>
        <a:srgbClr val="000000"/>
      </a:dk1>
      <a:lt1>
        <a:srgbClr val="FFFFFF"/>
      </a:lt1>
      <a:dk2>
        <a:srgbClr val="003366"/>
      </a:dk2>
      <a:lt2>
        <a:srgbClr val="C0C0C0"/>
      </a:lt2>
      <a:accent1>
        <a:srgbClr val="4EA7EA"/>
      </a:accent1>
      <a:accent2>
        <a:srgbClr val="93C052"/>
      </a:accent2>
      <a:accent3>
        <a:srgbClr val="FFFFFF"/>
      </a:accent3>
      <a:accent4>
        <a:srgbClr val="000000"/>
      </a:accent4>
      <a:accent5>
        <a:srgbClr val="B2D0F3"/>
      </a:accent5>
      <a:accent6>
        <a:srgbClr val="85AE49"/>
      </a:accent6>
      <a:hlink>
        <a:srgbClr val="9999FF"/>
      </a:hlink>
      <a:folHlink>
        <a:srgbClr val="855ADA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3600" dirty="0">
            <a:solidFill>
              <a:schemeClr val="tx2"/>
            </a:solidFill>
            <a:latin typeface="+mn-lt"/>
          </a:defRPr>
        </a:defPPr>
      </a:lstStyle>
    </a:txDef>
  </a:objectDefaults>
  <a:extraClrSchemeLst>
    <a:extraClrScheme>
      <a:clrScheme name="cdb2004204gl 1">
        <a:dk1>
          <a:srgbClr val="000000"/>
        </a:dk1>
        <a:lt1>
          <a:srgbClr val="FFFFFF"/>
        </a:lt1>
        <a:dk2>
          <a:srgbClr val="193583"/>
        </a:dk2>
        <a:lt2>
          <a:srgbClr val="C0C0C0"/>
        </a:lt2>
        <a:accent1>
          <a:srgbClr val="E46C22"/>
        </a:accent1>
        <a:accent2>
          <a:srgbClr val="14CAEE"/>
        </a:accent2>
        <a:accent3>
          <a:srgbClr val="FFFFFF"/>
        </a:accent3>
        <a:accent4>
          <a:srgbClr val="000000"/>
        </a:accent4>
        <a:accent5>
          <a:srgbClr val="EFBAAB"/>
        </a:accent5>
        <a:accent6>
          <a:srgbClr val="11B7D8"/>
        </a:accent6>
        <a:hlink>
          <a:srgbClr val="6A6AE2"/>
        </a:hlink>
        <a:folHlink>
          <a:srgbClr val="66A4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204gl 2">
        <a:dk1>
          <a:srgbClr val="000000"/>
        </a:dk1>
        <a:lt1>
          <a:srgbClr val="FFFFFF"/>
        </a:lt1>
        <a:dk2>
          <a:srgbClr val="003366"/>
        </a:dk2>
        <a:lt2>
          <a:srgbClr val="C0C0C0"/>
        </a:lt2>
        <a:accent1>
          <a:srgbClr val="76CA2A"/>
        </a:accent1>
        <a:accent2>
          <a:srgbClr val="E5772D"/>
        </a:accent2>
        <a:accent3>
          <a:srgbClr val="FFFFFF"/>
        </a:accent3>
        <a:accent4>
          <a:srgbClr val="000000"/>
        </a:accent4>
        <a:accent5>
          <a:srgbClr val="BDE1AC"/>
        </a:accent5>
        <a:accent6>
          <a:srgbClr val="CF6B28"/>
        </a:accent6>
        <a:hlink>
          <a:srgbClr val="1A50B2"/>
        </a:hlink>
        <a:folHlink>
          <a:srgbClr val="855AD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204gl 3">
        <a:dk1>
          <a:srgbClr val="000000"/>
        </a:dk1>
        <a:lt1>
          <a:srgbClr val="FFFFFF"/>
        </a:lt1>
        <a:dk2>
          <a:srgbClr val="003366"/>
        </a:dk2>
        <a:lt2>
          <a:srgbClr val="C0C0C0"/>
        </a:lt2>
        <a:accent1>
          <a:srgbClr val="4EA7EA"/>
        </a:accent1>
        <a:accent2>
          <a:srgbClr val="93C052"/>
        </a:accent2>
        <a:accent3>
          <a:srgbClr val="FFFFFF"/>
        </a:accent3>
        <a:accent4>
          <a:srgbClr val="000000"/>
        </a:accent4>
        <a:accent5>
          <a:srgbClr val="B2D0F3"/>
        </a:accent5>
        <a:accent6>
          <a:srgbClr val="85AE49"/>
        </a:accent6>
        <a:hlink>
          <a:srgbClr val="9999FF"/>
        </a:hlink>
        <a:folHlink>
          <a:srgbClr val="855AD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cdb2004204gl</Template>
  <TotalTime>1200</TotalTime>
  <Words>558</Words>
  <Application>Microsoft Office PowerPoint</Application>
  <PresentationFormat>Экран (4:3)</PresentationFormat>
  <Paragraphs>183</Paragraphs>
  <Slides>21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36" baseType="lpstr">
      <vt:lpstr>Arial</vt:lpstr>
      <vt:lpstr>Wingdings</vt:lpstr>
      <vt:lpstr>Cambria</vt:lpstr>
      <vt:lpstr>Mistral</vt:lpstr>
      <vt:lpstr>Cambria Math</vt:lpstr>
      <vt:lpstr>SchoolBookCTT</vt:lpstr>
      <vt:lpstr>Times New Roman</vt:lpstr>
      <vt:lpstr>Calibri</vt:lpstr>
      <vt:lpstr>Gill Sans MT</vt:lpstr>
      <vt:lpstr>Script MT Bold</vt:lpstr>
      <vt:lpstr>Symbol</vt:lpstr>
      <vt:lpstr>Bookman Old Style</vt:lpstr>
      <vt:lpstr>cdb2004204gl</vt:lpstr>
      <vt:lpstr>Clip</vt:lpstr>
      <vt:lpstr>Формула</vt:lpstr>
      <vt:lpstr>Презентация PowerPoint</vt:lpstr>
      <vt:lpstr>Завдання: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ХФМЛ № 27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Механическое движение</dc:title>
  <dc:creator>Марина Петракова</dc:creator>
  <cp:lastModifiedBy>Марина Юрьевна</cp:lastModifiedBy>
  <cp:revision>155</cp:revision>
  <cp:lastPrinted>2018-07-31T11:33:40Z</cp:lastPrinted>
  <dcterms:created xsi:type="dcterms:W3CDTF">2011-01-07T14:20:32Z</dcterms:created>
  <dcterms:modified xsi:type="dcterms:W3CDTF">2018-07-31T11:35:11Z</dcterms:modified>
</cp:coreProperties>
</file>