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20/8/19</a:t>
            </a:r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DCD1767-543D-4FE6-A9B4-EB878B78F56A}" type="slidenum"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20/8/19</a:t>
            </a:r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DCD1767-543D-4FE6-A9B4-EB878B78F56A}" type="slidenum"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20/8/19</a:t>
            </a:r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DCD1767-543D-4FE6-A9B4-EB878B78F56A}" type="slidenum"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20/8/19</a:t>
            </a:r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DCD1767-543D-4FE6-A9B4-EB878B78F56A}" type="slidenum"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20/8/19</a:t>
            </a:r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DCD1767-543D-4FE6-A9B4-EB878B78F56A}" type="slidenum"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20/8/19</a:t>
            </a:r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DCD1767-543D-4FE6-A9B4-EB878B78F56A}" type="slidenum"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20/8/19</a:t>
            </a:r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DCD1767-543D-4FE6-A9B4-EB878B78F56A}" type="slidenum"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20/8/19</a:t>
            </a:r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DCD1767-543D-4FE6-A9B4-EB878B78F56A}" type="slidenum"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20/8/19</a:t>
            </a:r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DCD1767-543D-4FE6-A9B4-EB878B78F56A}" type="slidenum"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20/8/19</a:t>
            </a:r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DCD1767-543D-4FE6-A9B4-EB878B78F56A}" type="slidenum"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20/8/19</a:t>
            </a:r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DCD1767-543D-4FE6-A9B4-EB878B78F56A}" type="slidenum"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20/8/19</a:t>
            </a:r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8DCD1767-543D-4FE6-A9B4-EB878B78F56A}" type="slidenum">
              <a:rPr lang="uk-UA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uk-U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42852"/>
            <a:ext cx="2448272" cy="1929908"/>
          </a:xfrm>
          <a:prstGeom prst="rect">
            <a:avLst/>
          </a:prstGeom>
        </p:spPr>
      </p:pic>
      <p:sp>
        <p:nvSpPr>
          <p:cNvPr id="81" name="TextShape 1"/>
          <p:cNvSpPr txBox="1"/>
          <p:nvPr/>
        </p:nvSpPr>
        <p:spPr>
          <a:xfrm>
            <a:off x="2712240" y="1556640"/>
            <a:ext cx="501516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755576" y="236070"/>
            <a:ext cx="6840000" cy="342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uk-UA" sz="3600" b="1" strike="noStrike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3600" b="1" i="1" strike="noStrike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Урок № 1               </a:t>
            </a:r>
          </a:p>
          <a:p>
            <a:pPr algn="ctr"/>
            <a:r>
              <a:rPr lang="uk-UA" sz="3600" b="1" i="1" strike="noStrike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3600" b="1" i="1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Лірика </a:t>
            </a:r>
            <a:r>
              <a:rPr lang="uk-UA" sz="36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покоління </a:t>
            </a:r>
            <a:r>
              <a:rPr lang="uk-UA" sz="3600" b="1" i="1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80-х: </a:t>
            </a:r>
            <a:endParaRPr lang="uk-UA" sz="3600" b="1" i="1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endParaRPr lang="uk-UA" sz="1000" b="0" i="1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TextShape 3"/>
          <p:cNvSpPr txBox="1"/>
          <p:nvPr/>
        </p:nvSpPr>
        <p:spPr>
          <a:xfrm>
            <a:off x="1953107" y="1567010"/>
            <a:ext cx="5746320" cy="2788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uk-UA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Культурологічна тематика й літературно-мистецькі алюзії, широкі асоціативні заглиблення, сприйняття культури як факту життя</a:t>
            </a:r>
            <a:endParaRPr lang="uk-UA" sz="1000" b="1" i="1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endParaRPr lang="uk-UA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56" y="4221088"/>
            <a:ext cx="4154760" cy="2524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43808" y="731520"/>
            <a:ext cx="5904656" cy="5217760"/>
          </a:xfrm>
        </p:spPr>
        <p:txBody>
          <a:bodyPr>
            <a:normAutofit/>
          </a:bodyPr>
          <a:lstStyle/>
          <a:p>
            <a:pPr marL="7938" algn="ctr" fontAlgn="auto">
              <a:buFont typeface="Arial"/>
              <a:buNone/>
              <a:defRPr/>
            </a:pPr>
            <a:r>
              <a:rPr lang="uk-UA" altLang="ru-RU" sz="3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 опрацювання теоретичного матеріалу та виконання практичних завдань, виконай тестові завдання!</a:t>
            </a:r>
          </a:p>
          <a:p>
            <a:pPr marL="7938" algn="ctr" fontAlgn="auto">
              <a:buFont typeface="Arial"/>
              <a:buNone/>
              <a:defRPr/>
            </a:pPr>
            <a:r>
              <a:rPr lang="uk-UA" altLang="ru-RU" sz="3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 ти неправильно відповів  на декілька тестових завдань – не засмучуйся, а перечитай теоретичний матеріал ще раз. </a:t>
            </a:r>
          </a:p>
          <a:p>
            <a:pPr marL="7938" algn="ctr" fontAlgn="auto">
              <a:buFont typeface="Arial"/>
              <a:buNone/>
              <a:defRPr/>
            </a:pPr>
            <a:r>
              <a:rPr lang="uk-UA" altLang="ru-RU" sz="3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Бажаємо успіхів!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4" y="2204864"/>
            <a:ext cx="2577116" cy="251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2902320" y="188640"/>
            <a:ext cx="6241680" cy="23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179512" y="29279"/>
            <a:ext cx="8640960" cy="397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just">
              <a:buClr>
                <a:srgbClr val="000000"/>
              </a:buClr>
              <a:buSzPct val="45000"/>
            </a:pPr>
            <a:endParaRPr lang="uk-UA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08000" algn="just">
              <a:buClr>
                <a:srgbClr val="000000"/>
              </a:buClr>
              <a:buSzPct val="45000"/>
            </a:pP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Моренець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наголошував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Усе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розповивалося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у 80-ті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роки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вилилося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могутню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хвилю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′′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вісімдесятників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′′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цілою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плеядою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талантів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концептуально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започатковувалося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′′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краєчку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відлиги</a:t>
            </a:r>
            <a:r>
              <a:rPr lang="en-US" sz="32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′′”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68" y="3645024"/>
            <a:ext cx="4968552" cy="2967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57200" y="1604520"/>
            <a:ext cx="8229240" cy="397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TextShape 3"/>
          <p:cNvSpPr txBox="1"/>
          <p:nvPr/>
        </p:nvSpPr>
        <p:spPr>
          <a:xfrm>
            <a:off x="255714" y="188640"/>
            <a:ext cx="8780782" cy="528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indent="363538" algn="just"/>
            <a:r>
              <a:rPr lang="uk-UA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Київська школа поезії</a:t>
            </a:r>
            <a:r>
              <a:rPr lang="uk-U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рішуче заперечивши такі явища епохи застою </a:t>
            </a:r>
            <a:r>
              <a:rPr lang="uk-UA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конформізм</a:t>
            </a:r>
            <a:r>
              <a:rPr lang="uk-U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засилля </a:t>
            </a:r>
            <a:r>
              <a:rPr lang="uk-UA" sz="3200" b="0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“внутрішнього цензора”, </a:t>
            </a:r>
            <a:r>
              <a:rPr lang="uk-U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ідеологічний диктат, </a:t>
            </a:r>
            <a:r>
              <a:rPr lang="uk-UA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здійснила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кардинальний </a:t>
            </a:r>
            <a:r>
              <a:rPr lang="uk-U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переворот в естетичній свідомості.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6688"/>
            <a:ext cx="4818112" cy="36135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203848" y="764704"/>
            <a:ext cx="5400600" cy="397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just">
              <a:buClr>
                <a:srgbClr val="000000"/>
              </a:buClr>
              <a:buSzPct val="45000"/>
            </a:pP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Вісімдетники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почали</a:t>
            </a:r>
            <a:r>
              <a:rPr lang="en-US" sz="3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публікуватися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умов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уже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послабленої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цензури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i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en-US" sz="3600" b="1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en-US" sz="3600" b="1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1980-х </a:t>
            </a:r>
            <a:r>
              <a:rPr lang="en-US" sz="3600" b="1" i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Вони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провокаційним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поколінням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перевагою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індивідуалізму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колективізмом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поглядах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2400267" cy="2880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11560" y="692696"/>
            <a:ext cx="8280920" cy="397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uk-UA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Поети</a:t>
            </a:r>
            <a:r>
              <a:rPr lang="uk-UA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08000" algn="just">
              <a:buClr>
                <a:srgbClr val="000000"/>
              </a:buClr>
              <a:buSzPct val="45000"/>
            </a:pP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en-US" sz="28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Неборак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І. </a:t>
            </a:r>
            <a:r>
              <a:rPr lang="en-US" sz="28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Римарук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en-US" sz="28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Герасим'юк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О. </a:t>
            </a:r>
            <a:r>
              <a:rPr lang="en-US" sz="28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Забужко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en-US" sz="28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Таран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Н. </a:t>
            </a:r>
            <a:r>
              <a:rPr lang="en-US" sz="28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Білоцерківець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Ю. </a:t>
            </a:r>
            <a:r>
              <a:rPr lang="en-US" sz="28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Андрухович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i="1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           О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Ірванець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К. </a:t>
            </a:r>
            <a:r>
              <a:rPr lang="en-US" sz="28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Москалець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Г. </a:t>
            </a:r>
            <a:r>
              <a:rPr lang="en-US" sz="28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Петросаняк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i="1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             І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Малкович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en-US" sz="28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Мідянка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en-US" sz="28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Цибулько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І. </a:t>
            </a:r>
            <a:r>
              <a:rPr lang="en-US" sz="28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Лучук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i="1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     Н</a:t>
            </a:r>
            <a:r>
              <a:rPr lang="en-US" sz="2800" b="0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0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Гончар</a:t>
            </a:r>
            <a:endParaRPr lang="en-US" sz="2800" b="0" i="1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98" y="3573016"/>
            <a:ext cx="6058644" cy="30293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07504" y="189468"/>
            <a:ext cx="9036496" cy="328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uk-UA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Два напрями у </a:t>
            </a:r>
            <a:r>
              <a:rPr lang="uk-UA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вісімдесятництві</a:t>
            </a:r>
            <a:r>
              <a:rPr lang="uk-UA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метафоризм</a:t>
            </a:r>
            <a:r>
              <a:rPr lang="uk-UA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(В. Герасим’юк, </a:t>
            </a:r>
            <a:r>
              <a:rPr lang="uk-UA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uk-U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Буряк, 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Римарук, І. Малкович, Ю. Андрухович та ін.) та </a:t>
            </a:r>
            <a:r>
              <a:rPr lang="uk-UA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сповідальництво</a:t>
            </a:r>
            <a:r>
              <a:rPr lang="uk-UA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(П. Гірник, 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uk-UA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Герасимчук, С. </a:t>
            </a:r>
            <a:r>
              <a:rPr lang="uk-UA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Чернілевський</a:t>
            </a:r>
            <a:r>
              <a:rPr lang="uk-U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uk-UA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Тимчак</a:t>
            </a:r>
            <a:r>
              <a:rPr lang="uk-U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та ін.</a:t>
            </a:r>
            <a:r>
              <a:rPr lang="uk-UA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24944"/>
            <a:ext cx="5400600" cy="36261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79512" y="505440"/>
            <a:ext cx="8712968" cy="397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7950" indent="606425" algn="just">
              <a:buClr>
                <a:srgbClr val="000000"/>
              </a:buClr>
              <a:buSzPct val="45000"/>
            </a:pP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літературу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тисячоліть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Жулинський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слушно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зауважує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Нова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є.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Вона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спілкується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нами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абстрактності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метафізичності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різномовлення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почута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слухачем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сприйнята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trike="noStrike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відзивності</a:t>
            </a:r>
            <a:r>
              <a:rPr lang="en-US" sz="3200" b="1" i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50" y="4293096"/>
            <a:ext cx="4464491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79512" y="260648"/>
            <a:ext cx="8229240" cy="397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buClr>
                <a:srgbClr val="000000"/>
              </a:buClr>
              <a:buSzPct val="45000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32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Гамір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... і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маг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..."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Гамір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...  і 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маг</a:t>
            </a:r>
            <a:endParaRPr lang="en-US" sz="32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Ухука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макуху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Акин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войовника</a:t>
            </a:r>
            <a:endParaRPr lang="en-US" sz="32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Вимив</a:t>
            </a:r>
            <a:endParaRPr lang="en-US" sz="32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Алмази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сенсу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гусне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сиза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мла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А.Мойсієнко</a:t>
            </a:r>
            <a:endParaRPr lang="en-US" sz="32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49108"/>
            <a:ext cx="2613248" cy="3266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79512" y="188640"/>
            <a:ext cx="7725240" cy="4120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Вічний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паломник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Рудію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ридаю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радію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Снігу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сорти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наче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болю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Вивчаю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сорти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Врешті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живу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умію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Вмираю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вмію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Вчусь</a:t>
            </a:r>
            <a:r>
              <a:rPr lang="en-US" sz="32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боятися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висоти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uk-UA" sz="32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І.</a:t>
            </a:r>
            <a:r>
              <a:rPr lang="en-US" sz="32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Павлюк</a:t>
            </a:r>
            <a:endParaRPr lang="en-US" sz="32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45024"/>
            <a:ext cx="3086824" cy="3086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</TotalTime>
  <Words>375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/>
  <dc:creator>user</dc:creator>
  <dc:description/>
  <cp:lastModifiedBy>Пользователь</cp:lastModifiedBy>
  <cp:revision>41</cp:revision>
  <dcterms:created xsi:type="dcterms:W3CDTF">2018-09-04T12:10:47Z</dcterms:created>
  <dcterms:modified xsi:type="dcterms:W3CDTF">2019-10-01T14:24:03Z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