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  <p:sldMasterId id="2147483741" r:id="rId2"/>
    <p:sldMasterId id="2147483728" r:id="rId3"/>
  </p:sldMasterIdLst>
  <p:notesMasterIdLst>
    <p:notesMasterId r:id="rId21"/>
  </p:notesMasterIdLst>
  <p:sldIdLst>
    <p:sldId id="256" r:id="rId4"/>
    <p:sldId id="273" r:id="rId5"/>
    <p:sldId id="269" r:id="rId6"/>
    <p:sldId id="272" r:id="rId7"/>
    <p:sldId id="286" r:id="rId8"/>
    <p:sldId id="278" r:id="rId9"/>
    <p:sldId id="276" r:id="rId10"/>
    <p:sldId id="271" r:id="rId11"/>
    <p:sldId id="279" r:id="rId12"/>
    <p:sldId id="280" r:id="rId13"/>
    <p:sldId id="281" r:id="rId14"/>
    <p:sldId id="282" r:id="rId15"/>
    <p:sldId id="283" r:id="rId16"/>
    <p:sldId id="284" r:id="rId17"/>
    <p:sldId id="285" r:id="rId18"/>
    <p:sldId id="277" r:id="rId19"/>
    <p:sldId id="274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103" autoAdjust="0"/>
  </p:normalViewPr>
  <p:slideViewPr>
    <p:cSldViewPr snapToGrid="0">
      <p:cViewPr varScale="1">
        <p:scale>
          <a:sx n="66" d="100"/>
          <a:sy n="66" d="100"/>
        </p:scale>
        <p:origin x="644" y="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461633-6E6C-440E-9A12-0E5C4F85896F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824DA1-C009-49C9-B113-A6D925C793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8451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Слайд містить відеоролик.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824DA1-C009-49C9-B113-A6D925C79323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493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Слайд містить гіперпосилання</a:t>
            </a:r>
            <a:r>
              <a:rPr lang="uk-UA" baseline="0" dirty="0" smtClean="0"/>
              <a:t> на </a:t>
            </a:r>
            <a:r>
              <a:rPr lang="uk-UA" baseline="0" dirty="0" err="1" smtClean="0"/>
              <a:t>руханку</a:t>
            </a:r>
            <a:r>
              <a:rPr lang="uk-UA" baseline="0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10998F-4D62-4F22-99CB-7AF1BA82F8FB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656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68188" y="147919"/>
            <a:ext cx="10018765" cy="1313328"/>
          </a:xfrm>
        </p:spPr>
        <p:txBody>
          <a:bodyPr anchor="b">
            <a:normAutofit/>
          </a:bodyPr>
          <a:lstStyle>
            <a:lvl1pPr algn="ctr">
              <a:defRPr sz="5400" b="1" baseline="0"/>
            </a:lvl1pPr>
          </a:lstStyle>
          <a:p>
            <a:r>
              <a:rPr lang="uk-UA" dirty="0" smtClean="0"/>
              <a:t>Іменник як частина мови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63072" y="2249332"/>
            <a:ext cx="8915399" cy="1126283"/>
          </a:xfrm>
        </p:spPr>
        <p:txBody>
          <a:bodyPr anchor="t"/>
          <a:lstStyle>
            <a:lvl1pPr marL="0" indent="0" algn="l">
              <a:buNone/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147919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541" y="354650"/>
            <a:ext cx="1159179" cy="365125"/>
          </a:xfrm>
        </p:spPr>
        <p:txBody>
          <a:bodyPr/>
          <a:lstStyle>
            <a:lvl1pPr>
              <a:defRPr sz="1200"/>
            </a:lvl1pPr>
          </a:lstStyle>
          <a:p>
            <a:r>
              <a:rPr lang="ru-RU" dirty="0" smtClean="0"/>
              <a:t>Урок № 1</a:t>
            </a:r>
            <a:endParaRPr lang="en-US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9700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032D6-2652-4E75-88DC-16A6D6B8000F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384746E-2FAA-41A3-AF18-E3A140A112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3022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032D6-2652-4E75-88DC-16A6D6B8000F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384746E-2FAA-41A3-AF18-E3A140A112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0713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032D6-2652-4E75-88DC-16A6D6B8000F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384746E-2FAA-41A3-AF18-E3A140A1123E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909453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032D6-2652-4E75-88DC-16A6D6B8000F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384746E-2FAA-41A3-AF18-E3A140A112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82070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032D6-2652-4E75-88DC-16A6D6B8000F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384746E-2FAA-41A3-AF18-E3A140A1123E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045667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032D6-2652-4E75-88DC-16A6D6B8000F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384746E-2FAA-41A3-AF18-E3A140A112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5367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032D6-2652-4E75-88DC-16A6D6B8000F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746E-2FAA-41A3-AF18-E3A140A112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55965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032D6-2652-4E75-88DC-16A6D6B8000F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746E-2FAA-41A3-AF18-E3A140A112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1655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5B880-FC77-4937-94F7-0FE919025170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38A5B-E9B9-4F67-AA81-C006D50673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22843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5B880-FC77-4937-94F7-0FE919025170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38A5B-E9B9-4F67-AA81-C006D50673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9917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032D6-2652-4E75-88DC-16A6D6B8000F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746E-2FAA-41A3-AF18-E3A140A112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9422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5B880-FC77-4937-94F7-0FE919025170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38A5B-E9B9-4F67-AA81-C006D50673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32367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5B880-FC77-4937-94F7-0FE919025170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38A5B-E9B9-4F67-AA81-C006D50673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17380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5B880-FC77-4937-94F7-0FE919025170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38A5B-E9B9-4F67-AA81-C006D50673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3727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5B880-FC77-4937-94F7-0FE919025170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38A5B-E9B9-4F67-AA81-C006D50673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04435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5B880-FC77-4937-94F7-0FE919025170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38A5B-E9B9-4F67-AA81-C006D50673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5866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5B880-FC77-4937-94F7-0FE919025170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38A5B-E9B9-4F67-AA81-C006D50673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50659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5B880-FC77-4937-94F7-0FE919025170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38A5B-E9B9-4F67-AA81-C006D50673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47005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5B880-FC77-4937-94F7-0FE919025170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38A5B-E9B9-4F67-AA81-C006D50673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92583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5B880-FC77-4937-94F7-0FE919025170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38A5B-E9B9-4F67-AA81-C006D50673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26561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79CF9-E72B-4C04-A33E-5061224B3482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20BB0-E30E-4588-92F8-1DA8CBEE3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5328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032D6-2652-4E75-88DC-16A6D6B8000F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746E-2FAA-41A3-AF18-E3A140A112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77244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79CF9-E72B-4C04-A33E-5061224B3482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20BB0-E30E-4588-92F8-1DA8CBEE3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5808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79CF9-E72B-4C04-A33E-5061224B3482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20BB0-E30E-4588-92F8-1DA8CBEE3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54844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79CF9-E72B-4C04-A33E-5061224B3482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20BB0-E30E-4588-92F8-1DA8CBEE3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17750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79CF9-E72B-4C04-A33E-5061224B3482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20BB0-E30E-4588-92F8-1DA8CBEE3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2082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79CF9-E72B-4C04-A33E-5061224B3482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20BB0-E30E-4588-92F8-1DA8CBEE3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43130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79CF9-E72B-4C04-A33E-5061224B3482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20BB0-E30E-4588-92F8-1DA8CBEE3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67593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79CF9-E72B-4C04-A33E-5061224B3482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20BB0-E30E-4588-92F8-1DA8CBEE3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98719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79CF9-E72B-4C04-A33E-5061224B3482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20BB0-E30E-4588-92F8-1DA8CBEE3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19279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79CF9-E72B-4C04-A33E-5061224B3482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20BB0-E30E-4588-92F8-1DA8CBEE3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00707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79CF9-E72B-4C04-A33E-5061224B3482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20BB0-E30E-4588-92F8-1DA8CBEE3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8080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032D6-2652-4E75-88DC-16A6D6B8000F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384746E-2FAA-41A3-AF18-E3A140A112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0948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032D6-2652-4E75-88DC-16A6D6B8000F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384746E-2FAA-41A3-AF18-E3A140A112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9119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032D6-2652-4E75-88DC-16A6D6B8000F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384746E-2FAA-41A3-AF18-E3A140A112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341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032D6-2652-4E75-88DC-16A6D6B8000F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746E-2FAA-41A3-AF18-E3A140A112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4985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032D6-2652-4E75-88DC-16A6D6B8000F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746E-2FAA-41A3-AF18-E3A140A112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5614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032D6-2652-4E75-88DC-16A6D6B8000F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746E-2FAA-41A3-AF18-E3A140A112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1719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A032D6-2652-4E75-88DC-16A6D6B8000F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1384746E-2FAA-41A3-AF18-E3A140A112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4708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40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D5B880-FC77-4937-94F7-0FE919025170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B38A5B-E9B9-4F67-AA81-C006D50673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8839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079CF9-E72B-4C04-A33E-5061224B3482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F20BB0-E30E-4588-92F8-1DA8CBEE3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9550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tkachnko.blogspot.com/2014/12/blog-post_94.html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hyperlink" Target="https://youtu.be/TAKi6v0wghc" TargetMode="External"/><Relationship Id="rId4" Type="http://schemas.openxmlformats.org/officeDocument/2006/relationships/hyperlink" Target="https://youtu.be/OZ_dWfeVal4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hyperlink" Target="https://youtu.be/zPMryG8fqNY" TargetMode="Externa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" t="2649" r="1419" b="3631"/>
          <a:stretch/>
        </p:blipFill>
        <p:spPr>
          <a:xfrm>
            <a:off x="2240071" y="217751"/>
            <a:ext cx="8354729" cy="52168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66980" y="1202635"/>
            <a:ext cx="7900909" cy="1563494"/>
          </a:xfrm>
        </p:spPr>
        <p:txBody>
          <a:bodyPr>
            <a:norm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Рід іменника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703" y="2254267"/>
            <a:ext cx="4501364" cy="446898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80360" y="217751"/>
            <a:ext cx="15696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Просто</a:t>
            </a:r>
          </a:p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 про складне</a:t>
            </a:r>
            <a:endParaRPr lang="ru-RU" sz="1600" b="1" i="1" cap="none" spc="0" dirty="0">
              <a:ln/>
              <a:solidFill>
                <a:srgbClr val="0070C0"/>
              </a:solidFill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36745" y="510138"/>
            <a:ext cx="183255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Заняття</a:t>
            </a:r>
            <a:r>
              <a:rPr lang="ru-RU" sz="2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000" b="1" cap="none" spc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ru-RU" sz="2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№ 3</a:t>
            </a:r>
            <a:endParaRPr lang="ru-RU" sz="2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23131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250" y="4918509"/>
            <a:ext cx="1817817" cy="180473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111063" y="253566"/>
            <a:ext cx="15696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Просто</a:t>
            </a:r>
          </a:p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 про складне</a:t>
            </a:r>
            <a:endParaRPr lang="ru-RU" sz="1600" b="1" i="1" cap="none" spc="0" dirty="0">
              <a:ln/>
              <a:solidFill>
                <a:srgbClr val="0070C0"/>
              </a:solidFill>
              <a:effectLst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87468" y="53511"/>
            <a:ext cx="958157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ru-RU" sz="4800" b="1" dirty="0" err="1" smtClean="0">
                <a:ln/>
                <a:solidFill>
                  <a:schemeClr val="accent3"/>
                </a:solidFill>
              </a:rPr>
              <a:t>Перевіримо</a:t>
            </a:r>
            <a:r>
              <a:rPr lang="ru-RU" sz="4800" b="1" dirty="0" smtClean="0">
                <a:ln/>
                <a:solidFill>
                  <a:schemeClr val="accent3"/>
                </a:solidFill>
              </a:rPr>
              <a:t>, як </a:t>
            </a:r>
            <a:r>
              <a:rPr lang="ru-RU" sz="4800" b="1" dirty="0" err="1" smtClean="0">
                <a:ln/>
                <a:solidFill>
                  <a:schemeClr val="accent3"/>
                </a:solidFill>
              </a:rPr>
              <a:t>ти</a:t>
            </a:r>
            <a:r>
              <a:rPr lang="ru-RU" sz="4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4800" b="1" dirty="0" err="1" smtClean="0">
                <a:ln/>
                <a:solidFill>
                  <a:schemeClr val="accent3"/>
                </a:solidFill>
              </a:rPr>
              <a:t>засвоїв</a:t>
            </a:r>
            <a:r>
              <a:rPr lang="ru-RU" sz="4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4800" b="1" dirty="0" err="1" smtClean="0">
                <a:ln/>
                <a:solidFill>
                  <a:schemeClr val="accent3"/>
                </a:solidFill>
              </a:rPr>
              <a:t>теоретичний</a:t>
            </a:r>
            <a:r>
              <a:rPr lang="ru-RU" sz="4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4800" b="1" dirty="0" err="1" smtClean="0">
                <a:ln/>
                <a:solidFill>
                  <a:schemeClr val="accent3"/>
                </a:solidFill>
              </a:rPr>
              <a:t>матеріал</a:t>
            </a:r>
            <a:r>
              <a:rPr lang="uk-UA" sz="4800" b="1" dirty="0" smtClean="0">
                <a:ln/>
                <a:solidFill>
                  <a:schemeClr val="accent3"/>
                </a:solidFill>
              </a:rPr>
              <a:t> уроку!</a:t>
            </a:r>
            <a:endParaRPr lang="ru-RU" sz="4800" b="1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19125" y="1827343"/>
            <a:ext cx="6096000" cy="3755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6177" y="5573028"/>
            <a:ext cx="5801896" cy="133309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73767" y="3772230"/>
            <a:ext cx="1006645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800" b="1" dirty="0" smtClean="0">
                <a:solidFill>
                  <a:srgbClr val="0070C0"/>
                </a:solidFill>
              </a:rPr>
              <a:t>Він, мій, цей.</a:t>
            </a:r>
          </a:p>
          <a:p>
            <a:pPr algn="just"/>
            <a:r>
              <a:rPr lang="uk-UA" sz="2800" b="1" dirty="0" smtClean="0">
                <a:solidFill>
                  <a:srgbClr val="00B050"/>
                </a:solidFill>
              </a:rPr>
              <a:t>Наприклад, слово «м’яч» чоловічого роду, оскільки до нього можна підібрати допоміжні слова «ВІН», «МІЙ», «ЦЕЙ».</a:t>
            </a:r>
            <a:endParaRPr lang="ru-RU" sz="2800" b="1" dirty="0">
              <a:solidFill>
                <a:srgbClr val="00B05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0257" y="1966758"/>
            <a:ext cx="1159844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2. </a:t>
            </a:r>
            <a:r>
              <a:rPr lang="ru-RU" sz="3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Назви</a:t>
            </a:r>
            <a:r>
              <a:rPr lang="ru-RU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 </a:t>
            </a:r>
            <a:r>
              <a:rPr lang="ru-RU" sz="3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допоміжні</a:t>
            </a:r>
            <a:r>
              <a:rPr lang="ru-RU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 слова для </a:t>
            </a:r>
            <a:r>
              <a:rPr lang="ru-RU" sz="3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визначення</a:t>
            </a:r>
            <a:r>
              <a:rPr lang="ru-RU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 </a:t>
            </a:r>
            <a:r>
              <a:rPr lang="ru-RU" sz="3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іменників</a:t>
            </a:r>
            <a:r>
              <a:rPr lang="ru-RU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 </a:t>
            </a:r>
            <a:r>
              <a:rPr lang="ru-RU" sz="3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чоловічого</a:t>
            </a:r>
            <a:r>
              <a:rPr lang="ru-RU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 роду.</a:t>
            </a:r>
            <a:endParaRPr lang="ru-RU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67595" y="3054160"/>
            <a:ext cx="548259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Правильна </a:t>
            </a:r>
            <a:r>
              <a:rPr lang="ru-RU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відповідь</a:t>
            </a:r>
            <a:endParaRPr lang="ru-RU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408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5711" y="5188017"/>
            <a:ext cx="1546356" cy="153523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111063" y="253566"/>
            <a:ext cx="15696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Просто</a:t>
            </a:r>
          </a:p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 про складне</a:t>
            </a:r>
            <a:endParaRPr lang="ru-RU" sz="1600" b="1" i="1" cap="none" spc="0" dirty="0">
              <a:ln/>
              <a:solidFill>
                <a:srgbClr val="0070C0"/>
              </a:solidFill>
              <a:effectLst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87468" y="53511"/>
            <a:ext cx="958157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ru-RU" sz="4800" b="1" dirty="0" err="1" smtClean="0">
                <a:ln/>
                <a:solidFill>
                  <a:schemeClr val="accent3"/>
                </a:solidFill>
              </a:rPr>
              <a:t>Перевіримо</a:t>
            </a:r>
            <a:r>
              <a:rPr lang="ru-RU" sz="4800" b="1" dirty="0" smtClean="0">
                <a:ln/>
                <a:solidFill>
                  <a:schemeClr val="accent3"/>
                </a:solidFill>
              </a:rPr>
              <a:t>, як </a:t>
            </a:r>
            <a:r>
              <a:rPr lang="ru-RU" sz="4800" b="1" dirty="0" err="1" smtClean="0">
                <a:ln/>
                <a:solidFill>
                  <a:schemeClr val="accent3"/>
                </a:solidFill>
              </a:rPr>
              <a:t>ти</a:t>
            </a:r>
            <a:r>
              <a:rPr lang="ru-RU" sz="4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4800" b="1" dirty="0" err="1" smtClean="0">
                <a:ln/>
                <a:solidFill>
                  <a:schemeClr val="accent3"/>
                </a:solidFill>
              </a:rPr>
              <a:t>засвоїв</a:t>
            </a:r>
            <a:r>
              <a:rPr lang="ru-RU" sz="4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4800" b="1" dirty="0" err="1" smtClean="0">
                <a:ln/>
                <a:solidFill>
                  <a:schemeClr val="accent3"/>
                </a:solidFill>
              </a:rPr>
              <a:t>теоретичний</a:t>
            </a:r>
            <a:r>
              <a:rPr lang="ru-RU" sz="4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4800" b="1" dirty="0" err="1" smtClean="0">
                <a:ln/>
                <a:solidFill>
                  <a:schemeClr val="accent3"/>
                </a:solidFill>
              </a:rPr>
              <a:t>матеріал</a:t>
            </a:r>
            <a:r>
              <a:rPr lang="uk-UA" sz="4800" b="1" dirty="0" smtClean="0">
                <a:ln/>
                <a:solidFill>
                  <a:schemeClr val="accent3"/>
                </a:solidFill>
              </a:rPr>
              <a:t> уроку!</a:t>
            </a:r>
            <a:endParaRPr lang="ru-RU" sz="4800" b="1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19125" y="1827343"/>
            <a:ext cx="6096000" cy="3755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6177" y="5573028"/>
            <a:ext cx="5801896" cy="133309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73767" y="3823906"/>
            <a:ext cx="1025895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800" b="1" dirty="0" smtClean="0">
                <a:solidFill>
                  <a:srgbClr val="0070C0"/>
                </a:solidFill>
              </a:rPr>
              <a:t>Вона, моя, ця.</a:t>
            </a:r>
          </a:p>
          <a:p>
            <a:pPr algn="just"/>
            <a:r>
              <a:rPr lang="uk-UA" sz="2800" b="1" dirty="0" smtClean="0">
                <a:solidFill>
                  <a:srgbClr val="00B050"/>
                </a:solidFill>
              </a:rPr>
              <a:t>Наприклад, слово «подруга» жіночого роду, оскільки до нього можна підібрати допоміжні слова «ВОНА», «МОЯ», «ЦЯ».</a:t>
            </a:r>
            <a:endParaRPr lang="ru-RU" sz="2800" b="1" dirty="0">
              <a:solidFill>
                <a:srgbClr val="00B05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0257" y="1966758"/>
            <a:ext cx="1159844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3</a:t>
            </a:r>
            <a:r>
              <a:rPr lang="ru-RU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. </a:t>
            </a:r>
            <a:r>
              <a:rPr lang="ru-RU" sz="3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Назви</a:t>
            </a:r>
            <a:r>
              <a:rPr lang="ru-RU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 </a:t>
            </a:r>
            <a:r>
              <a:rPr lang="ru-RU" sz="3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допоміжні</a:t>
            </a:r>
            <a:r>
              <a:rPr lang="ru-RU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 слова для </a:t>
            </a:r>
            <a:r>
              <a:rPr lang="ru-RU" sz="3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визначення</a:t>
            </a:r>
            <a:r>
              <a:rPr lang="ru-RU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 </a:t>
            </a:r>
            <a:r>
              <a:rPr lang="ru-RU" sz="3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іменників</a:t>
            </a:r>
            <a:r>
              <a:rPr lang="ru-RU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 </a:t>
            </a:r>
            <a:r>
              <a:rPr lang="ru-RU" sz="3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жіночого</a:t>
            </a:r>
            <a:r>
              <a:rPr lang="ru-RU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 роду.</a:t>
            </a:r>
            <a:endParaRPr lang="ru-RU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67595" y="3054160"/>
            <a:ext cx="548259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Правильна </a:t>
            </a:r>
            <a:r>
              <a:rPr lang="ru-RU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відповідь</a:t>
            </a:r>
            <a:endParaRPr lang="ru-RU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037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7541" y="5130265"/>
            <a:ext cx="1604526" cy="159298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111063" y="253566"/>
            <a:ext cx="15696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Просто</a:t>
            </a:r>
          </a:p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 про складне</a:t>
            </a:r>
            <a:endParaRPr lang="ru-RU" sz="1600" b="1" i="1" cap="none" spc="0" dirty="0">
              <a:ln/>
              <a:solidFill>
                <a:srgbClr val="0070C0"/>
              </a:solidFill>
              <a:effectLst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87468" y="53511"/>
            <a:ext cx="958157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ru-RU" sz="4800" b="1" dirty="0" err="1" smtClean="0">
                <a:ln/>
                <a:solidFill>
                  <a:schemeClr val="accent3"/>
                </a:solidFill>
              </a:rPr>
              <a:t>Перевіримо</a:t>
            </a:r>
            <a:r>
              <a:rPr lang="ru-RU" sz="4800" b="1" dirty="0" smtClean="0">
                <a:ln/>
                <a:solidFill>
                  <a:schemeClr val="accent3"/>
                </a:solidFill>
              </a:rPr>
              <a:t>, як </a:t>
            </a:r>
            <a:r>
              <a:rPr lang="ru-RU" sz="4800" b="1" dirty="0" err="1" smtClean="0">
                <a:ln/>
                <a:solidFill>
                  <a:schemeClr val="accent3"/>
                </a:solidFill>
              </a:rPr>
              <a:t>ти</a:t>
            </a:r>
            <a:r>
              <a:rPr lang="ru-RU" sz="4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4800" b="1" dirty="0" err="1" smtClean="0">
                <a:ln/>
                <a:solidFill>
                  <a:schemeClr val="accent3"/>
                </a:solidFill>
              </a:rPr>
              <a:t>засвоїв</a:t>
            </a:r>
            <a:r>
              <a:rPr lang="ru-RU" sz="4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4800" b="1" dirty="0" err="1" smtClean="0">
                <a:ln/>
                <a:solidFill>
                  <a:schemeClr val="accent3"/>
                </a:solidFill>
              </a:rPr>
              <a:t>теоретичний</a:t>
            </a:r>
            <a:r>
              <a:rPr lang="ru-RU" sz="4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4800" b="1" dirty="0" err="1" smtClean="0">
                <a:ln/>
                <a:solidFill>
                  <a:schemeClr val="accent3"/>
                </a:solidFill>
              </a:rPr>
              <a:t>матеріал</a:t>
            </a:r>
            <a:r>
              <a:rPr lang="uk-UA" sz="4800" b="1" dirty="0" smtClean="0">
                <a:ln/>
                <a:solidFill>
                  <a:schemeClr val="accent3"/>
                </a:solidFill>
              </a:rPr>
              <a:t> уроку!</a:t>
            </a:r>
            <a:endParaRPr lang="ru-RU" sz="4800" b="1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19125" y="1827343"/>
            <a:ext cx="6096000" cy="3755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6177" y="5573028"/>
            <a:ext cx="5801896" cy="133309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73767" y="3823906"/>
            <a:ext cx="1025895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800" b="1" dirty="0" smtClean="0">
                <a:solidFill>
                  <a:srgbClr val="0070C0"/>
                </a:solidFill>
              </a:rPr>
              <a:t>Воно, моє, це.</a:t>
            </a:r>
          </a:p>
          <a:p>
            <a:pPr algn="just"/>
            <a:r>
              <a:rPr lang="uk-UA" sz="2800" b="1" dirty="0" smtClean="0">
                <a:solidFill>
                  <a:srgbClr val="00B050"/>
                </a:solidFill>
              </a:rPr>
              <a:t>Наприклад, слово «сонце» середнього роду, оскільки до нього можна підібрати допоміжні слова «ВОНО», «МОЄ», «ЦЕ».</a:t>
            </a:r>
            <a:endParaRPr lang="ru-RU" sz="2800" b="1" dirty="0">
              <a:solidFill>
                <a:srgbClr val="00B05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0257" y="1966758"/>
            <a:ext cx="1159844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4</a:t>
            </a:r>
            <a:r>
              <a:rPr lang="ru-RU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. </a:t>
            </a:r>
            <a:r>
              <a:rPr lang="ru-RU" sz="3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Назви</a:t>
            </a:r>
            <a:r>
              <a:rPr lang="ru-RU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 </a:t>
            </a:r>
            <a:r>
              <a:rPr lang="ru-RU" sz="3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допоміжні</a:t>
            </a:r>
            <a:r>
              <a:rPr lang="ru-RU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 слова для </a:t>
            </a:r>
            <a:r>
              <a:rPr lang="ru-RU" sz="3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визначення</a:t>
            </a:r>
            <a:r>
              <a:rPr lang="ru-RU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 </a:t>
            </a:r>
            <a:r>
              <a:rPr lang="ru-RU" sz="3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іменників</a:t>
            </a:r>
            <a:r>
              <a:rPr lang="ru-RU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 </a:t>
            </a:r>
            <a:r>
              <a:rPr lang="ru-RU" sz="3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середнього</a:t>
            </a:r>
            <a:r>
              <a:rPr lang="ru-RU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 роду.</a:t>
            </a:r>
            <a:endParaRPr lang="ru-RU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67595" y="3054160"/>
            <a:ext cx="548259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Правильна </a:t>
            </a:r>
            <a:r>
              <a:rPr lang="ru-RU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відповідь</a:t>
            </a:r>
            <a:endParaRPr lang="ru-RU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902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724" y="5265019"/>
            <a:ext cx="1614221" cy="160260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111063" y="253566"/>
            <a:ext cx="15696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Просто</a:t>
            </a:r>
          </a:p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 про складне</a:t>
            </a:r>
            <a:endParaRPr lang="ru-RU" sz="1600" b="1" i="1" cap="none" spc="0" dirty="0">
              <a:ln/>
              <a:solidFill>
                <a:srgbClr val="0070C0"/>
              </a:solidFill>
              <a:effectLst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87468" y="53511"/>
            <a:ext cx="958157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ru-RU" sz="4800" b="1" dirty="0" err="1" smtClean="0">
                <a:ln/>
                <a:solidFill>
                  <a:schemeClr val="accent3"/>
                </a:solidFill>
              </a:rPr>
              <a:t>Перевіримо</a:t>
            </a:r>
            <a:r>
              <a:rPr lang="ru-RU" sz="4800" b="1" dirty="0" smtClean="0">
                <a:ln/>
                <a:solidFill>
                  <a:schemeClr val="accent3"/>
                </a:solidFill>
              </a:rPr>
              <a:t>, як </a:t>
            </a:r>
            <a:r>
              <a:rPr lang="ru-RU" sz="4800" b="1" dirty="0" err="1" smtClean="0">
                <a:ln/>
                <a:solidFill>
                  <a:schemeClr val="accent3"/>
                </a:solidFill>
              </a:rPr>
              <a:t>ти</a:t>
            </a:r>
            <a:r>
              <a:rPr lang="ru-RU" sz="4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4800" b="1" dirty="0" err="1" smtClean="0">
                <a:ln/>
                <a:solidFill>
                  <a:schemeClr val="accent3"/>
                </a:solidFill>
              </a:rPr>
              <a:t>засвоїв</a:t>
            </a:r>
            <a:r>
              <a:rPr lang="ru-RU" sz="4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4800" b="1" dirty="0" err="1" smtClean="0">
                <a:ln/>
                <a:solidFill>
                  <a:schemeClr val="accent3"/>
                </a:solidFill>
              </a:rPr>
              <a:t>теоретичний</a:t>
            </a:r>
            <a:r>
              <a:rPr lang="ru-RU" sz="4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4800" b="1" dirty="0" err="1" smtClean="0">
                <a:ln/>
                <a:solidFill>
                  <a:schemeClr val="accent3"/>
                </a:solidFill>
              </a:rPr>
              <a:t>матеріал</a:t>
            </a:r>
            <a:r>
              <a:rPr lang="uk-UA" sz="4800" b="1" dirty="0" smtClean="0">
                <a:ln/>
                <a:solidFill>
                  <a:schemeClr val="accent3"/>
                </a:solidFill>
              </a:rPr>
              <a:t> уроку!</a:t>
            </a:r>
            <a:endParaRPr lang="ru-RU" sz="4800" b="1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19125" y="1827343"/>
            <a:ext cx="6096000" cy="3755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6177" y="5573028"/>
            <a:ext cx="5801896" cy="133309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73767" y="3677510"/>
            <a:ext cx="1050921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800" b="1" dirty="0" smtClean="0">
                <a:solidFill>
                  <a:srgbClr val="0070C0"/>
                </a:solidFill>
              </a:rPr>
              <a:t>«Хто?» для іменників, що належать до істот </a:t>
            </a:r>
            <a:r>
              <a:rPr lang="uk-UA" sz="2800" b="1" dirty="0">
                <a:solidFill>
                  <a:srgbClr val="0070C0"/>
                </a:solidFill>
              </a:rPr>
              <a:t>а</a:t>
            </a:r>
            <a:r>
              <a:rPr lang="uk-UA" sz="2800" b="1" dirty="0" smtClean="0">
                <a:solidFill>
                  <a:srgbClr val="0070C0"/>
                </a:solidFill>
              </a:rPr>
              <a:t>бо «Що?» до </a:t>
            </a:r>
            <a:r>
              <a:rPr lang="uk-UA" sz="2800" b="1" dirty="0" err="1" smtClean="0">
                <a:solidFill>
                  <a:srgbClr val="0070C0"/>
                </a:solidFill>
              </a:rPr>
              <a:t>іменніків</a:t>
            </a:r>
            <a:r>
              <a:rPr lang="uk-UA" sz="2800" b="1" dirty="0" smtClean="0">
                <a:solidFill>
                  <a:srgbClr val="0070C0"/>
                </a:solidFill>
              </a:rPr>
              <a:t>, які належать до неістот.</a:t>
            </a:r>
          </a:p>
          <a:p>
            <a:pPr algn="just"/>
            <a:r>
              <a:rPr lang="uk-UA" sz="2800" b="1" dirty="0" smtClean="0">
                <a:solidFill>
                  <a:srgbClr val="00B050"/>
                </a:solidFill>
              </a:rPr>
              <a:t>Наприклад, у іменника «акваріума», який відповідає на питання «ЧОГО?» початковою формою буде «акваріум».</a:t>
            </a:r>
            <a:endParaRPr lang="ru-RU" sz="2800" b="1" dirty="0">
              <a:solidFill>
                <a:srgbClr val="00B05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0257" y="1966758"/>
            <a:ext cx="1159844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5</a:t>
            </a:r>
            <a:r>
              <a:rPr lang="ru-RU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. На </a:t>
            </a:r>
            <a:r>
              <a:rPr lang="ru-RU" sz="3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які</a:t>
            </a:r>
            <a:r>
              <a:rPr lang="ru-RU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 </a:t>
            </a:r>
            <a:r>
              <a:rPr lang="ru-RU" sz="3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питання</a:t>
            </a:r>
            <a:r>
              <a:rPr lang="ru-RU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 </a:t>
            </a:r>
            <a:r>
              <a:rPr lang="ru-RU" sz="3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відповідає</a:t>
            </a:r>
            <a:r>
              <a:rPr lang="ru-RU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 </a:t>
            </a:r>
            <a:r>
              <a:rPr lang="ru-RU" sz="3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іменник</a:t>
            </a:r>
            <a:r>
              <a:rPr lang="ru-RU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, </a:t>
            </a:r>
            <a:r>
              <a:rPr lang="ru-RU" sz="3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який</a:t>
            </a:r>
            <a:r>
              <a:rPr lang="ru-RU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 </a:t>
            </a:r>
            <a:r>
              <a:rPr lang="ru-RU" sz="3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стоїть</a:t>
            </a:r>
            <a:r>
              <a:rPr lang="ru-RU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 у </a:t>
            </a:r>
            <a:r>
              <a:rPr lang="ru-RU" sz="3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початковій</a:t>
            </a:r>
            <a:r>
              <a:rPr lang="ru-RU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 </a:t>
            </a:r>
            <a:r>
              <a:rPr lang="ru-RU" sz="3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формі</a:t>
            </a:r>
            <a:r>
              <a:rPr lang="ru-RU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?</a:t>
            </a:r>
            <a:endParaRPr lang="ru-RU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67595" y="3054160"/>
            <a:ext cx="548259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Правильна </a:t>
            </a:r>
            <a:r>
              <a:rPr lang="ru-RU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відповідь</a:t>
            </a:r>
            <a:endParaRPr lang="ru-RU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404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724" y="5265019"/>
            <a:ext cx="1614221" cy="160260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111063" y="253566"/>
            <a:ext cx="15696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Просто</a:t>
            </a:r>
          </a:p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 про складне</a:t>
            </a:r>
            <a:endParaRPr lang="ru-RU" sz="1600" b="1" i="1" cap="none" spc="0" dirty="0">
              <a:ln/>
              <a:solidFill>
                <a:srgbClr val="0070C0"/>
              </a:solidFill>
              <a:effectLst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87468" y="53511"/>
            <a:ext cx="958157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ru-RU" sz="4800" b="1" dirty="0" err="1" smtClean="0">
                <a:ln/>
                <a:solidFill>
                  <a:schemeClr val="accent3"/>
                </a:solidFill>
              </a:rPr>
              <a:t>Перевіримо</a:t>
            </a:r>
            <a:r>
              <a:rPr lang="ru-RU" sz="4800" b="1" dirty="0" smtClean="0">
                <a:ln/>
                <a:solidFill>
                  <a:schemeClr val="accent3"/>
                </a:solidFill>
              </a:rPr>
              <a:t>, як </a:t>
            </a:r>
            <a:r>
              <a:rPr lang="ru-RU" sz="4800" b="1" dirty="0" err="1" smtClean="0">
                <a:ln/>
                <a:solidFill>
                  <a:schemeClr val="accent3"/>
                </a:solidFill>
              </a:rPr>
              <a:t>ти</a:t>
            </a:r>
            <a:r>
              <a:rPr lang="ru-RU" sz="4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4800" b="1" dirty="0" err="1" smtClean="0">
                <a:ln/>
                <a:solidFill>
                  <a:schemeClr val="accent3"/>
                </a:solidFill>
              </a:rPr>
              <a:t>засвоїв</a:t>
            </a:r>
            <a:r>
              <a:rPr lang="ru-RU" sz="4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4800" b="1" dirty="0" err="1" smtClean="0">
                <a:ln/>
                <a:solidFill>
                  <a:schemeClr val="accent3"/>
                </a:solidFill>
              </a:rPr>
              <a:t>теоретичний</a:t>
            </a:r>
            <a:r>
              <a:rPr lang="ru-RU" sz="4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4800" b="1" dirty="0" err="1" smtClean="0">
                <a:ln/>
                <a:solidFill>
                  <a:schemeClr val="accent3"/>
                </a:solidFill>
              </a:rPr>
              <a:t>матеріал</a:t>
            </a:r>
            <a:r>
              <a:rPr lang="uk-UA" sz="4800" b="1" dirty="0" smtClean="0">
                <a:ln/>
                <a:solidFill>
                  <a:schemeClr val="accent3"/>
                </a:solidFill>
              </a:rPr>
              <a:t> уроку!</a:t>
            </a:r>
            <a:endParaRPr lang="ru-RU" sz="4800" b="1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19125" y="1827343"/>
            <a:ext cx="6096000" cy="3755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6177" y="5573028"/>
            <a:ext cx="5801896" cy="133309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21621" y="3880024"/>
            <a:ext cx="1050921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buAutoNum type="arabicPeriod"/>
            </a:pPr>
            <a:r>
              <a:rPr lang="uk-UA" sz="2800" b="1" dirty="0" smtClean="0">
                <a:solidFill>
                  <a:srgbClr val="0070C0"/>
                </a:solidFill>
              </a:rPr>
              <a:t>Поставити іменник у початкову форму.</a:t>
            </a:r>
          </a:p>
          <a:p>
            <a:pPr marL="514350" indent="-514350" algn="just">
              <a:buAutoNum type="arabicPeriod"/>
            </a:pPr>
            <a:r>
              <a:rPr lang="uk-UA" sz="2800" b="1" dirty="0" smtClean="0">
                <a:solidFill>
                  <a:srgbClr val="0070C0"/>
                </a:solidFill>
              </a:rPr>
              <a:t>Зіставити іменник із допоміжними словами (він, вона, воно або мій, моя, моє, або цей, ця, це)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50257" y="1966758"/>
            <a:ext cx="1159844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6</a:t>
            </a:r>
            <a:r>
              <a:rPr lang="ru-RU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. </a:t>
            </a:r>
            <a:r>
              <a:rPr lang="ru-RU" sz="3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Які</a:t>
            </a:r>
            <a:r>
              <a:rPr lang="ru-RU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 </a:t>
            </a:r>
            <a:r>
              <a:rPr lang="ru-RU" sz="3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дії</a:t>
            </a:r>
            <a:r>
              <a:rPr lang="ru-RU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 </a:t>
            </a:r>
            <a:r>
              <a:rPr lang="ru-RU" sz="3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необхідно</a:t>
            </a:r>
            <a:r>
              <a:rPr lang="ru-RU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 </a:t>
            </a:r>
            <a:r>
              <a:rPr lang="ru-RU" sz="3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зробити</a:t>
            </a:r>
            <a:r>
              <a:rPr lang="ru-RU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, </a:t>
            </a:r>
            <a:r>
              <a:rPr lang="ru-RU" sz="3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щоб</a:t>
            </a:r>
            <a:r>
              <a:rPr lang="ru-RU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 </a:t>
            </a:r>
            <a:r>
              <a:rPr lang="ru-RU" sz="3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визначити</a:t>
            </a:r>
            <a:r>
              <a:rPr lang="ru-RU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 </a:t>
            </a:r>
            <a:r>
              <a:rPr lang="ru-RU" sz="3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рід</a:t>
            </a:r>
            <a:r>
              <a:rPr lang="ru-RU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 </a:t>
            </a:r>
            <a:r>
              <a:rPr lang="ru-RU" sz="3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іменника</a:t>
            </a:r>
            <a:r>
              <a:rPr lang="ru-RU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?</a:t>
            </a:r>
            <a:endParaRPr lang="ru-RU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67595" y="3054160"/>
            <a:ext cx="548259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Правильна </a:t>
            </a:r>
            <a:r>
              <a:rPr lang="ru-RU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відповідь</a:t>
            </a:r>
            <a:endParaRPr lang="ru-RU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726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724" y="5265019"/>
            <a:ext cx="1614221" cy="160260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111063" y="253566"/>
            <a:ext cx="15696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Просто</a:t>
            </a:r>
          </a:p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 про складне</a:t>
            </a:r>
            <a:endParaRPr lang="ru-RU" sz="1600" b="1" i="1" cap="none" spc="0" dirty="0">
              <a:ln/>
              <a:solidFill>
                <a:srgbClr val="0070C0"/>
              </a:solidFill>
              <a:effectLst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87468" y="53511"/>
            <a:ext cx="958157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ru-RU" sz="4800" b="1" dirty="0" err="1" smtClean="0">
                <a:ln/>
                <a:solidFill>
                  <a:schemeClr val="accent3"/>
                </a:solidFill>
              </a:rPr>
              <a:t>Перевіримо</a:t>
            </a:r>
            <a:r>
              <a:rPr lang="ru-RU" sz="4800" b="1" dirty="0" smtClean="0">
                <a:ln/>
                <a:solidFill>
                  <a:schemeClr val="accent3"/>
                </a:solidFill>
              </a:rPr>
              <a:t>, як </a:t>
            </a:r>
            <a:r>
              <a:rPr lang="ru-RU" sz="4800" b="1" dirty="0" err="1" smtClean="0">
                <a:ln/>
                <a:solidFill>
                  <a:schemeClr val="accent3"/>
                </a:solidFill>
              </a:rPr>
              <a:t>ти</a:t>
            </a:r>
            <a:r>
              <a:rPr lang="ru-RU" sz="4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4800" b="1" dirty="0" err="1" smtClean="0">
                <a:ln/>
                <a:solidFill>
                  <a:schemeClr val="accent3"/>
                </a:solidFill>
              </a:rPr>
              <a:t>засвоїв</a:t>
            </a:r>
            <a:r>
              <a:rPr lang="ru-RU" sz="4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4800" b="1" dirty="0" err="1" smtClean="0">
                <a:ln/>
                <a:solidFill>
                  <a:schemeClr val="accent3"/>
                </a:solidFill>
              </a:rPr>
              <a:t>теоретичний</a:t>
            </a:r>
            <a:r>
              <a:rPr lang="ru-RU" sz="4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4800" b="1" dirty="0" err="1" smtClean="0">
                <a:ln/>
                <a:solidFill>
                  <a:schemeClr val="accent3"/>
                </a:solidFill>
              </a:rPr>
              <a:t>матеріал</a:t>
            </a:r>
            <a:r>
              <a:rPr lang="uk-UA" sz="4800" b="1" dirty="0" smtClean="0">
                <a:ln/>
                <a:solidFill>
                  <a:schemeClr val="accent3"/>
                </a:solidFill>
              </a:rPr>
              <a:t> уроку!</a:t>
            </a:r>
            <a:endParaRPr lang="ru-RU" sz="4800" b="1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19125" y="1827343"/>
            <a:ext cx="6096000" cy="3755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229" y="5760181"/>
            <a:ext cx="5801896" cy="133309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06390" y="3612447"/>
            <a:ext cx="1050921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</a:rPr>
              <a:t>Рід</a:t>
            </a:r>
            <a:r>
              <a:rPr lang="ru-RU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r>
              <a:rPr lang="ru-RU" sz="32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</a:rPr>
              <a:t>іменників</a:t>
            </a:r>
            <a:r>
              <a:rPr lang="ru-RU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r>
              <a:rPr lang="ru-RU" sz="28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</a:rPr>
              <a:t>спільного</a:t>
            </a:r>
            <a:r>
              <a:rPr lang="ru-RU" sz="28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</a:rPr>
              <a:t> роду </a:t>
            </a:r>
            <a:r>
              <a:rPr lang="ru-RU" sz="28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</a:rPr>
              <a:t>визначають</a:t>
            </a:r>
            <a:r>
              <a:rPr lang="ru-RU" sz="28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r>
              <a:rPr lang="uk-UA" sz="28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</a:rPr>
              <a:t>за </a:t>
            </a:r>
            <a:r>
              <a:rPr lang="uk-UA" sz="28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</a:rPr>
              <a:t>змістом речення й узгодженням з </a:t>
            </a:r>
            <a:r>
              <a:rPr lang="uk-UA" sz="28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</a:rPr>
              <a:t>іншими словами</a:t>
            </a:r>
            <a:r>
              <a:rPr lang="uk-UA" sz="28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</a:rPr>
              <a:t>.</a:t>
            </a:r>
            <a:endParaRPr lang="ru-RU" sz="28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0070C0"/>
              </a:solidFill>
            </a:endParaRPr>
          </a:p>
          <a:p>
            <a:pPr algn="just"/>
            <a:r>
              <a:rPr lang="uk-UA" sz="2800" b="1" dirty="0" smtClean="0">
                <a:solidFill>
                  <a:srgbClr val="00B050"/>
                </a:solidFill>
              </a:rPr>
              <a:t>Наприклад, у реченні «Федір сьогодні </a:t>
            </a:r>
            <a:r>
              <a:rPr lang="uk-UA" sz="2800" b="1" dirty="0" smtClean="0">
                <a:solidFill>
                  <a:srgbClr val="FF0000"/>
                </a:solidFill>
              </a:rPr>
              <a:t>замазура</a:t>
            </a:r>
            <a:r>
              <a:rPr lang="uk-UA" sz="2800" b="1" dirty="0" smtClean="0">
                <a:solidFill>
                  <a:srgbClr val="00B050"/>
                </a:solidFill>
              </a:rPr>
              <a:t>.» слово «</a:t>
            </a:r>
            <a:r>
              <a:rPr lang="uk-UA" sz="2800" b="1" dirty="0" smtClean="0">
                <a:solidFill>
                  <a:srgbClr val="FF0000"/>
                </a:solidFill>
              </a:rPr>
              <a:t>замазура</a:t>
            </a:r>
            <a:r>
              <a:rPr lang="uk-UA" sz="2800" b="1" dirty="0" smtClean="0">
                <a:solidFill>
                  <a:srgbClr val="00B050"/>
                </a:solidFill>
              </a:rPr>
              <a:t>» чоловічого роду, а у реченні «Марічка </a:t>
            </a:r>
            <a:r>
              <a:rPr lang="uk-UA" sz="2800" b="1" dirty="0">
                <a:solidFill>
                  <a:srgbClr val="00B050"/>
                </a:solidFill>
              </a:rPr>
              <a:t>сьогодні </a:t>
            </a:r>
            <a:r>
              <a:rPr lang="uk-UA" sz="2800" b="1" dirty="0">
                <a:solidFill>
                  <a:srgbClr val="FF0000"/>
                </a:solidFill>
              </a:rPr>
              <a:t>замазура</a:t>
            </a:r>
            <a:r>
              <a:rPr lang="uk-UA" sz="2800" b="1" dirty="0">
                <a:solidFill>
                  <a:srgbClr val="00B050"/>
                </a:solidFill>
              </a:rPr>
              <a:t>.» слово «</a:t>
            </a:r>
            <a:r>
              <a:rPr lang="uk-UA" sz="2800" b="1" dirty="0">
                <a:solidFill>
                  <a:srgbClr val="FF0000"/>
                </a:solidFill>
              </a:rPr>
              <a:t>замазура</a:t>
            </a:r>
            <a:r>
              <a:rPr lang="uk-UA" sz="2800" b="1" dirty="0">
                <a:solidFill>
                  <a:srgbClr val="00B050"/>
                </a:solidFill>
              </a:rPr>
              <a:t>» </a:t>
            </a:r>
            <a:r>
              <a:rPr lang="uk-UA" sz="2800" b="1" dirty="0" smtClean="0">
                <a:solidFill>
                  <a:srgbClr val="00B050"/>
                </a:solidFill>
              </a:rPr>
              <a:t>жіночого роду.</a:t>
            </a:r>
            <a:endParaRPr lang="ru-RU" sz="2800" b="1" dirty="0">
              <a:solidFill>
                <a:srgbClr val="00B05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7904" y="1743446"/>
            <a:ext cx="1159844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7</a:t>
            </a:r>
            <a:r>
              <a:rPr lang="ru-RU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. Як </a:t>
            </a:r>
            <a:r>
              <a:rPr lang="ru-RU" sz="3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визначити</a:t>
            </a:r>
            <a:r>
              <a:rPr lang="ru-RU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 </a:t>
            </a:r>
            <a:r>
              <a:rPr lang="ru-RU" sz="3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рід</a:t>
            </a:r>
            <a:r>
              <a:rPr lang="ru-RU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 </a:t>
            </a:r>
            <a:r>
              <a:rPr lang="ru-RU" sz="3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іменника</a:t>
            </a:r>
            <a:r>
              <a:rPr lang="ru-RU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, </a:t>
            </a:r>
            <a:r>
              <a:rPr lang="ru-RU" sz="3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який</a:t>
            </a:r>
            <a:r>
              <a:rPr lang="ru-RU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 </a:t>
            </a:r>
            <a:r>
              <a:rPr lang="ru-RU" sz="3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належить</a:t>
            </a:r>
            <a:r>
              <a:rPr lang="ru-RU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 до </a:t>
            </a:r>
            <a:r>
              <a:rPr lang="ru-RU" sz="3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спільного</a:t>
            </a:r>
            <a:r>
              <a:rPr lang="ru-RU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 роду?</a:t>
            </a:r>
            <a:endParaRPr lang="ru-RU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67595" y="2904561"/>
            <a:ext cx="548259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Правильна </a:t>
            </a:r>
            <a:r>
              <a:rPr lang="ru-RU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відповідь</a:t>
            </a:r>
            <a:endParaRPr lang="ru-RU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179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157" y="5678905"/>
            <a:ext cx="1051910" cy="104434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111063" y="253566"/>
            <a:ext cx="15696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600" b="1" i="1" dirty="0" smtClean="0">
                <a:ln/>
                <a:solidFill>
                  <a:srgbClr val="0070C0"/>
                </a:solidFill>
              </a:rPr>
              <a:t>Просто</a:t>
            </a:r>
          </a:p>
          <a:p>
            <a:pPr algn="ctr"/>
            <a:r>
              <a:rPr lang="ru-RU" sz="1600" b="1" i="1" dirty="0" smtClean="0">
                <a:ln/>
                <a:solidFill>
                  <a:srgbClr val="0070C0"/>
                </a:solidFill>
              </a:rPr>
              <a:t> про складне</a:t>
            </a:r>
            <a:endParaRPr lang="ru-RU" sz="1600" b="1" i="1" dirty="0">
              <a:ln/>
              <a:solidFill>
                <a:srgbClr val="0070C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19125" y="1827343"/>
            <a:ext cx="6096000" cy="3755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6177" y="5168766"/>
            <a:ext cx="5801896" cy="173736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942082" y="233626"/>
            <a:ext cx="39805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dirty="0" err="1" smtClean="0">
                <a:ln/>
                <a:solidFill>
                  <a:srgbClr val="75BDA7"/>
                </a:solidFill>
              </a:rPr>
              <a:t>Молодець</a:t>
            </a:r>
            <a:r>
              <a:rPr lang="ru-RU" sz="5400" b="1" dirty="0" smtClean="0">
                <a:ln/>
                <a:solidFill>
                  <a:srgbClr val="75BDA7"/>
                </a:solidFill>
              </a:rPr>
              <a:t>!</a:t>
            </a:r>
            <a:endParaRPr lang="ru-RU" sz="5400" b="1" dirty="0">
              <a:ln/>
              <a:solidFill>
                <a:srgbClr val="75BDA7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86618" y="1185119"/>
            <a:ext cx="1083501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dirty="0" err="1" smtClean="0">
                <a:ln/>
                <a:solidFill>
                  <a:srgbClr val="75BDA7"/>
                </a:solidFill>
              </a:rPr>
              <a:t>Тепер</a:t>
            </a:r>
            <a:r>
              <a:rPr lang="ru-RU" sz="5400" b="1" dirty="0" smtClean="0">
                <a:ln/>
                <a:solidFill>
                  <a:srgbClr val="75BDA7"/>
                </a:solidFill>
              </a:rPr>
              <a:t> </a:t>
            </a:r>
            <a:r>
              <a:rPr lang="ru-RU" sz="5400" b="1" dirty="0" err="1" smtClean="0">
                <a:ln/>
                <a:solidFill>
                  <a:srgbClr val="75BDA7"/>
                </a:solidFill>
              </a:rPr>
              <a:t>ти</a:t>
            </a:r>
            <a:r>
              <a:rPr lang="ru-RU" sz="5400" b="1" dirty="0" smtClean="0">
                <a:ln/>
                <a:solidFill>
                  <a:srgbClr val="75BDA7"/>
                </a:solidFill>
              </a:rPr>
              <a:t> </a:t>
            </a:r>
            <a:r>
              <a:rPr lang="ru-RU" sz="5400" b="1" dirty="0" err="1" smtClean="0">
                <a:ln/>
                <a:solidFill>
                  <a:srgbClr val="75BDA7"/>
                </a:solidFill>
              </a:rPr>
              <a:t>готовий</a:t>
            </a:r>
            <a:r>
              <a:rPr lang="ru-RU" sz="5400" b="1" dirty="0" smtClean="0">
                <a:ln/>
                <a:solidFill>
                  <a:srgbClr val="75BDA7"/>
                </a:solidFill>
              </a:rPr>
              <a:t> </a:t>
            </a:r>
            <a:r>
              <a:rPr lang="ru-RU" sz="5400" b="1" dirty="0" err="1" smtClean="0">
                <a:ln/>
                <a:solidFill>
                  <a:srgbClr val="75BDA7"/>
                </a:solidFill>
              </a:rPr>
              <a:t>приступити</a:t>
            </a:r>
            <a:r>
              <a:rPr lang="ru-RU" sz="5400" b="1" dirty="0" smtClean="0">
                <a:ln/>
                <a:solidFill>
                  <a:srgbClr val="75BDA7"/>
                </a:solidFill>
              </a:rPr>
              <a:t> </a:t>
            </a:r>
          </a:p>
          <a:p>
            <a:pPr algn="ctr"/>
            <a:r>
              <a:rPr lang="ru-RU" sz="5400" b="1" dirty="0" smtClean="0">
                <a:ln/>
                <a:solidFill>
                  <a:srgbClr val="75BDA7"/>
                </a:solidFill>
              </a:rPr>
              <a:t>до </a:t>
            </a:r>
            <a:r>
              <a:rPr lang="ru-RU" sz="5400" b="1" dirty="0" err="1" smtClean="0">
                <a:ln/>
                <a:solidFill>
                  <a:srgbClr val="75BDA7"/>
                </a:solidFill>
              </a:rPr>
              <a:t>практичних</a:t>
            </a:r>
            <a:r>
              <a:rPr lang="ru-RU" sz="5400" b="1" dirty="0" smtClean="0">
                <a:ln/>
                <a:solidFill>
                  <a:srgbClr val="75BDA7"/>
                </a:solidFill>
              </a:rPr>
              <a:t> </a:t>
            </a:r>
            <a:r>
              <a:rPr lang="ru-RU" sz="5400" b="1" dirty="0" err="1" smtClean="0">
                <a:ln/>
                <a:solidFill>
                  <a:srgbClr val="75BDA7"/>
                </a:solidFill>
              </a:rPr>
              <a:t>завдань</a:t>
            </a:r>
            <a:r>
              <a:rPr lang="ru-RU" sz="5400" b="1" dirty="0" smtClean="0">
                <a:ln/>
                <a:solidFill>
                  <a:srgbClr val="75BDA7"/>
                </a:solidFill>
              </a:rPr>
              <a:t> уроку!</a:t>
            </a:r>
            <a:endParaRPr lang="ru-RU" sz="5400" b="1" dirty="0">
              <a:ln/>
              <a:solidFill>
                <a:srgbClr val="75BDA7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304087" y="3128660"/>
            <a:ext cx="52565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dirty="0" err="1" smtClean="0">
                <a:ln/>
                <a:solidFill>
                  <a:srgbClr val="75BDA7"/>
                </a:solidFill>
              </a:rPr>
              <a:t>Бажаю</a:t>
            </a:r>
            <a:r>
              <a:rPr lang="ru-RU" sz="5400" b="1" dirty="0" smtClean="0">
                <a:ln/>
                <a:solidFill>
                  <a:srgbClr val="75BDA7"/>
                </a:solidFill>
              </a:rPr>
              <a:t> </a:t>
            </a:r>
            <a:r>
              <a:rPr lang="ru-RU" sz="5400" b="1" dirty="0" err="1" smtClean="0">
                <a:ln/>
                <a:solidFill>
                  <a:srgbClr val="75BDA7"/>
                </a:solidFill>
              </a:rPr>
              <a:t>успіху</a:t>
            </a:r>
            <a:r>
              <a:rPr lang="ru-RU" sz="5400" b="1" dirty="0" smtClean="0">
                <a:ln/>
                <a:solidFill>
                  <a:srgbClr val="75BDA7"/>
                </a:solidFill>
              </a:rPr>
              <a:t>!</a:t>
            </a:r>
            <a:endParaRPr lang="ru-RU" sz="5400" b="1" dirty="0">
              <a:ln/>
              <a:solidFill>
                <a:srgbClr val="75BDA7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446205" y="4019025"/>
            <a:ext cx="96824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dirty="0" err="1" smtClean="0">
                <a:ln/>
                <a:solidFill>
                  <a:srgbClr val="75BDA7"/>
                </a:solidFill>
              </a:rPr>
              <a:t>Ти</a:t>
            </a:r>
            <a:r>
              <a:rPr lang="ru-RU" sz="5400" b="1" dirty="0" smtClean="0">
                <a:ln/>
                <a:solidFill>
                  <a:srgbClr val="75BDA7"/>
                </a:solidFill>
              </a:rPr>
              <a:t> </a:t>
            </a:r>
            <a:r>
              <a:rPr lang="ru-RU" sz="5400" b="1" dirty="0" err="1" smtClean="0">
                <a:ln/>
                <a:solidFill>
                  <a:srgbClr val="75BDA7"/>
                </a:solidFill>
              </a:rPr>
              <a:t>обов’язково</a:t>
            </a:r>
            <a:r>
              <a:rPr lang="ru-RU" sz="5400" b="1" dirty="0" smtClean="0">
                <a:ln/>
                <a:solidFill>
                  <a:srgbClr val="75BDA7"/>
                </a:solidFill>
              </a:rPr>
              <a:t> </a:t>
            </a:r>
            <a:r>
              <a:rPr lang="ru-RU" sz="5400" b="1" dirty="0" err="1" smtClean="0">
                <a:ln/>
                <a:solidFill>
                  <a:srgbClr val="75BDA7"/>
                </a:solidFill>
              </a:rPr>
              <a:t>впораєшся</a:t>
            </a:r>
            <a:r>
              <a:rPr lang="ru-RU" sz="5400" b="1" dirty="0" smtClean="0">
                <a:ln/>
                <a:solidFill>
                  <a:srgbClr val="75BDA7"/>
                </a:solidFill>
              </a:rPr>
              <a:t>!</a:t>
            </a:r>
            <a:endParaRPr lang="ru-RU" sz="5400" b="1" dirty="0">
              <a:ln/>
              <a:solidFill>
                <a:srgbClr val="75BDA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628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157" y="5678905"/>
            <a:ext cx="1051910" cy="104434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80360" y="217751"/>
            <a:ext cx="15696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Просто</a:t>
            </a:r>
          </a:p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 про складне</a:t>
            </a:r>
            <a:endParaRPr lang="ru-RU" sz="1600" b="1" i="1" cap="none" spc="0" dirty="0">
              <a:ln/>
              <a:solidFill>
                <a:srgbClr val="0070C0"/>
              </a:solidFill>
              <a:effectLst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13787" y="658495"/>
            <a:ext cx="1150667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dirty="0" err="1">
                <a:ln/>
                <a:solidFill>
                  <a:schemeClr val="accent3"/>
                </a:solidFill>
              </a:rPr>
              <a:t>Використані</a:t>
            </a:r>
            <a:r>
              <a:rPr lang="ru-RU" sz="5400" b="1" dirty="0">
                <a:ln/>
                <a:solidFill>
                  <a:schemeClr val="accent3"/>
                </a:solidFill>
              </a:rPr>
              <a:t> </a:t>
            </a:r>
            <a:r>
              <a:rPr lang="ru-RU" sz="5400" b="1" dirty="0" err="1">
                <a:ln/>
                <a:solidFill>
                  <a:schemeClr val="accent3"/>
                </a:solidFill>
              </a:rPr>
              <a:t>ресурси</a:t>
            </a:r>
            <a:r>
              <a:rPr lang="ru-RU" sz="5400" b="1" dirty="0">
                <a:ln/>
                <a:solidFill>
                  <a:schemeClr val="accent3"/>
                </a:solidFill>
              </a:rPr>
              <a:t> </a:t>
            </a:r>
            <a:r>
              <a:rPr lang="ru-RU" sz="5400" b="1" dirty="0" err="1">
                <a:ln/>
                <a:solidFill>
                  <a:schemeClr val="accent3"/>
                </a:solidFill>
              </a:rPr>
              <a:t>Інтернету</a:t>
            </a:r>
            <a:endParaRPr lang="ru-RU" sz="5400" b="1" dirty="0">
              <a:ln/>
              <a:solidFill>
                <a:schemeClr val="accent3"/>
              </a:solidFill>
            </a:endParaRPr>
          </a:p>
          <a:p>
            <a:pPr algn="ctr"/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89301" y="1795989"/>
            <a:ext cx="6096000" cy="215328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http://</a:t>
            </a:r>
            <a:r>
              <a:rPr lang="ru-RU" u="sng" dirty="0" smtClean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tkachnko.blogspot.com/2014/12/blog-post_94.html</a:t>
            </a:r>
            <a:endParaRPr lang="ru-RU" u="sng" dirty="0" smtClean="0">
              <a:solidFill>
                <a:srgbClr val="0563C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uk-UA" u="sng" dirty="0">
              <a:solidFill>
                <a:srgbClr val="0563C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>
                <a:hlinkClick r:id="rId4"/>
              </a:rPr>
              <a:t>https://</a:t>
            </a:r>
            <a:r>
              <a:rPr lang="ru-RU" dirty="0" smtClean="0">
                <a:hlinkClick r:id="rId4"/>
              </a:rPr>
              <a:t>youtu.be/OZ_dWfeVal4</a:t>
            </a:r>
            <a:r>
              <a:rPr lang="ru-RU" dirty="0" smtClean="0"/>
              <a:t> </a:t>
            </a:r>
          </a:p>
          <a:p>
            <a:endParaRPr lang="uk-UA" dirty="0"/>
          </a:p>
          <a:p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youtu.be/TAKi6v0wghc</a:t>
            </a:r>
            <a:r>
              <a:rPr lang="uk-UA" dirty="0" smtClean="0"/>
              <a:t> </a:t>
            </a:r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3137" y="3927071"/>
            <a:ext cx="6187976" cy="227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41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157" y="5678905"/>
            <a:ext cx="1051910" cy="104434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80360" y="217751"/>
            <a:ext cx="15696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600" b="1" i="1" dirty="0" smtClean="0">
                <a:ln/>
                <a:solidFill>
                  <a:srgbClr val="002060"/>
                </a:solidFill>
              </a:rPr>
              <a:t>Просто</a:t>
            </a:r>
          </a:p>
          <a:p>
            <a:pPr algn="ctr"/>
            <a:r>
              <a:rPr lang="ru-RU" sz="1600" b="1" i="1" dirty="0" smtClean="0">
                <a:ln/>
                <a:solidFill>
                  <a:srgbClr val="002060"/>
                </a:solidFill>
              </a:rPr>
              <a:t> про складне</a:t>
            </a:r>
            <a:endParaRPr lang="ru-RU" sz="1600" b="1" i="1" dirty="0">
              <a:ln/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46404" y="217751"/>
            <a:ext cx="47644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err="1" smtClean="0">
                <a:ln w="22225">
                  <a:solidFill>
                    <a:srgbClr val="58B6C0"/>
                  </a:solidFill>
                  <a:prstDash val="solid"/>
                </a:ln>
                <a:solidFill>
                  <a:srgbClr val="7030A0"/>
                </a:solidFill>
              </a:rPr>
              <a:t>Пригадаймо</a:t>
            </a:r>
            <a:r>
              <a:rPr lang="ru-RU" sz="5400" b="1" dirty="0" smtClean="0">
                <a:ln w="22225">
                  <a:solidFill>
                    <a:srgbClr val="58B6C0"/>
                  </a:solidFill>
                  <a:prstDash val="solid"/>
                </a:ln>
                <a:solidFill>
                  <a:srgbClr val="7030A0"/>
                </a:solidFill>
              </a:rPr>
              <a:t>!</a:t>
            </a:r>
            <a:endParaRPr lang="ru-RU" sz="5400" b="1" dirty="0">
              <a:ln w="22225">
                <a:solidFill>
                  <a:srgbClr val="58B6C0"/>
                </a:solidFill>
                <a:prstDash val="solid"/>
              </a:ln>
              <a:solidFill>
                <a:srgbClr val="7030A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093" y="1172338"/>
            <a:ext cx="5926622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800" b="1" dirty="0" err="1">
                <a:solidFill>
                  <a:srgbClr val="0070C0"/>
                </a:solidFill>
              </a:rPr>
              <a:t>Іменники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>
                <a:solidFill>
                  <a:srgbClr val="0070C0"/>
                </a:solidFill>
              </a:rPr>
              <a:t>предмети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>
                <a:solidFill>
                  <a:srgbClr val="0070C0"/>
                </a:solidFill>
              </a:rPr>
              <a:t>називають</a:t>
            </a:r>
            <a:r>
              <a:rPr lang="ru-RU" sz="2800" b="1" dirty="0">
                <a:solidFill>
                  <a:srgbClr val="0070C0"/>
                </a:solidFill>
              </a:rPr>
              <a:t>,</a:t>
            </a:r>
          </a:p>
          <a:p>
            <a:r>
              <a:rPr lang="ru-RU" sz="2800" b="1" dirty="0">
                <a:solidFill>
                  <a:srgbClr val="0070C0"/>
                </a:solidFill>
              </a:rPr>
              <a:t>На </a:t>
            </a:r>
            <a:r>
              <a:rPr lang="ru-RU" sz="2800" b="1" dirty="0" err="1">
                <a:solidFill>
                  <a:srgbClr val="0070C0"/>
                </a:solidFill>
              </a:rPr>
              <a:t>питання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>
                <a:solidFill>
                  <a:srgbClr val="0070C0"/>
                </a:solidFill>
              </a:rPr>
              <a:t>хто</a:t>
            </a:r>
            <a:r>
              <a:rPr lang="ru-RU" sz="2800" b="1" dirty="0">
                <a:solidFill>
                  <a:srgbClr val="0070C0"/>
                </a:solidFill>
              </a:rPr>
              <a:t>? </a:t>
            </a:r>
            <a:r>
              <a:rPr lang="ru-RU" sz="2800" b="1" dirty="0" err="1">
                <a:solidFill>
                  <a:srgbClr val="0070C0"/>
                </a:solidFill>
              </a:rPr>
              <a:t>що</a:t>
            </a:r>
            <a:r>
              <a:rPr lang="ru-RU" sz="2800" b="1" dirty="0">
                <a:solidFill>
                  <a:srgbClr val="0070C0"/>
                </a:solidFill>
              </a:rPr>
              <a:t>?</a:t>
            </a:r>
          </a:p>
          <a:p>
            <a:r>
              <a:rPr lang="ru-RU" sz="2800" b="1" dirty="0" err="1">
                <a:solidFill>
                  <a:srgbClr val="0070C0"/>
                </a:solidFill>
              </a:rPr>
              <a:t>залюбки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>
                <a:solidFill>
                  <a:srgbClr val="0070C0"/>
                </a:solidFill>
              </a:rPr>
              <a:t>відпо­відають</a:t>
            </a:r>
            <a:r>
              <a:rPr lang="ru-RU" sz="2800" b="1" dirty="0">
                <a:solidFill>
                  <a:srgbClr val="0070C0"/>
                </a:solidFill>
              </a:rPr>
              <a:t>.</a:t>
            </a:r>
          </a:p>
          <a:p>
            <a:pPr algn="ctr"/>
            <a:endParaRPr lang="ru-RU" sz="2800" b="1" dirty="0">
              <a:ln w="12700">
                <a:solidFill>
                  <a:srgbClr val="75BDA7">
                    <a:lumMod val="50000"/>
                  </a:srgbClr>
                </a:solidFill>
                <a:prstDash val="solid"/>
              </a:ln>
              <a:pattFill prst="narHorz">
                <a:fgClr>
                  <a:srgbClr val="75BDA7"/>
                </a:fgClr>
                <a:bgClr>
                  <a:srgbClr val="75BDA7">
                    <a:lumMod val="40000"/>
                    <a:lumOff val="60000"/>
                  </a:srgbClr>
                </a:bgClr>
              </a:pattFill>
              <a:effectLst>
                <a:innerShdw blurRad="177800">
                  <a:srgbClr val="75BDA7">
                    <a:lumMod val="50000"/>
                  </a:srgbClr>
                </a:inn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699" y="2988220"/>
            <a:ext cx="2630705" cy="3449445"/>
          </a:xfrm>
          <a:prstGeom prst="rect">
            <a:avLst/>
          </a:prstGeom>
        </p:spPr>
      </p:pic>
      <p:pic>
        <p:nvPicPr>
          <p:cNvPr id="1026" name="Picture 2" descr="Pin on Мова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18"/>
          <a:stretch/>
        </p:blipFill>
        <p:spPr bwMode="auto">
          <a:xfrm>
            <a:off x="4001065" y="1699603"/>
            <a:ext cx="8020862" cy="476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544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-80360" y="217751"/>
            <a:ext cx="15696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Просто</a:t>
            </a:r>
          </a:p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 про складне</a:t>
            </a:r>
            <a:endParaRPr lang="ru-RU" sz="1600" b="1" i="1" cap="none" spc="0" dirty="0">
              <a:ln/>
              <a:solidFill>
                <a:srgbClr val="0070C0"/>
              </a:solidFill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6438" y="312002"/>
            <a:ext cx="106154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Знайомимося</a:t>
            </a:r>
            <a:r>
              <a:rPr lang="ru-RU" sz="4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родами </a:t>
            </a:r>
            <a:r>
              <a:rPr lang="ru-RU" sz="48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іменника</a:t>
            </a:r>
            <a:endParaRPr lang="ru-RU" sz="4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Знайомимося з родами іменників. Урок 20. Українська мова. 3 клас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49659" y="1142999"/>
            <a:ext cx="8679849" cy="48824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641" y="4937760"/>
            <a:ext cx="1798426" cy="178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401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157" y="5678905"/>
            <a:ext cx="1051910" cy="104434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80360" y="217751"/>
            <a:ext cx="15696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Просто</a:t>
            </a:r>
          </a:p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 про складне</a:t>
            </a:r>
            <a:endParaRPr lang="ru-RU" sz="1600" b="1" i="1" cap="none" spc="0" dirty="0">
              <a:ln/>
              <a:solidFill>
                <a:srgbClr val="0070C0"/>
              </a:soli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68946" y="340861"/>
            <a:ext cx="49536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Зверни</a:t>
            </a:r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ru-RU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увагу</a:t>
            </a:r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!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82166" y="2109494"/>
            <a:ext cx="9350637" cy="12618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40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Рід</a:t>
            </a:r>
            <a:r>
              <a:rPr lang="ru-RU" sz="40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ru-RU" sz="40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іменника</a:t>
            </a:r>
            <a:r>
              <a:rPr lang="ru-RU" sz="40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ru-RU" sz="36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можна</a:t>
            </a:r>
            <a:r>
              <a:rPr lang="ru-RU" sz="36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ru-RU" sz="36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визначити</a:t>
            </a:r>
            <a:r>
              <a:rPr lang="ru-RU" sz="36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ru-RU" sz="36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лише</a:t>
            </a:r>
            <a:r>
              <a:rPr lang="ru-RU" sz="36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, </a:t>
            </a:r>
          </a:p>
          <a:p>
            <a:r>
              <a:rPr lang="ru-RU" sz="36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я</a:t>
            </a:r>
            <a:r>
              <a:rPr lang="ru-RU" sz="36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кщо</a:t>
            </a:r>
            <a:r>
              <a:rPr lang="ru-RU" sz="36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ru-RU" sz="36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він</a:t>
            </a:r>
            <a:r>
              <a:rPr lang="ru-RU" sz="36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ru-RU" sz="36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стоїть</a:t>
            </a:r>
            <a:r>
              <a:rPr lang="ru-RU" sz="36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в </a:t>
            </a:r>
            <a:r>
              <a:rPr lang="ru-RU" sz="36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однини</a:t>
            </a:r>
            <a:r>
              <a:rPr lang="ru-RU" sz="36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!</a:t>
            </a:r>
            <a:endParaRPr lang="ru-RU" sz="36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206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82166" y="1326846"/>
            <a:ext cx="9626353" cy="12618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40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Іменники</a:t>
            </a:r>
            <a:r>
              <a:rPr lang="ru-RU" sz="40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ru-RU" sz="40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не </a:t>
            </a:r>
            <a:r>
              <a:rPr lang="ru-RU" sz="40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змінюються</a:t>
            </a:r>
            <a:r>
              <a:rPr lang="ru-RU" sz="40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ru-RU" sz="40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за родами.</a:t>
            </a:r>
          </a:p>
          <a:p>
            <a:endParaRPr lang="ru-RU" sz="36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206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342" y="4697267"/>
            <a:ext cx="6187976" cy="227400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82166" y="3411167"/>
            <a:ext cx="10588155" cy="236988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40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Рід</a:t>
            </a:r>
            <a:r>
              <a:rPr lang="ru-RU" sz="40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ru-RU" sz="40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іменників</a:t>
            </a:r>
            <a:r>
              <a:rPr lang="ru-RU" sz="40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ru-RU" sz="36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спільного</a:t>
            </a:r>
            <a:r>
              <a:rPr lang="ru-RU" sz="36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роду </a:t>
            </a:r>
            <a:r>
              <a:rPr lang="ru-RU" sz="36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визначають</a:t>
            </a:r>
            <a:endParaRPr lang="ru-RU" sz="3600" b="1" cap="none" spc="0" dirty="0" smtClean="0">
              <a:ln w="12700">
                <a:solidFill>
                  <a:schemeClr val="accent1"/>
                </a:solidFill>
                <a:prstDash val="solid"/>
              </a:ln>
              <a:solidFill>
                <a:srgbClr val="00206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r>
              <a:rPr lang="uk-UA" sz="3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з</a:t>
            </a:r>
            <a:r>
              <a:rPr lang="uk-UA" sz="36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а змістом речення й узгодженням з іншими</a:t>
            </a:r>
          </a:p>
          <a:p>
            <a:r>
              <a:rPr lang="uk-UA" sz="3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с</a:t>
            </a:r>
            <a:r>
              <a:rPr lang="uk-UA" sz="36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ловами.</a:t>
            </a:r>
            <a:endParaRPr lang="ru-RU" sz="3600" b="1" cap="none" spc="0" dirty="0" smtClean="0">
              <a:ln w="12700">
                <a:solidFill>
                  <a:schemeClr val="accent1"/>
                </a:solidFill>
                <a:prstDash val="solid"/>
              </a:ln>
              <a:solidFill>
                <a:srgbClr val="00206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endParaRPr lang="ru-RU" sz="36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206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01169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157" y="5678905"/>
            <a:ext cx="1051910" cy="104434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111063" y="253566"/>
            <a:ext cx="15696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Просто</a:t>
            </a:r>
          </a:p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 про складне</a:t>
            </a:r>
            <a:endParaRPr lang="ru-RU" sz="1600" b="1" i="1" cap="none" spc="0" dirty="0">
              <a:ln/>
              <a:solidFill>
                <a:srgbClr val="0070C0"/>
              </a:solidFill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19125" y="1827343"/>
            <a:ext cx="6096000" cy="3755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9125" y="5168766"/>
            <a:ext cx="5801896" cy="1737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81212" y="545953"/>
            <a:ext cx="892584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6000" b="1" cap="none" spc="0" dirty="0" smtClean="0">
                <a:ln/>
                <a:solidFill>
                  <a:schemeClr val="accent3"/>
                </a:solidFill>
                <a:effectLst/>
              </a:rPr>
              <a:t>Настав час </a:t>
            </a:r>
            <a:r>
              <a:rPr lang="ru-RU" sz="6000" b="1" cap="none" spc="0" dirty="0" err="1" smtClean="0">
                <a:ln/>
                <a:solidFill>
                  <a:schemeClr val="accent3"/>
                </a:solidFill>
                <a:effectLst/>
                <a:hlinkClick r:id="rId5"/>
              </a:rPr>
              <a:t>відпочити</a:t>
            </a:r>
            <a:r>
              <a:rPr lang="ru-RU" sz="6000" b="1" cap="none" spc="0" dirty="0" smtClean="0">
                <a:ln/>
                <a:solidFill>
                  <a:schemeClr val="accent3"/>
                </a:solidFill>
                <a:effectLst/>
                <a:hlinkClick r:id="rId5"/>
              </a:rPr>
              <a:t>!</a:t>
            </a:r>
            <a:endParaRPr lang="ru-RU" sz="60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1028" name="Picture 4" descr="Дети танцуют Изображения – скачать бесплатно на Freepi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995" y="1827343"/>
            <a:ext cx="7730276" cy="318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789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157" y="5678905"/>
            <a:ext cx="1051910" cy="104434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111063" y="253566"/>
            <a:ext cx="15696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Просто</a:t>
            </a:r>
          </a:p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 про складне</a:t>
            </a:r>
            <a:endParaRPr lang="ru-RU" sz="1600" b="1" i="1" cap="none" spc="0" dirty="0">
              <a:ln/>
              <a:solidFill>
                <a:srgbClr val="0070C0"/>
              </a:solidFill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19125" y="1827343"/>
            <a:ext cx="6096000" cy="3755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6177" y="5168766"/>
            <a:ext cx="5801896" cy="1737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872765" y="545953"/>
            <a:ext cx="854272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6000" b="1" cap="none" spc="0" dirty="0" err="1" smtClean="0">
                <a:ln/>
                <a:solidFill>
                  <a:schemeClr val="accent3"/>
                </a:solidFill>
                <a:effectLst/>
              </a:rPr>
              <a:t>Підсумуємо</a:t>
            </a:r>
            <a:r>
              <a:rPr lang="ru-RU" sz="6000" b="1" cap="none" spc="0" dirty="0" smtClean="0">
                <a:ln/>
                <a:solidFill>
                  <a:schemeClr val="accent3"/>
                </a:solidFill>
                <a:effectLst/>
              </a:rPr>
              <a:t> </a:t>
            </a:r>
            <a:r>
              <a:rPr lang="ru-RU" sz="6000" b="1" cap="none" spc="0" dirty="0" err="1" smtClean="0">
                <a:ln/>
                <a:solidFill>
                  <a:schemeClr val="accent3"/>
                </a:solidFill>
                <a:effectLst/>
              </a:rPr>
              <a:t>вивчене</a:t>
            </a:r>
            <a:r>
              <a:rPr lang="ru-RU" sz="6000" b="1" cap="none" spc="0" dirty="0" smtClean="0">
                <a:ln/>
                <a:solidFill>
                  <a:schemeClr val="accent3"/>
                </a:solidFill>
                <a:effectLst/>
              </a:rPr>
              <a:t>!</a:t>
            </a:r>
            <a:endParaRPr lang="ru-RU" sz="60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0" y="1600200"/>
            <a:ext cx="4876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60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5878" y="309023"/>
            <a:ext cx="1457644" cy="397615"/>
          </a:xfrm>
        </p:spPr>
        <p:txBody>
          <a:bodyPr>
            <a:noAutofit/>
          </a:bodyPr>
          <a:lstStyle/>
          <a:p>
            <a:r>
              <a:rPr lang="uk-UA" sz="1600" b="1" i="1" dirty="0" smtClean="0">
                <a:solidFill>
                  <a:srgbClr val="002060"/>
                </a:solidFill>
              </a:rPr>
              <a:t>Просто про складне</a:t>
            </a:r>
            <a:endParaRPr lang="ru-RU" sz="1600" b="1" i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98375" y="46166"/>
            <a:ext cx="299350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/>
                <a:solidFill>
                  <a:schemeClr val="accent3"/>
                </a:solidFill>
                <a:effectLst/>
              </a:rPr>
              <a:t>Іменник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23645" y="1112438"/>
            <a:ext cx="2436886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r>
              <a:rPr lang="ru-RU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значає</a:t>
            </a:r>
            <a:endParaRPr lang="ru-RU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30084" y="1963459"/>
            <a:ext cx="3339874" cy="13234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uk-UA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Відповдає</a:t>
            </a:r>
            <a:endParaRPr lang="uk-UA" sz="40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r>
              <a:rPr lang="uk-UA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на питання</a:t>
            </a:r>
            <a:endParaRPr lang="ru-RU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327008" y="92331"/>
            <a:ext cx="455124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ч</a:t>
            </a:r>
            <a:r>
              <a:rPr lang="ru-RU" sz="48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астина</a:t>
            </a:r>
            <a:r>
              <a:rPr lang="ru-RU" sz="48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ru-RU" sz="48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мови</a:t>
            </a:r>
            <a:endParaRPr lang="ru-RU" sz="48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053134" y="1112438"/>
            <a:ext cx="4429418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н</a:t>
            </a:r>
            <a:r>
              <a:rPr lang="ru-RU" sz="40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азву</a:t>
            </a:r>
            <a:r>
              <a:rPr lang="ru-RU" sz="4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предмета</a:t>
            </a:r>
            <a:endParaRPr lang="ru-RU" sz="4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82882" y="4044660"/>
            <a:ext cx="3339874" cy="92333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Хто</a:t>
            </a:r>
            <a:r>
              <a:rPr lang="ru-RU" sz="5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? </a:t>
            </a:r>
            <a:r>
              <a:rPr lang="ru-RU" sz="40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Що</a:t>
            </a:r>
            <a:r>
              <a:rPr lang="ru-RU" sz="5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?</a:t>
            </a:r>
            <a:endParaRPr lang="ru-RU" sz="54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C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299275" y="3385641"/>
            <a:ext cx="4331367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4000" b="1" dirty="0" err="1" smtClean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предмети</a:t>
            </a:r>
            <a:endParaRPr lang="ru-RU" sz="4000" b="1" dirty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369357" y="2320202"/>
            <a:ext cx="3116559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</a:t>
            </a:r>
            <a:r>
              <a:rPr lang="ru-RU" sz="40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азви</a:t>
            </a:r>
            <a:r>
              <a:rPr lang="ru-RU" sz="40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40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істот</a:t>
            </a:r>
            <a:endParaRPr lang="ru-RU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8238709" y="2320202"/>
            <a:ext cx="3752950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</a:t>
            </a:r>
            <a:r>
              <a:rPr lang="ru-RU" sz="40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азви</a:t>
            </a:r>
            <a:r>
              <a:rPr lang="ru-RU" sz="40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40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неістот</a:t>
            </a:r>
            <a:endParaRPr lang="ru-RU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952201" y="4770196"/>
            <a:ext cx="3950869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</a:t>
            </a:r>
            <a:r>
              <a:rPr lang="uk-UA" sz="4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ласні назви</a:t>
            </a:r>
            <a:endParaRPr lang="ru-RU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8127859" y="4730020"/>
            <a:ext cx="3871574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</a:t>
            </a:r>
            <a:r>
              <a:rPr lang="ru-RU" sz="40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агальні</a:t>
            </a:r>
            <a:r>
              <a:rPr lang="ru-RU" sz="4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40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назви</a:t>
            </a:r>
            <a:endParaRPr lang="ru-RU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818" y="5598395"/>
            <a:ext cx="1194805" cy="1186210"/>
          </a:xfrm>
          <a:prstGeom prst="rect">
            <a:avLst/>
          </a:prstGeom>
        </p:spPr>
      </p:pic>
      <p:sp>
        <p:nvSpPr>
          <p:cNvPr id="2" name="Стрелка вправо 1"/>
          <p:cNvSpPr/>
          <p:nvPr/>
        </p:nvSpPr>
        <p:spPr>
          <a:xfrm>
            <a:off x="4891881" y="401378"/>
            <a:ext cx="1326039" cy="1643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" name="Стрелка вправо 3"/>
          <p:cNvSpPr/>
          <p:nvPr/>
        </p:nvSpPr>
        <p:spPr>
          <a:xfrm>
            <a:off x="3554766" y="1400524"/>
            <a:ext cx="2156058" cy="1845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 rot="12483721">
            <a:off x="5553887" y="3150039"/>
            <a:ext cx="759265" cy="1885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 rot="5400000">
            <a:off x="7345777" y="2502059"/>
            <a:ext cx="1400160" cy="2157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 rot="5400000">
            <a:off x="1455205" y="3577592"/>
            <a:ext cx="553836" cy="2171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 rot="8470179">
            <a:off x="5597645" y="4277324"/>
            <a:ext cx="752899" cy="1902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право 32"/>
          <p:cNvSpPr/>
          <p:nvPr/>
        </p:nvSpPr>
        <p:spPr>
          <a:xfrm rot="2435195" flipV="1">
            <a:off x="10569493" y="4273154"/>
            <a:ext cx="758691" cy="2150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 вправо 33"/>
          <p:cNvSpPr/>
          <p:nvPr/>
        </p:nvSpPr>
        <p:spPr>
          <a:xfrm rot="19970298">
            <a:off x="10631818" y="3154639"/>
            <a:ext cx="759265" cy="1885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046405">
            <a:off x="10069918" y="532180"/>
            <a:ext cx="2761807" cy="140517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49245" y="5658844"/>
            <a:ext cx="607890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just"/>
            <a:r>
              <a:rPr lang="ru-RU" sz="2800" b="1" cap="none" spc="0" dirty="0" err="1" smtClean="0">
                <a:ln/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Іменники</a:t>
            </a:r>
            <a:r>
              <a:rPr lang="ru-RU" sz="2800" b="1" cap="none" spc="0" dirty="0" smtClean="0">
                <a:ln/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cap="none" spc="0" dirty="0" err="1" smtClean="0">
                <a:ln/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мають</a:t>
            </a:r>
            <a:r>
              <a:rPr lang="ru-RU" sz="2800" b="1" cap="none" spc="0" dirty="0" smtClean="0">
                <a:ln/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cap="none" spc="0" dirty="0" err="1" smtClean="0">
                <a:ln/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рід</a:t>
            </a:r>
            <a:r>
              <a:rPr lang="ru-RU" sz="2800" b="1" cap="none" spc="0" dirty="0" smtClean="0">
                <a:ln/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</a:t>
            </a:r>
            <a:r>
              <a:rPr lang="ru-RU" sz="2800" b="1" cap="none" spc="0" dirty="0" err="1" smtClean="0">
                <a:ln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чоловічий</a:t>
            </a:r>
            <a:r>
              <a:rPr lang="ru-RU" sz="2800" b="1" dirty="0" smtClean="0">
                <a:ln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pPr algn="just"/>
            <a:r>
              <a:rPr lang="ru-RU" sz="2800" b="1" dirty="0" err="1" smtClean="0">
                <a:ln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жіночий</a:t>
            </a:r>
            <a:r>
              <a:rPr lang="ru-RU" sz="2800" b="1" dirty="0" smtClean="0">
                <a:ln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800" b="1" dirty="0" err="1" smtClean="0">
                <a:ln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середній</a:t>
            </a:r>
            <a:r>
              <a:rPr lang="ru-RU" sz="2800" b="1" dirty="0" smtClean="0">
                <a:ln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800" b="1" cap="none" spc="0" dirty="0">
              <a:ln/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559590" y="5637521"/>
            <a:ext cx="4379725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just"/>
            <a:r>
              <a:rPr lang="uk-UA" sz="2800" b="1" cap="none" spc="0" dirty="0" smtClean="0">
                <a:ln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Іменники вживаються </a:t>
            </a:r>
          </a:p>
          <a:p>
            <a:pPr algn="just"/>
            <a:r>
              <a:rPr lang="uk-UA" sz="2800" b="1" dirty="0">
                <a:ln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uk-UA" sz="2800" b="1" cap="none" spc="0" dirty="0" smtClean="0">
                <a:ln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однині та множині.</a:t>
            </a:r>
            <a:endParaRPr lang="ru-RU" sz="2800" b="1" cap="none" spc="0" dirty="0">
              <a:ln/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05539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8" grpId="0" animBg="1"/>
      <p:bldP spid="29" grpId="0" animBg="1"/>
      <p:bldP spid="2" grpId="0" animBg="1"/>
      <p:bldP spid="4" grpId="0" animBg="1"/>
      <p:bldP spid="6" grpId="0" animBg="1"/>
      <p:bldP spid="8" grpId="0" animBg="1"/>
      <p:bldP spid="9" grpId="0" animBg="1"/>
      <p:bldP spid="11" grpId="0" animBg="1"/>
      <p:bldP spid="33" grpId="0" animBg="1"/>
      <p:bldP spid="34" grpId="0" animBg="1"/>
      <p:bldP spid="10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157" y="5678905"/>
            <a:ext cx="1051910" cy="104434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80360" y="217751"/>
            <a:ext cx="15696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Просто</a:t>
            </a:r>
          </a:p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 про складне</a:t>
            </a:r>
            <a:endParaRPr lang="ru-RU" sz="1600" b="1" i="1" cap="none" spc="0" dirty="0">
              <a:ln/>
              <a:solidFill>
                <a:srgbClr val="0070C0"/>
              </a:solidFill>
              <a:effectLst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26352" y="220084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dirty="0" err="1">
                <a:solidFill>
                  <a:srgbClr val="0070C0"/>
                </a:solidFill>
              </a:rPr>
              <a:t>Дітям</a:t>
            </a:r>
            <a:r>
              <a:rPr lang="ru-RU" sz="3200" b="1" dirty="0">
                <a:solidFill>
                  <a:srgbClr val="0070C0"/>
                </a:solidFill>
              </a:rPr>
              <a:t> </a:t>
            </a:r>
            <a:r>
              <a:rPr lang="ru-RU" sz="3200" b="1" dirty="0" err="1">
                <a:solidFill>
                  <a:srgbClr val="0070C0"/>
                </a:solidFill>
              </a:rPr>
              <a:t>пам'ятати</a:t>
            </a:r>
            <a:r>
              <a:rPr lang="ru-RU" sz="3200" b="1" dirty="0">
                <a:solidFill>
                  <a:srgbClr val="0070C0"/>
                </a:solidFill>
              </a:rPr>
              <a:t> </a:t>
            </a:r>
            <a:r>
              <a:rPr lang="ru-RU" sz="3200" b="1" dirty="0" err="1">
                <a:solidFill>
                  <a:srgbClr val="0070C0"/>
                </a:solidFill>
              </a:rPr>
              <a:t>слід</a:t>
            </a:r>
            <a:r>
              <a:rPr lang="ru-RU" sz="3200" b="1" dirty="0">
                <a:solidFill>
                  <a:srgbClr val="0070C0"/>
                </a:solidFill>
              </a:rPr>
              <a:t>,</a:t>
            </a:r>
          </a:p>
          <a:p>
            <a:r>
              <a:rPr lang="ru-RU" sz="3200" b="1" dirty="0" err="1">
                <a:solidFill>
                  <a:srgbClr val="0070C0"/>
                </a:solidFill>
              </a:rPr>
              <a:t>Що</a:t>
            </a:r>
            <a:r>
              <a:rPr lang="ru-RU" sz="3200" b="1" dirty="0">
                <a:solidFill>
                  <a:srgbClr val="0070C0"/>
                </a:solidFill>
              </a:rPr>
              <a:t> </a:t>
            </a:r>
            <a:r>
              <a:rPr lang="ru-RU" sz="3200" b="1" dirty="0" err="1">
                <a:solidFill>
                  <a:srgbClr val="0070C0"/>
                </a:solidFill>
              </a:rPr>
              <a:t>іменник</a:t>
            </a:r>
            <a:r>
              <a:rPr lang="ru-RU" sz="3200" b="1" dirty="0">
                <a:solidFill>
                  <a:srgbClr val="0070C0"/>
                </a:solidFill>
              </a:rPr>
              <a:t> </a:t>
            </a:r>
            <a:r>
              <a:rPr lang="ru-RU" sz="3200" b="1" dirty="0" err="1">
                <a:solidFill>
                  <a:srgbClr val="0070C0"/>
                </a:solidFill>
              </a:rPr>
              <a:t>має</a:t>
            </a:r>
            <a:r>
              <a:rPr lang="ru-RU" sz="3200" b="1" dirty="0">
                <a:solidFill>
                  <a:srgbClr val="0070C0"/>
                </a:solidFill>
              </a:rPr>
              <a:t> </a:t>
            </a:r>
            <a:r>
              <a:rPr lang="ru-RU" sz="3200" b="1" dirty="0" err="1">
                <a:solidFill>
                  <a:srgbClr val="0070C0"/>
                </a:solidFill>
              </a:rPr>
              <a:t>рід</a:t>
            </a:r>
            <a:r>
              <a:rPr lang="ru-RU" sz="3200" b="1" dirty="0">
                <a:solidFill>
                  <a:srgbClr val="0070C0"/>
                </a:solidFill>
              </a:rPr>
              <a:t>:</a:t>
            </a:r>
          </a:p>
          <a:p>
            <a:r>
              <a:rPr lang="ru-RU" sz="3200" b="1" dirty="0" err="1">
                <a:solidFill>
                  <a:srgbClr val="0070C0"/>
                </a:solidFill>
              </a:rPr>
              <a:t>Чоловічий</a:t>
            </a:r>
            <a:r>
              <a:rPr lang="ru-RU" sz="3200" b="1" dirty="0">
                <a:solidFill>
                  <a:srgbClr val="0070C0"/>
                </a:solidFill>
              </a:rPr>
              <a:t> — значить </a:t>
            </a:r>
            <a:r>
              <a:rPr lang="ru-RU" sz="3200" b="1" dirty="0" err="1">
                <a:solidFill>
                  <a:srgbClr val="0070C0"/>
                </a:solidFill>
              </a:rPr>
              <a:t>він</a:t>
            </a:r>
            <a:r>
              <a:rPr lang="ru-RU" sz="3200" b="1" dirty="0">
                <a:solidFill>
                  <a:srgbClr val="0070C0"/>
                </a:solidFill>
              </a:rPr>
              <a:t>,</a:t>
            </a:r>
          </a:p>
          <a:p>
            <a:r>
              <a:rPr lang="ru-RU" sz="3200" b="1" dirty="0">
                <a:solidFill>
                  <a:srgbClr val="0070C0"/>
                </a:solidFill>
              </a:rPr>
              <a:t>А </a:t>
            </a:r>
            <a:r>
              <a:rPr lang="ru-RU" sz="3200" b="1" dirty="0" err="1">
                <a:solidFill>
                  <a:srgbClr val="0070C0"/>
                </a:solidFill>
              </a:rPr>
              <a:t>жіночий</a:t>
            </a:r>
            <a:r>
              <a:rPr lang="ru-RU" sz="3200" b="1" dirty="0">
                <a:solidFill>
                  <a:srgbClr val="0070C0"/>
                </a:solidFill>
              </a:rPr>
              <a:t> </a:t>
            </a:r>
            <a:r>
              <a:rPr lang="ru-RU" sz="3200" b="1" dirty="0" err="1">
                <a:solidFill>
                  <a:srgbClr val="0070C0"/>
                </a:solidFill>
              </a:rPr>
              <a:t>рід</a:t>
            </a:r>
            <a:r>
              <a:rPr lang="ru-RU" sz="3200" b="1" dirty="0">
                <a:solidFill>
                  <a:srgbClr val="0070C0"/>
                </a:solidFill>
              </a:rPr>
              <a:t> — вона,</a:t>
            </a:r>
          </a:p>
          <a:p>
            <a:r>
              <a:rPr lang="ru-RU" sz="3200" b="1" dirty="0">
                <a:solidFill>
                  <a:srgbClr val="0070C0"/>
                </a:solidFill>
              </a:rPr>
              <a:t>Є й </a:t>
            </a:r>
            <a:r>
              <a:rPr lang="ru-RU" sz="3200" b="1" dirty="0" err="1">
                <a:solidFill>
                  <a:srgbClr val="0070C0"/>
                </a:solidFill>
              </a:rPr>
              <a:t>середній</a:t>
            </a:r>
            <a:r>
              <a:rPr lang="ru-RU" sz="3200" b="1" dirty="0">
                <a:solidFill>
                  <a:srgbClr val="0070C0"/>
                </a:solidFill>
              </a:rPr>
              <a:t> </a:t>
            </a:r>
            <a:r>
              <a:rPr lang="ru-RU" sz="3200" b="1" dirty="0" err="1">
                <a:solidFill>
                  <a:srgbClr val="0070C0"/>
                </a:solidFill>
              </a:rPr>
              <a:t>рід</a:t>
            </a:r>
            <a:r>
              <a:rPr lang="ru-RU" sz="3200" b="1" dirty="0">
                <a:solidFill>
                  <a:srgbClr val="0070C0"/>
                </a:solidFill>
              </a:rPr>
              <a:t> — </a:t>
            </a:r>
            <a:r>
              <a:rPr lang="ru-RU" sz="3200" b="1" dirty="0" err="1">
                <a:solidFill>
                  <a:srgbClr val="0070C0"/>
                </a:solidFill>
              </a:rPr>
              <a:t>воно</a:t>
            </a:r>
            <a:r>
              <a:rPr lang="ru-RU" sz="3200" b="1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12" y="2922638"/>
            <a:ext cx="8173351" cy="3800609"/>
          </a:xfrm>
          <a:prstGeom prst="rect">
            <a:avLst/>
          </a:prstGeom>
        </p:spPr>
      </p:pic>
      <p:pic>
        <p:nvPicPr>
          <p:cNvPr id="1026" name="Picture 2" descr="Дистанційне навчання – Вараський ліцей №5 Вараської міської територіальної  громад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9403" y="217751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1095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456" y="5101389"/>
            <a:ext cx="1633611" cy="162185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111063" y="253566"/>
            <a:ext cx="15696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Просто</a:t>
            </a:r>
          </a:p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 про складне</a:t>
            </a:r>
            <a:endParaRPr lang="ru-RU" sz="1600" b="1" i="1" cap="none" spc="0" dirty="0">
              <a:ln/>
              <a:solidFill>
                <a:srgbClr val="0070C0"/>
              </a:solidFill>
              <a:effectLst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87468" y="53511"/>
            <a:ext cx="958157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ru-RU" sz="4800" b="1" dirty="0" err="1" smtClean="0">
                <a:ln/>
                <a:solidFill>
                  <a:schemeClr val="accent3"/>
                </a:solidFill>
              </a:rPr>
              <a:t>Перевіримо</a:t>
            </a:r>
            <a:r>
              <a:rPr lang="ru-RU" sz="4800" b="1" dirty="0" smtClean="0">
                <a:ln/>
                <a:solidFill>
                  <a:schemeClr val="accent3"/>
                </a:solidFill>
              </a:rPr>
              <a:t>, як </a:t>
            </a:r>
            <a:r>
              <a:rPr lang="ru-RU" sz="4800" b="1" dirty="0" err="1" smtClean="0">
                <a:ln/>
                <a:solidFill>
                  <a:schemeClr val="accent3"/>
                </a:solidFill>
              </a:rPr>
              <a:t>ти</a:t>
            </a:r>
            <a:r>
              <a:rPr lang="ru-RU" sz="4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4800" b="1" dirty="0" err="1" smtClean="0">
                <a:ln/>
                <a:solidFill>
                  <a:schemeClr val="accent3"/>
                </a:solidFill>
              </a:rPr>
              <a:t>засвоїв</a:t>
            </a:r>
            <a:r>
              <a:rPr lang="ru-RU" sz="4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4800" b="1" dirty="0" err="1" smtClean="0">
                <a:ln/>
                <a:solidFill>
                  <a:schemeClr val="accent3"/>
                </a:solidFill>
              </a:rPr>
              <a:t>теоретичний</a:t>
            </a:r>
            <a:r>
              <a:rPr lang="ru-RU" sz="4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4800" b="1" dirty="0" err="1" smtClean="0">
                <a:ln/>
                <a:solidFill>
                  <a:schemeClr val="accent3"/>
                </a:solidFill>
              </a:rPr>
              <a:t>матеріал</a:t>
            </a:r>
            <a:r>
              <a:rPr lang="uk-UA" sz="4800" b="1" dirty="0" smtClean="0">
                <a:ln/>
                <a:solidFill>
                  <a:schemeClr val="accent3"/>
                </a:solidFill>
              </a:rPr>
              <a:t> уроку!</a:t>
            </a:r>
            <a:endParaRPr lang="ru-RU" sz="4800" b="1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19125" y="1827343"/>
            <a:ext cx="6096000" cy="3755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6177" y="5573028"/>
            <a:ext cx="5801896" cy="133309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73767" y="3823906"/>
            <a:ext cx="1025895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err="1" smtClean="0">
                <a:solidFill>
                  <a:srgbClr val="0070C0"/>
                </a:solidFill>
              </a:rPr>
              <a:t>Чоловічого</a:t>
            </a:r>
            <a:r>
              <a:rPr lang="ru-RU" sz="2800" b="1" dirty="0" smtClean="0">
                <a:solidFill>
                  <a:srgbClr val="0070C0"/>
                </a:solidFill>
              </a:rPr>
              <a:t> роду, </a:t>
            </a:r>
            <a:r>
              <a:rPr lang="ru-RU" sz="2800" b="1" dirty="0" err="1" smtClean="0">
                <a:solidFill>
                  <a:srgbClr val="0070C0"/>
                </a:solidFill>
              </a:rPr>
              <a:t>жіночого</a:t>
            </a:r>
            <a:r>
              <a:rPr lang="ru-RU" sz="2800" b="1" dirty="0" smtClean="0">
                <a:solidFill>
                  <a:srgbClr val="0070C0"/>
                </a:solidFill>
              </a:rPr>
              <a:t> роду та </a:t>
            </a:r>
            <a:r>
              <a:rPr lang="ru-RU" sz="2800" b="1" dirty="0" err="1" smtClean="0">
                <a:solidFill>
                  <a:srgbClr val="0070C0"/>
                </a:solidFill>
              </a:rPr>
              <a:t>середнього</a:t>
            </a:r>
            <a:r>
              <a:rPr lang="ru-RU" sz="2800" b="1" dirty="0" smtClean="0">
                <a:solidFill>
                  <a:srgbClr val="0070C0"/>
                </a:solidFill>
              </a:rPr>
              <a:t> роду.</a:t>
            </a:r>
          </a:p>
          <a:p>
            <a:pPr algn="just"/>
            <a:r>
              <a:rPr lang="uk-UA" sz="2800" b="1" dirty="0" smtClean="0">
                <a:solidFill>
                  <a:srgbClr val="00B050"/>
                </a:solidFill>
              </a:rPr>
              <a:t>(Наприклад, хлопчик (</a:t>
            </a:r>
            <a:r>
              <a:rPr lang="uk-UA" sz="2800" b="1" dirty="0" err="1" smtClean="0">
                <a:solidFill>
                  <a:srgbClr val="00B050"/>
                </a:solidFill>
              </a:rPr>
              <a:t>ч.р</a:t>
            </a:r>
            <a:r>
              <a:rPr lang="uk-UA" sz="2800" b="1" dirty="0" smtClean="0">
                <a:solidFill>
                  <a:srgbClr val="00B050"/>
                </a:solidFill>
              </a:rPr>
              <a:t>.), черепаха (</a:t>
            </a:r>
            <a:r>
              <a:rPr lang="uk-UA" sz="2800" b="1" dirty="0" err="1" smtClean="0">
                <a:solidFill>
                  <a:srgbClr val="00B050"/>
                </a:solidFill>
              </a:rPr>
              <a:t>ж.р</a:t>
            </a:r>
            <a:r>
              <a:rPr lang="uk-UA" sz="2800" b="1" dirty="0" smtClean="0">
                <a:solidFill>
                  <a:srgbClr val="00B050"/>
                </a:solidFill>
              </a:rPr>
              <a:t>.), дерево (</a:t>
            </a:r>
            <a:r>
              <a:rPr lang="uk-UA" sz="2800" b="1" dirty="0" err="1" smtClean="0">
                <a:solidFill>
                  <a:srgbClr val="00B050"/>
                </a:solidFill>
              </a:rPr>
              <a:t>с.р</a:t>
            </a:r>
            <a:r>
              <a:rPr lang="uk-UA" sz="2800" b="1" dirty="0" smtClean="0">
                <a:solidFill>
                  <a:srgbClr val="00B050"/>
                </a:solidFill>
              </a:rPr>
              <a:t>.).)</a:t>
            </a:r>
            <a:endParaRPr lang="ru-RU" sz="2800" b="1" dirty="0">
              <a:solidFill>
                <a:srgbClr val="00B05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7904" y="1841735"/>
            <a:ext cx="1159844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14350" indent="-514350" algn="ctr">
              <a:buAutoNum type="arabicPeriod"/>
            </a:pPr>
            <a:r>
              <a:rPr lang="ru-RU" sz="3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Продовжи</a:t>
            </a:r>
            <a:r>
              <a:rPr lang="ru-RU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 </a:t>
            </a:r>
            <a:r>
              <a:rPr lang="ru-RU" sz="3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твердження</a:t>
            </a:r>
            <a:r>
              <a:rPr lang="ru-RU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 : «</a:t>
            </a:r>
            <a:r>
              <a:rPr lang="ru-RU" sz="3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Рід</a:t>
            </a:r>
            <a:r>
              <a:rPr lang="ru-RU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 </a:t>
            </a:r>
            <a:r>
              <a:rPr lang="ru-RU" sz="3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іменника</a:t>
            </a:r>
            <a:r>
              <a:rPr lang="ru-RU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 </a:t>
            </a:r>
            <a:r>
              <a:rPr lang="ru-RU" sz="3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визначається</a:t>
            </a:r>
            <a:r>
              <a:rPr lang="ru-RU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 </a:t>
            </a:r>
          </a:p>
          <a:p>
            <a:pPr algn="just"/>
            <a:r>
              <a:rPr lang="ru-RU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в </a:t>
            </a:r>
            <a:r>
              <a:rPr lang="ru-RU" sz="3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трьох</a:t>
            </a:r>
            <a:r>
              <a:rPr lang="ru-RU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 </a:t>
            </a:r>
            <a:r>
              <a:rPr lang="ru-RU" sz="3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значеннях</a:t>
            </a:r>
            <a:r>
              <a:rPr lang="ru-RU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… »</a:t>
            </a:r>
            <a:endParaRPr lang="ru-RU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67595" y="2968240"/>
            <a:ext cx="548259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Правильна </a:t>
            </a:r>
            <a:r>
              <a:rPr lang="ru-RU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відповідь</a:t>
            </a:r>
            <a:endParaRPr lang="ru-RU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788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6" grpId="0"/>
    </p:bldLst>
  </p:timing>
</p:sld>
</file>

<file path=ppt/theme/theme1.xml><?xml version="1.0" encoding="utf-8"?>
<a:theme xmlns:a="http://schemas.openxmlformats.org/drawingml/2006/main" name="Легкий дым">
  <a:themeElements>
    <a:clrScheme name="Синий и зеленый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431</TotalTime>
  <Words>628</Words>
  <Application>Microsoft Office PowerPoint</Application>
  <PresentationFormat>Широкоэкранный</PresentationFormat>
  <Paragraphs>132</Paragraphs>
  <Slides>17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17</vt:i4>
      </vt:variant>
    </vt:vector>
  </HeadingPairs>
  <TitlesOfParts>
    <vt:vector size="26" baseType="lpstr">
      <vt:lpstr>Arial</vt:lpstr>
      <vt:lpstr>Calibri</vt:lpstr>
      <vt:lpstr>Calibri Light</vt:lpstr>
      <vt:lpstr>Century Gothic</vt:lpstr>
      <vt:lpstr>Times New Roman</vt:lpstr>
      <vt:lpstr>Wingdings 3</vt:lpstr>
      <vt:lpstr>Легкий дым</vt:lpstr>
      <vt:lpstr>1_Специальное оформление</vt:lpstr>
      <vt:lpstr>Специальное оформление</vt:lpstr>
      <vt:lpstr>Рід іменника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51</cp:revision>
  <dcterms:created xsi:type="dcterms:W3CDTF">2023-06-14T07:23:34Z</dcterms:created>
  <dcterms:modified xsi:type="dcterms:W3CDTF">2023-06-22T19:29:46Z</dcterms:modified>
  <cp:contentStatus>Окончательное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