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1" r:id="rId1"/>
    <p:sldMasterId id="2147484033" r:id="rId2"/>
  </p:sldMasterIdLst>
  <p:notesMasterIdLst>
    <p:notesMasterId r:id="rId37"/>
  </p:notesMasterIdLst>
  <p:handoutMasterIdLst>
    <p:handoutMasterId r:id="rId38"/>
  </p:handoutMasterIdLst>
  <p:sldIdLst>
    <p:sldId id="285" r:id="rId3"/>
    <p:sldId id="329" r:id="rId4"/>
    <p:sldId id="330" r:id="rId5"/>
    <p:sldId id="327" r:id="rId6"/>
    <p:sldId id="298" r:id="rId7"/>
    <p:sldId id="299" r:id="rId8"/>
    <p:sldId id="331" r:id="rId9"/>
    <p:sldId id="286" r:id="rId10"/>
    <p:sldId id="287" r:id="rId11"/>
    <p:sldId id="302" r:id="rId12"/>
    <p:sldId id="320" r:id="rId13"/>
    <p:sldId id="288" r:id="rId14"/>
    <p:sldId id="289" r:id="rId15"/>
    <p:sldId id="304" r:id="rId16"/>
    <p:sldId id="305" r:id="rId17"/>
    <p:sldId id="332" r:id="rId18"/>
    <p:sldId id="290" r:id="rId19"/>
    <p:sldId id="291" r:id="rId20"/>
    <p:sldId id="309" r:id="rId21"/>
    <p:sldId id="310" r:id="rId22"/>
    <p:sldId id="311" r:id="rId23"/>
    <p:sldId id="321" r:id="rId24"/>
    <p:sldId id="308" r:id="rId25"/>
    <p:sldId id="292" r:id="rId26"/>
    <p:sldId id="314" r:id="rId27"/>
    <p:sldId id="293" r:id="rId28"/>
    <p:sldId id="315" r:id="rId29"/>
    <p:sldId id="323" r:id="rId30"/>
    <p:sldId id="316" r:id="rId31"/>
    <p:sldId id="294" r:id="rId32"/>
    <p:sldId id="317" r:id="rId33"/>
    <p:sldId id="295" r:id="rId34"/>
    <p:sldId id="319" r:id="rId35"/>
    <p:sldId id="318" r:id="rId36"/>
  </p:sldIdLst>
  <p:sldSz cx="9144000" cy="6858000" type="screen4x3"/>
  <p:notesSz cx="9220200" cy="6934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95738" cy="346075"/>
          </a:xfrm>
          <a:prstGeom prst="rect">
            <a:avLst/>
          </a:prstGeom>
        </p:spPr>
        <p:txBody>
          <a:bodyPr vert="horz" lIns="92309" tIns="46154" rIns="92309" bIns="46154" rtlCol="0"/>
          <a:lstStyle>
            <a:lvl1pPr algn="l">
              <a:defRPr sz="1200"/>
            </a:lvl1pPr>
          </a:lstStyle>
          <a:p>
            <a:pPr>
              <a:defRPr/>
            </a:pPr>
            <a:endParaRPr lang="en-US"/>
          </a:p>
        </p:txBody>
      </p:sp>
      <p:sp>
        <p:nvSpPr>
          <p:cNvPr id="3" name="Date Placeholder 2"/>
          <p:cNvSpPr>
            <a:spLocks noGrp="1"/>
          </p:cNvSpPr>
          <p:nvPr>
            <p:ph type="dt" sz="quarter" idx="1"/>
          </p:nvPr>
        </p:nvSpPr>
        <p:spPr>
          <a:xfrm>
            <a:off x="5222875" y="0"/>
            <a:ext cx="3995738" cy="346075"/>
          </a:xfrm>
          <a:prstGeom prst="rect">
            <a:avLst/>
          </a:prstGeom>
        </p:spPr>
        <p:txBody>
          <a:bodyPr vert="horz" lIns="92309" tIns="46154" rIns="92309" bIns="46154" rtlCol="0"/>
          <a:lstStyle>
            <a:lvl1pPr algn="r">
              <a:defRPr sz="1200"/>
            </a:lvl1pPr>
          </a:lstStyle>
          <a:p>
            <a:pPr>
              <a:defRPr/>
            </a:pPr>
            <a:fld id="{94C96F9F-4436-45D4-B7FB-5426015A985D}" type="datetimeFigureOut">
              <a:rPr lang="en-US"/>
              <a:pPr>
                <a:defRPr/>
              </a:pPr>
              <a:t>6/18/2018</a:t>
            </a:fld>
            <a:endParaRPr lang="en-US"/>
          </a:p>
        </p:txBody>
      </p:sp>
      <p:sp>
        <p:nvSpPr>
          <p:cNvPr id="4" name="Footer Placeholder 3"/>
          <p:cNvSpPr>
            <a:spLocks noGrp="1"/>
          </p:cNvSpPr>
          <p:nvPr>
            <p:ph type="ftr" sz="quarter" idx="2"/>
          </p:nvPr>
        </p:nvSpPr>
        <p:spPr>
          <a:xfrm>
            <a:off x="0" y="6586538"/>
            <a:ext cx="3995738" cy="346075"/>
          </a:xfrm>
          <a:prstGeom prst="rect">
            <a:avLst/>
          </a:prstGeom>
        </p:spPr>
        <p:txBody>
          <a:bodyPr vert="horz" lIns="92309" tIns="46154" rIns="92309" bIns="46154"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5222875" y="6586538"/>
            <a:ext cx="3995738" cy="346075"/>
          </a:xfrm>
          <a:prstGeom prst="rect">
            <a:avLst/>
          </a:prstGeom>
        </p:spPr>
        <p:txBody>
          <a:bodyPr vert="horz" lIns="92309" tIns="46154" rIns="92309" bIns="46154" rtlCol="0" anchor="b"/>
          <a:lstStyle>
            <a:lvl1pPr algn="r">
              <a:defRPr sz="1200"/>
            </a:lvl1pPr>
          </a:lstStyle>
          <a:p>
            <a:pPr>
              <a:defRPr/>
            </a:pPr>
            <a:fld id="{42B36E15-10F1-4359-AB6C-A6F5FB754CBA}" type="slidenum">
              <a:rPr lang="en-US"/>
              <a:pPr>
                <a:defRPr/>
              </a:pPr>
              <a:t>‹#›</a:t>
            </a:fld>
            <a:endParaRPr lang="en-US"/>
          </a:p>
        </p:txBody>
      </p:sp>
    </p:spTree>
    <p:extLst>
      <p:ext uri="{BB962C8B-B14F-4D97-AF65-F5344CB8AC3E}">
        <p14:creationId xmlns:p14="http://schemas.microsoft.com/office/powerpoint/2010/main" val="25585159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95738" cy="346075"/>
          </a:xfrm>
          <a:prstGeom prst="rect">
            <a:avLst/>
          </a:prstGeom>
        </p:spPr>
        <p:txBody>
          <a:bodyPr vert="horz" lIns="92309" tIns="46154" rIns="92309" bIns="46154"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5222875" y="0"/>
            <a:ext cx="3995738" cy="346075"/>
          </a:xfrm>
          <a:prstGeom prst="rect">
            <a:avLst/>
          </a:prstGeom>
        </p:spPr>
        <p:txBody>
          <a:bodyPr vert="horz" lIns="92309" tIns="46154" rIns="92309" bIns="46154" rtlCol="0"/>
          <a:lstStyle>
            <a:lvl1pPr algn="r" fontAlgn="auto">
              <a:spcBef>
                <a:spcPts val="0"/>
              </a:spcBef>
              <a:spcAft>
                <a:spcPts val="0"/>
              </a:spcAft>
              <a:defRPr sz="1200">
                <a:latin typeface="+mn-lt"/>
                <a:cs typeface="+mn-cs"/>
              </a:defRPr>
            </a:lvl1pPr>
          </a:lstStyle>
          <a:p>
            <a:pPr>
              <a:defRPr/>
            </a:pPr>
            <a:fld id="{928CF450-508A-45CC-8A64-17C8153F1044}" type="datetimeFigureOut">
              <a:rPr lang="en-US"/>
              <a:pPr>
                <a:defRPr/>
              </a:pPr>
              <a:t>6/18/2018</a:t>
            </a:fld>
            <a:endParaRPr lang="en-US"/>
          </a:p>
        </p:txBody>
      </p:sp>
      <p:sp>
        <p:nvSpPr>
          <p:cNvPr id="4" name="Slide Image Placeholder 3"/>
          <p:cNvSpPr>
            <a:spLocks noGrp="1" noRot="1" noChangeAspect="1"/>
          </p:cNvSpPr>
          <p:nvPr>
            <p:ph type="sldImg" idx="2"/>
          </p:nvPr>
        </p:nvSpPr>
        <p:spPr>
          <a:xfrm>
            <a:off x="2876550" y="520700"/>
            <a:ext cx="3467100" cy="2600325"/>
          </a:xfrm>
          <a:prstGeom prst="rect">
            <a:avLst/>
          </a:prstGeom>
          <a:noFill/>
          <a:ln w="12700">
            <a:solidFill>
              <a:prstClr val="black"/>
            </a:solidFill>
          </a:ln>
        </p:spPr>
        <p:txBody>
          <a:bodyPr vert="horz" lIns="92309" tIns="46154" rIns="92309" bIns="46154" rtlCol="0" anchor="ctr"/>
          <a:lstStyle/>
          <a:p>
            <a:pPr lvl="0"/>
            <a:endParaRPr lang="en-US" noProof="0" smtClean="0"/>
          </a:p>
        </p:txBody>
      </p:sp>
      <p:sp>
        <p:nvSpPr>
          <p:cNvPr id="5" name="Notes Placeholder 4"/>
          <p:cNvSpPr>
            <a:spLocks noGrp="1"/>
          </p:cNvSpPr>
          <p:nvPr>
            <p:ph type="body" sz="quarter" idx="3"/>
          </p:nvPr>
        </p:nvSpPr>
        <p:spPr>
          <a:xfrm>
            <a:off x="922338" y="3294063"/>
            <a:ext cx="7375525" cy="3119437"/>
          </a:xfrm>
          <a:prstGeom prst="rect">
            <a:avLst/>
          </a:prstGeom>
        </p:spPr>
        <p:txBody>
          <a:bodyPr vert="horz" lIns="92309" tIns="46154" rIns="92309" bIns="4615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586538"/>
            <a:ext cx="3995738" cy="346075"/>
          </a:xfrm>
          <a:prstGeom prst="rect">
            <a:avLst/>
          </a:prstGeom>
        </p:spPr>
        <p:txBody>
          <a:bodyPr vert="horz" lIns="92309" tIns="46154" rIns="92309" bIns="46154"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5222875" y="6586538"/>
            <a:ext cx="3995738" cy="346075"/>
          </a:xfrm>
          <a:prstGeom prst="rect">
            <a:avLst/>
          </a:prstGeom>
        </p:spPr>
        <p:txBody>
          <a:bodyPr vert="horz" lIns="92309" tIns="46154" rIns="92309" bIns="46154" rtlCol="0" anchor="b"/>
          <a:lstStyle>
            <a:lvl1pPr algn="r" fontAlgn="auto">
              <a:spcBef>
                <a:spcPts val="0"/>
              </a:spcBef>
              <a:spcAft>
                <a:spcPts val="0"/>
              </a:spcAft>
              <a:defRPr sz="1200">
                <a:latin typeface="+mn-lt"/>
                <a:cs typeface="+mn-cs"/>
              </a:defRPr>
            </a:lvl1pPr>
          </a:lstStyle>
          <a:p>
            <a:pPr>
              <a:defRPr/>
            </a:pPr>
            <a:fld id="{2DDAF464-C5BE-4ED3-81AE-EC3575823C7B}" type="slidenum">
              <a:rPr lang="en-US"/>
              <a:pPr>
                <a:defRPr/>
              </a:pPr>
              <a:t>‹#›</a:t>
            </a:fld>
            <a:endParaRPr lang="en-US"/>
          </a:p>
        </p:txBody>
      </p:sp>
    </p:spTree>
    <p:extLst>
      <p:ext uri="{BB962C8B-B14F-4D97-AF65-F5344CB8AC3E}">
        <p14:creationId xmlns:p14="http://schemas.microsoft.com/office/powerpoint/2010/main" val="11975032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0008" indent="-288465">
              <a:defRPr>
                <a:solidFill>
                  <a:schemeClr val="tx1"/>
                </a:solidFill>
                <a:latin typeface="Calibri" pitchFamily="34" charset="0"/>
              </a:defRPr>
            </a:lvl2pPr>
            <a:lvl3pPr marL="1153859" indent="-230772">
              <a:defRPr>
                <a:solidFill>
                  <a:schemeClr val="tx1"/>
                </a:solidFill>
                <a:latin typeface="Calibri" pitchFamily="34" charset="0"/>
              </a:defRPr>
            </a:lvl3pPr>
            <a:lvl4pPr marL="1615402" indent="-230772">
              <a:defRPr>
                <a:solidFill>
                  <a:schemeClr val="tx1"/>
                </a:solidFill>
                <a:latin typeface="Calibri" pitchFamily="34" charset="0"/>
              </a:defRPr>
            </a:lvl4pPr>
            <a:lvl5pPr marL="2076945" indent="-230772">
              <a:defRPr>
                <a:solidFill>
                  <a:schemeClr val="tx1"/>
                </a:solidFill>
                <a:latin typeface="Calibri" pitchFamily="34" charset="0"/>
              </a:defRPr>
            </a:lvl5pPr>
            <a:lvl6pPr marL="2538489" indent="-230772" fontAlgn="base">
              <a:spcBef>
                <a:spcPct val="0"/>
              </a:spcBef>
              <a:spcAft>
                <a:spcPct val="0"/>
              </a:spcAft>
              <a:defRPr>
                <a:solidFill>
                  <a:schemeClr val="tx1"/>
                </a:solidFill>
                <a:latin typeface="Calibri" pitchFamily="34" charset="0"/>
              </a:defRPr>
            </a:lvl6pPr>
            <a:lvl7pPr marL="3000032" indent="-230772" fontAlgn="base">
              <a:spcBef>
                <a:spcPct val="0"/>
              </a:spcBef>
              <a:spcAft>
                <a:spcPct val="0"/>
              </a:spcAft>
              <a:defRPr>
                <a:solidFill>
                  <a:schemeClr val="tx1"/>
                </a:solidFill>
                <a:latin typeface="Calibri" pitchFamily="34" charset="0"/>
              </a:defRPr>
            </a:lvl7pPr>
            <a:lvl8pPr marL="3461576" indent="-230772" fontAlgn="base">
              <a:spcBef>
                <a:spcPct val="0"/>
              </a:spcBef>
              <a:spcAft>
                <a:spcPct val="0"/>
              </a:spcAft>
              <a:defRPr>
                <a:solidFill>
                  <a:schemeClr val="tx1"/>
                </a:solidFill>
                <a:latin typeface="Calibri" pitchFamily="34" charset="0"/>
              </a:defRPr>
            </a:lvl8pPr>
            <a:lvl9pPr marL="3923119" indent="-23077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6484FB5-48F0-4C49-8D4C-FB1232632042}" type="slidenum">
              <a:rPr lang="en-US" smtClean="0"/>
              <a:pPr fontAlgn="base">
                <a:spcBef>
                  <a:spcPct val="0"/>
                </a:spcBef>
                <a:spcAft>
                  <a:spcPct val="0"/>
                </a:spcAft>
                <a:defRPr/>
              </a:pPr>
              <a:t>1</a:t>
            </a:fld>
            <a:endParaRPr lang="en-US" smtClean="0"/>
          </a:p>
        </p:txBody>
      </p:sp>
    </p:spTree>
    <p:extLst>
      <p:ext uri="{BB962C8B-B14F-4D97-AF65-F5344CB8AC3E}">
        <p14:creationId xmlns:p14="http://schemas.microsoft.com/office/powerpoint/2010/main" val="3238563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0008" indent="-288465">
              <a:defRPr>
                <a:solidFill>
                  <a:schemeClr val="tx1"/>
                </a:solidFill>
                <a:latin typeface="Calibri" pitchFamily="34" charset="0"/>
              </a:defRPr>
            </a:lvl2pPr>
            <a:lvl3pPr marL="1153859" indent="-230772">
              <a:defRPr>
                <a:solidFill>
                  <a:schemeClr val="tx1"/>
                </a:solidFill>
                <a:latin typeface="Calibri" pitchFamily="34" charset="0"/>
              </a:defRPr>
            </a:lvl3pPr>
            <a:lvl4pPr marL="1615402" indent="-230772">
              <a:defRPr>
                <a:solidFill>
                  <a:schemeClr val="tx1"/>
                </a:solidFill>
                <a:latin typeface="Calibri" pitchFamily="34" charset="0"/>
              </a:defRPr>
            </a:lvl4pPr>
            <a:lvl5pPr marL="2076945" indent="-230772">
              <a:defRPr>
                <a:solidFill>
                  <a:schemeClr val="tx1"/>
                </a:solidFill>
                <a:latin typeface="Calibri" pitchFamily="34" charset="0"/>
              </a:defRPr>
            </a:lvl5pPr>
            <a:lvl6pPr marL="2538489" indent="-230772" fontAlgn="base">
              <a:spcBef>
                <a:spcPct val="0"/>
              </a:spcBef>
              <a:spcAft>
                <a:spcPct val="0"/>
              </a:spcAft>
              <a:defRPr>
                <a:solidFill>
                  <a:schemeClr val="tx1"/>
                </a:solidFill>
                <a:latin typeface="Calibri" pitchFamily="34" charset="0"/>
              </a:defRPr>
            </a:lvl6pPr>
            <a:lvl7pPr marL="3000032" indent="-230772" fontAlgn="base">
              <a:spcBef>
                <a:spcPct val="0"/>
              </a:spcBef>
              <a:spcAft>
                <a:spcPct val="0"/>
              </a:spcAft>
              <a:defRPr>
                <a:solidFill>
                  <a:schemeClr val="tx1"/>
                </a:solidFill>
                <a:latin typeface="Calibri" pitchFamily="34" charset="0"/>
              </a:defRPr>
            </a:lvl7pPr>
            <a:lvl8pPr marL="3461576" indent="-230772" fontAlgn="base">
              <a:spcBef>
                <a:spcPct val="0"/>
              </a:spcBef>
              <a:spcAft>
                <a:spcPct val="0"/>
              </a:spcAft>
              <a:defRPr>
                <a:solidFill>
                  <a:schemeClr val="tx1"/>
                </a:solidFill>
                <a:latin typeface="Calibri" pitchFamily="34" charset="0"/>
              </a:defRPr>
            </a:lvl8pPr>
            <a:lvl9pPr marL="3923119" indent="-230772" fontAlgn="base">
              <a:spcBef>
                <a:spcPct val="0"/>
              </a:spcBef>
              <a:spcAft>
                <a:spcPct val="0"/>
              </a:spcAft>
              <a:defRPr>
                <a:solidFill>
                  <a:schemeClr val="tx1"/>
                </a:solidFill>
                <a:latin typeface="Calibri" pitchFamily="34" charset="0"/>
              </a:defRPr>
            </a:lvl9pPr>
          </a:lstStyle>
          <a:p>
            <a:pPr>
              <a:defRPr/>
            </a:pPr>
            <a:fld id="{E6484FB5-48F0-4C49-8D4C-FB1232632042}" type="slidenum">
              <a:rPr lang="en-US" smtClean="0">
                <a:solidFill>
                  <a:prstClr val="black"/>
                </a:solidFill>
              </a:rPr>
              <a:pPr>
                <a:defRPr/>
              </a:pPr>
              <a:t>7</a:t>
            </a:fld>
            <a:endParaRPr lang="en-US" smtClean="0">
              <a:solidFill>
                <a:prstClr val="black"/>
              </a:solidFill>
            </a:endParaRPr>
          </a:p>
        </p:txBody>
      </p:sp>
    </p:spTree>
    <p:extLst>
      <p:ext uri="{BB962C8B-B14F-4D97-AF65-F5344CB8AC3E}">
        <p14:creationId xmlns:p14="http://schemas.microsoft.com/office/powerpoint/2010/main" val="1270418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4D909F6-E66F-4664-8986-7BD4ED52EC62}" type="datetimeFigureOut">
              <a:rPr lang="en-US">
                <a:solidFill>
                  <a:prstClr val="black">
                    <a:tint val="75000"/>
                  </a:prstClr>
                </a:solidFill>
              </a:rPr>
              <a:pPr>
                <a:defRPr/>
              </a:pPr>
              <a:t>6/18/2018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C048B70-F3C1-42A3-AA33-160326CF0F2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7758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00AC3B-732A-4245-A5E5-270AF517EFDA}" type="datetimeFigureOut">
              <a:rPr lang="en-US">
                <a:solidFill>
                  <a:prstClr val="black">
                    <a:tint val="75000"/>
                  </a:prstClr>
                </a:solidFill>
              </a:rPr>
              <a:pPr>
                <a:defRPr/>
              </a:pPr>
              <a:t>6/18/2018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F53401C-3CF3-4AA3-BAC9-614D795DDA1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31948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447D55E-2E9D-4A78-BE27-386F28072F45}" type="datetimeFigureOut">
              <a:rPr lang="en-US">
                <a:solidFill>
                  <a:prstClr val="black">
                    <a:tint val="75000"/>
                  </a:prstClr>
                </a:solidFill>
              </a:rPr>
              <a:pPr>
                <a:defRPr/>
              </a:pPr>
              <a:t>6/18/2018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A17AC89-A534-4A9A-9A26-0387E6FC898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24887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pPr>
              <a:defRPr/>
            </a:pPr>
            <a:fld id="{D364571C-0497-475A-AFC7-8DE262382955}" type="datetimeFigureOut">
              <a:rPr lang="en-US" smtClean="0"/>
              <a:pPr>
                <a:defRPr/>
              </a:pPr>
              <a:t>6/18/2018</a:t>
            </a:fld>
            <a:endParaRPr lang="en-US"/>
          </a:p>
        </p:txBody>
      </p:sp>
      <p:sp>
        <p:nvSpPr>
          <p:cNvPr id="17" name="Нижний колонтитул 16"/>
          <p:cNvSpPr>
            <a:spLocks noGrp="1"/>
          </p:cNvSpPr>
          <p:nvPr>
            <p:ph type="ftr" sz="quarter" idx="11"/>
          </p:nvPr>
        </p:nvSpPr>
        <p:spPr>
          <a:xfrm>
            <a:off x="5410200" y="4205288"/>
            <a:ext cx="1295400" cy="457200"/>
          </a:xfrm>
        </p:spPr>
        <p:txBody>
          <a:bodyPr/>
          <a:lstStyle/>
          <a:p>
            <a:pPr>
              <a:defRPr/>
            </a:pPr>
            <a:endParaRPr lang="en-US"/>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48594A77-C96C-4D12-851A-2A94F3D34F91}" type="slidenum">
              <a:rPr lang="en-US" smtClean="0"/>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D364571C-0497-475A-AFC7-8DE262382955}" type="datetimeFigureOut">
              <a:rPr lang="en-US" smtClean="0"/>
              <a:pPr>
                <a:defRPr/>
              </a:pPr>
              <a:t>6/18/2018</a:t>
            </a:fld>
            <a:endParaRPr lang="en-US"/>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48594A77-C96C-4D12-851A-2A94F3D34F91}" type="slidenum">
              <a:rPr lang="en-US" smtClean="0"/>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pPr>
              <a:defRPr/>
            </a:pPr>
            <a:fld id="{D364571C-0497-475A-AFC7-8DE262382955}" type="datetimeFigureOut">
              <a:rPr lang="en-US" smtClean="0"/>
              <a:pPr>
                <a:defRPr/>
              </a:pPr>
              <a:t>6/18/2018</a:t>
            </a:fld>
            <a:endParaRPr lang="en-US"/>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48594A77-C96C-4D12-851A-2A94F3D34F91}" type="slidenum">
              <a:rPr lang="en-US" smtClean="0"/>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fld id="{D364571C-0497-475A-AFC7-8DE262382955}" type="datetimeFigureOut">
              <a:rPr lang="en-US" smtClean="0"/>
              <a:pPr>
                <a:defRPr/>
              </a:pPr>
              <a:t>6/18/2018</a:t>
            </a:fld>
            <a:endParaRPr lang="en-US"/>
          </a:p>
        </p:txBody>
      </p:sp>
      <p:sp>
        <p:nvSpPr>
          <p:cNvPr id="6" name="Нижний колонтитул 5"/>
          <p:cNvSpPr>
            <a:spLocks noGrp="1"/>
          </p:cNvSpPr>
          <p:nvPr>
            <p:ph type="ftr" sz="quarter" idx="11"/>
          </p:nvPr>
        </p:nvSpPr>
        <p:spPr/>
        <p:txBody>
          <a:bodyPr/>
          <a:lstStyle/>
          <a:p>
            <a:pPr>
              <a:defRPr/>
            </a:pPr>
            <a:endParaRPr lang="en-US"/>
          </a:p>
        </p:txBody>
      </p:sp>
      <p:sp>
        <p:nvSpPr>
          <p:cNvPr id="7" name="Номер слайда 6"/>
          <p:cNvSpPr>
            <a:spLocks noGrp="1"/>
          </p:cNvSpPr>
          <p:nvPr>
            <p:ph type="sldNum" sz="quarter" idx="12"/>
          </p:nvPr>
        </p:nvSpPr>
        <p:spPr/>
        <p:txBody>
          <a:bodyPr/>
          <a:lstStyle/>
          <a:p>
            <a:pPr>
              <a:defRPr/>
            </a:pPr>
            <a:fld id="{48594A77-C96C-4D12-851A-2A94F3D34F91}" type="slidenum">
              <a:rPr lang="en-US" smtClean="0"/>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pPr>
              <a:defRPr/>
            </a:pPr>
            <a:fld id="{D364571C-0497-475A-AFC7-8DE262382955}" type="datetimeFigureOut">
              <a:rPr lang="en-US" smtClean="0"/>
              <a:pPr>
                <a:defRPr/>
              </a:pPr>
              <a:t>6/18/2018</a:t>
            </a:fld>
            <a:endParaRPr lang="en-US"/>
          </a:p>
        </p:txBody>
      </p:sp>
      <p:sp>
        <p:nvSpPr>
          <p:cNvPr id="27" name="Номер слайда 26"/>
          <p:cNvSpPr>
            <a:spLocks noGrp="1"/>
          </p:cNvSpPr>
          <p:nvPr>
            <p:ph type="sldNum" sz="quarter" idx="11"/>
          </p:nvPr>
        </p:nvSpPr>
        <p:spPr/>
        <p:txBody>
          <a:bodyPr rtlCol="0"/>
          <a:lstStyle/>
          <a:p>
            <a:pPr>
              <a:defRPr/>
            </a:pPr>
            <a:fld id="{48594A77-C96C-4D12-851A-2A94F3D34F91}" type="slidenum">
              <a:rPr lang="en-US" smtClean="0"/>
              <a:pPr>
                <a:defRPr/>
              </a:pPr>
              <a:t>‹#›</a:t>
            </a:fld>
            <a:endParaRPr lang="en-US"/>
          </a:p>
        </p:txBody>
      </p:sp>
      <p:sp>
        <p:nvSpPr>
          <p:cNvPr id="28" name="Нижний колонтитул 27"/>
          <p:cNvSpPr>
            <a:spLocks noGrp="1"/>
          </p:cNvSpPr>
          <p:nvPr>
            <p:ph type="ftr" sz="quarter" idx="12"/>
          </p:nvPr>
        </p:nvSpPr>
        <p:spPr/>
        <p:txBody>
          <a:bodyPr rtlCol="0"/>
          <a:lstStyle/>
          <a:p>
            <a:pPr>
              <a:defRPr/>
            </a:pP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pPr>
              <a:defRPr/>
            </a:pPr>
            <a:fld id="{D364571C-0497-475A-AFC7-8DE262382955}" type="datetimeFigureOut">
              <a:rPr lang="en-US" smtClean="0"/>
              <a:pPr>
                <a:defRPr/>
              </a:pPr>
              <a:t>6/18/2018</a:t>
            </a:fld>
            <a:endParaRPr lang="en-US"/>
          </a:p>
        </p:txBody>
      </p:sp>
      <p:sp>
        <p:nvSpPr>
          <p:cNvPr id="4" name="Нижний колонтитул 3"/>
          <p:cNvSpPr>
            <a:spLocks noGrp="1"/>
          </p:cNvSpPr>
          <p:nvPr>
            <p:ph type="ftr" sz="quarter" idx="11"/>
          </p:nvPr>
        </p:nvSpPr>
        <p:spPr>
          <a:xfrm>
            <a:off x="5257800" y="612648"/>
            <a:ext cx="1325880" cy="457200"/>
          </a:xfrm>
        </p:spPr>
        <p:txBody>
          <a:bodyPr/>
          <a:lstStyle/>
          <a:p>
            <a:pPr>
              <a:defRPr/>
            </a:pPr>
            <a:endParaRPr lang="en-US"/>
          </a:p>
        </p:txBody>
      </p:sp>
      <p:sp>
        <p:nvSpPr>
          <p:cNvPr id="5" name="Номер слайда 4"/>
          <p:cNvSpPr>
            <a:spLocks noGrp="1"/>
          </p:cNvSpPr>
          <p:nvPr>
            <p:ph type="sldNum" sz="quarter" idx="12"/>
          </p:nvPr>
        </p:nvSpPr>
        <p:spPr>
          <a:xfrm>
            <a:off x="8174736" y="2272"/>
            <a:ext cx="762000" cy="365760"/>
          </a:xfrm>
        </p:spPr>
        <p:txBody>
          <a:bodyPr/>
          <a:lstStyle/>
          <a:p>
            <a:pPr>
              <a:defRPr/>
            </a:pPr>
            <a:fld id="{48594A77-C96C-4D12-851A-2A94F3D34F91}" type="slidenum">
              <a:rPr lang="en-US" smtClean="0"/>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D364571C-0497-475A-AFC7-8DE262382955}" type="datetimeFigureOut">
              <a:rPr lang="en-US" smtClean="0"/>
              <a:pPr>
                <a:defRPr/>
              </a:pPr>
              <a:t>6/18/2018</a:t>
            </a:fld>
            <a:endParaRPr lang="en-US"/>
          </a:p>
        </p:txBody>
      </p:sp>
      <p:sp>
        <p:nvSpPr>
          <p:cNvPr id="3" name="Нижний колонтитул 2"/>
          <p:cNvSpPr>
            <a:spLocks noGrp="1"/>
          </p:cNvSpPr>
          <p:nvPr>
            <p:ph type="ftr" sz="quarter" idx="11"/>
          </p:nvPr>
        </p:nvSpPr>
        <p:spPr/>
        <p:txBody>
          <a:bodyPr/>
          <a:lstStyle/>
          <a:p>
            <a:pPr>
              <a:defRPr/>
            </a:pPr>
            <a:endParaRPr lang="en-US"/>
          </a:p>
        </p:txBody>
      </p:sp>
      <p:sp>
        <p:nvSpPr>
          <p:cNvPr id="4" name="Номер слайда 3"/>
          <p:cNvSpPr>
            <a:spLocks noGrp="1"/>
          </p:cNvSpPr>
          <p:nvPr>
            <p:ph type="sldNum" sz="quarter" idx="12"/>
          </p:nvPr>
        </p:nvSpPr>
        <p:spPr/>
        <p:txBody>
          <a:bodyPr/>
          <a:lstStyle/>
          <a:p>
            <a:pPr>
              <a:defRPr/>
            </a:pPr>
            <a:fld id="{48594A77-C96C-4D12-851A-2A94F3D34F91}" type="slidenum">
              <a:rPr lang="en-US" smtClean="0"/>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fld id="{D364571C-0497-475A-AFC7-8DE262382955}" type="datetimeFigureOut">
              <a:rPr lang="en-US" smtClean="0"/>
              <a:pPr>
                <a:defRPr/>
              </a:pPr>
              <a:t>6/18/2018</a:t>
            </a:fld>
            <a:endParaRPr lang="en-US"/>
          </a:p>
        </p:txBody>
      </p:sp>
      <p:sp>
        <p:nvSpPr>
          <p:cNvPr id="6" name="Нижний колонтитул 5"/>
          <p:cNvSpPr>
            <a:spLocks noGrp="1"/>
          </p:cNvSpPr>
          <p:nvPr>
            <p:ph type="ftr" sz="quarter" idx="11"/>
          </p:nvPr>
        </p:nvSpPr>
        <p:spPr/>
        <p:txBody>
          <a:bodyPr/>
          <a:lstStyle/>
          <a:p>
            <a:pPr>
              <a:defRPr/>
            </a:pPr>
            <a:endParaRPr lang="en-US"/>
          </a:p>
        </p:txBody>
      </p:sp>
      <p:sp>
        <p:nvSpPr>
          <p:cNvPr id="7" name="Номер слайда 6"/>
          <p:cNvSpPr>
            <a:spLocks noGrp="1"/>
          </p:cNvSpPr>
          <p:nvPr>
            <p:ph type="sldNum" sz="quarter" idx="12"/>
          </p:nvPr>
        </p:nvSpPr>
        <p:spPr/>
        <p:txBody>
          <a:bodyPr/>
          <a:lstStyle/>
          <a:p>
            <a:pPr>
              <a:defRPr/>
            </a:pPr>
            <a:fld id="{48594A77-C96C-4D12-851A-2A94F3D34F91}"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18B38EC-EA01-4F68-9D15-F7C8B7F336E1}" type="datetimeFigureOut">
              <a:rPr lang="en-US">
                <a:solidFill>
                  <a:prstClr val="black">
                    <a:tint val="75000"/>
                  </a:prstClr>
                </a:solidFill>
              </a:rPr>
              <a:pPr>
                <a:defRPr/>
              </a:pPr>
              <a:t>6/18/2018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53F7F8A-9196-40AE-8E5F-37EBF68618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113014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fld id="{D364571C-0497-475A-AFC7-8DE262382955}" type="datetimeFigureOut">
              <a:rPr lang="en-US" smtClean="0"/>
              <a:pPr>
                <a:defRPr/>
              </a:pPr>
              <a:t>6/18/2018</a:t>
            </a:fld>
            <a:endParaRPr lang="en-US"/>
          </a:p>
        </p:txBody>
      </p:sp>
      <p:sp>
        <p:nvSpPr>
          <p:cNvPr id="6" name="Нижний колонтитул 5"/>
          <p:cNvSpPr>
            <a:spLocks noGrp="1"/>
          </p:cNvSpPr>
          <p:nvPr>
            <p:ph type="ftr" sz="quarter" idx="11"/>
          </p:nvPr>
        </p:nvSpPr>
        <p:spPr/>
        <p:txBody>
          <a:bodyPr/>
          <a:lstStyle/>
          <a:p>
            <a:pPr>
              <a:defRPr/>
            </a:pPr>
            <a:endParaRPr lang="en-US"/>
          </a:p>
        </p:txBody>
      </p:sp>
      <p:sp>
        <p:nvSpPr>
          <p:cNvPr id="7" name="Номер слайда 6"/>
          <p:cNvSpPr>
            <a:spLocks noGrp="1"/>
          </p:cNvSpPr>
          <p:nvPr>
            <p:ph type="sldNum" sz="quarter" idx="12"/>
          </p:nvPr>
        </p:nvSpPr>
        <p:spPr/>
        <p:txBody>
          <a:bodyPr/>
          <a:lstStyle/>
          <a:p>
            <a:pPr>
              <a:defRPr/>
            </a:pPr>
            <a:fld id="{48594A77-C96C-4D12-851A-2A94F3D34F91}" type="slidenum">
              <a:rPr lang="en-US" smtClean="0"/>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D364571C-0497-475A-AFC7-8DE262382955}" type="datetimeFigureOut">
              <a:rPr lang="en-US" smtClean="0"/>
              <a:pPr>
                <a:defRPr/>
              </a:pPr>
              <a:t>6/18/2018</a:t>
            </a:fld>
            <a:endParaRPr lang="en-US"/>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48594A77-C96C-4D12-851A-2A94F3D34F91}" type="slidenum">
              <a:rPr lang="en-US" smtClean="0"/>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D364571C-0497-475A-AFC7-8DE262382955}" type="datetimeFigureOut">
              <a:rPr lang="en-US" smtClean="0"/>
              <a:pPr>
                <a:defRPr/>
              </a:pPr>
              <a:t>6/18/2018</a:t>
            </a:fld>
            <a:endParaRPr lang="en-US"/>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48594A77-C96C-4D12-851A-2A94F3D34F9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FFFC247-1B5D-4FCF-9953-2DD0FA2A73E8}" type="datetimeFigureOut">
              <a:rPr lang="en-US">
                <a:solidFill>
                  <a:prstClr val="black">
                    <a:tint val="75000"/>
                  </a:prstClr>
                </a:solidFill>
              </a:rPr>
              <a:pPr>
                <a:defRPr/>
              </a:pPr>
              <a:t>6/18/2018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AB73EF4-668D-4E44-9B2B-0B6DF5E6C16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28356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947D2F6-F2A2-49CE-A50C-89BC9F967BA8}" type="datetimeFigureOut">
              <a:rPr lang="en-US">
                <a:solidFill>
                  <a:prstClr val="black">
                    <a:tint val="75000"/>
                  </a:prstClr>
                </a:solidFill>
              </a:rPr>
              <a:pPr>
                <a:defRPr/>
              </a:pPr>
              <a:t>6/18/2018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5706F84-772E-46F5-8821-9887BC76625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45008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6E53EBF-5E68-4AA7-85F9-F7CA70FBCAF5}" type="datetimeFigureOut">
              <a:rPr lang="en-US">
                <a:solidFill>
                  <a:prstClr val="black">
                    <a:tint val="75000"/>
                  </a:prstClr>
                </a:solidFill>
              </a:rPr>
              <a:pPr>
                <a:defRPr/>
              </a:pPr>
              <a:t>6/18/2018</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1C060163-9BE2-4DE1-9A31-CACB4691238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96487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7B2F5E0-7354-42A9-BD76-129B00688558}" type="datetimeFigureOut">
              <a:rPr lang="en-US">
                <a:solidFill>
                  <a:prstClr val="black">
                    <a:tint val="75000"/>
                  </a:prstClr>
                </a:solidFill>
              </a:rPr>
              <a:pPr>
                <a:defRPr/>
              </a:pPr>
              <a:t>6/18/2018</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C2AF600-CB33-492F-A2D4-CB4E92ACA0B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09332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8463089-5DA3-45E3-AA57-7B69E0F622E7}" type="datetimeFigureOut">
              <a:rPr lang="en-US">
                <a:solidFill>
                  <a:prstClr val="black">
                    <a:tint val="75000"/>
                  </a:prstClr>
                </a:solidFill>
              </a:rPr>
              <a:pPr>
                <a:defRPr/>
              </a:pPr>
              <a:t>6/18/2018</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AAB15949-CE9C-4340-A830-11C71BF04FF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36828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C77FFA5-0CA3-401D-83B9-F8A6727CAC34}" type="datetimeFigureOut">
              <a:rPr lang="en-US">
                <a:solidFill>
                  <a:prstClr val="black">
                    <a:tint val="75000"/>
                  </a:prstClr>
                </a:solidFill>
              </a:rPr>
              <a:pPr>
                <a:defRPr/>
              </a:pPr>
              <a:t>6/18/2018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8112E9E-45BD-432E-ACB0-82F463A2DF5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77418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112BF1E-AE27-4471-B942-7CB9BB0F3B09}" type="datetimeFigureOut">
              <a:rPr lang="en-US">
                <a:solidFill>
                  <a:prstClr val="black">
                    <a:tint val="75000"/>
                  </a:prstClr>
                </a:solidFill>
              </a:rPr>
              <a:pPr>
                <a:defRPr/>
              </a:pPr>
              <a:t>6/18/2018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1B09AD1-D34E-4A31-B47B-BC65D2F7544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40708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364571C-0497-475A-AFC7-8DE262382955}" type="datetimeFigureOut">
              <a:rPr lang="en-US">
                <a:solidFill>
                  <a:prstClr val="black">
                    <a:tint val="75000"/>
                  </a:prstClr>
                </a:solidFill>
              </a:rPr>
              <a:pPr>
                <a:defRPr/>
              </a:pPr>
              <a:t>6/18/2018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8594A77-C96C-4D12-851A-2A94F3D34F9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87529163"/>
      </p:ext>
    </p:extLst>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fld id="{D364571C-0497-475A-AFC7-8DE262382955}" type="datetimeFigureOut">
              <a:rPr lang="en-US" smtClean="0"/>
              <a:pPr>
                <a:defRPr/>
              </a:pPr>
              <a:t>6/18/2018</a:t>
            </a:fld>
            <a:endParaRPr lang="en-US"/>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48594A77-C96C-4D12-851A-2A94F3D34F91}"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34" r:id="rId1"/>
    <p:sldLayoutId id="2147484035" r:id="rId2"/>
    <p:sldLayoutId id="2147484036" r:id="rId3"/>
    <p:sldLayoutId id="2147484037" r:id="rId4"/>
    <p:sldLayoutId id="2147484038" r:id="rId5"/>
    <p:sldLayoutId id="2147484039" r:id="rId6"/>
    <p:sldLayoutId id="2147484040" r:id="rId7"/>
    <p:sldLayoutId id="2147484041" r:id="rId8"/>
    <p:sldLayoutId id="2147484042" r:id="rId9"/>
    <p:sldLayoutId id="2147484043" r:id="rId10"/>
    <p:sldLayoutId id="2147484044"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hyperlink" Target="Kyiv%20Post%20July%202006%20-%20Blue%20chip%20issues%20upset%20stake%20holders.pdf" TargetMode="External"/><Relationship Id="rId2" Type="http://schemas.openxmlformats.org/officeDocument/2006/relationships/hyperlink" Target="The%20Parmalat%20Collapse.pdf" TargetMode="External"/><Relationship Id="rId1" Type="http://schemas.openxmlformats.org/officeDocument/2006/relationships/slideLayout" Target="../slideLayouts/slideLayout13.xml"/><Relationship Id="rId4" Type="http://schemas.openxmlformats.org/officeDocument/2006/relationships/hyperlink" Target="Kyiv%20Post%20March%2025%202007%20Brokers%20lose%20court%20ruling%20in%20stock%20row.pd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JEP%20Corp%20Governance%20Reforms%20in%20Continental%20Europe.pdf" TargetMode="Externa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8" Type="http://schemas.openxmlformats.org/officeDocument/2006/relationships/hyperlink" Target="http://www.ferrexpo.com/board.aspx" TargetMode="External"/><Relationship Id="rId3" Type="http://schemas.openxmlformats.org/officeDocument/2006/relationships/hyperlink" Target="Board%20of%20directors%20-%20Motor%20Sich.pdf" TargetMode="External"/><Relationship Id="rId7" Type="http://schemas.openxmlformats.org/officeDocument/2006/relationships/hyperlink" Target="Board%20of%20directors%20-%20Kernel.pdf" TargetMode="External"/><Relationship Id="rId2" Type="http://schemas.openxmlformats.org/officeDocument/2006/relationships/hyperlink" Target="http://www.motorsich.com/eng/profile/organ_ypr_kontr/sovet_directorov" TargetMode="External"/><Relationship Id="rId1" Type="http://schemas.openxmlformats.org/officeDocument/2006/relationships/slideLayout" Target="../slideLayouts/slideLayout13.xml"/><Relationship Id="rId6" Type="http://schemas.openxmlformats.org/officeDocument/2006/relationships/hyperlink" Target="Board%20of%20directors%20-%20Astarta-Kyiv.pdf" TargetMode="External"/><Relationship Id="rId5" Type="http://schemas.openxmlformats.org/officeDocument/2006/relationships/hyperlink" Target="http://www.astartakiev.com/?id=431" TargetMode="External"/><Relationship Id="rId4" Type="http://schemas.openxmlformats.org/officeDocument/2006/relationships/hyperlink" Target="Supervisory%20Board%20-%20Motor%20Sich.pdf" TargetMode="External"/><Relationship Id="rId9" Type="http://schemas.openxmlformats.org/officeDocument/2006/relationships/hyperlink" Target="Board%20of%20Directors%20-%20Ferrexpo.pdf"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JEP%20Corp%20Governance%20Reforms%20in%20Continental%20Europe.pdf"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hyperlink" Target="JEP%20Corp%20Governance%20Reforms%20in%20Continental%20Europe.pdf" TargetMode="Externa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Assignment%201%20-%20Hermitage%20-%20%20Browder%20Sees%20Tipping%20Point%20In%20Western%20Attitudes%20To%20Russia.pdf" TargetMode="External"/><Relationship Id="rId2" Type="http://schemas.openxmlformats.org/officeDocument/2006/relationships/hyperlink" Target="Assignment%201%20-%20Hermitage.pdf" TargetMode="Externa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Does%20Corporate%20Governance%20really%20matter.pdf" TargetMode="External"/><Relationship Id="rId2" Type="http://schemas.openxmlformats.org/officeDocument/2006/relationships/hyperlink" Target="What%20Matters%20in%20Corporate%20Governance.pdf"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hyperlink" Target="Zelenyuk%20Zheka%202006.pdf" TargetMode="External"/><Relationship Id="rId2" Type="http://schemas.openxmlformats.org/officeDocument/2006/relationships/hyperlink" Target="Corporate%20Governance%20and%20Firm%20Performance%20in%20Ukraine%20-%20Vitaliy%20Zheka.pdf" TargetMode="External"/><Relationship Id="rId1" Type="http://schemas.openxmlformats.org/officeDocument/2006/relationships/slideLayout" Target="../slideLayouts/slideLayout13.xml"/><Relationship Id="rId4" Type="http://schemas.openxmlformats.org/officeDocument/2006/relationships/hyperlink" Target="Does%20Corporate%20Governance%20work%20in%20Ukraine%20-%20Thesis%20Yegor%20Samusenko.pdf"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Black%20et%20al,%202006%20-%20Corporate%20Governance%20in%20South%20Korea.pdf" TargetMode="Externa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hyperlink" Target="Firm%20Performance%20and%20Managerial%20Turnover%20-%20Ukraine.pdf" TargetMode="External"/><Relationship Id="rId2" Type="http://schemas.openxmlformats.org/officeDocument/2006/relationships/hyperlink" Target="Discipline-CorporateTakeovers.pdf" TargetMode="Externa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hyperlink" Target="Governance%20mechanisms%20and%20bondholders.pdf" TargetMode="External"/><Relationship Id="rId2" Type="http://schemas.openxmlformats.org/officeDocument/2006/relationships/hyperlink" Target="Does%20Corporate%20Governance%20Matter%20to%20Bondholders.pdf" TargetMode="Externa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hyperlink" Target="Around-the-Clock%20Media%20Coverage%20and%20the%20Announcement%20of%20Earnings.pdf" TargetMode="Externa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hyperlink" Target="Thesis_Mbespalko.pdf"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hyperlink" Target="Corporate%20Social%20Responsibility%20and%20Analyst's%20ratings.pdf" TargetMode="Externa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hyperlink" Target="Corporate%20Governance%20October%202011%20Special%20Report_ENGLISH.pdf" TargetMode="External"/><Relationship Id="rId2" Type="http://schemas.openxmlformats.org/officeDocument/2006/relationships/hyperlink" Target="Ukrainian%20Corporate%20Governance%20Ranking%20Concorde%202008.pdf" TargetMode="External"/><Relationship Id="rId1" Type="http://schemas.openxmlformats.org/officeDocument/2006/relationships/slideLayout" Target="../slideLayouts/slideLayout13.xml"/><Relationship Id="rId4" Type="http://schemas.openxmlformats.org/officeDocument/2006/relationships/hyperlink" Target="http://concorde.ua/en/getfile/11059/3/"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Practice%20-%20Methods%20used%20to%20decide%20which%20projects%20to%20pursue.pdf" TargetMode="External"/><Relationship Id="rId2" Type="http://schemas.openxmlformats.org/officeDocument/2006/relationships/hyperlink" Target="Practice%20-%20Methods%20used%20to%20compute%20the%20Cost%20of%20Capital.pdf"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9"/>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
        <p:nvSpPr>
          <p:cNvPr id="16387" name="Line 4"/>
          <p:cNvSpPr>
            <a:spLocks noChangeShapeType="1"/>
          </p:cNvSpPr>
          <p:nvPr/>
        </p:nvSpPr>
        <p:spPr bwMode="auto">
          <a:xfrm>
            <a:off x="0" y="3357563"/>
            <a:ext cx="7164388" cy="0"/>
          </a:xfrm>
          <a:prstGeom prst="line">
            <a:avLst/>
          </a:prstGeom>
          <a:noFill/>
          <a:ln w="19050">
            <a:solidFill>
              <a:srgbClr val="003399"/>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6388" name="Picture 7" descr="Logo_Bi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3125" y="1455737"/>
            <a:ext cx="4895850" cy="113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ext Box 8"/>
          <p:cNvSpPr txBox="1">
            <a:spLocks noChangeArrowheads="1"/>
          </p:cNvSpPr>
          <p:nvPr/>
        </p:nvSpPr>
        <p:spPr bwMode="auto">
          <a:xfrm>
            <a:off x="642938" y="3627438"/>
            <a:ext cx="7704137"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a:latin typeface="Calibri" pitchFamily="34" charset="0"/>
              </a:rPr>
              <a:t>Corporate </a:t>
            </a:r>
            <a:r>
              <a:rPr lang="en-US" sz="3200" b="1" dirty="0" smtClean="0">
                <a:latin typeface="Calibri" pitchFamily="34" charset="0"/>
              </a:rPr>
              <a:t>Governance and Organization</a:t>
            </a:r>
            <a:endParaRPr lang="en-US" sz="3200" b="1" dirty="0">
              <a:latin typeface="Calibri" pitchFamily="34" charset="0"/>
            </a:endParaRPr>
          </a:p>
          <a:p>
            <a:pPr algn="ctr" eaLnBrk="1" hangingPunct="1"/>
            <a:r>
              <a:rPr lang="en-US" sz="3200" b="1" dirty="0" smtClean="0">
                <a:latin typeface="Calibri" pitchFamily="34" charset="0"/>
              </a:rPr>
              <a:t>Introduction</a:t>
            </a:r>
            <a:endParaRPr lang="en-US" sz="3200" b="1" dirty="0">
              <a:latin typeface="Calibri" pitchFamily="34" charset="0"/>
            </a:endParaRPr>
          </a:p>
          <a:p>
            <a:pPr algn="ctr" eaLnBrk="1" hangingPunct="1"/>
            <a:r>
              <a:rPr lang="en-US" sz="3000" b="1" dirty="0">
                <a:solidFill>
                  <a:schemeClr val="bg1">
                    <a:lumMod val="65000"/>
                  </a:schemeClr>
                </a:solidFill>
                <a:latin typeface="Times New Roman" pitchFamily="18" charset="0"/>
              </a:rPr>
              <a:t>Tom Coupé</a:t>
            </a:r>
          </a:p>
        </p:txBody>
      </p:sp>
      <p:pic>
        <p:nvPicPr>
          <p:cNvPr id="2" name="Рисунок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200" y="76200"/>
            <a:ext cx="1837730" cy="1600200"/>
          </a:xfrm>
          <a:prstGeom prst="rect">
            <a:avLst/>
          </a:prstGeom>
        </p:spPr>
      </p:pic>
      <p:pic>
        <p:nvPicPr>
          <p:cNvPr id="3" name="Рисунок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43600" y="5148078"/>
            <a:ext cx="2993072" cy="146328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Doesn’t Always Work</a:t>
            </a:r>
          </a:p>
        </p:txBody>
      </p:sp>
      <p:sp>
        <p:nvSpPr>
          <p:cNvPr id="22531" name="Content Placeholder 2"/>
          <p:cNvSpPr>
            <a:spLocks noGrp="1"/>
          </p:cNvSpPr>
          <p:nvPr>
            <p:ph idx="1"/>
          </p:nvPr>
        </p:nvSpPr>
        <p:spPr/>
        <p:txBody>
          <a:bodyPr/>
          <a:lstStyle/>
          <a:p>
            <a:r>
              <a:rPr lang="en-US" sz="2400" dirty="0" smtClean="0">
                <a:hlinkClick r:id="rId2" action="ppaction://hlinkfile"/>
              </a:rPr>
              <a:t>The </a:t>
            </a:r>
            <a:r>
              <a:rPr lang="en-US" sz="2400" dirty="0" err="1" smtClean="0">
                <a:hlinkClick r:id="rId2" action="ppaction://hlinkfile"/>
              </a:rPr>
              <a:t>Parmalat</a:t>
            </a:r>
            <a:r>
              <a:rPr lang="en-US" sz="2400" dirty="0" smtClean="0">
                <a:hlinkClick r:id="rId2" action="ppaction://hlinkfile"/>
              </a:rPr>
              <a:t> Collapse</a:t>
            </a:r>
            <a:endParaRPr lang="en-US" sz="2400" dirty="0" smtClean="0"/>
          </a:p>
          <a:p>
            <a:r>
              <a:rPr lang="en-US" sz="2400" dirty="0" smtClean="0"/>
              <a:t>Investment Banks versus </a:t>
            </a:r>
            <a:r>
              <a:rPr lang="en-US" sz="2400" dirty="0" err="1" smtClean="0"/>
              <a:t>Zaporizhstal</a:t>
            </a:r>
            <a:endParaRPr lang="en-US" sz="2400" dirty="0" smtClean="0"/>
          </a:p>
          <a:p>
            <a:pPr lvl="1"/>
            <a:r>
              <a:rPr lang="en-US" sz="2400" dirty="0" smtClean="0">
                <a:hlinkClick r:id="rId3" action="ppaction://hlinkfile"/>
              </a:rPr>
              <a:t>Kyiv Post July 2006 - Blue chip issues upset stake holders.pdf</a:t>
            </a:r>
            <a:endParaRPr lang="en-US" sz="2400" dirty="0" smtClean="0"/>
          </a:p>
          <a:p>
            <a:pPr lvl="1"/>
            <a:r>
              <a:rPr lang="en-US" sz="2400" dirty="0" smtClean="0">
                <a:hlinkClick r:id="rId4" action="ppaction://hlinkfile"/>
              </a:rPr>
              <a:t>Kyiv Post March 25 2007 Brokers lose court ruling in stock row.pdf</a:t>
            </a:r>
            <a:endParaRPr 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533400"/>
            <a:ext cx="8229600" cy="487363"/>
          </a:xfrm>
        </p:spPr>
        <p:txBody>
          <a:bodyPr>
            <a:normAutofit fontScale="90000"/>
          </a:bodyPr>
          <a:lstStyle/>
          <a:p>
            <a:r>
              <a:rPr lang="en-US" b="1" smtClean="0"/>
              <a:t/>
            </a:r>
            <a:br>
              <a:rPr lang="en-US" b="1" smtClean="0"/>
            </a:br>
            <a:r>
              <a:rPr lang="en-US" b="1" smtClean="0"/>
              <a:t/>
            </a:r>
            <a:br>
              <a:rPr lang="en-US" b="1" smtClean="0"/>
            </a:br>
            <a:r>
              <a:rPr lang="en-US" b="1" smtClean="0"/>
              <a:t/>
            </a:r>
            <a:br>
              <a:rPr lang="en-US" b="1" smtClean="0"/>
            </a:br>
            <a:r>
              <a:rPr lang="en-US" b="1" smtClean="0"/>
              <a:t/>
            </a:r>
            <a:br>
              <a:rPr lang="en-US" b="1" smtClean="0"/>
            </a:br>
            <a:r>
              <a:rPr lang="en-US" b="1" smtClean="0"/>
              <a:t>Parmalat Group: Uses and Sources of Funds </a:t>
            </a:r>
            <a:r>
              <a:rPr lang="en-US" sz="1800" b="1" smtClean="0"/>
              <a:t>(</a:t>
            </a:r>
            <a:r>
              <a:rPr lang="en-US" sz="1800" i="1" smtClean="0"/>
              <a:t>(aggregate estimates for the 1990–2003 period in billions of U.S. dollars)</a:t>
            </a:r>
            <a:r>
              <a:rPr lang="en-US" sz="1800" smtClean="0">
                <a:hlinkClick r:id="rId2" action="ppaction://hlinkfile"/>
              </a:rPr>
              <a:t> </a:t>
            </a:r>
            <a:br>
              <a:rPr lang="en-US" sz="1800" smtClean="0">
                <a:hlinkClick r:id="rId2" action="ppaction://hlinkfile"/>
              </a:rPr>
            </a:br>
            <a:r>
              <a:rPr lang="en-US" sz="1800" smtClean="0">
                <a:hlinkClick r:id="rId2" action="ppaction://hlinkfile"/>
              </a:rPr>
              <a:t>(table 3, Enriques and Volpin (2007), JEP, 21 (1), p124</a:t>
            </a:r>
            <a:r>
              <a:rPr lang="en-US" sz="1800" smtClean="0"/>
              <a:t>)</a:t>
            </a:r>
            <a:r>
              <a:rPr lang="en-US" sz="1800" i="1" smtClean="0"/>
              <a:t/>
            </a:r>
            <a:br>
              <a:rPr lang="en-US" sz="1800" i="1" smtClean="0"/>
            </a:br>
            <a:r>
              <a:rPr lang="en-US" b="1" smtClean="0"/>
              <a:t/>
            </a:r>
            <a:br>
              <a:rPr lang="en-US" b="1" smtClean="0"/>
            </a:br>
            <a:endParaRPr lang="en-US" smtClean="0"/>
          </a:p>
        </p:txBody>
      </p:sp>
      <p:sp>
        <p:nvSpPr>
          <p:cNvPr id="23555" name="Text Placeholder 5"/>
          <p:cNvSpPr>
            <a:spLocks noGrp="1"/>
          </p:cNvSpPr>
          <p:nvPr>
            <p:ph type="body" idx="1"/>
          </p:nvPr>
        </p:nvSpPr>
        <p:spPr/>
        <p:txBody>
          <a:bodyPr/>
          <a:lstStyle/>
          <a:p>
            <a:r>
              <a:rPr lang="en-US" i="1" smtClean="0"/>
              <a:t>Sources</a:t>
            </a:r>
            <a:endParaRPr lang="en-US" smtClean="0"/>
          </a:p>
        </p:txBody>
      </p:sp>
      <p:sp>
        <p:nvSpPr>
          <p:cNvPr id="23557" name="Text Placeholder 6"/>
          <p:cNvSpPr>
            <a:spLocks noGrp="1"/>
          </p:cNvSpPr>
          <p:nvPr>
            <p:ph type="body" sz="half" idx="3"/>
          </p:nvPr>
        </p:nvSpPr>
        <p:spPr/>
        <p:txBody>
          <a:bodyPr/>
          <a:lstStyle/>
          <a:p>
            <a:r>
              <a:rPr lang="en-US" i="1" smtClean="0"/>
              <a:t>Uses</a:t>
            </a:r>
          </a:p>
        </p:txBody>
      </p:sp>
      <p:sp>
        <p:nvSpPr>
          <p:cNvPr id="23556" name="Content Placeholder 3"/>
          <p:cNvSpPr>
            <a:spLocks noGrp="1"/>
          </p:cNvSpPr>
          <p:nvPr>
            <p:ph sz="quarter" idx="2"/>
          </p:nvPr>
        </p:nvSpPr>
        <p:spPr/>
        <p:txBody>
          <a:bodyPr/>
          <a:lstStyle/>
          <a:p>
            <a:r>
              <a:rPr lang="en-US" smtClean="0"/>
              <a:t>Internal funds 1.3 </a:t>
            </a:r>
          </a:p>
          <a:p>
            <a:r>
              <a:rPr lang="en-US" smtClean="0"/>
              <a:t>Debt 16.9 </a:t>
            </a:r>
          </a:p>
          <a:p>
            <a:r>
              <a:rPr lang="en-US" smtClean="0"/>
              <a:t>Total sources 18.2</a:t>
            </a:r>
          </a:p>
          <a:p>
            <a:endParaRPr lang="en-US" smtClean="0"/>
          </a:p>
        </p:txBody>
      </p:sp>
      <p:sp>
        <p:nvSpPr>
          <p:cNvPr id="23558" name="Content Placeholder 7"/>
          <p:cNvSpPr>
            <a:spLocks noGrp="1"/>
          </p:cNvSpPr>
          <p:nvPr>
            <p:ph sz="quarter" idx="4"/>
          </p:nvPr>
        </p:nvSpPr>
        <p:spPr/>
        <p:txBody>
          <a:bodyPr/>
          <a:lstStyle/>
          <a:p>
            <a:r>
              <a:rPr lang="en-US" smtClean="0"/>
              <a:t>Interests &amp; fees 6.8</a:t>
            </a:r>
          </a:p>
          <a:p>
            <a:r>
              <a:rPr lang="en-US" smtClean="0"/>
              <a:t>Acquisitions 4.8</a:t>
            </a:r>
          </a:p>
          <a:p>
            <a:r>
              <a:rPr lang="en-US" smtClean="0"/>
              <a:t>Other capital expenditures 3.6</a:t>
            </a:r>
          </a:p>
          <a:p>
            <a:r>
              <a:rPr lang="en-US" smtClean="0"/>
              <a:t>Unknown (diverted) 3.0</a:t>
            </a:r>
          </a:p>
          <a:p>
            <a:r>
              <a:rPr lang="en-US" smtClean="0"/>
              <a:t>Total uses 18.2</a:t>
            </a:r>
          </a:p>
          <a:p>
            <a:endParaRPr lang="en-US" smtClean="0"/>
          </a:p>
          <a:p>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endParaRPr lang="en-US" smtClean="0"/>
          </a:p>
        </p:txBody>
      </p:sp>
      <p:sp>
        <p:nvSpPr>
          <p:cNvPr id="24579" name="Content Placeholder 2"/>
          <p:cNvSpPr>
            <a:spLocks noGrp="1"/>
          </p:cNvSpPr>
          <p:nvPr>
            <p:ph idx="1"/>
          </p:nvPr>
        </p:nvSpPr>
        <p:spPr/>
        <p:txBody>
          <a:bodyPr/>
          <a:lstStyle/>
          <a:p>
            <a:endParaRPr lang="en-US" smtClean="0"/>
          </a:p>
        </p:txBody>
      </p:sp>
      <p:graphicFrame>
        <p:nvGraphicFramePr>
          <p:cNvPr id="24580" name="Object 3"/>
          <p:cNvGraphicFramePr>
            <a:graphicFrameLocks noChangeAspect="1"/>
          </p:cNvGraphicFramePr>
          <p:nvPr/>
        </p:nvGraphicFramePr>
        <p:xfrm>
          <a:off x="76200" y="11113"/>
          <a:ext cx="9067800" cy="7007225"/>
        </p:xfrm>
        <a:graphic>
          <a:graphicData uri="http://schemas.openxmlformats.org/presentationml/2006/ole">
            <mc:AlternateContent xmlns:mc="http://schemas.openxmlformats.org/markup-compatibility/2006">
              <mc:Choice xmlns:v="urn:schemas-microsoft-com:vml" Requires="v">
                <p:oleObj spid="_x0000_s24594" name="Acrobat Document" r:id="rId3" imgW="7543800" imgH="5829300" progId="AcroExch.Document.7">
                  <p:embed/>
                </p:oleObj>
              </mc:Choice>
              <mc:Fallback>
                <p:oleObj name="Acrobat Document" r:id="rId3" imgW="7543800" imgH="5829300" progId="AcroExch.Document.7">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11113"/>
                        <a:ext cx="9067800" cy="700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fontScale="90000"/>
          </a:bodyPr>
          <a:lstStyle/>
          <a:p>
            <a:r>
              <a:rPr lang="en-US" smtClean="0"/>
              <a:t>Managers and Stockholders: Problems</a:t>
            </a:r>
          </a:p>
        </p:txBody>
      </p:sp>
      <p:sp>
        <p:nvSpPr>
          <p:cNvPr id="25603" name="Content Placeholder 2"/>
          <p:cNvSpPr>
            <a:spLocks noGrp="1"/>
          </p:cNvSpPr>
          <p:nvPr>
            <p:ph idx="1"/>
          </p:nvPr>
        </p:nvSpPr>
        <p:spPr/>
        <p:txBody>
          <a:bodyPr/>
          <a:lstStyle/>
          <a:p>
            <a:r>
              <a:rPr lang="en-US" sz="2400" dirty="0" smtClean="0"/>
              <a:t>Annual meeting</a:t>
            </a:r>
          </a:p>
          <a:p>
            <a:pPr lvl="1"/>
            <a:r>
              <a:rPr lang="en-US" sz="2400" dirty="0" smtClean="0"/>
              <a:t>ask questions</a:t>
            </a:r>
          </a:p>
          <a:p>
            <a:pPr lvl="1"/>
            <a:r>
              <a:rPr lang="en-US" sz="2400" dirty="0" smtClean="0"/>
              <a:t>Vote</a:t>
            </a:r>
          </a:p>
          <a:p>
            <a:pPr lvl="1"/>
            <a:r>
              <a:rPr lang="en-US" sz="2400" dirty="0" smtClean="0"/>
              <a:t>BUT: No shows</a:t>
            </a:r>
          </a:p>
          <a:p>
            <a:r>
              <a:rPr lang="en-US" sz="2400" dirty="0" smtClean="0"/>
              <a:t>Board of Directors</a:t>
            </a:r>
          </a:p>
          <a:p>
            <a:pPr lvl="1"/>
            <a:r>
              <a:rPr lang="en-US" sz="2400" dirty="0" smtClean="0"/>
              <a:t>Approve major decisions</a:t>
            </a:r>
          </a:p>
          <a:p>
            <a:pPr lvl="1"/>
            <a:r>
              <a:rPr lang="en-US" sz="2400" dirty="0" smtClean="0"/>
              <a:t>Change management</a:t>
            </a:r>
          </a:p>
          <a:p>
            <a:pPr lvl="1"/>
            <a:r>
              <a:rPr lang="en-US" sz="2400" dirty="0" smtClean="0"/>
              <a:t>BUT: No time, knowledge, or interest; or conflict of interest</a:t>
            </a:r>
          </a:p>
          <a:p>
            <a:pPr lvl="1"/>
            <a:r>
              <a:rPr lang="en-US" sz="2400" dirty="0" smtClean="0"/>
              <a:t>Examples: green mail, poison pills, golden parachutes</a:t>
            </a:r>
          </a:p>
          <a:p>
            <a:pPr lvl="1"/>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US" smtClean="0"/>
              <a:t>Some Examples of Ukrainian Boards</a:t>
            </a:r>
          </a:p>
        </p:txBody>
      </p:sp>
      <p:sp>
        <p:nvSpPr>
          <p:cNvPr id="25603" name="Content Placeholder 2"/>
          <p:cNvSpPr>
            <a:spLocks noGrp="1"/>
          </p:cNvSpPr>
          <p:nvPr>
            <p:ph idx="1"/>
          </p:nvPr>
        </p:nvSpPr>
        <p:spPr/>
        <p:txBody>
          <a:bodyPr/>
          <a:lstStyle/>
          <a:p>
            <a:pPr>
              <a:defRPr/>
            </a:pPr>
            <a:endParaRPr lang="en-US" sz="2400" dirty="0" smtClean="0">
              <a:hlinkClick r:id="rId2"/>
            </a:endParaRPr>
          </a:p>
          <a:p>
            <a:pPr>
              <a:defRPr/>
            </a:pPr>
            <a:r>
              <a:rPr lang="en-US" sz="2400" dirty="0" smtClean="0">
                <a:hlinkClick r:id="rId3" action="ppaction://hlinkfile"/>
              </a:rPr>
              <a:t>Board of Directors - Motor </a:t>
            </a:r>
            <a:r>
              <a:rPr lang="en-US" sz="2400" dirty="0" err="1" smtClean="0">
                <a:hlinkClick r:id="rId3" action="ppaction://hlinkfile"/>
              </a:rPr>
              <a:t>Sich</a:t>
            </a:r>
            <a:endParaRPr lang="en-US" sz="2400" dirty="0" smtClean="0"/>
          </a:p>
          <a:p>
            <a:pPr>
              <a:defRPr/>
            </a:pPr>
            <a:r>
              <a:rPr lang="en-US" sz="2400" dirty="0" smtClean="0">
                <a:hlinkClick r:id="rId4" action="ppaction://hlinkfile"/>
              </a:rPr>
              <a:t>Supervisory Board – Motor </a:t>
            </a:r>
            <a:r>
              <a:rPr lang="en-US" sz="2400" dirty="0" err="1" smtClean="0">
                <a:hlinkClick r:id="rId4" action="ppaction://hlinkfile"/>
              </a:rPr>
              <a:t>Sich</a:t>
            </a:r>
            <a:endParaRPr lang="en-US" sz="2400" dirty="0" smtClean="0">
              <a:hlinkClick r:id="rId5"/>
            </a:endParaRPr>
          </a:p>
          <a:p>
            <a:pPr>
              <a:defRPr/>
            </a:pPr>
            <a:r>
              <a:rPr lang="en-US" sz="2400" dirty="0" err="1" smtClean="0">
                <a:hlinkClick r:id="rId6" action="ppaction://hlinkfile"/>
              </a:rPr>
              <a:t>Astarta</a:t>
            </a:r>
            <a:endParaRPr lang="en-US" sz="2400" dirty="0" smtClean="0"/>
          </a:p>
          <a:p>
            <a:pPr>
              <a:defRPr/>
            </a:pPr>
            <a:endParaRPr lang="en-US" sz="2400" dirty="0" smtClean="0"/>
          </a:p>
          <a:p>
            <a:pPr>
              <a:defRPr/>
            </a:pPr>
            <a:r>
              <a:rPr lang="en-US" sz="2400" dirty="0" smtClean="0">
                <a:hlinkClick r:id="rId7" action="ppaction://hlinkfile"/>
              </a:rPr>
              <a:t>Kernel</a:t>
            </a:r>
            <a:endParaRPr lang="en-US" sz="2400" dirty="0" smtClean="0"/>
          </a:p>
          <a:p>
            <a:pPr>
              <a:defRPr/>
            </a:pPr>
            <a:endParaRPr lang="en-US" sz="2400" dirty="0" smtClean="0">
              <a:hlinkClick r:id="rId8"/>
            </a:endParaRPr>
          </a:p>
          <a:p>
            <a:pPr>
              <a:defRPr/>
            </a:pPr>
            <a:r>
              <a:rPr lang="en-US" sz="2400" dirty="0" err="1" smtClean="0">
                <a:hlinkClick r:id="rId9" action="ppaction://hlinkfile"/>
              </a:rPr>
              <a:t>Ferrexpo</a:t>
            </a:r>
            <a:endParaRPr lang="en-US" sz="2400" dirty="0" smtClean="0"/>
          </a:p>
          <a:p>
            <a:pPr>
              <a:defRPr/>
            </a:pPr>
            <a:endParaRPr lang="en-US" sz="2400" dirty="0" smtClean="0"/>
          </a:p>
          <a:p>
            <a:pPr>
              <a:defRPr/>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Ukraine: Dominant Shareholders</a:t>
            </a:r>
          </a:p>
        </p:txBody>
      </p:sp>
      <p:sp>
        <p:nvSpPr>
          <p:cNvPr id="27651" name="Content Placeholder 2"/>
          <p:cNvSpPr>
            <a:spLocks noGrp="1"/>
          </p:cNvSpPr>
          <p:nvPr>
            <p:ph idx="1"/>
          </p:nvPr>
        </p:nvSpPr>
        <p:spPr/>
        <p:txBody>
          <a:bodyPr>
            <a:normAutofit fontScale="92500" lnSpcReduction="10000"/>
          </a:bodyPr>
          <a:lstStyle/>
          <a:p>
            <a:r>
              <a:rPr lang="en-US" sz="2400" dirty="0" smtClean="0"/>
              <a:t>“Family control does help to protect shareholders’ interest against managerial abuses, since the controlling owner and the manager are often the same person. Moreover, the controlling family is likely to commit more human capital to the firm and to care more about its long-run value (Bertrand and </a:t>
            </a:r>
            <a:r>
              <a:rPr lang="en-US" sz="2400" dirty="0" err="1" smtClean="0"/>
              <a:t>Schoar</a:t>
            </a:r>
            <a:r>
              <a:rPr lang="en-US" sz="2400" dirty="0" smtClean="0"/>
              <a:t>, 2006). However, families, like managers in a widely held company, can abuse their power and use corporate resources to their own advantage. When this happens in a family-controlled firm, things are even worse than in a widely held company, because controlling families cannot be ousted through a hostile takeover or replaced by the board of directors or by the </a:t>
            </a:r>
            <a:r>
              <a:rPr lang="en-US" sz="2400" dirty="0" err="1" smtClean="0"/>
              <a:t>shareholders’meeting</a:t>
            </a:r>
            <a:r>
              <a:rPr lang="en-US" sz="2400" dirty="0" smtClean="0">
                <a:hlinkClick r:id="rId2" action="ppaction://hlinkfile"/>
              </a:rPr>
              <a:t>.”(</a:t>
            </a:r>
            <a:r>
              <a:rPr lang="en-US" sz="2400" dirty="0" err="1" smtClean="0">
                <a:hlinkClick r:id="rId2" action="ppaction://hlinkfile"/>
              </a:rPr>
              <a:t>Enriques</a:t>
            </a:r>
            <a:r>
              <a:rPr lang="en-US" sz="2400" dirty="0" smtClean="0">
                <a:hlinkClick r:id="rId2" action="ppaction://hlinkfile"/>
              </a:rPr>
              <a:t> and </a:t>
            </a:r>
            <a:r>
              <a:rPr lang="en-US" sz="2400" dirty="0" err="1" smtClean="0">
                <a:hlinkClick r:id="rId2" action="ppaction://hlinkfile"/>
              </a:rPr>
              <a:t>Volpin</a:t>
            </a:r>
            <a:r>
              <a:rPr lang="en-US" sz="2400" dirty="0" smtClean="0">
                <a:hlinkClick r:id="rId2" action="ppaction://hlinkfile"/>
              </a:rPr>
              <a:t> (2007), JEP, 21 (1), p117-140</a:t>
            </a:r>
            <a:r>
              <a:rPr lang="en-US" sz="2400" dirty="0" smtClean="0"/>
              <a:t>)</a:t>
            </a:r>
          </a:p>
          <a:p>
            <a:endParaRPr lang="en-US"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Ukraine: Dominant Shareholders</a:t>
            </a:r>
          </a:p>
        </p:txBody>
      </p:sp>
      <p:sp>
        <p:nvSpPr>
          <p:cNvPr id="3" name="Content Placeholder 2"/>
          <p:cNvSpPr>
            <a:spLocks noGrp="1"/>
          </p:cNvSpPr>
          <p:nvPr>
            <p:ph idx="1"/>
          </p:nvPr>
        </p:nvSpPr>
        <p:spPr/>
        <p:txBody>
          <a:bodyPr>
            <a:normAutofit fontScale="92500" lnSpcReduction="10000"/>
          </a:bodyPr>
          <a:lstStyle/>
          <a:p>
            <a:r>
              <a:rPr lang="en-US" sz="2400" dirty="0" smtClean="0"/>
              <a:t>“Financial </a:t>
            </a:r>
            <a:r>
              <a:rPr lang="en-US" sz="2400" dirty="0"/>
              <a:t>scandals in companies with concentrated ownership, like </a:t>
            </a:r>
            <a:r>
              <a:rPr lang="en-US" sz="2400" dirty="0" err="1" smtClean="0"/>
              <a:t>Parmalat</a:t>
            </a:r>
            <a:r>
              <a:rPr lang="en-US" sz="2400" dirty="0" smtClean="0"/>
              <a:t>, usually </a:t>
            </a:r>
            <a:r>
              <a:rPr lang="en-US" sz="2400" dirty="0"/>
              <a:t>differ from those with diffused ownership, like Enron and </a:t>
            </a:r>
            <a:r>
              <a:rPr lang="en-US" sz="2400" dirty="0" err="1"/>
              <a:t>Worldcom</a:t>
            </a:r>
            <a:r>
              <a:rPr lang="en-US" sz="2400" dirty="0"/>
              <a:t>. </a:t>
            </a:r>
            <a:r>
              <a:rPr lang="en-US" sz="2400" dirty="0" smtClean="0"/>
              <a:t>In Enron </a:t>
            </a:r>
            <a:r>
              <a:rPr lang="en-US" sz="2400" dirty="0"/>
              <a:t>and </a:t>
            </a:r>
            <a:r>
              <a:rPr lang="en-US" sz="2400" dirty="0" err="1"/>
              <a:t>Worldcom</a:t>
            </a:r>
            <a:r>
              <a:rPr lang="en-US" sz="2400" dirty="0"/>
              <a:t> (as well as in Vivendi and Royal Ahold, two European </a:t>
            </a:r>
            <a:r>
              <a:rPr lang="en-US" sz="2400" dirty="0" smtClean="0"/>
              <a:t>widely held </a:t>
            </a:r>
            <a:r>
              <a:rPr lang="en-US" sz="2400" dirty="0"/>
              <a:t>companies) corporate managers engaged in earnings manipulation and </a:t>
            </a:r>
            <a:r>
              <a:rPr lang="en-US" sz="2400" dirty="0" smtClean="0"/>
              <a:t>accounting irregularities </a:t>
            </a:r>
            <a:r>
              <a:rPr lang="en-US" sz="2400" dirty="0"/>
              <a:t>to inflate the stock price and gain from their equity </a:t>
            </a:r>
            <a:r>
              <a:rPr lang="en-US" sz="2400" dirty="0" smtClean="0"/>
              <a:t>and options </a:t>
            </a:r>
            <a:r>
              <a:rPr lang="en-US" sz="2400" dirty="0"/>
              <a:t>holdings. In </a:t>
            </a:r>
            <a:r>
              <a:rPr lang="en-US" sz="2400" dirty="0" err="1"/>
              <a:t>Parmalat</a:t>
            </a:r>
            <a:r>
              <a:rPr lang="en-US" sz="2400" dirty="0"/>
              <a:t> (as well as in Adelphia, a U.S. company with </a:t>
            </a:r>
            <a:r>
              <a:rPr lang="en-US" sz="2400" dirty="0" smtClean="0"/>
              <a:t>concentrated ownership</a:t>
            </a:r>
            <a:r>
              <a:rPr lang="en-US" sz="2400" dirty="0"/>
              <a:t>), the controlling shareholders expropriated corporate </a:t>
            </a:r>
            <a:r>
              <a:rPr lang="en-US" sz="2400" dirty="0" smtClean="0"/>
              <a:t>resources via </a:t>
            </a:r>
            <a:r>
              <a:rPr lang="en-US" sz="2400" dirty="0"/>
              <a:t>self-dealing. These differences should lead to different </a:t>
            </a:r>
            <a:r>
              <a:rPr lang="en-US" sz="2400" dirty="0" smtClean="0"/>
              <a:t>regulatory responses </a:t>
            </a:r>
            <a:r>
              <a:rPr lang="en-US" sz="2400" dirty="0"/>
              <a:t>in different countries (Coffee, 2005</a:t>
            </a:r>
            <a:r>
              <a:rPr lang="en-US" sz="2400" dirty="0" smtClean="0"/>
              <a:t>).”</a:t>
            </a:r>
            <a:r>
              <a:rPr lang="en-US" sz="2400" dirty="0">
                <a:hlinkClick r:id="rId2" action="ppaction://hlinkfile"/>
              </a:rPr>
              <a:t> </a:t>
            </a:r>
            <a:r>
              <a:rPr lang="en-US" sz="2400" dirty="0" smtClean="0">
                <a:hlinkClick r:id="rId2" action="ppaction://hlinkfile"/>
              </a:rPr>
              <a:t>(</a:t>
            </a:r>
            <a:r>
              <a:rPr lang="en-US" sz="2400" dirty="0" err="1">
                <a:hlinkClick r:id="rId2" action="ppaction://hlinkfile"/>
              </a:rPr>
              <a:t>Enriques</a:t>
            </a:r>
            <a:r>
              <a:rPr lang="en-US" sz="2400" dirty="0">
                <a:hlinkClick r:id="rId2" action="ppaction://hlinkfile"/>
              </a:rPr>
              <a:t> and </a:t>
            </a:r>
            <a:r>
              <a:rPr lang="en-US" sz="2400" dirty="0" err="1">
                <a:hlinkClick r:id="rId2" action="ppaction://hlinkfile"/>
              </a:rPr>
              <a:t>Volpin</a:t>
            </a:r>
            <a:r>
              <a:rPr lang="en-US" sz="2400" dirty="0">
                <a:hlinkClick r:id="rId2" action="ppaction://hlinkfile"/>
              </a:rPr>
              <a:t> (2007), JEP, 21 (1), p117-140</a:t>
            </a:r>
            <a:r>
              <a:rPr lang="en-US" sz="2400" dirty="0"/>
              <a:t>)</a:t>
            </a:r>
          </a:p>
        </p:txBody>
      </p:sp>
    </p:spTree>
    <p:extLst>
      <p:ext uri="{BB962C8B-B14F-4D97-AF65-F5344CB8AC3E}">
        <p14:creationId xmlns:p14="http://schemas.microsoft.com/office/powerpoint/2010/main" val="32058625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normAutofit fontScale="90000"/>
          </a:bodyPr>
          <a:lstStyle/>
          <a:p>
            <a:r>
              <a:rPr lang="en-US" smtClean="0"/>
              <a:t>Managers and Stockholders – Proposed Solutions</a:t>
            </a:r>
          </a:p>
        </p:txBody>
      </p:sp>
      <p:sp>
        <p:nvSpPr>
          <p:cNvPr id="28675" name="Content Placeholder 2"/>
          <p:cNvSpPr>
            <a:spLocks noGrp="1"/>
          </p:cNvSpPr>
          <p:nvPr>
            <p:ph idx="1"/>
          </p:nvPr>
        </p:nvSpPr>
        <p:spPr/>
        <p:txBody>
          <a:bodyPr/>
          <a:lstStyle/>
          <a:p>
            <a:r>
              <a:rPr lang="en-US" sz="2400" smtClean="0"/>
              <a:t>Make managers think like stockholders</a:t>
            </a:r>
          </a:p>
          <a:p>
            <a:r>
              <a:rPr lang="en-US" sz="2400" smtClean="0"/>
              <a:t>Make boards more effective boards</a:t>
            </a:r>
          </a:p>
          <a:p>
            <a:r>
              <a:rPr lang="en-US" sz="2400" smtClean="0"/>
              <a:t>Increasing share holder power</a:t>
            </a:r>
          </a:p>
          <a:p>
            <a:r>
              <a:rPr lang="en-US" sz="2400" smtClean="0"/>
              <a:t>Threat of takeovers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Research Question I</a:t>
            </a:r>
          </a:p>
        </p:txBody>
      </p:sp>
      <p:sp>
        <p:nvSpPr>
          <p:cNvPr id="29699" name="Content Placeholder 2"/>
          <p:cNvSpPr>
            <a:spLocks noGrp="1"/>
          </p:cNvSpPr>
          <p:nvPr>
            <p:ph idx="1"/>
          </p:nvPr>
        </p:nvSpPr>
        <p:spPr/>
        <p:txBody>
          <a:bodyPr>
            <a:normAutofit fontScale="92500"/>
          </a:bodyPr>
          <a:lstStyle/>
          <a:p>
            <a:r>
              <a:rPr lang="en-US" sz="2400" dirty="0" smtClean="0"/>
              <a:t>does Corporate Governance matter for stock holders?</a:t>
            </a:r>
          </a:p>
          <a:p>
            <a:pPr lvl="1"/>
            <a:r>
              <a:rPr lang="en-US" sz="2400" dirty="0" smtClean="0"/>
              <a:t>Hermitage Case Study </a:t>
            </a:r>
            <a:r>
              <a:rPr lang="en-US" sz="2400" dirty="0" smtClean="0">
                <a:hlinkClick r:id="rId2" action="ppaction://hlinkfile"/>
              </a:rPr>
              <a:t>I</a:t>
            </a:r>
            <a:r>
              <a:rPr lang="en-US" sz="2400" dirty="0" smtClean="0"/>
              <a:t>-</a:t>
            </a:r>
            <a:r>
              <a:rPr lang="en-US" sz="2400" dirty="0" smtClean="0">
                <a:hlinkClick r:id="rId3" action="ppaction://hlinkfile"/>
              </a:rPr>
              <a:t>II</a:t>
            </a:r>
            <a:endParaRPr lang="en-US" sz="2400" dirty="0" smtClean="0"/>
          </a:p>
          <a:p>
            <a:pPr lvl="1"/>
            <a:r>
              <a:rPr lang="en-US" sz="2400" dirty="0" smtClean="0"/>
              <a:t>International</a:t>
            </a:r>
          </a:p>
          <a:p>
            <a:pPr lvl="2"/>
            <a:r>
              <a:rPr lang="en-US" sz="2400" dirty="0" err="1" smtClean="0"/>
              <a:t>Bebchuk</a:t>
            </a:r>
            <a:r>
              <a:rPr lang="en-US" sz="2400" dirty="0" smtClean="0"/>
              <a:t> et al. (2008) – some provisions matter</a:t>
            </a:r>
          </a:p>
          <a:p>
            <a:pPr lvl="2"/>
            <a:r>
              <a:rPr lang="en-US" sz="2400" dirty="0" err="1" smtClean="0"/>
              <a:t>Larcker</a:t>
            </a:r>
            <a:r>
              <a:rPr lang="en-US" sz="2400" dirty="0" smtClean="0"/>
              <a:t> et al. (2004) – matters little</a:t>
            </a:r>
          </a:p>
          <a:p>
            <a:pPr lvl="1"/>
            <a:r>
              <a:rPr lang="en-US" sz="2400" dirty="0" smtClean="0"/>
              <a:t>Ukraine</a:t>
            </a:r>
          </a:p>
          <a:p>
            <a:pPr lvl="2"/>
            <a:r>
              <a:rPr lang="en-US" sz="2400" dirty="0" err="1" smtClean="0"/>
              <a:t>Zelenyuk</a:t>
            </a:r>
            <a:r>
              <a:rPr lang="en-US" sz="2400" dirty="0" smtClean="0"/>
              <a:t> and </a:t>
            </a:r>
            <a:r>
              <a:rPr lang="en-US" sz="2400" dirty="0" err="1" smtClean="0"/>
              <a:t>Zheka</a:t>
            </a:r>
            <a:r>
              <a:rPr lang="en-US" sz="2400" dirty="0" smtClean="0"/>
              <a:t> (2006) – Efficiency -yes</a:t>
            </a:r>
          </a:p>
          <a:p>
            <a:pPr lvl="2"/>
            <a:r>
              <a:rPr lang="en-US" sz="2400" dirty="0" err="1" smtClean="0"/>
              <a:t>Zheka</a:t>
            </a:r>
            <a:r>
              <a:rPr lang="en-US" sz="2400" dirty="0" smtClean="0"/>
              <a:t> (2006) – net revenues - yes</a:t>
            </a:r>
          </a:p>
          <a:p>
            <a:pPr lvl="2"/>
            <a:r>
              <a:rPr lang="en-US" sz="2400" dirty="0" err="1" smtClean="0"/>
              <a:t>Samusenko</a:t>
            </a:r>
            <a:r>
              <a:rPr lang="en-US" sz="2400" dirty="0" smtClean="0"/>
              <a:t> (2009) – </a:t>
            </a:r>
            <a:r>
              <a:rPr lang="en-US" sz="2400" dirty="0" err="1" smtClean="0"/>
              <a:t>RoE</a:t>
            </a:r>
            <a:r>
              <a:rPr lang="en-US" sz="2400" dirty="0" smtClean="0"/>
              <a:t>, Net Margin, stock price – no</a:t>
            </a:r>
          </a:p>
          <a:p>
            <a:pPr lvl="2"/>
            <a:r>
              <a:rPr lang="en-US" sz="2400" dirty="0" smtClean="0"/>
              <a:t>Related: </a:t>
            </a:r>
            <a:r>
              <a:rPr lang="en-US" sz="2400" dirty="0" err="1" smtClean="0"/>
              <a:t>Muravyev</a:t>
            </a:r>
            <a:r>
              <a:rPr lang="en-US" sz="2400" dirty="0" smtClean="0"/>
              <a:t> et al. (2009) – bad managers get fired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836613"/>
            <a:ext cx="8229600" cy="306387"/>
          </a:xfrm>
        </p:spPr>
        <p:txBody>
          <a:bodyPr/>
          <a:lstStyle/>
          <a:p>
            <a:r>
              <a:rPr lang="en-US" smtClean="0"/>
              <a:t>International Results</a:t>
            </a:r>
          </a:p>
        </p:txBody>
      </p:sp>
      <p:sp>
        <p:nvSpPr>
          <p:cNvPr id="30723" name="Content Placeholder 2"/>
          <p:cNvSpPr>
            <a:spLocks noGrp="1"/>
          </p:cNvSpPr>
          <p:nvPr>
            <p:ph idx="1"/>
          </p:nvPr>
        </p:nvSpPr>
        <p:spPr>
          <a:xfrm>
            <a:off x="381000" y="1219200"/>
            <a:ext cx="8229600" cy="4525963"/>
          </a:xfrm>
        </p:spPr>
        <p:txBody>
          <a:bodyPr/>
          <a:lstStyle/>
          <a:p>
            <a:r>
              <a:rPr lang="en-US" sz="2000" smtClean="0"/>
              <a:t>“We put forward an entrenchment index based on six provisions: staggered boards, limits to shareholder bylaw amendments, poison pills, golden parachutes, and supermajority requirements for mergers and charter amendments. We find that increases in the index level are monotonically associated with economically significant reductions in firm valuation as well as large negative abnormal returns during the 1990–2003 period. The other eighteen IRRC provisions not in our entrenchment index were uncorrelated with either reduced firm valuation or negative abnormal returns.” (</a:t>
            </a:r>
            <a:r>
              <a:rPr lang="en-US" sz="2000" smtClean="0">
                <a:hlinkClick r:id="rId2" action="ppaction://hlinkfile"/>
              </a:rPr>
              <a:t>Bebchuk et al, 2008</a:t>
            </a:r>
            <a:r>
              <a:rPr lang="en-US" sz="2000" smtClean="0"/>
              <a:t>)</a:t>
            </a:r>
          </a:p>
          <a:p>
            <a:r>
              <a:rPr lang="en-US" sz="2000" smtClean="0"/>
              <a:t>“For a wide set of dependent variables (e.g., abnormal accruals, excessive CEO compensation, debt ratings, analyst recommendations, Q and over-investment) we find that the 13 governance factors on average explain only 1% to 5.5% of the cross-sectional variation using standard OLS multiple regression techniques and 1.4% to 9.1% of the variation using exploratory recursive partitioning techniques. Overall, our results suggest that the typical structural indicators of corporate governance used in academic research and institutional rating services have very limited ability to explain managerial behavior and organizational performance.” (</a:t>
            </a:r>
            <a:r>
              <a:rPr lang="en-US" sz="2000" smtClean="0">
                <a:hlinkClick r:id="rId3" action="ppaction://hlinkfile"/>
              </a:rPr>
              <a:t>Larcker at al, 2004</a:t>
            </a:r>
            <a:r>
              <a:rPr lang="en-US" sz="200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normAutofit fontScale="90000"/>
          </a:bodyPr>
          <a:lstStyle/>
          <a:p>
            <a:r>
              <a:rPr lang="en-US" dirty="0" smtClean="0"/>
              <a:t>Weighted Average Cost of Capital - WACC</a:t>
            </a:r>
          </a:p>
        </p:txBody>
      </p:sp>
      <mc:AlternateContent xmlns:mc="http://schemas.openxmlformats.org/markup-compatibility/2006" xmlns:a14="http://schemas.microsoft.com/office/drawing/2010/main">
        <mc:Choice Requires="a14">
          <p:sp>
            <p:nvSpPr>
              <p:cNvPr id="61443" name="Content Placeholder 2"/>
              <p:cNvSpPr>
                <a:spLocks noGrp="1"/>
              </p:cNvSpPr>
              <p:nvPr>
                <p:ph idx="1"/>
              </p:nvPr>
            </p:nvSpPr>
            <p:spPr/>
            <p:txBody>
              <a:bodyPr/>
              <a:lstStyle/>
              <a:p>
                <a14:m>
                  <m:oMath xmlns:m="http://schemas.openxmlformats.org/officeDocument/2006/math">
                    <m:sSub>
                      <m:sSubPr>
                        <m:ctrlPr>
                          <a:rPr lang="en-US" sz="2400" b="0" i="1" smtClean="0">
                            <a:latin typeface="Cambria Math"/>
                          </a:rPr>
                        </m:ctrlPr>
                      </m:sSubPr>
                      <m:e>
                        <m:r>
                          <a:rPr lang="en-US" sz="2400" b="0" i="1" smtClean="0">
                            <a:latin typeface="Cambria Math"/>
                          </a:rPr>
                          <m:t>𝑘</m:t>
                        </m:r>
                      </m:e>
                      <m:sub>
                        <m:r>
                          <a:rPr lang="en-US" sz="2400" b="0" i="1" smtClean="0">
                            <a:latin typeface="Cambria Math"/>
                          </a:rPr>
                          <m:t>𝐸</m:t>
                        </m:r>
                      </m:sub>
                    </m:sSub>
                    <m:d>
                      <m:dPr>
                        <m:ctrlPr>
                          <a:rPr lang="en-US" sz="2400" b="0" i="1" smtClean="0">
                            <a:latin typeface="Cambria Math"/>
                          </a:rPr>
                        </m:ctrlPr>
                      </m:dPr>
                      <m:e>
                        <m:f>
                          <m:fPr>
                            <m:ctrlPr>
                              <a:rPr lang="en-US" sz="2400" b="0" i="1" smtClean="0">
                                <a:latin typeface="Cambria Math"/>
                              </a:rPr>
                            </m:ctrlPr>
                          </m:fPr>
                          <m:num>
                            <m:r>
                              <a:rPr lang="en-US" sz="2400" b="0" i="1" smtClean="0">
                                <a:latin typeface="Cambria Math"/>
                              </a:rPr>
                              <m:t>𝐸</m:t>
                            </m:r>
                          </m:num>
                          <m:den>
                            <m:r>
                              <a:rPr lang="en-US" sz="2400" b="0" i="1" smtClean="0">
                                <a:latin typeface="Cambria Math"/>
                              </a:rPr>
                              <m:t>𝐷</m:t>
                            </m:r>
                            <m:r>
                              <a:rPr lang="en-US" sz="2400" b="0" i="1" smtClean="0">
                                <a:latin typeface="Cambria Math"/>
                              </a:rPr>
                              <m:t>+</m:t>
                            </m:r>
                            <m:r>
                              <a:rPr lang="en-US" sz="2400" b="0" i="1" smtClean="0">
                                <a:latin typeface="Cambria Math"/>
                              </a:rPr>
                              <m:t>𝐸</m:t>
                            </m:r>
                            <m:r>
                              <a:rPr lang="en-US" sz="2400" b="0" i="1" smtClean="0">
                                <a:latin typeface="Cambria Math"/>
                              </a:rPr>
                              <m:t>+</m:t>
                            </m:r>
                            <m:r>
                              <a:rPr lang="en-US" sz="2400" b="0" i="1" smtClean="0">
                                <a:latin typeface="Cambria Math"/>
                              </a:rPr>
                              <m:t>𝑃𝑆</m:t>
                            </m:r>
                          </m:den>
                        </m:f>
                      </m:e>
                    </m:d>
                    <m:r>
                      <a:rPr lang="en-US" sz="2400" b="0" i="1" smtClean="0">
                        <a:latin typeface="Cambria Math"/>
                      </a:rPr>
                      <m:t>+</m:t>
                    </m:r>
                    <m:sSub>
                      <m:sSubPr>
                        <m:ctrlPr>
                          <a:rPr lang="en-US" sz="2400" i="1">
                            <a:latin typeface="Cambria Math"/>
                          </a:rPr>
                        </m:ctrlPr>
                      </m:sSubPr>
                      <m:e>
                        <m:r>
                          <a:rPr lang="en-US" sz="2400" i="1">
                            <a:latin typeface="Cambria Math"/>
                          </a:rPr>
                          <m:t>𝑘</m:t>
                        </m:r>
                      </m:e>
                      <m:sub>
                        <m:r>
                          <a:rPr lang="en-US" sz="2400" b="0" i="1" smtClean="0">
                            <a:latin typeface="Cambria Math"/>
                          </a:rPr>
                          <m:t>𝐷</m:t>
                        </m:r>
                      </m:sub>
                    </m:sSub>
                    <m:d>
                      <m:dPr>
                        <m:ctrlPr>
                          <a:rPr lang="en-US" sz="2400" i="1">
                            <a:latin typeface="Cambria Math"/>
                          </a:rPr>
                        </m:ctrlPr>
                      </m:dPr>
                      <m:e>
                        <m:f>
                          <m:fPr>
                            <m:ctrlPr>
                              <a:rPr lang="en-US" sz="2400" i="1">
                                <a:latin typeface="Cambria Math"/>
                              </a:rPr>
                            </m:ctrlPr>
                          </m:fPr>
                          <m:num>
                            <m:r>
                              <a:rPr lang="en-US" sz="2400" b="0" i="1" smtClean="0">
                                <a:latin typeface="Cambria Math"/>
                              </a:rPr>
                              <m:t>𝐷</m:t>
                            </m:r>
                          </m:num>
                          <m:den>
                            <m:r>
                              <a:rPr lang="en-US" sz="2400" i="1">
                                <a:latin typeface="Cambria Math"/>
                              </a:rPr>
                              <m:t>𝐷</m:t>
                            </m:r>
                            <m:r>
                              <a:rPr lang="en-US" sz="2400" i="1">
                                <a:latin typeface="Cambria Math"/>
                              </a:rPr>
                              <m:t>+</m:t>
                            </m:r>
                            <m:r>
                              <a:rPr lang="en-US" sz="2400" i="1">
                                <a:latin typeface="Cambria Math"/>
                              </a:rPr>
                              <m:t>𝐸</m:t>
                            </m:r>
                            <m:r>
                              <a:rPr lang="en-US" sz="2400" i="1">
                                <a:latin typeface="Cambria Math"/>
                              </a:rPr>
                              <m:t>+</m:t>
                            </m:r>
                            <m:r>
                              <a:rPr lang="en-US" sz="2400" i="1">
                                <a:latin typeface="Cambria Math"/>
                              </a:rPr>
                              <m:t>𝑃𝑆</m:t>
                            </m:r>
                          </m:den>
                        </m:f>
                      </m:e>
                    </m:d>
                    <m:r>
                      <a:rPr lang="en-US" sz="2400" i="1">
                        <a:latin typeface="Cambria Math"/>
                      </a:rPr>
                      <m:t>+</m:t>
                    </m:r>
                    <m:sSub>
                      <m:sSubPr>
                        <m:ctrlPr>
                          <a:rPr lang="en-US" sz="2400" i="1">
                            <a:latin typeface="Cambria Math"/>
                          </a:rPr>
                        </m:ctrlPr>
                      </m:sSubPr>
                      <m:e>
                        <m:r>
                          <a:rPr lang="en-US" sz="2400" i="1">
                            <a:latin typeface="Cambria Math"/>
                          </a:rPr>
                          <m:t>𝑘</m:t>
                        </m:r>
                      </m:e>
                      <m:sub>
                        <m:r>
                          <a:rPr lang="en-US" sz="2400" b="0" i="1" smtClean="0">
                            <a:latin typeface="Cambria Math"/>
                          </a:rPr>
                          <m:t>𝑃𝑆</m:t>
                        </m:r>
                      </m:sub>
                    </m:sSub>
                    <m:d>
                      <m:dPr>
                        <m:ctrlPr>
                          <a:rPr lang="en-US" sz="2400" i="1">
                            <a:latin typeface="Cambria Math"/>
                          </a:rPr>
                        </m:ctrlPr>
                      </m:dPr>
                      <m:e>
                        <m:f>
                          <m:fPr>
                            <m:ctrlPr>
                              <a:rPr lang="en-US" sz="2400" i="1">
                                <a:latin typeface="Cambria Math"/>
                              </a:rPr>
                            </m:ctrlPr>
                          </m:fPr>
                          <m:num>
                            <m:r>
                              <a:rPr lang="en-US" sz="2400" b="0" i="1" smtClean="0">
                                <a:latin typeface="Cambria Math"/>
                              </a:rPr>
                              <m:t>𝑃𝑆</m:t>
                            </m:r>
                          </m:num>
                          <m:den>
                            <m:r>
                              <a:rPr lang="en-US" sz="2400" i="1">
                                <a:latin typeface="Cambria Math"/>
                              </a:rPr>
                              <m:t>𝐷</m:t>
                            </m:r>
                            <m:r>
                              <a:rPr lang="en-US" sz="2400" i="1">
                                <a:latin typeface="Cambria Math"/>
                              </a:rPr>
                              <m:t>+</m:t>
                            </m:r>
                            <m:r>
                              <a:rPr lang="en-US" sz="2400" i="1">
                                <a:latin typeface="Cambria Math"/>
                              </a:rPr>
                              <m:t>𝐸</m:t>
                            </m:r>
                            <m:r>
                              <a:rPr lang="en-US" sz="2400" i="1">
                                <a:latin typeface="Cambria Math"/>
                              </a:rPr>
                              <m:t>+</m:t>
                            </m:r>
                            <m:r>
                              <a:rPr lang="en-US" sz="2400" i="1">
                                <a:latin typeface="Cambria Math"/>
                              </a:rPr>
                              <m:t>𝑃𝑆</m:t>
                            </m:r>
                          </m:den>
                        </m:f>
                      </m:e>
                    </m:d>
                  </m:oMath>
                </a14:m>
                <a:endParaRPr lang="en-US" sz="2400" dirty="0" smtClean="0"/>
              </a:p>
              <a:p>
                <a14:m>
                  <m:oMath xmlns:m="http://schemas.openxmlformats.org/officeDocument/2006/math">
                    <m:sSub>
                      <m:sSubPr>
                        <m:ctrlPr>
                          <a:rPr lang="en-US" sz="2400" i="1">
                            <a:latin typeface="Cambria Math"/>
                          </a:rPr>
                        </m:ctrlPr>
                      </m:sSubPr>
                      <m:e>
                        <m:r>
                          <a:rPr lang="en-US" sz="2400" i="1">
                            <a:latin typeface="Cambria Math"/>
                          </a:rPr>
                          <m:t>𝑘</m:t>
                        </m:r>
                      </m:e>
                      <m:sub>
                        <m:r>
                          <a:rPr lang="en-US" sz="2400" i="1">
                            <a:latin typeface="Cambria Math"/>
                          </a:rPr>
                          <m:t>𝐸</m:t>
                        </m:r>
                      </m:sub>
                    </m:sSub>
                  </m:oMath>
                </a14:m>
                <a:r>
                  <a:rPr lang="en-US" sz="2400" dirty="0" smtClean="0"/>
                  <a:t>=Cost of Equity</a:t>
                </a:r>
              </a:p>
              <a:p>
                <a14:m>
                  <m:oMath xmlns:m="http://schemas.openxmlformats.org/officeDocument/2006/math">
                    <m:sSub>
                      <m:sSubPr>
                        <m:ctrlPr>
                          <a:rPr lang="en-US" sz="2400" i="1">
                            <a:latin typeface="Cambria Math"/>
                          </a:rPr>
                        </m:ctrlPr>
                      </m:sSubPr>
                      <m:e>
                        <m:r>
                          <a:rPr lang="en-US" sz="2400" i="1">
                            <a:latin typeface="Cambria Math"/>
                          </a:rPr>
                          <m:t>𝑘</m:t>
                        </m:r>
                      </m:e>
                      <m:sub>
                        <m:r>
                          <a:rPr lang="en-US" sz="2400" b="0" i="1" smtClean="0">
                            <a:latin typeface="Cambria Math"/>
                          </a:rPr>
                          <m:t>𝐷</m:t>
                        </m:r>
                      </m:sub>
                    </m:sSub>
                  </m:oMath>
                </a14:m>
                <a:r>
                  <a:rPr lang="en-US" sz="2400" dirty="0"/>
                  <a:t>=Cost of </a:t>
                </a:r>
                <a:r>
                  <a:rPr lang="en-US" sz="2400" dirty="0" smtClean="0"/>
                  <a:t>Debt</a:t>
                </a:r>
              </a:p>
              <a:p>
                <a14:m>
                  <m:oMath xmlns:m="http://schemas.openxmlformats.org/officeDocument/2006/math">
                    <m:sSub>
                      <m:sSubPr>
                        <m:ctrlPr>
                          <a:rPr lang="en-US" sz="2400" i="1">
                            <a:latin typeface="Cambria Math"/>
                          </a:rPr>
                        </m:ctrlPr>
                      </m:sSubPr>
                      <m:e>
                        <m:r>
                          <a:rPr lang="en-US" sz="2400" i="1">
                            <a:latin typeface="Cambria Math"/>
                          </a:rPr>
                          <m:t>𝑘</m:t>
                        </m:r>
                      </m:e>
                      <m:sub>
                        <m:r>
                          <a:rPr lang="en-US" sz="2400" b="0" i="1" smtClean="0">
                            <a:latin typeface="Cambria Math"/>
                          </a:rPr>
                          <m:t>𝑃𝑆</m:t>
                        </m:r>
                      </m:sub>
                    </m:sSub>
                  </m:oMath>
                </a14:m>
                <a:r>
                  <a:rPr lang="en-US" sz="2400" dirty="0"/>
                  <a:t>=Cost of </a:t>
                </a:r>
                <a:r>
                  <a:rPr lang="en-US" sz="2400" dirty="0" smtClean="0"/>
                  <a:t>Preferred Stock</a:t>
                </a:r>
              </a:p>
              <a:p>
                <a:r>
                  <a:rPr lang="en-US" sz="2400" dirty="0" smtClean="0"/>
                  <a:t>E= </a:t>
                </a:r>
                <a:r>
                  <a:rPr lang="en-US" sz="2400" dirty="0"/>
                  <a:t>E</a:t>
                </a:r>
                <a:r>
                  <a:rPr lang="en-US" sz="2400" dirty="0" smtClean="0"/>
                  <a:t>quity</a:t>
                </a:r>
              </a:p>
              <a:p>
                <a:r>
                  <a:rPr lang="en-US" sz="2400" dirty="0" smtClean="0"/>
                  <a:t>D= Debt</a:t>
                </a:r>
              </a:p>
              <a:p>
                <a:r>
                  <a:rPr lang="en-US" sz="2400" dirty="0" smtClean="0"/>
                  <a:t>PS=Preferred Stock</a:t>
                </a:r>
                <a:endParaRPr lang="en-US" sz="2400" dirty="0"/>
              </a:p>
            </p:txBody>
          </p:sp>
        </mc:Choice>
        <mc:Fallback xmlns="">
          <p:sp>
            <p:nvSpPr>
              <p:cNvPr id="6144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037"/>
                </a:stretch>
              </a:blipFill>
            </p:spPr>
            <p:txBody>
              <a:bodyPr/>
              <a:lstStyle/>
              <a:p>
                <a:r>
                  <a:rPr lang="en-US">
                    <a:noFill/>
                  </a:rPr>
                  <a:t> </a:t>
                </a:r>
              </a:p>
            </p:txBody>
          </p:sp>
        </mc:Fallback>
      </mc:AlternateContent>
    </p:spTree>
    <p:extLst>
      <p:ext uri="{BB962C8B-B14F-4D97-AF65-F5344CB8AC3E}">
        <p14:creationId xmlns:p14="http://schemas.microsoft.com/office/powerpoint/2010/main" val="20453905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Results for Ukraine</a:t>
            </a:r>
          </a:p>
        </p:txBody>
      </p:sp>
      <p:sp>
        <p:nvSpPr>
          <p:cNvPr id="31747" name="Content Placeholder 2"/>
          <p:cNvSpPr>
            <a:spLocks noGrp="1"/>
          </p:cNvSpPr>
          <p:nvPr>
            <p:ph idx="1"/>
          </p:nvPr>
        </p:nvSpPr>
        <p:spPr/>
        <p:txBody>
          <a:bodyPr/>
          <a:lstStyle/>
          <a:p>
            <a:r>
              <a:rPr lang="en-US" sz="2000" dirty="0" smtClean="0"/>
              <a:t>“OLS results predict that one-point-increase in our overall corporate governance index would result in around a half-percent increase in performance; and worst to best change in our overall corporate governance index predicts about 40% increase in company’s performance. (</a:t>
            </a:r>
            <a:r>
              <a:rPr lang="en-US" sz="2000" dirty="0" err="1" smtClean="0">
                <a:hlinkClick r:id="rId2" action="ppaction://hlinkfile"/>
              </a:rPr>
              <a:t>Zheka</a:t>
            </a:r>
            <a:r>
              <a:rPr lang="en-US" sz="2000" dirty="0" smtClean="0">
                <a:hlinkClick r:id="rId2" action="ppaction://hlinkfile"/>
              </a:rPr>
              <a:t>, 2006</a:t>
            </a:r>
            <a:r>
              <a:rPr lang="en-US" sz="2000" dirty="0" smtClean="0"/>
              <a:t>)”</a:t>
            </a:r>
          </a:p>
          <a:p>
            <a:r>
              <a:rPr lang="en-US" sz="2000" dirty="0" smtClean="0"/>
              <a:t>“In this study, we find empirical support for our main hypothesis that there is a </a:t>
            </a:r>
            <a:r>
              <a:rPr lang="en-US" sz="2000" i="1" dirty="0" smtClean="0"/>
              <a:t>positive </a:t>
            </a:r>
            <a:r>
              <a:rPr lang="en-US" sz="2000" dirty="0" smtClean="0"/>
              <a:t>relationship between the levels of corporate governance quality across firms and the relative efficiency levels of these firms.” (</a:t>
            </a:r>
            <a:r>
              <a:rPr lang="en-US" sz="2000" dirty="0" err="1" smtClean="0">
                <a:hlinkClick r:id="rId3" action="ppaction://hlinkfile"/>
              </a:rPr>
              <a:t>Zelenyuk</a:t>
            </a:r>
            <a:r>
              <a:rPr lang="en-US" sz="2000" dirty="0" smtClean="0">
                <a:hlinkClick r:id="rId3" action="ppaction://hlinkfile"/>
              </a:rPr>
              <a:t> and </a:t>
            </a:r>
            <a:r>
              <a:rPr lang="en-US" sz="2000" dirty="0" err="1" smtClean="0">
                <a:hlinkClick r:id="rId3" action="ppaction://hlinkfile"/>
              </a:rPr>
              <a:t>Zheka</a:t>
            </a:r>
            <a:r>
              <a:rPr lang="en-US" sz="2000" dirty="0" smtClean="0">
                <a:hlinkClick r:id="rId3" action="ppaction://hlinkfile"/>
              </a:rPr>
              <a:t>, 2006</a:t>
            </a:r>
            <a:r>
              <a:rPr lang="en-US" sz="2000" dirty="0" smtClean="0"/>
              <a:t>)</a:t>
            </a:r>
          </a:p>
          <a:p>
            <a:r>
              <a:rPr lang="en-US" sz="2000" dirty="0" smtClean="0"/>
              <a:t>“there is no influence of corporate governance on firm`s performance and firm`s value. </a:t>
            </a:r>
            <a:r>
              <a:rPr lang="en-US" sz="2000" dirty="0" err="1" smtClean="0"/>
              <a:t>Endogeneity</a:t>
            </a:r>
            <a:r>
              <a:rPr lang="en-US" sz="2000" dirty="0" smtClean="0"/>
              <a:t> issues are controlled by using sales growth of the firm as an instrument for its corporate governance, new instrument for research. Investment strategy which selects well-governed firms long and shorts badly governed firms yields negative excess returns, contrary to evidence from other transition countries.” (</a:t>
            </a:r>
            <a:r>
              <a:rPr lang="en-US" sz="2000" dirty="0" err="1" smtClean="0">
                <a:hlinkClick r:id="rId4" action="ppaction://hlinkfile"/>
              </a:rPr>
              <a:t>Samusenko</a:t>
            </a:r>
            <a:r>
              <a:rPr lang="en-US" sz="2000" dirty="0" smtClean="0">
                <a:hlinkClick r:id="rId4" action="ppaction://hlinkfile"/>
              </a:rPr>
              <a:t>, 2009</a:t>
            </a:r>
            <a:r>
              <a:rPr lang="en-US" sz="2000" dirty="0" smtClean="0"/>
              <a:t>) </a:t>
            </a:r>
          </a:p>
          <a:p>
            <a:endParaRPr lang="en-US" sz="20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Research Challenge</a:t>
            </a:r>
          </a:p>
        </p:txBody>
      </p:sp>
      <p:sp>
        <p:nvSpPr>
          <p:cNvPr id="32771" name="Content Placeholder 2"/>
          <p:cNvSpPr>
            <a:spLocks noGrp="1"/>
          </p:cNvSpPr>
          <p:nvPr>
            <p:ph idx="1"/>
          </p:nvPr>
        </p:nvSpPr>
        <p:spPr/>
        <p:txBody>
          <a:bodyPr/>
          <a:lstStyle/>
          <a:p>
            <a:r>
              <a:rPr lang="en-US" sz="2400" smtClean="0"/>
              <a:t>How to measure Corporate Governance</a:t>
            </a:r>
          </a:p>
          <a:p>
            <a:r>
              <a:rPr lang="en-US" sz="2400" smtClean="0"/>
              <a:t>How to measure Corporate Performance</a:t>
            </a:r>
          </a:p>
          <a:p>
            <a:r>
              <a:rPr lang="en-US" sz="2400" smtClean="0">
                <a:hlinkClick r:id="" action="ppaction://hlinkshowjump?jump=nextslide"/>
              </a:rPr>
              <a:t>Endogeneity</a:t>
            </a:r>
            <a:endParaRPr lang="en-US" sz="2400" smtClean="0"/>
          </a:p>
          <a:p>
            <a:pPr lvl="1"/>
            <a:r>
              <a:rPr lang="en-US" sz="2400" smtClean="0"/>
              <a:t>Does Corporate Governance cause Corporate Performance?</a:t>
            </a:r>
          </a:p>
          <a:p>
            <a:pPr lvl="1"/>
            <a:r>
              <a:rPr lang="en-US" sz="2400" smtClean="0"/>
              <a:t>Does Corporate Performance cause Corporate Governance?</a:t>
            </a:r>
          </a:p>
          <a:p>
            <a:pPr lvl="1"/>
            <a:r>
              <a:rPr lang="en-US" sz="2400" smtClean="0"/>
              <a:t>Instruments</a:t>
            </a:r>
          </a:p>
          <a:p>
            <a:pPr lvl="2"/>
            <a:r>
              <a:rPr lang="en-US" sz="2400" smtClean="0"/>
              <a:t>Zheka (2006) – regional levels of trust</a:t>
            </a:r>
          </a:p>
          <a:p>
            <a:pPr lvl="2"/>
            <a:r>
              <a:rPr lang="en-US" sz="2400" smtClean="0">
                <a:hlinkClick r:id="rId2" action="ppaction://hlinkfile"/>
              </a:rPr>
              <a:t>Black et al (2006)</a:t>
            </a:r>
            <a:r>
              <a:rPr lang="en-US" sz="2400" smtClean="0"/>
              <a:t> – legal restrictions that differ over different firms</a:t>
            </a:r>
          </a:p>
          <a:p>
            <a:pPr lvl="2"/>
            <a:endParaRPr lang="en-US" smtClean="0"/>
          </a:p>
          <a:p>
            <a:pPr lvl="1"/>
            <a:endParaRPr lang="en-US" smtClean="0"/>
          </a:p>
          <a:p>
            <a:pPr lvl="1"/>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mtClean="0"/>
              <a:t>Causality vs Correlation</a:t>
            </a:r>
          </a:p>
        </p:txBody>
      </p:sp>
      <p:pic>
        <p:nvPicPr>
          <p:cNvPr id="3379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038573" y="2268655"/>
            <a:ext cx="5066854" cy="4286016"/>
          </a:xfr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1066800"/>
            <a:ext cx="8229600" cy="687388"/>
          </a:xfrm>
        </p:spPr>
        <p:txBody>
          <a:bodyPr/>
          <a:lstStyle/>
          <a:p>
            <a:r>
              <a:rPr lang="en-US" smtClean="0"/>
              <a:t>Research Question II- </a:t>
            </a:r>
            <a:r>
              <a:rPr lang="en-US" sz="3200" smtClean="0"/>
              <a:t>Does the Market discipline Managers?</a:t>
            </a:r>
            <a:br>
              <a:rPr lang="en-US" sz="3200" smtClean="0"/>
            </a:br>
            <a:endParaRPr lang="en-US" smtClean="0"/>
          </a:p>
        </p:txBody>
      </p:sp>
      <p:sp>
        <p:nvSpPr>
          <p:cNvPr id="32771" name="Content Placeholder 2"/>
          <p:cNvSpPr>
            <a:spLocks noGrp="1"/>
          </p:cNvSpPr>
          <p:nvPr>
            <p:ph idx="1"/>
          </p:nvPr>
        </p:nvSpPr>
        <p:spPr>
          <a:xfrm>
            <a:off x="457200" y="1752600"/>
            <a:ext cx="8229600" cy="4525963"/>
          </a:xfrm>
        </p:spPr>
        <p:txBody>
          <a:bodyPr/>
          <a:lstStyle/>
          <a:p>
            <a:pPr lvl="1">
              <a:defRPr/>
            </a:pPr>
            <a:r>
              <a:rPr lang="en-US" sz="2000" dirty="0" smtClean="0"/>
              <a:t>“ the corporate take over market serves as a court of last resort”</a:t>
            </a:r>
            <a:r>
              <a:rPr lang="en-US" sz="2000" dirty="0" smtClean="0">
                <a:hlinkClick r:id="rId2" action="ppaction://hlinkfile"/>
              </a:rPr>
              <a:t> </a:t>
            </a:r>
            <a:r>
              <a:rPr lang="en-US" sz="2000" dirty="0" err="1" smtClean="0">
                <a:hlinkClick r:id="rId2" action="ppaction://hlinkfile"/>
              </a:rPr>
              <a:t>Kini</a:t>
            </a:r>
            <a:r>
              <a:rPr lang="en-US" sz="2000" dirty="0" smtClean="0">
                <a:hlinkClick r:id="rId2" action="ppaction://hlinkfile"/>
              </a:rPr>
              <a:t> et al. (2004)</a:t>
            </a:r>
            <a:endParaRPr lang="en-US" sz="2000" dirty="0" smtClean="0"/>
          </a:p>
          <a:p>
            <a:pPr lvl="1">
              <a:defRPr/>
            </a:pPr>
            <a:r>
              <a:rPr lang="en-US" sz="2000" dirty="0"/>
              <a:t>“Based on a novel dataset covering Ukrainian joint stock companies in 2002-2006, the paper finds statistically significant negative association between the past performance of firms measured by return on sales and return on assets, and the likelihood of managerial turnover. While the strength of the turnover-performance relationship does not seem to depend on factors such as managerial ownership and supervisory board size, we do find significant entrenchments effects associated with ownership by managers. Overall, our analysis suggests that corporate governance in Ukraine operates with a certain degree of efficiency, despite the well-known lacunas in the country’s institutional environment.</a:t>
            </a:r>
            <a:r>
              <a:rPr lang="en-US" sz="2000" dirty="0">
                <a:hlinkClick r:id="rId3" action="ppaction://hlinkfile"/>
              </a:rPr>
              <a:t>” (</a:t>
            </a:r>
            <a:r>
              <a:rPr lang="en-US" sz="2000" dirty="0" err="1">
                <a:hlinkClick r:id="rId3" action="ppaction://hlinkfile"/>
              </a:rPr>
              <a:t>Muravyev</a:t>
            </a:r>
            <a:r>
              <a:rPr lang="en-US" sz="2000" dirty="0">
                <a:hlinkClick r:id="rId3" action="ppaction://hlinkfile"/>
              </a:rPr>
              <a:t> et al, 2009)</a:t>
            </a:r>
            <a:endParaRPr lang="en-US" sz="2000" dirty="0"/>
          </a:p>
          <a:p>
            <a:pPr lvl="1">
              <a:defRPr/>
            </a:pPr>
            <a:endParaRPr lang="en-US" sz="2000" dirty="0" smtClean="0"/>
          </a:p>
          <a:p>
            <a:pPr marL="457200" lvl="1" indent="0">
              <a:buFontTx/>
              <a:buNone/>
              <a:defRPr/>
            </a:pPr>
            <a:endParaRPr lang="en-US" sz="2000" dirty="0" smtClean="0"/>
          </a:p>
          <a:p>
            <a:pPr lvl="1">
              <a:defRPr/>
            </a:pPr>
            <a:endParaRPr lang="en-US" sz="2000" dirty="0" smtClean="0"/>
          </a:p>
          <a:p>
            <a:pPr>
              <a:defRPr/>
            </a:pPr>
            <a:endParaRPr lang="en-US" sz="2000" dirty="0" smtClean="0"/>
          </a:p>
          <a:p>
            <a:pPr>
              <a:defRPr/>
            </a:pPr>
            <a:endParaRPr lang="en-US" sz="2000" dirty="0" smtClean="0"/>
          </a:p>
          <a:p>
            <a:pPr>
              <a:defRPr/>
            </a:pPr>
            <a:endParaRPr lang="en-US" sz="2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Shareholders versus bondholders</a:t>
            </a:r>
          </a:p>
        </p:txBody>
      </p:sp>
      <p:sp>
        <p:nvSpPr>
          <p:cNvPr id="35843" name="Content Placeholder 2"/>
          <p:cNvSpPr>
            <a:spLocks noGrp="1"/>
          </p:cNvSpPr>
          <p:nvPr>
            <p:ph idx="1"/>
          </p:nvPr>
        </p:nvSpPr>
        <p:spPr/>
        <p:txBody>
          <a:bodyPr/>
          <a:lstStyle/>
          <a:p>
            <a:r>
              <a:rPr lang="en-US" sz="2400" smtClean="0"/>
              <a:t>Problems</a:t>
            </a:r>
          </a:p>
          <a:p>
            <a:pPr lvl="1"/>
            <a:r>
              <a:rPr lang="en-US" sz="2400" smtClean="0"/>
              <a:t>Risky projects</a:t>
            </a:r>
          </a:p>
          <a:p>
            <a:pPr lvl="1"/>
            <a:r>
              <a:rPr lang="en-US" sz="2400" smtClean="0"/>
              <a:t>Dividends</a:t>
            </a:r>
          </a:p>
          <a:p>
            <a:r>
              <a:rPr lang="en-US" sz="2400" smtClean="0"/>
              <a:t>Solutions</a:t>
            </a:r>
          </a:p>
          <a:p>
            <a:pPr lvl="1"/>
            <a:r>
              <a:rPr lang="en-US" sz="2400" smtClean="0"/>
              <a:t>Covenants</a:t>
            </a:r>
          </a:p>
          <a:p>
            <a:pPr lvl="1"/>
            <a:r>
              <a:rPr lang="en-US" sz="2400" smtClean="0"/>
              <a:t>Puttable Bonds</a:t>
            </a:r>
          </a:p>
          <a:p>
            <a:pPr lvl="1"/>
            <a:r>
              <a:rPr lang="en-US" sz="2400" smtClean="0"/>
              <a:t>Reputation</a:t>
            </a:r>
          </a:p>
          <a:p>
            <a:pPr lvl="1"/>
            <a:endParaRPr lang="en-US" smtClean="0"/>
          </a:p>
          <a:p>
            <a:pPr lvl="1"/>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z="3200" smtClean="0"/>
              <a:t>Does Corporate Governance matter for bond holders?</a:t>
            </a:r>
            <a:br>
              <a:rPr lang="en-US" sz="3200" smtClean="0"/>
            </a:br>
            <a:endParaRPr lang="en-US" smtClean="0"/>
          </a:p>
        </p:txBody>
      </p:sp>
      <p:sp>
        <p:nvSpPr>
          <p:cNvPr id="36867" name="Content Placeholder 2"/>
          <p:cNvSpPr>
            <a:spLocks noGrp="1"/>
          </p:cNvSpPr>
          <p:nvPr>
            <p:ph idx="1"/>
          </p:nvPr>
        </p:nvSpPr>
        <p:spPr/>
        <p:txBody>
          <a:bodyPr/>
          <a:lstStyle/>
          <a:p>
            <a:r>
              <a:rPr lang="en-US" sz="2000" dirty="0" smtClean="0"/>
              <a:t>“We find that antitakeover governance provisions, although not beneficial to stockholders, are viewed positively in the bond market at a level that is both statistically and economically significant” (</a:t>
            </a:r>
            <a:r>
              <a:rPr lang="en-US" sz="2000" dirty="0" err="1" smtClean="0">
                <a:hlinkClick r:id="rId2" action="ppaction://hlinkfile"/>
              </a:rPr>
              <a:t>Klock</a:t>
            </a:r>
            <a:r>
              <a:rPr lang="en-US" sz="2000" dirty="0" smtClean="0">
                <a:hlinkClick r:id="rId2" action="ppaction://hlinkfile"/>
              </a:rPr>
              <a:t> et al, 2004</a:t>
            </a:r>
            <a:r>
              <a:rPr lang="en-US" sz="2000" dirty="0" smtClean="0"/>
              <a:t>).</a:t>
            </a:r>
          </a:p>
          <a:p>
            <a:endParaRPr lang="en-US" sz="2000" dirty="0" smtClean="0"/>
          </a:p>
          <a:p>
            <a:r>
              <a:rPr lang="en-US" sz="2000" dirty="0" smtClean="0"/>
              <a:t>“We investigate the effects of shareholder governance mechanisms on bondholders and document two new findings. </a:t>
            </a:r>
            <a:r>
              <a:rPr lang="en-US" sz="2000" b="1" dirty="0" smtClean="0"/>
              <a:t>First</a:t>
            </a:r>
            <a:r>
              <a:rPr lang="en-US" sz="2000" dirty="0" smtClean="0"/>
              <a:t>, the impact of shareholder control (</a:t>
            </a:r>
            <a:r>
              <a:rPr lang="en-US" sz="2000" dirty="0" err="1" smtClean="0"/>
              <a:t>proxied</a:t>
            </a:r>
            <a:r>
              <a:rPr lang="en-US" sz="2000" dirty="0" smtClean="0"/>
              <a:t> by large institutional </a:t>
            </a:r>
            <a:r>
              <a:rPr lang="en-US" sz="2000" dirty="0" err="1" smtClean="0"/>
              <a:t>blockholders</a:t>
            </a:r>
            <a:r>
              <a:rPr lang="en-US" sz="2000" dirty="0" smtClean="0"/>
              <a:t>) on credit risk depends on takeover vulnerability. Shareholder control is associated with higher (lower) yields if the firm is exposed to (protected from) takeovers. In the presence of shareholder control, the difference in bond yields due to differences in takeover vulnerability can be as high as 66 basis points. </a:t>
            </a:r>
            <a:r>
              <a:rPr lang="en-US" sz="2000" b="1" dirty="0" smtClean="0"/>
              <a:t>Second</a:t>
            </a:r>
            <a:r>
              <a:rPr lang="en-US" sz="2000" dirty="0" smtClean="0"/>
              <a:t>, bondholder </a:t>
            </a:r>
            <a:r>
              <a:rPr lang="en-US" sz="2000" dirty="0" err="1" smtClean="0"/>
              <a:t>convenants</a:t>
            </a:r>
            <a:r>
              <a:rPr lang="en-US" sz="2000" dirty="0" smtClean="0"/>
              <a:t> reduce the credit risk associated with strong shareholder governance. Therefore, without event risk covenants, shareholder governance and bondholder interests diverge.” (</a:t>
            </a:r>
            <a:r>
              <a:rPr lang="en-US" sz="2000" dirty="0" err="1" smtClean="0">
                <a:hlinkClick r:id="rId3" action="ppaction://hlinkfile"/>
              </a:rPr>
              <a:t>Cremers</a:t>
            </a:r>
            <a:r>
              <a:rPr lang="en-US" sz="2000" dirty="0" smtClean="0">
                <a:hlinkClick r:id="rId3" action="ppaction://hlinkfile"/>
              </a:rPr>
              <a:t> et al, 2006</a:t>
            </a:r>
            <a:r>
              <a:rPr lang="en-US" sz="2000" dirty="0" smtClean="0"/>
              <a:t>) </a:t>
            </a:r>
          </a:p>
          <a:p>
            <a:r>
              <a:rPr lang="en-US" sz="2000" dirty="0" smtClean="0"/>
              <a:t>Ukraine? (</a:t>
            </a:r>
            <a:r>
              <a:rPr lang="en-US" sz="2000" dirty="0" err="1" smtClean="0"/>
              <a:t>Kravets</a:t>
            </a:r>
            <a:r>
              <a:rPr lang="en-US" sz="2000" dirty="0" smtClean="0"/>
              <a:t>, 2012)</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r>
              <a:rPr lang="en-US" smtClean="0"/>
              <a:t>Shareholders versus financial markets</a:t>
            </a:r>
            <a:br>
              <a:rPr lang="en-US" smtClean="0"/>
            </a:br>
            <a:endParaRPr lang="en-US" smtClean="0"/>
          </a:p>
        </p:txBody>
      </p:sp>
      <p:sp>
        <p:nvSpPr>
          <p:cNvPr id="37891" name="Content Placeholder 2"/>
          <p:cNvSpPr>
            <a:spLocks noGrp="1"/>
          </p:cNvSpPr>
          <p:nvPr>
            <p:ph idx="1"/>
          </p:nvPr>
        </p:nvSpPr>
        <p:spPr/>
        <p:txBody>
          <a:bodyPr/>
          <a:lstStyle/>
          <a:p>
            <a:r>
              <a:rPr lang="en-US" sz="2400" smtClean="0"/>
              <a:t>Problems</a:t>
            </a:r>
          </a:p>
          <a:p>
            <a:pPr lvl="1"/>
            <a:r>
              <a:rPr lang="en-US" sz="2400" smtClean="0"/>
              <a:t>Is information made available immediately?	</a:t>
            </a:r>
          </a:p>
          <a:p>
            <a:pPr lvl="1"/>
            <a:r>
              <a:rPr lang="en-US" sz="2400" smtClean="0"/>
              <a:t>Does the market assimilate information correctly?</a:t>
            </a:r>
          </a:p>
          <a:p>
            <a:r>
              <a:rPr lang="en-US" sz="2400" smtClean="0"/>
              <a:t>Solutions</a:t>
            </a:r>
          </a:p>
          <a:p>
            <a:pPr lvl="1"/>
            <a:r>
              <a:rPr lang="en-US" sz="2400" smtClean="0"/>
              <a:t>Improve information flows</a:t>
            </a:r>
          </a:p>
          <a:p>
            <a:pPr lvl="1"/>
            <a:r>
              <a:rPr lang="en-US" sz="2400" smtClean="0"/>
              <a:t>Make markets more efficient</a:t>
            </a:r>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Delaying Information</a:t>
            </a:r>
          </a:p>
        </p:txBody>
      </p:sp>
      <p:sp>
        <p:nvSpPr>
          <p:cNvPr id="38915" name="Content Placeholder 2"/>
          <p:cNvSpPr>
            <a:spLocks noGrp="1"/>
          </p:cNvSpPr>
          <p:nvPr>
            <p:ph idx="1"/>
          </p:nvPr>
        </p:nvSpPr>
        <p:spPr/>
        <p:txBody>
          <a:bodyPr>
            <a:normAutofit fontScale="92500" lnSpcReduction="10000"/>
          </a:bodyPr>
          <a:lstStyle/>
          <a:p>
            <a:r>
              <a:rPr lang="en-US" sz="2000" smtClean="0"/>
              <a:t>We reexamine the descriptive ability of the conventional wisdom that earnings announcements made after trading and on Friday are dominated by bad news in light of the 24/7 media coverage and other technological changes of the 1990s. We find that the change in media coverage has facilitated a significant change in earnings announcement times: only 27% of earnings announcements are now made during trading as opposed to 67% in prior research. However, our finding of continued dominance of bad news in Friday announcements in particular strongly suggests that the conventional wisdom is not solely the result of managers’ desire to take advantage of limited media coverage. Instead, managers appear to be taking advantage of other aspects of investors’ behavior, such as their anticipating negative Friday announcements earlier in the week, and the relatively quiet (in terms of trading) weekend period to manage stock price responses to their companies’ financial news (</a:t>
            </a:r>
            <a:r>
              <a:rPr lang="en-US" sz="2000" smtClean="0">
                <a:hlinkClick r:id="rId2" action="ppaction://hlinkfile"/>
              </a:rPr>
              <a:t>Bagnoli et al., 2005</a:t>
            </a:r>
            <a:r>
              <a:rPr lang="en-US" sz="2000" smtClean="0"/>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normAutofit fontScale="90000"/>
          </a:bodyPr>
          <a:lstStyle/>
          <a:p>
            <a:r>
              <a:rPr lang="en-US" smtClean="0"/>
              <a:t>Different forms of Market Efficiency</a:t>
            </a:r>
          </a:p>
        </p:txBody>
      </p:sp>
      <p:sp>
        <p:nvSpPr>
          <p:cNvPr id="3" name="Content Placeholder 2"/>
          <p:cNvSpPr>
            <a:spLocks noGrp="1"/>
          </p:cNvSpPr>
          <p:nvPr>
            <p:ph idx="1"/>
          </p:nvPr>
        </p:nvSpPr>
        <p:spPr/>
        <p:txBody>
          <a:bodyPr/>
          <a:lstStyle/>
          <a:p>
            <a:pPr>
              <a:defRPr/>
            </a:pPr>
            <a:r>
              <a:rPr lang="en-US" sz="2800" b="1" dirty="0" smtClean="0"/>
              <a:t>"</a:t>
            </a:r>
            <a:r>
              <a:rPr lang="en-US" sz="2800" b="1" dirty="0"/>
              <a:t>Weak" form</a:t>
            </a:r>
            <a:r>
              <a:rPr lang="en-US" sz="2800" dirty="0"/>
              <a:t> </a:t>
            </a:r>
            <a:r>
              <a:rPr lang="en-US" sz="2800" dirty="0" smtClean="0"/>
              <a:t> - all </a:t>
            </a:r>
            <a:r>
              <a:rPr lang="en-US" sz="2800" dirty="0"/>
              <a:t>past market prices </a:t>
            </a:r>
            <a:r>
              <a:rPr lang="en-US" sz="2800" dirty="0" smtClean="0"/>
              <a:t>and data are </a:t>
            </a:r>
            <a:r>
              <a:rPr lang="en-US" sz="2800" dirty="0"/>
              <a:t>fully reflected in </a:t>
            </a:r>
            <a:r>
              <a:rPr lang="en-US" sz="2800" dirty="0" smtClean="0"/>
              <a:t>the price</a:t>
            </a:r>
            <a:endParaRPr lang="en-US" sz="2800" dirty="0"/>
          </a:p>
          <a:p>
            <a:pPr>
              <a:defRPr/>
            </a:pPr>
            <a:r>
              <a:rPr lang="en-US" sz="2800" b="1" dirty="0" smtClean="0"/>
              <a:t>"</a:t>
            </a:r>
            <a:r>
              <a:rPr lang="en-US" sz="2800" b="1" dirty="0" err="1" smtClean="0"/>
              <a:t>Semistrong</a:t>
            </a:r>
            <a:r>
              <a:rPr lang="en-US" sz="2800" b="1" dirty="0"/>
              <a:t>" form</a:t>
            </a:r>
            <a:r>
              <a:rPr lang="en-US" sz="2800" dirty="0"/>
              <a:t> </a:t>
            </a:r>
            <a:r>
              <a:rPr lang="en-US" sz="2800" dirty="0" smtClean="0"/>
              <a:t>- all </a:t>
            </a:r>
            <a:r>
              <a:rPr lang="en-US" sz="2800" dirty="0"/>
              <a:t>publicly available information is fully reflected in </a:t>
            </a:r>
            <a:r>
              <a:rPr lang="en-US" sz="2800" dirty="0" smtClean="0"/>
              <a:t>the price</a:t>
            </a:r>
            <a:endParaRPr lang="en-US" sz="2800" dirty="0"/>
          </a:p>
          <a:p>
            <a:pPr>
              <a:defRPr/>
            </a:pPr>
            <a:r>
              <a:rPr lang="en-US" sz="2800" b="1" dirty="0" smtClean="0"/>
              <a:t>"</a:t>
            </a:r>
            <a:r>
              <a:rPr lang="en-US" sz="2800" b="1" dirty="0"/>
              <a:t>Strong" form</a:t>
            </a:r>
            <a:r>
              <a:rPr lang="en-US" sz="2800" dirty="0"/>
              <a:t> </a:t>
            </a:r>
            <a:r>
              <a:rPr lang="en-US" sz="2800" dirty="0" smtClean="0"/>
              <a:t>-  all information (including insider info)  </a:t>
            </a:r>
            <a:r>
              <a:rPr lang="en-US" sz="2800" dirty="0"/>
              <a:t>is fully reflected in </a:t>
            </a:r>
            <a:r>
              <a:rPr lang="en-US" sz="2800" dirty="0" smtClean="0"/>
              <a:t>the price</a:t>
            </a:r>
            <a:endParaRPr lang="en-US" sz="2800" dirty="0"/>
          </a:p>
          <a:p>
            <a:pPr marL="0" indent="0">
              <a:buFontTx/>
              <a:buNone/>
              <a:defRPr/>
            </a:pPr>
            <a:endParaRPr lang="en-US" dirty="0"/>
          </a:p>
          <a:p>
            <a:pPr>
              <a:defRPr/>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smtClean="0"/>
              <a:t>Market Inefficiency</a:t>
            </a:r>
          </a:p>
        </p:txBody>
      </p:sp>
      <p:sp>
        <p:nvSpPr>
          <p:cNvPr id="40963" name="Content Placeholder 2"/>
          <p:cNvSpPr>
            <a:spLocks noGrp="1"/>
          </p:cNvSpPr>
          <p:nvPr>
            <p:ph idx="1"/>
          </p:nvPr>
        </p:nvSpPr>
        <p:spPr/>
        <p:txBody>
          <a:bodyPr>
            <a:normAutofit fontScale="92500" lnSpcReduction="10000"/>
          </a:bodyPr>
          <a:lstStyle/>
          <a:p>
            <a:r>
              <a:rPr lang="en-US" sz="2400" smtClean="0"/>
              <a:t>“This thesis investigates the existence of calendar effects on the bond market of selected emerging countries and conducts comparative analysis of these effects on the stock and bond markets. The empirical analysis for the bond markets show clear signs of Tuesday effect for most countries. This fact was confirmed by regression on dummies and bootstrap analysis. At the same time, stock market shows no  evidence for  any day-of-the-week-effect as a result of  application of mentioned methods. Day-of-the-month effect, on the other hand, was found significant for both stock and bond markets: returns for the end of the month are higher than for the rest of the month. As it was expected the size of this effect was bigger for the stock market as equity is associated with higher risk”(</a:t>
            </a:r>
            <a:r>
              <a:rPr lang="en-US" sz="2400" smtClean="0">
                <a:hlinkClick r:id="rId2" action="ppaction://hlinkfile"/>
              </a:rPr>
              <a:t>Bespalko,2009</a:t>
            </a:r>
            <a:r>
              <a:rPr lang="en-US" sz="240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Valuation: Net Present Value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r>
                      <a:rPr lang="en-US" sz="2400" b="0" i="1" smtClean="0">
                        <a:latin typeface="Cambria Math"/>
                      </a:rPr>
                      <m:t>𝑁𝑃𝑉</m:t>
                    </m:r>
                    <m:r>
                      <a:rPr lang="en-US" sz="2400" b="0" i="1" smtClean="0">
                        <a:latin typeface="Cambria Math"/>
                      </a:rPr>
                      <m:t>=</m:t>
                    </m:r>
                    <m:nary>
                      <m:naryPr>
                        <m:chr m:val="∑"/>
                        <m:ctrlPr>
                          <a:rPr lang="en-US" sz="2400" b="0" i="1" smtClean="0">
                            <a:latin typeface="Cambria Math"/>
                          </a:rPr>
                        </m:ctrlPr>
                      </m:naryPr>
                      <m:sub>
                        <m:r>
                          <m:rPr>
                            <m:brk m:alnAt="23"/>
                          </m:rPr>
                          <a:rPr lang="en-US" sz="2400" b="0" i="1" smtClean="0">
                            <a:latin typeface="Cambria Math"/>
                          </a:rPr>
                          <m:t>𝑡</m:t>
                        </m:r>
                      </m:sub>
                      <m:sup/>
                      <m:e>
                        <m:f>
                          <m:fPr>
                            <m:ctrlPr>
                              <a:rPr lang="en-US" sz="2400" b="0" i="1" smtClean="0">
                                <a:latin typeface="Cambria Math"/>
                              </a:rPr>
                            </m:ctrlPr>
                          </m:fPr>
                          <m:num>
                            <m:sSub>
                              <m:sSubPr>
                                <m:ctrlPr>
                                  <a:rPr lang="en-US" sz="2400" b="0" i="1" smtClean="0">
                                    <a:latin typeface="Cambria Math"/>
                                  </a:rPr>
                                </m:ctrlPr>
                              </m:sSubPr>
                              <m:e>
                                <m:r>
                                  <a:rPr lang="en-US" sz="2400" b="0" i="1" smtClean="0">
                                    <a:latin typeface="Cambria Math"/>
                                  </a:rPr>
                                  <m:t>𝐶𝐹</m:t>
                                </m:r>
                              </m:e>
                              <m:sub>
                                <m:r>
                                  <a:rPr lang="en-US" sz="2400" b="0" i="1" smtClean="0">
                                    <a:latin typeface="Cambria Math"/>
                                  </a:rPr>
                                  <m:t>𝑡</m:t>
                                </m:r>
                              </m:sub>
                            </m:sSub>
                          </m:num>
                          <m:den>
                            <m:sSup>
                              <m:sSupPr>
                                <m:ctrlPr>
                                  <a:rPr lang="en-US" sz="2400" b="0" i="1" smtClean="0">
                                    <a:latin typeface="Cambria Math"/>
                                  </a:rPr>
                                </m:ctrlPr>
                              </m:sSupPr>
                              <m:e>
                                <m:r>
                                  <a:rPr lang="en-US" sz="2400" b="0" i="1" smtClean="0">
                                    <a:latin typeface="Cambria Math"/>
                                  </a:rPr>
                                  <m:t>(1+</m:t>
                                </m:r>
                                <m:r>
                                  <a:rPr lang="en-US" sz="2400" b="0" i="1" smtClean="0">
                                    <a:latin typeface="Cambria Math"/>
                                  </a:rPr>
                                  <m:t>𝑊𝐴𝐶𝐶</m:t>
                                </m:r>
                                <m:r>
                                  <a:rPr lang="en-US" sz="2400" b="0" i="1" smtClean="0">
                                    <a:latin typeface="Cambria Math"/>
                                  </a:rPr>
                                  <m:t>)</m:t>
                                </m:r>
                              </m:e>
                              <m:sup>
                                <m:r>
                                  <a:rPr lang="en-US" sz="2400" b="0" i="1" smtClean="0">
                                    <a:latin typeface="Cambria Math"/>
                                  </a:rPr>
                                  <m:t>𝑡</m:t>
                                </m:r>
                              </m:sup>
                            </m:sSup>
                          </m:den>
                        </m:f>
                      </m:e>
                    </m:nary>
                  </m:oMath>
                </a14:m>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5661325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smtClean="0"/>
              <a:t>Firm and Society</a:t>
            </a:r>
          </a:p>
        </p:txBody>
      </p:sp>
      <p:sp>
        <p:nvSpPr>
          <p:cNvPr id="41987" name="Content Placeholder 2"/>
          <p:cNvSpPr>
            <a:spLocks noGrp="1"/>
          </p:cNvSpPr>
          <p:nvPr>
            <p:ph idx="1"/>
          </p:nvPr>
        </p:nvSpPr>
        <p:spPr/>
        <p:txBody>
          <a:bodyPr/>
          <a:lstStyle/>
          <a:p>
            <a:r>
              <a:rPr lang="en-US" sz="2400" smtClean="0"/>
              <a:t>Social costs (tobacco, child labor)</a:t>
            </a:r>
          </a:p>
          <a:p>
            <a:r>
              <a:rPr lang="en-US" sz="2400" smtClean="0"/>
              <a:t>Firm Reputation</a:t>
            </a:r>
          </a:p>
          <a:p>
            <a:r>
              <a:rPr lang="en-US" sz="2400" smtClean="0"/>
              <a:t>Does Social Corporate Responsibility matter?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sz="3200" smtClean="0"/>
              <a:t>Does Social Corporate Responsibility matter?</a:t>
            </a:r>
          </a:p>
        </p:txBody>
      </p:sp>
      <p:sp>
        <p:nvSpPr>
          <p:cNvPr id="43011" name="Content Placeholder 2"/>
          <p:cNvSpPr>
            <a:spLocks noGrp="1"/>
          </p:cNvSpPr>
          <p:nvPr>
            <p:ph idx="1"/>
          </p:nvPr>
        </p:nvSpPr>
        <p:spPr>
          <a:xfrm>
            <a:off x="381000" y="1371600"/>
            <a:ext cx="8229600" cy="4525963"/>
          </a:xfrm>
        </p:spPr>
        <p:txBody>
          <a:bodyPr>
            <a:normAutofit fontScale="92500" lnSpcReduction="20000"/>
          </a:bodyPr>
          <a:lstStyle/>
          <a:p>
            <a:r>
              <a:rPr lang="en-US" sz="2400" smtClean="0"/>
              <a:t>Using a large sample of publicly traded US firms over 16 years, we investigate the impact of corporate socially responsible (CSR) strategies on security analysts’ recommendations. Socially responsible firms receive more favorable recommendations in recent years relative to earlier ones, documenting a changing  perception of the value of such strategies by the analysts.  Moreover, we find that firms with higher visibility receive more favorable recommendations for their CSR strategies and that analysts with more experience, broader CSR awareness or those with more resources at their disposal, are more likely to perceive the value of CSR strategies more favorably. Our results  document how CSR strategies can affect value creation in public equity markets through analyst recommendations (</a:t>
            </a:r>
            <a:r>
              <a:rPr lang="en-US" sz="2400" smtClean="0">
                <a:hlinkClick r:id="rId2" action="ppaction://hlinkfile"/>
              </a:rPr>
              <a:t>Ioannou and Serafeim, 2010</a:t>
            </a:r>
            <a:r>
              <a:rPr lang="en-US" sz="2400" smtClean="0"/>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normAutofit fontScale="90000"/>
          </a:bodyPr>
          <a:lstStyle/>
          <a:p>
            <a:r>
              <a:rPr lang="en-US" smtClean="0"/>
              <a:t>Evaluating Corporate Governance in Practice</a:t>
            </a:r>
          </a:p>
        </p:txBody>
      </p:sp>
      <p:sp>
        <p:nvSpPr>
          <p:cNvPr id="44035" name="Content Placeholder 2"/>
          <p:cNvSpPr>
            <a:spLocks noGrp="1"/>
          </p:cNvSpPr>
          <p:nvPr>
            <p:ph idx="1"/>
          </p:nvPr>
        </p:nvSpPr>
        <p:spPr>
          <a:xfrm>
            <a:off x="457200" y="1524000"/>
            <a:ext cx="8229600" cy="4525963"/>
          </a:xfrm>
        </p:spPr>
        <p:txBody>
          <a:bodyPr/>
          <a:lstStyle/>
          <a:p>
            <a:r>
              <a:rPr lang="en-US" sz="2400" dirty="0" smtClean="0"/>
              <a:t>2008 Ranking </a:t>
            </a:r>
            <a:r>
              <a:rPr lang="en-US" sz="2400" dirty="0"/>
              <a:t>by </a:t>
            </a:r>
            <a:r>
              <a:rPr lang="en-US" sz="2400" dirty="0">
                <a:hlinkClick r:id="rId2" action="ppaction://hlinkfile"/>
              </a:rPr>
              <a:t>Concorde </a:t>
            </a:r>
            <a:r>
              <a:rPr lang="en-US" sz="2400" dirty="0" smtClean="0">
                <a:hlinkClick r:id="rId2" action="ppaction://hlinkfile"/>
              </a:rPr>
              <a:t>Capital</a:t>
            </a:r>
            <a:r>
              <a:rPr lang="en-US" sz="2400" dirty="0" smtClean="0"/>
              <a:t> </a:t>
            </a:r>
            <a:endParaRPr lang="en-US" sz="2400" dirty="0"/>
          </a:p>
          <a:p>
            <a:pPr lvl="2"/>
            <a:r>
              <a:rPr lang="en-US" sz="2400" dirty="0" smtClean="0">
                <a:hlinkClick r:id="rId3" action="ppaction://hlinkfile"/>
              </a:rPr>
              <a:t>2011</a:t>
            </a:r>
            <a:endParaRPr lang="en-US" sz="2400" dirty="0" smtClean="0"/>
          </a:p>
          <a:p>
            <a:pPr lvl="2"/>
            <a:r>
              <a:rPr lang="en-US" sz="2400" dirty="0" smtClean="0">
                <a:hlinkClick r:id="rId4"/>
              </a:rPr>
              <a:t>Latest (</a:t>
            </a:r>
            <a:r>
              <a:rPr lang="en-US" sz="2400" smtClean="0">
                <a:hlinkClick r:id="rId4"/>
              </a:rPr>
              <a:t>2013)</a:t>
            </a:r>
            <a:endParaRPr lang="en-US"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990600"/>
            <a:ext cx="8229600" cy="581025"/>
          </a:xfrm>
        </p:spPr>
        <p:txBody>
          <a:bodyPr>
            <a:normAutofit fontScale="90000"/>
          </a:bodyPr>
          <a:lstStyle/>
          <a:p>
            <a:r>
              <a:rPr lang="en-US" smtClean="0"/>
              <a:t>Alternatives to stock price maximization</a:t>
            </a:r>
            <a:br>
              <a:rPr lang="en-US" smtClean="0"/>
            </a:br>
            <a:endParaRPr lang="en-US" smtClean="0"/>
          </a:p>
        </p:txBody>
      </p:sp>
      <p:sp>
        <p:nvSpPr>
          <p:cNvPr id="45059" name="Content Placeholder 2"/>
          <p:cNvSpPr>
            <a:spLocks noGrp="1"/>
          </p:cNvSpPr>
          <p:nvPr>
            <p:ph idx="1"/>
          </p:nvPr>
        </p:nvSpPr>
        <p:spPr/>
        <p:txBody>
          <a:bodyPr/>
          <a:lstStyle/>
          <a:p>
            <a:r>
              <a:rPr lang="en-US" sz="2400" smtClean="0"/>
              <a:t>Maximize market share?</a:t>
            </a:r>
          </a:p>
          <a:p>
            <a:r>
              <a:rPr lang="en-US" sz="2400" smtClean="0"/>
              <a:t>Maximize profit?</a:t>
            </a:r>
          </a:p>
          <a:p>
            <a:r>
              <a:rPr lang="en-US" sz="2400" smtClean="0"/>
              <a:t>Maximize size?</a:t>
            </a:r>
          </a:p>
          <a:p>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smtClean="0"/>
              <a:t>Corporate Finance</a:t>
            </a:r>
          </a:p>
        </p:txBody>
      </p:sp>
      <p:sp>
        <p:nvSpPr>
          <p:cNvPr id="46083" name="Content Placeholder 5"/>
          <p:cNvSpPr>
            <a:spLocks noGrp="1"/>
          </p:cNvSpPr>
          <p:nvPr>
            <p:ph idx="1"/>
          </p:nvPr>
        </p:nvSpPr>
        <p:spPr/>
        <p:txBody>
          <a:bodyPr>
            <a:normAutofit fontScale="92500"/>
          </a:bodyPr>
          <a:lstStyle/>
          <a:p>
            <a:r>
              <a:rPr lang="en-US" sz="2400" smtClean="0"/>
              <a:t>What is the goal of the firm</a:t>
            </a:r>
          </a:p>
          <a:p>
            <a:pPr lvl="1"/>
            <a:r>
              <a:rPr lang="en-US" sz="2400" smtClean="0"/>
              <a:t>Maximize firm value</a:t>
            </a:r>
          </a:p>
          <a:p>
            <a:pPr lvl="1"/>
            <a:r>
              <a:rPr lang="en-US" sz="2400" smtClean="0"/>
              <a:t>Maximize equity value</a:t>
            </a:r>
          </a:p>
          <a:p>
            <a:pPr lvl="1"/>
            <a:r>
              <a:rPr lang="en-US" sz="2400" smtClean="0"/>
              <a:t>Maximize stock price </a:t>
            </a:r>
          </a:p>
          <a:p>
            <a:r>
              <a:rPr lang="en-US" sz="2400" smtClean="0"/>
              <a:t>Why?</a:t>
            </a:r>
          </a:p>
          <a:p>
            <a:pPr lvl="1"/>
            <a:r>
              <a:rPr lang="en-US" sz="2400" smtClean="0"/>
              <a:t>It is easily observable </a:t>
            </a:r>
          </a:p>
          <a:p>
            <a:pPr lvl="1"/>
            <a:r>
              <a:rPr lang="en-US" sz="2400" smtClean="0"/>
              <a:t>constantly updated, self-correcting</a:t>
            </a:r>
          </a:p>
          <a:p>
            <a:pPr lvl="1"/>
            <a:r>
              <a:rPr lang="en-US" sz="2400" smtClean="0"/>
              <a:t>If investors are rational, it reflects the wisdom of decisions, short term and long term, instantaneously.</a:t>
            </a:r>
          </a:p>
          <a:p>
            <a:pPr lvl="1" algn="just"/>
            <a:r>
              <a:rPr lang="en-US" sz="2400" smtClean="0"/>
              <a:t>It is a real measure of stockholder wealth, since stockholders </a:t>
            </a:r>
            <a:r>
              <a:rPr lang="en-US" sz="2400" i="1" smtClean="0"/>
              <a:t>can sell their stock and receive the price now</a:t>
            </a:r>
            <a:r>
              <a:rPr lang="en-US" sz="2400" smtClean="0"/>
              <a:t>.</a:t>
            </a:r>
          </a:p>
          <a:p>
            <a:endParaRPr lang="en-US" sz="2400" smtClean="0"/>
          </a:p>
          <a:p>
            <a:endParaRPr lang="en-US" sz="2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nl-BE" dirty="0" smtClean="0"/>
              <a:t>Outline of this course</a:t>
            </a:r>
          </a:p>
        </p:txBody>
      </p:sp>
      <p:sp>
        <p:nvSpPr>
          <p:cNvPr id="17411" name="Rectangle 3"/>
          <p:cNvSpPr>
            <a:spLocks noGrp="1" noChangeArrowheads="1"/>
          </p:cNvSpPr>
          <p:nvPr>
            <p:ph idx="1"/>
          </p:nvPr>
        </p:nvSpPr>
        <p:spPr/>
        <p:txBody>
          <a:bodyPr/>
          <a:lstStyle/>
          <a:p>
            <a:pPr algn="just">
              <a:lnSpc>
                <a:spcPct val="90000"/>
              </a:lnSpc>
            </a:pPr>
            <a:r>
              <a:rPr lang="en-US" sz="2800" dirty="0" smtClean="0"/>
              <a:t>Corporate Governance</a:t>
            </a:r>
          </a:p>
          <a:p>
            <a:pPr algn="just">
              <a:lnSpc>
                <a:spcPct val="90000"/>
              </a:lnSpc>
            </a:pPr>
            <a:r>
              <a:rPr lang="en-US" sz="2800" dirty="0" smtClean="0"/>
              <a:t>Measuring Risk</a:t>
            </a:r>
          </a:p>
          <a:p>
            <a:pPr algn="just">
              <a:lnSpc>
                <a:spcPct val="90000"/>
              </a:lnSpc>
            </a:pPr>
            <a:r>
              <a:rPr lang="en-US" sz="2800" dirty="0" smtClean="0"/>
              <a:t>Measuring Returns and Making Decisions</a:t>
            </a:r>
          </a:p>
          <a:p>
            <a:pPr algn="just">
              <a:lnSpc>
                <a:spcPct val="90000"/>
              </a:lnSpc>
            </a:pPr>
            <a:r>
              <a:rPr lang="en-US" sz="2800" dirty="0" smtClean="0"/>
              <a:t>The Optimal Capital Structure</a:t>
            </a:r>
          </a:p>
          <a:p>
            <a:pPr algn="just">
              <a:lnSpc>
                <a:spcPct val="90000"/>
              </a:lnSpc>
            </a:pPr>
            <a:r>
              <a:rPr lang="en-US" sz="2800" dirty="0" smtClean="0"/>
              <a:t>Dividends and Stock Repurchases</a:t>
            </a:r>
          </a:p>
          <a:p>
            <a:pPr algn="just">
              <a:lnSpc>
                <a:spcPct val="90000"/>
              </a:lnSpc>
            </a:pPr>
            <a:r>
              <a:rPr lang="en-US" sz="2800" dirty="0" smtClean="0"/>
              <a:t>Valuation</a:t>
            </a:r>
          </a:p>
          <a:p>
            <a:pPr algn="just">
              <a:lnSpc>
                <a:spcPct val="90000"/>
              </a:lnSpc>
            </a:pPr>
            <a:endParaRPr lang="en-US" sz="2800" dirty="0" smtClean="0"/>
          </a:p>
          <a:p>
            <a:pPr algn="just">
              <a:lnSpc>
                <a:spcPct val="90000"/>
              </a:lnSpc>
            </a:pPr>
            <a:r>
              <a:rPr lang="en-US" sz="2800" dirty="0" smtClean="0"/>
              <a:t>Practice oriented but also Research oriented</a:t>
            </a:r>
          </a:p>
        </p:txBody>
      </p:sp>
    </p:spTree>
    <p:extLst>
      <p:ext uri="{BB962C8B-B14F-4D97-AF65-F5344CB8AC3E}">
        <p14:creationId xmlns:p14="http://schemas.microsoft.com/office/powerpoint/2010/main" val="1250283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Practice</a:t>
            </a:r>
          </a:p>
        </p:txBody>
      </p:sp>
      <p:sp>
        <p:nvSpPr>
          <p:cNvPr id="18435" name="Content Placeholder 2"/>
          <p:cNvSpPr>
            <a:spLocks noGrp="1"/>
          </p:cNvSpPr>
          <p:nvPr>
            <p:ph idx="1"/>
          </p:nvPr>
        </p:nvSpPr>
        <p:spPr/>
        <p:txBody>
          <a:bodyPr/>
          <a:lstStyle/>
          <a:p>
            <a:r>
              <a:rPr lang="en-US" sz="2400" dirty="0" smtClean="0">
                <a:hlinkClick r:id="rId2" action="ppaction://hlinkfile"/>
              </a:rPr>
              <a:t>Practice - Methods used to compute the Cost of Capital.pdf</a:t>
            </a:r>
            <a:endParaRPr lang="en-US" sz="2400" dirty="0" smtClean="0"/>
          </a:p>
          <a:p>
            <a:r>
              <a:rPr lang="en-US" sz="2400" dirty="0" smtClean="0">
                <a:hlinkClick r:id="rId3" action="ppaction://hlinkfile"/>
              </a:rPr>
              <a:t>Practice - Methods used to decide which projects to pursue.pdf</a:t>
            </a:r>
            <a:endParaRPr lang="en-US" sz="2400" dirty="0" smtClean="0"/>
          </a:p>
          <a:p>
            <a:r>
              <a:rPr lang="en-US" sz="2400" dirty="0" smtClean="0"/>
              <a:t>International + Ukrainian Practice</a:t>
            </a:r>
          </a:p>
          <a:p>
            <a:pPr lvl="1"/>
            <a:r>
              <a:rPr lang="en-US" sz="2400" dirty="0" smtClean="0"/>
              <a:t>Practitioners lecturing</a:t>
            </a:r>
          </a:p>
          <a:p>
            <a:pPr marL="0" indent="0">
              <a:buNone/>
            </a:pPr>
            <a:endParaRPr lang="en-US"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Research</a:t>
            </a:r>
          </a:p>
        </p:txBody>
      </p:sp>
      <p:sp>
        <p:nvSpPr>
          <p:cNvPr id="19459" name="Content Placeholder 2"/>
          <p:cNvSpPr>
            <a:spLocks noGrp="1"/>
          </p:cNvSpPr>
          <p:nvPr>
            <p:ph idx="1"/>
          </p:nvPr>
        </p:nvSpPr>
        <p:spPr/>
        <p:txBody>
          <a:bodyPr/>
          <a:lstStyle/>
          <a:p>
            <a:r>
              <a:rPr lang="en-US" sz="2400" dirty="0" smtClean="0"/>
              <a:t>Overview of the findings of the literature</a:t>
            </a:r>
          </a:p>
          <a:p>
            <a:r>
              <a:rPr lang="en-US" sz="2400" dirty="0" smtClean="0"/>
              <a:t>Research challenges</a:t>
            </a:r>
          </a:p>
          <a:p>
            <a:r>
              <a:rPr lang="en-US" sz="2400" dirty="0" smtClean="0"/>
              <a:t>International + Ukrainian Evidence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9"/>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p:spPr>
        <p:txBody>
          <a:bodyPr wrap="none" anchor="ctr"/>
          <a:lstStyle/>
          <a:p>
            <a:endParaRPr lang="en-US">
              <a:solidFill>
                <a:prstClr val="black"/>
              </a:solidFill>
              <a:latin typeface="Calibri" pitchFamily="34" charset="0"/>
            </a:endParaRPr>
          </a:p>
        </p:txBody>
      </p:sp>
      <p:sp>
        <p:nvSpPr>
          <p:cNvPr id="16387" name="Line 4"/>
          <p:cNvSpPr>
            <a:spLocks noChangeShapeType="1"/>
          </p:cNvSpPr>
          <p:nvPr/>
        </p:nvSpPr>
        <p:spPr bwMode="auto">
          <a:xfrm>
            <a:off x="0" y="3357563"/>
            <a:ext cx="7164388" cy="0"/>
          </a:xfrm>
          <a:prstGeom prst="line">
            <a:avLst/>
          </a:prstGeom>
          <a:noFill/>
          <a:ln w="19050">
            <a:solidFill>
              <a:srgbClr val="003399"/>
            </a:solidFill>
            <a:round/>
            <a:headEnd/>
            <a:tailEn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pic>
        <p:nvPicPr>
          <p:cNvPr id="16388" name="Picture 7" descr="Logo_Bi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3125" y="1455737"/>
            <a:ext cx="4895850" cy="113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ext Box 8"/>
          <p:cNvSpPr txBox="1">
            <a:spLocks noChangeArrowheads="1"/>
          </p:cNvSpPr>
          <p:nvPr/>
        </p:nvSpPr>
        <p:spPr bwMode="auto">
          <a:xfrm>
            <a:off x="642938" y="3627438"/>
            <a:ext cx="7704137"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a:solidFill>
                  <a:prstClr val="black"/>
                </a:solidFill>
                <a:latin typeface="Calibri" pitchFamily="34" charset="0"/>
              </a:rPr>
              <a:t>Corporate Finance</a:t>
            </a:r>
          </a:p>
          <a:p>
            <a:pPr algn="ctr" eaLnBrk="1" hangingPunct="1"/>
            <a:r>
              <a:rPr lang="en-US" sz="3200" b="1" dirty="0" smtClean="0">
                <a:solidFill>
                  <a:prstClr val="black"/>
                </a:solidFill>
                <a:latin typeface="Calibri" pitchFamily="34" charset="0"/>
              </a:rPr>
              <a:t>Topic </a:t>
            </a:r>
            <a:r>
              <a:rPr lang="en-US" sz="3200" b="1" dirty="0">
                <a:solidFill>
                  <a:prstClr val="black"/>
                </a:solidFill>
                <a:latin typeface="Calibri" pitchFamily="34" charset="0"/>
              </a:rPr>
              <a:t>I – Corporate Governance</a:t>
            </a:r>
          </a:p>
          <a:p>
            <a:pPr algn="ctr" eaLnBrk="1" hangingPunct="1"/>
            <a:r>
              <a:rPr lang="en-US" sz="3000" b="1" dirty="0">
                <a:solidFill>
                  <a:schemeClr val="bg1">
                    <a:lumMod val="65000"/>
                  </a:schemeClr>
                </a:solidFill>
                <a:latin typeface="Times New Roman" pitchFamily="18" charset="0"/>
              </a:rPr>
              <a:t>Tom Coupé</a:t>
            </a:r>
          </a:p>
        </p:txBody>
      </p:sp>
    </p:spTree>
    <p:extLst>
      <p:ext uri="{BB962C8B-B14F-4D97-AF65-F5344CB8AC3E}">
        <p14:creationId xmlns:p14="http://schemas.microsoft.com/office/powerpoint/2010/main" val="4130879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Corporate Finance</a:t>
            </a:r>
          </a:p>
        </p:txBody>
      </p:sp>
      <p:sp>
        <p:nvSpPr>
          <p:cNvPr id="20483" name="Content Placeholder 5"/>
          <p:cNvSpPr>
            <a:spLocks noGrp="1"/>
          </p:cNvSpPr>
          <p:nvPr>
            <p:ph idx="1"/>
          </p:nvPr>
        </p:nvSpPr>
        <p:spPr/>
        <p:txBody>
          <a:bodyPr>
            <a:normAutofit fontScale="92500" lnSpcReduction="10000"/>
          </a:bodyPr>
          <a:lstStyle/>
          <a:p>
            <a:r>
              <a:rPr lang="en-US" sz="2400" dirty="0" smtClean="0"/>
              <a:t>What is/should be the objective when a business makes a decision?</a:t>
            </a:r>
          </a:p>
          <a:p>
            <a:pPr lvl="1"/>
            <a:r>
              <a:rPr lang="en-US" sz="2400" dirty="0" smtClean="0"/>
              <a:t>Maximize firm value</a:t>
            </a:r>
          </a:p>
          <a:p>
            <a:pPr lvl="1"/>
            <a:r>
              <a:rPr lang="en-US" sz="2400" dirty="0" smtClean="0"/>
              <a:t>Maximize equity value</a:t>
            </a:r>
          </a:p>
          <a:p>
            <a:pPr lvl="1"/>
            <a:r>
              <a:rPr lang="en-US" sz="2400" dirty="0" smtClean="0"/>
              <a:t>Maximize stock price </a:t>
            </a:r>
          </a:p>
          <a:p>
            <a:r>
              <a:rPr lang="en-US" sz="2400" dirty="0" smtClean="0"/>
              <a:t>Why?</a:t>
            </a:r>
          </a:p>
          <a:p>
            <a:pPr lvl="1"/>
            <a:r>
              <a:rPr lang="en-US" sz="2400" dirty="0" smtClean="0"/>
              <a:t>It is easily observable </a:t>
            </a:r>
          </a:p>
          <a:p>
            <a:pPr lvl="1"/>
            <a:r>
              <a:rPr lang="en-US" sz="2400" dirty="0" smtClean="0"/>
              <a:t>constantly updated, self-correcting</a:t>
            </a:r>
          </a:p>
          <a:p>
            <a:pPr lvl="1"/>
            <a:r>
              <a:rPr lang="en-US" sz="2400" dirty="0" smtClean="0"/>
              <a:t>If investors are rational, it reflects the wisdom of decisions, short term and long term, instantaneously.</a:t>
            </a:r>
          </a:p>
          <a:p>
            <a:pPr lvl="1" algn="just"/>
            <a:r>
              <a:rPr lang="en-US" sz="2400" dirty="0" smtClean="0"/>
              <a:t>It is a real measure of stockholder wealth, since stockholders </a:t>
            </a:r>
            <a:r>
              <a:rPr lang="en-US" sz="2400" i="1" dirty="0" smtClean="0"/>
              <a:t>can sell their stock and receive the price now</a:t>
            </a:r>
            <a:r>
              <a:rPr lang="en-US" sz="2400" dirty="0" smtClean="0"/>
              <a:t>.</a:t>
            </a:r>
          </a:p>
          <a:p>
            <a:endParaRPr lang="en-US" sz="2400" dirty="0" smtClean="0"/>
          </a:p>
          <a:p>
            <a:endParaRPr lang="en-US"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endParaRPr lang="en-US" smtClean="0"/>
          </a:p>
        </p:txBody>
      </p:sp>
      <p:sp>
        <p:nvSpPr>
          <p:cNvPr id="21507" name="Content Placeholder 2"/>
          <p:cNvSpPr>
            <a:spLocks noGrp="1"/>
          </p:cNvSpPr>
          <p:nvPr>
            <p:ph idx="1"/>
          </p:nvPr>
        </p:nvSpPr>
        <p:spPr/>
        <p:txBody>
          <a:bodyPr/>
          <a:lstStyle/>
          <a:p>
            <a:endParaRPr lang="en-US" smtClean="0"/>
          </a:p>
        </p:txBody>
      </p:sp>
      <p:graphicFrame>
        <p:nvGraphicFramePr>
          <p:cNvPr id="21508" name="Object 4"/>
          <p:cNvGraphicFramePr>
            <a:graphicFrameLocks noChangeAspect="1"/>
          </p:cNvGraphicFramePr>
          <p:nvPr/>
        </p:nvGraphicFramePr>
        <p:xfrm>
          <a:off x="-49213" y="76200"/>
          <a:ext cx="9193213" cy="6808788"/>
        </p:xfrm>
        <a:graphic>
          <a:graphicData uri="http://schemas.openxmlformats.org/presentationml/2006/ole">
            <mc:AlternateContent xmlns:mc="http://schemas.openxmlformats.org/markup-compatibility/2006">
              <mc:Choice xmlns:v="urn:schemas-microsoft-com:vml" Requires="v">
                <p:oleObj spid="_x0000_s21522" name="Acrobat Document" r:id="rId3" imgW="7543800" imgH="5829300" progId="AcroExch.Document.7">
                  <p:embed/>
                </p:oleObj>
              </mc:Choice>
              <mc:Fallback>
                <p:oleObj name="Acrobat Document" r:id="rId3" imgW="7543800" imgH="5829300" progId="AcroExch.Document.7">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13" y="76200"/>
                        <a:ext cx="9193213" cy="680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28073</TotalTime>
  <Words>2112</Words>
  <Application>Microsoft Office PowerPoint</Application>
  <PresentationFormat>Экран (4:3)</PresentationFormat>
  <Paragraphs>178</Paragraphs>
  <Slides>34</Slides>
  <Notes>2</Notes>
  <HiddenSlides>0</HiddenSlides>
  <MMClips>0</MMClips>
  <ScaleCrop>false</ScaleCrop>
  <HeadingPairs>
    <vt:vector size="6" baseType="variant">
      <vt:variant>
        <vt:lpstr>Тема</vt:lpstr>
      </vt:variant>
      <vt:variant>
        <vt:i4>2</vt:i4>
      </vt:variant>
      <vt:variant>
        <vt:lpstr>Внедренные серверы OLE</vt:lpstr>
      </vt:variant>
      <vt:variant>
        <vt:i4>1</vt:i4>
      </vt:variant>
      <vt:variant>
        <vt:lpstr>Заголовки слайдов</vt:lpstr>
      </vt:variant>
      <vt:variant>
        <vt:i4>34</vt:i4>
      </vt:variant>
    </vt:vector>
  </HeadingPairs>
  <TitlesOfParts>
    <vt:vector size="37" baseType="lpstr">
      <vt:lpstr>1_Office Theme</vt:lpstr>
      <vt:lpstr>Городская</vt:lpstr>
      <vt:lpstr>Acrobat Document</vt:lpstr>
      <vt:lpstr>Презентация PowerPoint</vt:lpstr>
      <vt:lpstr>Weighted Average Cost of Capital - WACC</vt:lpstr>
      <vt:lpstr>Valuation: Net Present Value </vt:lpstr>
      <vt:lpstr>Outline of this course</vt:lpstr>
      <vt:lpstr>Practice</vt:lpstr>
      <vt:lpstr>Research</vt:lpstr>
      <vt:lpstr>Презентация PowerPoint</vt:lpstr>
      <vt:lpstr>Corporate Finance</vt:lpstr>
      <vt:lpstr>Презентация PowerPoint</vt:lpstr>
      <vt:lpstr>Doesn’t Always Work</vt:lpstr>
      <vt:lpstr>    Parmalat Group: Uses and Sources of Funds ((aggregate estimates for the 1990–2003 period in billions of U.S. dollars)  (table 3, Enriques and Volpin (2007), JEP, 21 (1), p124)  </vt:lpstr>
      <vt:lpstr>Презентация PowerPoint</vt:lpstr>
      <vt:lpstr>Managers and Stockholders: Problems</vt:lpstr>
      <vt:lpstr>Some Examples of Ukrainian Boards</vt:lpstr>
      <vt:lpstr>Ukraine: Dominant Shareholders</vt:lpstr>
      <vt:lpstr>Ukraine: Dominant Shareholders</vt:lpstr>
      <vt:lpstr>Managers and Stockholders – Proposed Solutions</vt:lpstr>
      <vt:lpstr>Research Question I</vt:lpstr>
      <vt:lpstr>International Results</vt:lpstr>
      <vt:lpstr>Results for Ukraine</vt:lpstr>
      <vt:lpstr>Research Challenge</vt:lpstr>
      <vt:lpstr>Causality vs Correlation</vt:lpstr>
      <vt:lpstr>Research Question II- Does the Market discipline Managers? </vt:lpstr>
      <vt:lpstr>Shareholders versus bondholders</vt:lpstr>
      <vt:lpstr>Does Corporate Governance matter for bond holders? </vt:lpstr>
      <vt:lpstr>Shareholders versus financial markets </vt:lpstr>
      <vt:lpstr>Delaying Information</vt:lpstr>
      <vt:lpstr>Different forms of Market Efficiency</vt:lpstr>
      <vt:lpstr>Market Inefficiency</vt:lpstr>
      <vt:lpstr>Firm and Society</vt:lpstr>
      <vt:lpstr>Does Social Corporate Responsibility matter?</vt:lpstr>
      <vt:lpstr>Evaluating Corporate Governance in Practice</vt:lpstr>
      <vt:lpstr>Alternatives to stock price maximization </vt:lpstr>
      <vt:lpstr>Corporate Finance</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dc:creator>
  <cp:lastModifiedBy>User</cp:lastModifiedBy>
  <cp:revision>106</cp:revision>
  <cp:lastPrinted>2013-01-08T11:57:22Z</cp:lastPrinted>
  <dcterms:created xsi:type="dcterms:W3CDTF">2010-10-13T07:31:05Z</dcterms:created>
  <dcterms:modified xsi:type="dcterms:W3CDTF">2018-06-18T19:07:25Z</dcterms:modified>
</cp:coreProperties>
</file>