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64" r:id="rId9"/>
    <p:sldId id="272" r:id="rId10"/>
    <p:sldId id="263" r:id="rId11"/>
    <p:sldId id="256" r:id="rId12"/>
    <p:sldId id="257" r:id="rId13"/>
    <p:sldId id="258" r:id="rId14"/>
    <p:sldId id="259" r:id="rId15"/>
    <p:sldId id="260" r:id="rId16"/>
    <p:sldId id="261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sha" initials="N" lastIdx="2" clrIdx="0">
    <p:extLst>
      <p:ext uri="{19B8F6BF-5375-455C-9EA6-DF929625EA0E}">
        <p15:presenceInfo xmlns:p15="http://schemas.microsoft.com/office/powerpoint/2012/main" userId="Nus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8" end="1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2F5597"/>
    <a:srgbClr val="C84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6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10T15:57:51.858" idx="2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930B4-D931-4458-8BC1-98C4F84A2BA6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EEFA9-DE3B-4931-BC6C-CA233E0E7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6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00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936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527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3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581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59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78F68-0195-4071-8ADA-C93E40B69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24D1A7-0890-4E1C-B225-55B0B0E6D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5F1FA7-CE12-494F-BC8B-FA160D73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BEDF6E-034B-4937-B1DC-78E80DAC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72D816-3ECD-4AD0-8CC7-A9F7FF03D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9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0B14B-48E5-4E23-80D8-2E135E7DC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2D132B-CECF-45BC-B50E-9E072713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D812E7-CC30-4D5E-8F2D-42417578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B3939B-91EE-46DF-92B8-5777CF39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3C76BA4E-A090-4712-80BE-B43A2FFBF6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9925"/>
            <a:ext cx="10515600" cy="2327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uk-UA" dirty="0" err="1"/>
              <a:t>Івфіфлвфідл</a:t>
            </a:r>
            <a:r>
              <a:rPr lang="uk-UA" dirty="0"/>
              <a:t> _______ </a:t>
            </a:r>
            <a:r>
              <a:rPr lang="uk-UA" dirty="0" err="1"/>
              <a:t>віфвлфдівлдфівл</a:t>
            </a:r>
            <a:r>
              <a:rPr lang="uk-UA" dirty="0"/>
              <a:t> ____________ </a:t>
            </a:r>
            <a:r>
              <a:rPr lang="uk-UA" dirty="0" err="1"/>
              <a:t>віфвіф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8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6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80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59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8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95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5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CD845-9C1A-42E3-86CA-76D20813F56B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0CEBDC-1F83-41DD-846D-C32CEAB27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30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  <p:sldLayoutId id="2147484116" r:id="rId12"/>
    <p:sldLayoutId id="2147484117" r:id="rId13"/>
    <p:sldLayoutId id="2147484118" r:id="rId14"/>
    <p:sldLayoutId id="2147484119" r:id="rId15"/>
    <p:sldLayoutId id="2147484120" r:id="rId16"/>
    <p:sldLayoutId id="2147483649" r:id="rId17"/>
    <p:sldLayoutId id="214748365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3.xml"/><Relationship Id="rId3" Type="http://schemas.openxmlformats.org/officeDocument/2006/relationships/slide" Target="slide12.xml"/><Relationship Id="rId7" Type="http://schemas.openxmlformats.org/officeDocument/2006/relationships/slide" Target="slide16.xml"/><Relationship Id="rId12" Type="http://schemas.openxmlformats.org/officeDocument/2006/relationships/slide" Target="slide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5.xml"/><Relationship Id="rId5" Type="http://schemas.openxmlformats.org/officeDocument/2006/relationships/slide" Target="slide14.xml"/><Relationship Id="rId15" Type="http://schemas.openxmlformats.org/officeDocument/2006/relationships/slide" Target="slide1.xml"/><Relationship Id="rId10" Type="http://schemas.openxmlformats.org/officeDocument/2006/relationships/slide" Target="slide6.xml"/><Relationship Id="rId4" Type="http://schemas.openxmlformats.org/officeDocument/2006/relationships/slide" Target="slide13.xml"/><Relationship Id="rId9" Type="http://schemas.openxmlformats.org/officeDocument/2006/relationships/slide" Target="slide7.xml"/><Relationship Id="rId1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39C812-32E2-478F-89ED-7991AE94D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09" y="7127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Прочитайте описання приладу та визначте його назву.</a:t>
            </a:r>
          </a:p>
          <a:p>
            <a:pPr marL="0" indent="0">
              <a:buNone/>
            </a:pPr>
            <a:r>
              <a:rPr lang="uk-UA" dirty="0"/>
              <a:t>Щоб перевірити себе – натисніть на кульки.</a:t>
            </a:r>
            <a:endParaRPr lang="ru-RU" dirty="0"/>
          </a:p>
        </p:txBody>
      </p:sp>
      <p:sp>
        <p:nvSpPr>
          <p:cNvPr id="4" name="Управляющая кнопка: &quot;На главную&quot;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6CEBB22-2503-4AD5-868D-4CEA3191B089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0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hlinkClick r:id="rId2" action="ppaction://hlinksldjump"/>
            <a:extLst>
              <a:ext uri="{FF2B5EF4-FFF2-40B4-BE49-F238E27FC236}">
                <a16:creationId xmlns:a16="http://schemas.microsoft.com/office/drawing/2014/main" id="{6D532161-BC3F-4E26-A53E-03C3872228CC}"/>
              </a:ext>
            </a:extLst>
          </p:cNvPr>
          <p:cNvSpPr/>
          <p:nvPr/>
        </p:nvSpPr>
        <p:spPr>
          <a:xfrm>
            <a:off x="1268730" y="22860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«Вірю, не вірю»</a:t>
            </a:r>
            <a:endParaRPr lang="ru-RU" dirty="0"/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FBA6F20B-3811-4894-903C-BC8790D0C3F0}"/>
              </a:ext>
            </a:extLst>
          </p:cNvPr>
          <p:cNvSpPr/>
          <p:nvPr/>
        </p:nvSpPr>
        <p:spPr>
          <a:xfrm>
            <a:off x="4126230" y="22860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«Знайди пару»</a:t>
            </a:r>
            <a:endParaRPr lang="ru-RU" dirty="0"/>
          </a:p>
        </p:txBody>
      </p:sp>
      <p:sp>
        <p:nvSpPr>
          <p:cNvPr id="12" name="Прямоугольник: скругленные углы 11">
            <a:hlinkClick r:id="rId4" action="ppaction://hlinksldjump"/>
            <a:extLst>
              <a:ext uri="{FF2B5EF4-FFF2-40B4-BE49-F238E27FC236}">
                <a16:creationId xmlns:a16="http://schemas.microsoft.com/office/drawing/2014/main" id="{B8AE8600-D39A-4B73-9E01-DAA914D97BC1}"/>
              </a:ext>
            </a:extLst>
          </p:cNvPr>
          <p:cNvSpPr/>
          <p:nvPr/>
        </p:nvSpPr>
        <p:spPr>
          <a:xfrm>
            <a:off x="6983730" y="22860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«Щасливий випадок»</a:t>
            </a:r>
            <a:endParaRPr lang="ru-RU" dirty="0"/>
          </a:p>
        </p:txBody>
      </p:sp>
      <p:sp>
        <p:nvSpPr>
          <p:cNvPr id="13" name="Прямоугольник: скругленные углы 12">
            <a:hlinkClick r:id="rId5" action="ppaction://hlinksldjump"/>
            <a:extLst>
              <a:ext uri="{FF2B5EF4-FFF2-40B4-BE49-F238E27FC236}">
                <a16:creationId xmlns:a16="http://schemas.microsoft.com/office/drawing/2014/main" id="{EABC59DE-4078-4EAC-88D2-5F066DCA79D5}"/>
              </a:ext>
            </a:extLst>
          </p:cNvPr>
          <p:cNvSpPr/>
          <p:nvPr/>
        </p:nvSpPr>
        <p:spPr>
          <a:xfrm>
            <a:off x="1268730" y="177165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«Доповни текст»</a:t>
            </a:r>
            <a:endParaRPr lang="ru-RU" dirty="0"/>
          </a:p>
        </p:txBody>
      </p:sp>
      <p:sp>
        <p:nvSpPr>
          <p:cNvPr id="14" name="Прямоугольник: скругленные углы 13">
            <a:hlinkClick r:id="rId6" action="ppaction://hlinksldjump"/>
            <a:extLst>
              <a:ext uri="{FF2B5EF4-FFF2-40B4-BE49-F238E27FC236}">
                <a16:creationId xmlns:a16="http://schemas.microsoft.com/office/drawing/2014/main" id="{6BE9EC72-3EEA-434E-B413-59926D223A0D}"/>
              </a:ext>
            </a:extLst>
          </p:cNvPr>
          <p:cNvSpPr/>
          <p:nvPr/>
        </p:nvSpPr>
        <p:spPr>
          <a:xfrm>
            <a:off x="4126230" y="177165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«Знайди помилку»</a:t>
            </a:r>
            <a:endParaRPr lang="ru-RU" dirty="0"/>
          </a:p>
        </p:txBody>
      </p:sp>
      <p:sp>
        <p:nvSpPr>
          <p:cNvPr id="15" name="Прямоугольник: скругленные углы 14">
            <a:hlinkClick r:id="rId7" action="ppaction://hlinksldjump"/>
            <a:extLst>
              <a:ext uri="{FF2B5EF4-FFF2-40B4-BE49-F238E27FC236}">
                <a16:creationId xmlns:a16="http://schemas.microsoft.com/office/drawing/2014/main" id="{3BE41FBF-20C1-48E0-8567-1D4AF0937653}"/>
              </a:ext>
            </a:extLst>
          </p:cNvPr>
          <p:cNvSpPr/>
          <p:nvPr/>
        </p:nvSpPr>
        <p:spPr>
          <a:xfrm>
            <a:off x="6983730" y="177165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«Встанови діагноз»</a:t>
            </a:r>
            <a:endParaRPr lang="ru-RU" dirty="0"/>
          </a:p>
        </p:txBody>
      </p:sp>
      <p:sp>
        <p:nvSpPr>
          <p:cNvPr id="19" name="Прямоугольник: скругленные углы 18">
            <a:hlinkClick r:id="rId8" action="ppaction://hlinksldjump"/>
            <a:extLst>
              <a:ext uri="{FF2B5EF4-FFF2-40B4-BE49-F238E27FC236}">
                <a16:creationId xmlns:a16="http://schemas.microsoft.com/office/drawing/2014/main" id="{8010FD82-9BB6-4503-9F7F-63DCE9F0D1DB}"/>
              </a:ext>
            </a:extLst>
          </p:cNvPr>
          <p:cNvSpPr/>
          <p:nvPr/>
        </p:nvSpPr>
        <p:spPr>
          <a:xfrm>
            <a:off x="4126230" y="3429000"/>
            <a:ext cx="265176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«Питання від мудрої сови»</a:t>
            </a:r>
            <a:endParaRPr lang="ru-RU" dirty="0"/>
          </a:p>
        </p:txBody>
      </p:sp>
      <p:sp>
        <p:nvSpPr>
          <p:cNvPr id="20" name="Управляющая кнопка: справка 19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0AA92053-5B05-4F43-8219-F7DECBA3B362}"/>
              </a:ext>
            </a:extLst>
          </p:cNvPr>
          <p:cNvSpPr/>
          <p:nvPr/>
        </p:nvSpPr>
        <p:spPr>
          <a:xfrm>
            <a:off x="3371850" y="1181100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справка 22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3A9D94D2-807F-473A-84D9-A4D97232A3FA}"/>
              </a:ext>
            </a:extLst>
          </p:cNvPr>
          <p:cNvSpPr/>
          <p:nvPr/>
        </p:nvSpPr>
        <p:spPr>
          <a:xfrm>
            <a:off x="6237923" y="1181099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справка 23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F93B982D-1F32-4B04-89F4-20F441332437}"/>
              </a:ext>
            </a:extLst>
          </p:cNvPr>
          <p:cNvSpPr/>
          <p:nvPr/>
        </p:nvSpPr>
        <p:spPr>
          <a:xfrm>
            <a:off x="9019223" y="1181098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правляющая кнопка: справка 24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B9F05EA6-BCCD-4111-A7D4-6EED4B200A13}"/>
              </a:ext>
            </a:extLst>
          </p:cNvPr>
          <p:cNvSpPr/>
          <p:nvPr/>
        </p:nvSpPr>
        <p:spPr>
          <a:xfrm>
            <a:off x="3371849" y="2619373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справка 25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44E35F93-7478-4BF9-B9C7-536AA7FD66BE}"/>
              </a:ext>
            </a:extLst>
          </p:cNvPr>
          <p:cNvSpPr/>
          <p:nvPr/>
        </p:nvSpPr>
        <p:spPr>
          <a:xfrm>
            <a:off x="6237922" y="2619372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справка 26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2717EAD1-5B46-497F-AB56-7CD4572EAB84}"/>
              </a:ext>
            </a:extLst>
          </p:cNvPr>
          <p:cNvSpPr/>
          <p:nvPr/>
        </p:nvSpPr>
        <p:spPr>
          <a:xfrm>
            <a:off x="9019223" y="2619372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справка 27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8C47C61C-ED7C-4F1E-B41A-61F4DAF3B60A}"/>
              </a:ext>
            </a:extLst>
          </p:cNvPr>
          <p:cNvSpPr/>
          <p:nvPr/>
        </p:nvSpPr>
        <p:spPr>
          <a:xfrm>
            <a:off x="6237922" y="4324347"/>
            <a:ext cx="428625" cy="333375"/>
          </a:xfrm>
          <a:prstGeom prst="actionButtonHelp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16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26F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C5F7F26-FC29-428E-85D7-7148FAB39BB1}"/>
              </a:ext>
            </a:extLst>
          </p:cNvPr>
          <p:cNvSpPr/>
          <p:nvPr/>
        </p:nvSpPr>
        <p:spPr>
          <a:xfrm>
            <a:off x="229678" y="99203"/>
            <a:ext cx="1920096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Артерії несуть кров від серця </a:t>
            </a:r>
            <a:endParaRPr lang="ru-RU" dirty="0"/>
          </a:p>
        </p:txBody>
      </p:sp>
      <p:sp>
        <p:nvSpPr>
          <p:cNvPr id="5" name="Знак ''плюс'' 4">
            <a:extLst>
              <a:ext uri="{FF2B5EF4-FFF2-40B4-BE49-F238E27FC236}">
                <a16:creationId xmlns:a16="http://schemas.microsoft.com/office/drawing/2014/main" id="{D11631AD-2995-4A2C-AAC1-E939A8686D14}"/>
              </a:ext>
            </a:extLst>
          </p:cNvPr>
          <p:cNvSpPr/>
          <p:nvPr/>
        </p:nvSpPr>
        <p:spPr>
          <a:xfrm>
            <a:off x="2198295" y="129388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нак ''минус'' 5">
            <a:extLst>
              <a:ext uri="{FF2B5EF4-FFF2-40B4-BE49-F238E27FC236}">
                <a16:creationId xmlns:a16="http://schemas.microsoft.com/office/drawing/2014/main" id="{7710D61D-144E-4C43-BBE6-2C7B19C2496B}"/>
              </a:ext>
            </a:extLst>
          </p:cNvPr>
          <p:cNvSpPr/>
          <p:nvPr/>
        </p:nvSpPr>
        <p:spPr>
          <a:xfrm>
            <a:off x="2165229" y="539146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нак ''плюс'' 7">
            <a:extLst>
              <a:ext uri="{FF2B5EF4-FFF2-40B4-BE49-F238E27FC236}">
                <a16:creationId xmlns:a16="http://schemas.microsoft.com/office/drawing/2014/main" id="{9245504A-F64F-41BF-B4D6-D51456A088A5}"/>
              </a:ext>
            </a:extLst>
          </p:cNvPr>
          <p:cNvSpPr/>
          <p:nvPr/>
        </p:nvSpPr>
        <p:spPr>
          <a:xfrm>
            <a:off x="2171700" y="1215246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нак ''минус'' 8">
            <a:extLst>
              <a:ext uri="{FF2B5EF4-FFF2-40B4-BE49-F238E27FC236}">
                <a16:creationId xmlns:a16="http://schemas.microsoft.com/office/drawing/2014/main" id="{40AA0122-D7DB-4CFB-9AFE-8C0DA000CC8F}"/>
              </a:ext>
            </a:extLst>
          </p:cNvPr>
          <p:cNvSpPr/>
          <p:nvPr/>
        </p:nvSpPr>
        <p:spPr>
          <a:xfrm>
            <a:off x="2147977" y="1593730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B5092484-D87A-42F3-A8E5-30913754E493}"/>
              </a:ext>
            </a:extLst>
          </p:cNvPr>
          <p:cNvSpPr/>
          <p:nvPr/>
        </p:nvSpPr>
        <p:spPr>
          <a:xfrm>
            <a:off x="188341" y="1181818"/>
            <a:ext cx="197688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 них завжди артеріальна кров </a:t>
            </a: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18B5B73D-BDFF-4A04-AD2C-FBDA364354C7}"/>
              </a:ext>
            </a:extLst>
          </p:cNvPr>
          <p:cNvSpPr/>
          <p:nvPr/>
        </p:nvSpPr>
        <p:spPr>
          <a:xfrm>
            <a:off x="171089" y="2234242"/>
            <a:ext cx="1976888" cy="888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Вени несуть кров до серця</a:t>
            </a:r>
            <a:endParaRPr lang="ru-RU" dirty="0"/>
          </a:p>
        </p:txBody>
      </p:sp>
      <p:sp>
        <p:nvSpPr>
          <p:cNvPr id="12" name="Знак ''плюс'' 11">
            <a:extLst>
              <a:ext uri="{FF2B5EF4-FFF2-40B4-BE49-F238E27FC236}">
                <a16:creationId xmlns:a16="http://schemas.microsoft.com/office/drawing/2014/main" id="{E0206BB9-5AD2-4FD3-A2DB-B64ACB6462F0}"/>
              </a:ext>
            </a:extLst>
          </p:cNvPr>
          <p:cNvSpPr/>
          <p:nvPr/>
        </p:nvSpPr>
        <p:spPr>
          <a:xfrm>
            <a:off x="2206205" y="2236402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нак ''минус'' 12">
            <a:extLst>
              <a:ext uri="{FF2B5EF4-FFF2-40B4-BE49-F238E27FC236}">
                <a16:creationId xmlns:a16="http://schemas.microsoft.com/office/drawing/2014/main" id="{A8DD28A4-5B63-4AC6-B977-7E211D585529}"/>
              </a:ext>
            </a:extLst>
          </p:cNvPr>
          <p:cNvSpPr/>
          <p:nvPr/>
        </p:nvSpPr>
        <p:spPr>
          <a:xfrm>
            <a:off x="2165229" y="2596552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E751A75-EFD8-4819-B2B8-EF2A7AF982E4}"/>
              </a:ext>
            </a:extLst>
          </p:cNvPr>
          <p:cNvSpPr/>
          <p:nvPr/>
        </p:nvSpPr>
        <p:spPr>
          <a:xfrm>
            <a:off x="201282" y="3301762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 легеневих венах кров артеріальна </a:t>
            </a:r>
            <a:endParaRPr lang="ru-RU" dirty="0"/>
          </a:p>
        </p:txBody>
      </p:sp>
      <p:sp>
        <p:nvSpPr>
          <p:cNvPr id="15" name="Знак ''плюс'' 14">
            <a:extLst>
              <a:ext uri="{FF2B5EF4-FFF2-40B4-BE49-F238E27FC236}">
                <a16:creationId xmlns:a16="http://schemas.microsoft.com/office/drawing/2014/main" id="{23CCB5CC-83EE-488C-B387-98042A2B6B98}"/>
              </a:ext>
            </a:extLst>
          </p:cNvPr>
          <p:cNvSpPr/>
          <p:nvPr/>
        </p:nvSpPr>
        <p:spPr>
          <a:xfrm>
            <a:off x="2171700" y="3281267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нак ''минус'' 15">
            <a:extLst>
              <a:ext uri="{FF2B5EF4-FFF2-40B4-BE49-F238E27FC236}">
                <a16:creationId xmlns:a16="http://schemas.microsoft.com/office/drawing/2014/main" id="{0461E0BA-75AD-4CE8-90C3-34EFA18DF535}"/>
              </a:ext>
            </a:extLst>
          </p:cNvPr>
          <p:cNvSpPr/>
          <p:nvPr/>
        </p:nvSpPr>
        <p:spPr>
          <a:xfrm>
            <a:off x="2171700" y="3626324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95B1461F-94E8-4E1C-9C42-9EA94DD4BE07}"/>
              </a:ext>
            </a:extLst>
          </p:cNvPr>
          <p:cNvSpPr/>
          <p:nvPr/>
        </p:nvSpPr>
        <p:spPr>
          <a:xfrm>
            <a:off x="4951562" y="142335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В лівій</a:t>
            </a:r>
            <a:br>
              <a:rPr lang="uk-UA" sz="1600" dirty="0"/>
            </a:br>
            <a:r>
              <a:rPr lang="uk-UA" sz="1600" dirty="0"/>
              <a:t>половині серця кров артеріальна </a:t>
            </a:r>
            <a:endParaRPr lang="ru-RU" sz="1600" dirty="0"/>
          </a:p>
        </p:txBody>
      </p:sp>
      <p:sp>
        <p:nvSpPr>
          <p:cNvPr id="18" name="Знак ''плюс'' 17">
            <a:extLst>
              <a:ext uri="{FF2B5EF4-FFF2-40B4-BE49-F238E27FC236}">
                <a16:creationId xmlns:a16="http://schemas.microsoft.com/office/drawing/2014/main" id="{2806C947-F8AC-4653-BC86-F88E4B781751}"/>
              </a:ext>
            </a:extLst>
          </p:cNvPr>
          <p:cNvSpPr/>
          <p:nvPr/>
        </p:nvSpPr>
        <p:spPr>
          <a:xfrm>
            <a:off x="6915509" y="245850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нак ''минус'' 19">
            <a:extLst>
              <a:ext uri="{FF2B5EF4-FFF2-40B4-BE49-F238E27FC236}">
                <a16:creationId xmlns:a16="http://schemas.microsoft.com/office/drawing/2014/main" id="{6809FA7D-3CBE-4440-8E8B-6A84E05F36EE}"/>
              </a:ext>
            </a:extLst>
          </p:cNvPr>
          <p:cNvSpPr/>
          <p:nvPr/>
        </p:nvSpPr>
        <p:spPr>
          <a:xfrm>
            <a:off x="6915509" y="549933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D0B91BEA-676D-44A6-8293-7700C00C2E12}"/>
              </a:ext>
            </a:extLst>
          </p:cNvPr>
          <p:cNvSpPr/>
          <p:nvPr/>
        </p:nvSpPr>
        <p:spPr>
          <a:xfrm>
            <a:off x="4951562" y="1181818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Стулкові клапани знаходяться між передсердями і шлуночками </a:t>
            </a:r>
            <a:endParaRPr lang="ru-RU" sz="1600" dirty="0"/>
          </a:p>
        </p:txBody>
      </p:sp>
      <p:sp>
        <p:nvSpPr>
          <p:cNvPr id="22" name="Знак ''плюс'' 21">
            <a:extLst>
              <a:ext uri="{FF2B5EF4-FFF2-40B4-BE49-F238E27FC236}">
                <a16:creationId xmlns:a16="http://schemas.microsoft.com/office/drawing/2014/main" id="{D827C64A-4F23-46F9-9A1D-EF8D3FBCB279}"/>
              </a:ext>
            </a:extLst>
          </p:cNvPr>
          <p:cNvSpPr/>
          <p:nvPr/>
        </p:nvSpPr>
        <p:spPr>
          <a:xfrm>
            <a:off x="6928449" y="1248673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нак ''минус'' 22">
            <a:extLst>
              <a:ext uri="{FF2B5EF4-FFF2-40B4-BE49-F238E27FC236}">
                <a16:creationId xmlns:a16="http://schemas.microsoft.com/office/drawing/2014/main" id="{346DAFE1-28ED-4D32-8E36-9945BE0FACDC}"/>
              </a:ext>
            </a:extLst>
          </p:cNvPr>
          <p:cNvSpPr/>
          <p:nvPr/>
        </p:nvSpPr>
        <p:spPr>
          <a:xfrm>
            <a:off x="6928449" y="1626079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AF234504-D5E6-43EE-AC76-9D9929B3BF59}"/>
              </a:ext>
            </a:extLst>
          </p:cNvPr>
          <p:cNvSpPr/>
          <p:nvPr/>
        </p:nvSpPr>
        <p:spPr>
          <a:xfrm>
            <a:off x="4951561" y="2229928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Міокард – м’язова стінка серця </a:t>
            </a:r>
            <a:endParaRPr lang="ru-RU" sz="1600" dirty="0"/>
          </a:p>
        </p:txBody>
      </p:sp>
      <p:sp>
        <p:nvSpPr>
          <p:cNvPr id="25" name="Знак ''плюс'' 24">
            <a:extLst>
              <a:ext uri="{FF2B5EF4-FFF2-40B4-BE49-F238E27FC236}">
                <a16:creationId xmlns:a16="http://schemas.microsoft.com/office/drawing/2014/main" id="{93567BD5-B35E-4F94-8F96-9D5832EC8207}"/>
              </a:ext>
            </a:extLst>
          </p:cNvPr>
          <p:cNvSpPr/>
          <p:nvPr/>
        </p:nvSpPr>
        <p:spPr>
          <a:xfrm>
            <a:off x="6921261" y="2324820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Знак ''минус'' 25">
            <a:extLst>
              <a:ext uri="{FF2B5EF4-FFF2-40B4-BE49-F238E27FC236}">
                <a16:creationId xmlns:a16="http://schemas.microsoft.com/office/drawing/2014/main" id="{9B140718-9486-4529-85DB-031B2C5A2787}"/>
              </a:ext>
            </a:extLst>
          </p:cNvPr>
          <p:cNvSpPr/>
          <p:nvPr/>
        </p:nvSpPr>
        <p:spPr>
          <a:xfrm>
            <a:off x="6928449" y="2695755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4E93A963-0836-4F0D-B3B5-8D9A607A6DC2}"/>
              </a:ext>
            </a:extLst>
          </p:cNvPr>
          <p:cNvSpPr/>
          <p:nvPr/>
        </p:nvSpPr>
        <p:spPr>
          <a:xfrm>
            <a:off x="4957313" y="3301762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Швидкість крові в венах вища, ніж в капілярах </a:t>
            </a:r>
            <a:endParaRPr lang="ru-RU" sz="1600" dirty="0"/>
          </a:p>
        </p:txBody>
      </p:sp>
      <p:sp>
        <p:nvSpPr>
          <p:cNvPr id="28" name="Знак ''плюс'' 27">
            <a:extLst>
              <a:ext uri="{FF2B5EF4-FFF2-40B4-BE49-F238E27FC236}">
                <a16:creationId xmlns:a16="http://schemas.microsoft.com/office/drawing/2014/main" id="{B4A4622E-E3ED-4C6C-9221-E83F15EE2B89}"/>
              </a:ext>
            </a:extLst>
          </p:cNvPr>
          <p:cNvSpPr/>
          <p:nvPr/>
        </p:nvSpPr>
        <p:spPr>
          <a:xfrm>
            <a:off x="6912633" y="3301762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нак ''минус'' 28">
            <a:extLst>
              <a:ext uri="{FF2B5EF4-FFF2-40B4-BE49-F238E27FC236}">
                <a16:creationId xmlns:a16="http://schemas.microsoft.com/office/drawing/2014/main" id="{B37471E0-36B5-4098-AA12-DDA23006A1D4}"/>
              </a:ext>
            </a:extLst>
          </p:cNvPr>
          <p:cNvSpPr/>
          <p:nvPr/>
        </p:nvSpPr>
        <p:spPr>
          <a:xfrm>
            <a:off x="6902569" y="3672697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3FE35F0A-9724-441F-87E5-1D04ADD03F4A}"/>
              </a:ext>
            </a:extLst>
          </p:cNvPr>
          <p:cNvSpPr/>
          <p:nvPr/>
        </p:nvSpPr>
        <p:spPr>
          <a:xfrm>
            <a:off x="9116683" y="125082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Гіпотонія – підвищений тиск </a:t>
            </a:r>
            <a:endParaRPr lang="ru-RU" sz="1600" dirty="0"/>
          </a:p>
        </p:txBody>
      </p:sp>
      <p:sp>
        <p:nvSpPr>
          <p:cNvPr id="31" name="Знак ''плюс'' 30">
            <a:extLst>
              <a:ext uri="{FF2B5EF4-FFF2-40B4-BE49-F238E27FC236}">
                <a16:creationId xmlns:a16="http://schemas.microsoft.com/office/drawing/2014/main" id="{F5240A14-C819-4F4C-998B-4571E329047A}"/>
              </a:ext>
            </a:extLst>
          </p:cNvPr>
          <p:cNvSpPr/>
          <p:nvPr/>
        </p:nvSpPr>
        <p:spPr>
          <a:xfrm>
            <a:off x="11083505" y="142335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Знак ''минус'' 31">
            <a:extLst>
              <a:ext uri="{FF2B5EF4-FFF2-40B4-BE49-F238E27FC236}">
                <a16:creationId xmlns:a16="http://schemas.microsoft.com/office/drawing/2014/main" id="{176BE4E4-6966-42A8-A760-53E5A5CDB9E5}"/>
              </a:ext>
            </a:extLst>
          </p:cNvPr>
          <p:cNvSpPr/>
          <p:nvPr/>
        </p:nvSpPr>
        <p:spPr>
          <a:xfrm>
            <a:off x="11080631" y="544539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DC090FF0-2E29-4AA0-8DA4-2D2E5C2395A2}"/>
              </a:ext>
            </a:extLst>
          </p:cNvPr>
          <p:cNvSpPr/>
          <p:nvPr/>
        </p:nvSpPr>
        <p:spPr>
          <a:xfrm>
            <a:off x="9116683" y="1181818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Гіпертонія – підвищений тиск </a:t>
            </a:r>
            <a:endParaRPr lang="ru-RU" sz="1600" dirty="0"/>
          </a:p>
        </p:txBody>
      </p:sp>
      <p:sp>
        <p:nvSpPr>
          <p:cNvPr id="34" name="Знак ''плюс'' 33">
            <a:extLst>
              <a:ext uri="{FF2B5EF4-FFF2-40B4-BE49-F238E27FC236}">
                <a16:creationId xmlns:a16="http://schemas.microsoft.com/office/drawing/2014/main" id="{B30E9CFA-7F72-4177-A4F4-6F0306273925}"/>
              </a:ext>
            </a:extLst>
          </p:cNvPr>
          <p:cNvSpPr/>
          <p:nvPr/>
        </p:nvSpPr>
        <p:spPr>
          <a:xfrm>
            <a:off x="11093571" y="1183969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Знак ''минус'' 34">
            <a:extLst>
              <a:ext uri="{FF2B5EF4-FFF2-40B4-BE49-F238E27FC236}">
                <a16:creationId xmlns:a16="http://schemas.microsoft.com/office/drawing/2014/main" id="{FBBA0396-7466-495D-A833-B0F5B7B2AC58}"/>
              </a:ext>
            </a:extLst>
          </p:cNvPr>
          <p:cNvSpPr/>
          <p:nvPr/>
        </p:nvSpPr>
        <p:spPr>
          <a:xfrm>
            <a:off x="11093571" y="1593730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D7959834-E180-45A6-A8FC-E66B77161680}"/>
              </a:ext>
            </a:extLst>
          </p:cNvPr>
          <p:cNvSpPr/>
          <p:nvPr/>
        </p:nvSpPr>
        <p:spPr>
          <a:xfrm>
            <a:off x="9116683" y="2214835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Артеріальна кров перетворюється в венозну в артеріолах </a:t>
            </a:r>
            <a:endParaRPr lang="ru-RU" sz="1600" dirty="0"/>
          </a:p>
        </p:txBody>
      </p:sp>
      <p:sp>
        <p:nvSpPr>
          <p:cNvPr id="37" name="Знак ''плюс'' 36">
            <a:extLst>
              <a:ext uri="{FF2B5EF4-FFF2-40B4-BE49-F238E27FC236}">
                <a16:creationId xmlns:a16="http://schemas.microsoft.com/office/drawing/2014/main" id="{A7E3B3CB-CA07-441A-89C3-6DF4C9B1E94C}"/>
              </a:ext>
            </a:extLst>
          </p:cNvPr>
          <p:cNvSpPr/>
          <p:nvPr/>
        </p:nvSpPr>
        <p:spPr>
          <a:xfrm>
            <a:off x="11080631" y="2181396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Знак ''минус'' 37">
            <a:extLst>
              <a:ext uri="{FF2B5EF4-FFF2-40B4-BE49-F238E27FC236}">
                <a16:creationId xmlns:a16="http://schemas.microsoft.com/office/drawing/2014/main" id="{80FE567F-D726-47CD-8CA1-518D1B5B5941}"/>
              </a:ext>
            </a:extLst>
          </p:cNvPr>
          <p:cNvSpPr/>
          <p:nvPr/>
        </p:nvSpPr>
        <p:spPr>
          <a:xfrm>
            <a:off x="11093571" y="2596552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5AEACD28-3AF5-4D56-9488-04F7780D866F}"/>
              </a:ext>
            </a:extLst>
          </p:cNvPr>
          <p:cNvSpPr/>
          <p:nvPr/>
        </p:nvSpPr>
        <p:spPr>
          <a:xfrm>
            <a:off x="9106621" y="3301762"/>
            <a:ext cx="1963948" cy="888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Серцеві судини називають коронарними </a:t>
            </a:r>
            <a:endParaRPr lang="ru-RU" sz="1600" dirty="0"/>
          </a:p>
        </p:txBody>
      </p:sp>
      <p:sp>
        <p:nvSpPr>
          <p:cNvPr id="40" name="Знак ''плюс'' 39">
            <a:extLst>
              <a:ext uri="{FF2B5EF4-FFF2-40B4-BE49-F238E27FC236}">
                <a16:creationId xmlns:a16="http://schemas.microsoft.com/office/drawing/2014/main" id="{D6AF18E9-4D7F-4510-92DD-6DA3BB11A68D}"/>
              </a:ext>
            </a:extLst>
          </p:cNvPr>
          <p:cNvSpPr/>
          <p:nvPr/>
        </p:nvSpPr>
        <p:spPr>
          <a:xfrm>
            <a:off x="11106511" y="3274795"/>
            <a:ext cx="379562" cy="345057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Знак ''минус'' 40">
            <a:extLst>
              <a:ext uri="{FF2B5EF4-FFF2-40B4-BE49-F238E27FC236}">
                <a16:creationId xmlns:a16="http://schemas.microsoft.com/office/drawing/2014/main" id="{FD28BE69-F682-46C0-BFB6-A444162FEEC3}"/>
              </a:ext>
            </a:extLst>
          </p:cNvPr>
          <p:cNvSpPr/>
          <p:nvPr/>
        </p:nvSpPr>
        <p:spPr>
          <a:xfrm>
            <a:off x="11106511" y="3685620"/>
            <a:ext cx="405442" cy="52189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Управляющая кнопка: &quot;Вперед&quot; или &quot;Следующий&quot; 4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7E62B28-88FF-45CF-8A4C-5C744D0CCEE8}"/>
              </a:ext>
            </a:extLst>
          </p:cNvPr>
          <p:cNvSpPr/>
          <p:nvPr/>
        </p:nvSpPr>
        <p:spPr>
          <a:xfrm>
            <a:off x="11309232" y="6129062"/>
            <a:ext cx="654447" cy="684142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правляющая кнопка: &quot;На главную&quot; 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B70848-D033-4F1F-94A3-9F2ACE93D29B}"/>
              </a:ext>
            </a:extLst>
          </p:cNvPr>
          <p:cNvSpPr/>
          <p:nvPr/>
        </p:nvSpPr>
        <p:spPr>
          <a:xfrm>
            <a:off x="10654784" y="6129062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2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1707504A-1B4F-4118-A5D1-139DBD97C04A}"/>
              </a:ext>
            </a:extLst>
          </p:cNvPr>
          <p:cNvSpPr/>
          <p:nvPr/>
        </p:nvSpPr>
        <p:spPr>
          <a:xfrm>
            <a:off x="345052" y="146475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Імунітет</a:t>
            </a:r>
          </a:p>
        </p:txBody>
      </p:sp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B8AD65D9-7246-4A9A-BD99-0D0D4CE22643}"/>
              </a:ext>
            </a:extLst>
          </p:cNvPr>
          <p:cNvSpPr/>
          <p:nvPr/>
        </p:nvSpPr>
        <p:spPr>
          <a:xfrm>
            <a:off x="345052" y="1309430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Фагоцитоз</a:t>
            </a:r>
            <a:endParaRPr lang="ru-RU" dirty="0"/>
          </a:p>
        </p:txBody>
      </p:sp>
      <p:sp>
        <p:nvSpPr>
          <p:cNvPr id="6" name="Прямоугольник: скругленные противолежащие углы 5">
            <a:extLst>
              <a:ext uri="{FF2B5EF4-FFF2-40B4-BE49-F238E27FC236}">
                <a16:creationId xmlns:a16="http://schemas.microsoft.com/office/drawing/2014/main" id="{27221C8C-CAD3-4E8D-9ED0-7C9C142726D9}"/>
              </a:ext>
            </a:extLst>
          </p:cNvPr>
          <p:cNvSpPr/>
          <p:nvPr/>
        </p:nvSpPr>
        <p:spPr>
          <a:xfrm>
            <a:off x="345051" y="2461832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Лейкоцитоз</a:t>
            </a:r>
            <a:endParaRPr lang="ru-RU" dirty="0"/>
          </a:p>
        </p:txBody>
      </p:sp>
      <p:sp>
        <p:nvSpPr>
          <p:cNvPr id="7" name="Прямоугольник: скругленные противолежащие углы 6">
            <a:extLst>
              <a:ext uri="{FF2B5EF4-FFF2-40B4-BE49-F238E27FC236}">
                <a16:creationId xmlns:a16="http://schemas.microsoft.com/office/drawing/2014/main" id="{DC9BC259-5A95-4949-9F03-8B5B51803BF8}"/>
              </a:ext>
            </a:extLst>
          </p:cNvPr>
          <p:cNvSpPr/>
          <p:nvPr/>
        </p:nvSpPr>
        <p:spPr>
          <a:xfrm>
            <a:off x="345051" y="3640946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Лейкопенія</a:t>
            </a:r>
            <a:endParaRPr lang="ru-RU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0E43BD2A-5AB6-4AF3-90D4-06C327D0F63B}"/>
              </a:ext>
            </a:extLst>
          </p:cNvPr>
          <p:cNvSpPr/>
          <p:nvPr/>
        </p:nvSpPr>
        <p:spPr>
          <a:xfrm>
            <a:off x="341746" y="4668728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Антигени</a:t>
            </a:r>
          </a:p>
        </p:txBody>
      </p:sp>
      <p:sp>
        <p:nvSpPr>
          <p:cNvPr id="9" name="Прямоугольник: скругленные противолежащие углы 8">
            <a:extLst>
              <a:ext uri="{FF2B5EF4-FFF2-40B4-BE49-F238E27FC236}">
                <a16:creationId xmlns:a16="http://schemas.microsoft.com/office/drawing/2014/main" id="{94B83014-0FE5-4373-B50D-1E03AFC1347D}"/>
              </a:ext>
            </a:extLst>
          </p:cNvPr>
          <p:cNvSpPr/>
          <p:nvPr/>
        </p:nvSpPr>
        <p:spPr>
          <a:xfrm>
            <a:off x="341746" y="5789644"/>
            <a:ext cx="1682151" cy="776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Антитіла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8D0603-154A-406C-A575-52B4960E8F84}"/>
              </a:ext>
            </a:extLst>
          </p:cNvPr>
          <p:cNvSpPr txBox="1"/>
          <p:nvPr/>
        </p:nvSpPr>
        <p:spPr>
          <a:xfrm>
            <a:off x="7192108" y="198408"/>
            <a:ext cx="4545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А. Генетично чужорідні хімічні речовини,          віруси, бактерії…</a:t>
            </a:r>
            <a:endParaRPr lang="ru-RU" dirty="0"/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FFE788-4DAB-4BCE-83D1-9EC015F5ED8A}"/>
              </a:ext>
            </a:extLst>
          </p:cNvPr>
          <p:cNvSpPr txBox="1"/>
          <p:nvPr/>
        </p:nvSpPr>
        <p:spPr>
          <a:xfrm>
            <a:off x="7192108" y="1213145"/>
            <a:ext cx="4545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Б. Процес поглинання і перетравлення        </a:t>
            </a:r>
            <a:endParaRPr lang="ru-RU" dirty="0"/>
          </a:p>
          <a:p>
            <a:r>
              <a:rPr lang="uk-UA" dirty="0"/>
              <a:t>мікроорганізмів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2452D9-EECD-4D0A-812D-8708E647B29B}"/>
              </a:ext>
            </a:extLst>
          </p:cNvPr>
          <p:cNvSpPr txBox="1"/>
          <p:nvPr/>
        </p:nvSpPr>
        <p:spPr>
          <a:xfrm>
            <a:off x="7192106" y="2521788"/>
            <a:ext cx="4545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В. Збільшення кількості лейкоцитів понад</a:t>
            </a:r>
            <a:endParaRPr lang="ru-RU" dirty="0"/>
          </a:p>
          <a:p>
            <a:r>
              <a:rPr lang="uk-UA" dirty="0"/>
              <a:t>фізіологічну норму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02EB90-7912-45E7-9672-A8030B451676}"/>
              </a:ext>
            </a:extLst>
          </p:cNvPr>
          <p:cNvSpPr txBox="1"/>
          <p:nvPr/>
        </p:nvSpPr>
        <p:spPr>
          <a:xfrm>
            <a:off x="7192107" y="3683478"/>
            <a:ext cx="4545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Г. Зменшення кількості лейкоцитів у </a:t>
            </a:r>
            <a:endParaRPr lang="ru-RU" dirty="0"/>
          </a:p>
          <a:p>
            <a:r>
              <a:rPr lang="uk-UA" dirty="0"/>
              <a:t>крові нижче норми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DA0A42-7FC1-431A-BB25-96D4E73AF766}"/>
              </a:ext>
            </a:extLst>
          </p:cNvPr>
          <p:cNvSpPr txBox="1"/>
          <p:nvPr/>
        </p:nvSpPr>
        <p:spPr>
          <a:xfrm>
            <a:off x="7192105" y="4721525"/>
            <a:ext cx="4545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Д. Збереження генетичної сталості клітин, </a:t>
            </a:r>
            <a:endParaRPr lang="ru-RU" dirty="0"/>
          </a:p>
          <a:p>
            <a:r>
              <a:rPr lang="uk-UA" dirty="0"/>
              <a:t>захист організму від генетично     чужорідних чинників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9C7082-991D-44BF-80D9-897FF309C9B0}"/>
              </a:ext>
            </a:extLst>
          </p:cNvPr>
          <p:cNvSpPr txBox="1"/>
          <p:nvPr/>
        </p:nvSpPr>
        <p:spPr>
          <a:xfrm>
            <a:off x="7192104" y="5883215"/>
            <a:ext cx="4545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Е. Захисні білки, які виробляються </a:t>
            </a:r>
            <a:endParaRPr lang="ru-RU" dirty="0"/>
          </a:p>
          <a:p>
            <a:r>
              <a:rPr lang="uk-UA" dirty="0"/>
              <a:t>імунною системою</a:t>
            </a:r>
            <a:endParaRPr lang="ru-RU" dirty="0"/>
          </a:p>
        </p:txBody>
      </p:sp>
      <p:sp>
        <p:nvSpPr>
          <p:cNvPr id="28" name="Управляющая кнопка: &quot;Назад&quot; или &quot;Предыдущий&quot; 2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55DCBA7-D547-4850-9B05-D5ECB0544D28}"/>
              </a:ext>
            </a:extLst>
          </p:cNvPr>
          <p:cNvSpPr/>
          <p:nvPr/>
        </p:nvSpPr>
        <p:spPr>
          <a:xfrm>
            <a:off x="10881204" y="6221815"/>
            <a:ext cx="641839" cy="615462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Управляющая кнопка: &quot;Вперед&quot; или &quot;Следующий&quot; 4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95BDF3B-1F14-4C9F-B304-38EB4F0C8A0B}"/>
              </a:ext>
            </a:extLst>
          </p:cNvPr>
          <p:cNvSpPr/>
          <p:nvPr/>
        </p:nvSpPr>
        <p:spPr>
          <a:xfrm>
            <a:off x="11498796" y="6218670"/>
            <a:ext cx="641839" cy="621752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B04D9-0C36-4331-830A-D4B386BF41B4}"/>
              </a:ext>
            </a:extLst>
          </p:cNvPr>
          <p:cNvSpPr txBox="1"/>
          <p:nvPr/>
        </p:nvSpPr>
        <p:spPr>
          <a:xfrm flipH="1">
            <a:off x="251625" y="965345"/>
            <a:ext cx="192023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ADE218-31DF-4C93-AC21-A9F8E91654A4}"/>
              </a:ext>
            </a:extLst>
          </p:cNvPr>
          <p:cNvSpPr txBox="1"/>
          <p:nvPr/>
        </p:nvSpPr>
        <p:spPr>
          <a:xfrm flipH="1">
            <a:off x="531533" y="961491"/>
            <a:ext cx="189076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EFA7ED-5A6A-42E8-A46F-4E0B144A5341}"/>
              </a:ext>
            </a:extLst>
          </p:cNvPr>
          <p:cNvSpPr txBox="1"/>
          <p:nvPr/>
        </p:nvSpPr>
        <p:spPr>
          <a:xfrm flipH="1">
            <a:off x="1100059" y="961491"/>
            <a:ext cx="18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6300A9-DFF9-4F3D-ACBF-79D20322BABE}"/>
              </a:ext>
            </a:extLst>
          </p:cNvPr>
          <p:cNvSpPr txBox="1"/>
          <p:nvPr/>
        </p:nvSpPr>
        <p:spPr>
          <a:xfrm flipH="1">
            <a:off x="814605" y="963924"/>
            <a:ext cx="19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70F3E8-A391-46E2-A392-233F5E7D277B}"/>
              </a:ext>
            </a:extLst>
          </p:cNvPr>
          <p:cNvSpPr txBox="1"/>
          <p:nvPr/>
        </p:nvSpPr>
        <p:spPr>
          <a:xfrm flipH="1">
            <a:off x="1382568" y="951732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05D4BF-85B8-4C24-8BB8-E488942A3B55}"/>
              </a:ext>
            </a:extLst>
          </p:cNvPr>
          <p:cNvSpPr txBox="1"/>
          <p:nvPr/>
        </p:nvSpPr>
        <p:spPr>
          <a:xfrm flipH="1">
            <a:off x="1668586" y="967847"/>
            <a:ext cx="198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E4C54D-8865-483C-B937-2E735C23A8B0}"/>
              </a:ext>
            </a:extLst>
          </p:cNvPr>
          <p:cNvSpPr txBox="1"/>
          <p:nvPr/>
        </p:nvSpPr>
        <p:spPr>
          <a:xfrm flipH="1">
            <a:off x="350655" y="2127035"/>
            <a:ext cx="300530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70C3B3-9558-403D-AB99-8F193FA57B4C}"/>
              </a:ext>
            </a:extLst>
          </p:cNvPr>
          <p:cNvSpPr txBox="1"/>
          <p:nvPr/>
        </p:nvSpPr>
        <p:spPr>
          <a:xfrm flipH="1">
            <a:off x="630564" y="2123181"/>
            <a:ext cx="307678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F9A465-B93B-4D1F-A99F-49ABD4E451A8}"/>
              </a:ext>
            </a:extLst>
          </p:cNvPr>
          <p:cNvSpPr txBox="1"/>
          <p:nvPr/>
        </p:nvSpPr>
        <p:spPr>
          <a:xfrm flipH="1">
            <a:off x="1168225" y="2114248"/>
            <a:ext cx="276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DA1008-6FC1-4D5C-8A9C-9D29CC5F464A}"/>
              </a:ext>
            </a:extLst>
          </p:cNvPr>
          <p:cNvSpPr txBox="1"/>
          <p:nvPr/>
        </p:nvSpPr>
        <p:spPr>
          <a:xfrm flipH="1">
            <a:off x="913636" y="2125614"/>
            <a:ext cx="296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8731D4-B0CA-43D9-B514-83CAA3393A4D}"/>
              </a:ext>
            </a:extLst>
          </p:cNvPr>
          <p:cNvSpPr txBox="1"/>
          <p:nvPr/>
        </p:nvSpPr>
        <p:spPr>
          <a:xfrm flipH="1">
            <a:off x="1481598" y="2113422"/>
            <a:ext cx="270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6E091C-E1F9-4AF8-A71E-B054E8D5245D}"/>
              </a:ext>
            </a:extLst>
          </p:cNvPr>
          <p:cNvSpPr txBox="1"/>
          <p:nvPr/>
        </p:nvSpPr>
        <p:spPr>
          <a:xfrm flipH="1">
            <a:off x="1742445" y="2113421"/>
            <a:ext cx="270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A234D2-7BE7-4A30-B303-100C27FEE310}"/>
              </a:ext>
            </a:extLst>
          </p:cNvPr>
          <p:cNvSpPr txBox="1"/>
          <p:nvPr/>
        </p:nvSpPr>
        <p:spPr>
          <a:xfrm flipH="1">
            <a:off x="276796" y="3311779"/>
            <a:ext cx="192023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07D9FD5-6E1A-48FE-A736-7DC3B8651920}"/>
              </a:ext>
            </a:extLst>
          </p:cNvPr>
          <p:cNvSpPr txBox="1"/>
          <p:nvPr/>
        </p:nvSpPr>
        <p:spPr>
          <a:xfrm flipH="1">
            <a:off x="556704" y="3307925"/>
            <a:ext cx="189076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7DD2BB-9DA0-466E-8D54-3687517393E8}"/>
              </a:ext>
            </a:extLst>
          </p:cNvPr>
          <p:cNvSpPr txBox="1"/>
          <p:nvPr/>
        </p:nvSpPr>
        <p:spPr>
          <a:xfrm flipH="1">
            <a:off x="1125230" y="3307925"/>
            <a:ext cx="18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18B88F-AA49-4ABA-B6E3-722EBC43958C}"/>
              </a:ext>
            </a:extLst>
          </p:cNvPr>
          <p:cNvSpPr txBox="1"/>
          <p:nvPr/>
        </p:nvSpPr>
        <p:spPr>
          <a:xfrm flipH="1">
            <a:off x="839776" y="3310358"/>
            <a:ext cx="19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E1F707-3453-45DD-9830-17630E67B8D0}"/>
              </a:ext>
            </a:extLst>
          </p:cNvPr>
          <p:cNvSpPr txBox="1"/>
          <p:nvPr/>
        </p:nvSpPr>
        <p:spPr>
          <a:xfrm flipH="1">
            <a:off x="1407739" y="3298166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04F728-79B9-4356-BF94-A2E1720EB5F2}"/>
              </a:ext>
            </a:extLst>
          </p:cNvPr>
          <p:cNvSpPr txBox="1"/>
          <p:nvPr/>
        </p:nvSpPr>
        <p:spPr>
          <a:xfrm flipH="1">
            <a:off x="1668586" y="3298165"/>
            <a:ext cx="198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13EDCC-B2F5-4EA0-A083-6131CCAD871E}"/>
              </a:ext>
            </a:extLst>
          </p:cNvPr>
          <p:cNvSpPr txBox="1"/>
          <p:nvPr/>
        </p:nvSpPr>
        <p:spPr>
          <a:xfrm flipH="1">
            <a:off x="345052" y="4441555"/>
            <a:ext cx="192023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E17DB4-B5C9-423C-9121-32E5BEA6666B}"/>
              </a:ext>
            </a:extLst>
          </p:cNvPr>
          <p:cNvSpPr txBox="1"/>
          <p:nvPr/>
        </p:nvSpPr>
        <p:spPr>
          <a:xfrm flipH="1">
            <a:off x="624960" y="4437701"/>
            <a:ext cx="189076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1607719-9982-4766-8E54-CD494DD72A79}"/>
              </a:ext>
            </a:extLst>
          </p:cNvPr>
          <p:cNvSpPr txBox="1"/>
          <p:nvPr/>
        </p:nvSpPr>
        <p:spPr>
          <a:xfrm flipH="1">
            <a:off x="1193486" y="4437701"/>
            <a:ext cx="18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E3FDF0-C442-488B-BC15-CBBFF7E5BF11}"/>
              </a:ext>
            </a:extLst>
          </p:cNvPr>
          <p:cNvSpPr txBox="1"/>
          <p:nvPr/>
        </p:nvSpPr>
        <p:spPr>
          <a:xfrm flipH="1">
            <a:off x="908032" y="4440134"/>
            <a:ext cx="19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487706-40C2-40AB-8AC7-8D26E087BD0E}"/>
              </a:ext>
            </a:extLst>
          </p:cNvPr>
          <p:cNvSpPr txBox="1"/>
          <p:nvPr/>
        </p:nvSpPr>
        <p:spPr>
          <a:xfrm flipH="1">
            <a:off x="1475995" y="4427942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E19A918-C89C-49B9-A34A-DFF61DFCAEAB}"/>
              </a:ext>
            </a:extLst>
          </p:cNvPr>
          <p:cNvSpPr txBox="1"/>
          <p:nvPr/>
        </p:nvSpPr>
        <p:spPr>
          <a:xfrm flipH="1">
            <a:off x="1736842" y="4427941"/>
            <a:ext cx="198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5941009-4513-433D-91E5-136EA1F835EB}"/>
              </a:ext>
            </a:extLst>
          </p:cNvPr>
          <p:cNvSpPr txBox="1"/>
          <p:nvPr/>
        </p:nvSpPr>
        <p:spPr>
          <a:xfrm flipH="1">
            <a:off x="345052" y="5489576"/>
            <a:ext cx="192023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03D785-33FD-4295-AE96-16BA4B0C7AD6}"/>
              </a:ext>
            </a:extLst>
          </p:cNvPr>
          <p:cNvSpPr txBox="1"/>
          <p:nvPr/>
        </p:nvSpPr>
        <p:spPr>
          <a:xfrm flipH="1">
            <a:off x="624960" y="5485722"/>
            <a:ext cx="189076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A60471-2B35-4EF6-A5C4-57E141007524}"/>
              </a:ext>
            </a:extLst>
          </p:cNvPr>
          <p:cNvSpPr txBox="1"/>
          <p:nvPr/>
        </p:nvSpPr>
        <p:spPr>
          <a:xfrm flipH="1">
            <a:off x="1193486" y="5485722"/>
            <a:ext cx="18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DA2475-0CC7-4E8F-9882-B16A79CE1660}"/>
              </a:ext>
            </a:extLst>
          </p:cNvPr>
          <p:cNvSpPr txBox="1"/>
          <p:nvPr/>
        </p:nvSpPr>
        <p:spPr>
          <a:xfrm flipH="1">
            <a:off x="908032" y="5488155"/>
            <a:ext cx="19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0D3597-914D-4BC2-845B-C113C42CB495}"/>
              </a:ext>
            </a:extLst>
          </p:cNvPr>
          <p:cNvSpPr txBox="1"/>
          <p:nvPr/>
        </p:nvSpPr>
        <p:spPr>
          <a:xfrm flipH="1">
            <a:off x="1475995" y="5475963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9CE25B7-AAAF-4ABB-ABCE-08436AC06987}"/>
              </a:ext>
            </a:extLst>
          </p:cNvPr>
          <p:cNvSpPr txBox="1"/>
          <p:nvPr/>
        </p:nvSpPr>
        <p:spPr>
          <a:xfrm flipH="1">
            <a:off x="1736842" y="5492513"/>
            <a:ext cx="198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0E48ED-2DE0-4D95-B077-282BAB817AD8}"/>
              </a:ext>
            </a:extLst>
          </p:cNvPr>
          <p:cNvSpPr txBox="1"/>
          <p:nvPr/>
        </p:nvSpPr>
        <p:spPr>
          <a:xfrm flipH="1">
            <a:off x="276795" y="6555133"/>
            <a:ext cx="192023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EC6FAA-75FF-4340-9A38-1A06A27F44F2}"/>
              </a:ext>
            </a:extLst>
          </p:cNvPr>
          <p:cNvSpPr txBox="1"/>
          <p:nvPr/>
        </p:nvSpPr>
        <p:spPr>
          <a:xfrm flipH="1">
            <a:off x="556704" y="6566021"/>
            <a:ext cx="189076" cy="312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96EEC9-BB84-4789-A6FD-F76EC81EDE1C}"/>
              </a:ext>
            </a:extLst>
          </p:cNvPr>
          <p:cNvSpPr txBox="1"/>
          <p:nvPr/>
        </p:nvSpPr>
        <p:spPr>
          <a:xfrm flipH="1">
            <a:off x="1112799" y="6550222"/>
            <a:ext cx="18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Г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C02D31F-8225-4E40-9DF0-084CA95C19A1}"/>
              </a:ext>
            </a:extLst>
          </p:cNvPr>
          <p:cNvSpPr txBox="1"/>
          <p:nvPr/>
        </p:nvSpPr>
        <p:spPr>
          <a:xfrm flipH="1">
            <a:off x="833665" y="6550223"/>
            <a:ext cx="192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2A21BDC-38B0-4F66-B6DF-31A6CAE07546}"/>
              </a:ext>
            </a:extLst>
          </p:cNvPr>
          <p:cNvSpPr txBox="1"/>
          <p:nvPr/>
        </p:nvSpPr>
        <p:spPr>
          <a:xfrm flipH="1">
            <a:off x="1423323" y="6550221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70AD07-9149-42F8-AEF6-05E3854C32CC}"/>
              </a:ext>
            </a:extLst>
          </p:cNvPr>
          <p:cNvSpPr txBox="1"/>
          <p:nvPr/>
        </p:nvSpPr>
        <p:spPr>
          <a:xfrm flipH="1">
            <a:off x="1703230" y="6566021"/>
            <a:ext cx="19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Е</a:t>
            </a:r>
          </a:p>
        </p:txBody>
      </p:sp>
      <p:pic>
        <p:nvPicPr>
          <p:cNvPr id="69" name="Рисунок 68" descr="Стрелка-линия: поворот влево">
            <a:extLst>
              <a:ext uri="{FF2B5EF4-FFF2-40B4-BE49-F238E27FC236}">
                <a16:creationId xmlns:a16="http://schemas.microsoft.com/office/drawing/2014/main" id="{4698E552-53DB-4070-89E0-FC83DB84A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0444" y="69104"/>
            <a:ext cx="449210" cy="449210"/>
          </a:xfrm>
          <a:prstGeom prst="rect">
            <a:avLst/>
          </a:prstGeom>
        </p:spPr>
      </p:pic>
      <p:pic>
        <p:nvPicPr>
          <p:cNvPr id="71" name="Рисунок 70" descr="Запрещено">
            <a:extLst>
              <a:ext uri="{FF2B5EF4-FFF2-40B4-BE49-F238E27FC236}">
                <a16:creationId xmlns:a16="http://schemas.microsoft.com/office/drawing/2014/main" id="{F76D7E97-80C0-440B-8B28-5FB163923B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08000" y="72376"/>
            <a:ext cx="449210" cy="449210"/>
          </a:xfrm>
          <a:prstGeom prst="rect">
            <a:avLst/>
          </a:prstGeom>
        </p:spPr>
      </p:pic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2FDFC7EF-38F0-4A7A-8A4A-E3FDEAF4034C}"/>
              </a:ext>
            </a:extLst>
          </p:cNvPr>
          <p:cNvCxnSpPr>
            <a:stCxn id="4" idx="0"/>
            <a:endCxn id="17" idx="1"/>
          </p:cNvCxnSpPr>
          <p:nvPr/>
        </p:nvCxnSpPr>
        <p:spPr>
          <a:xfrm>
            <a:off x="2027203" y="534664"/>
            <a:ext cx="5164902" cy="4648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00E73374-5917-4DED-BB45-962C068C1474}"/>
              </a:ext>
            </a:extLst>
          </p:cNvPr>
          <p:cNvCxnSpPr>
            <a:stCxn id="5" idx="0"/>
            <a:endCxn id="12" idx="1"/>
          </p:cNvCxnSpPr>
          <p:nvPr/>
        </p:nvCxnSpPr>
        <p:spPr>
          <a:xfrm flipV="1">
            <a:off x="2027203" y="1536311"/>
            <a:ext cx="5164905" cy="161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07FD1675-1B59-465E-A6D7-30CD127B7B96}"/>
              </a:ext>
            </a:extLst>
          </p:cNvPr>
          <p:cNvCxnSpPr>
            <a:stCxn id="6" idx="0"/>
            <a:endCxn id="14" idx="1"/>
          </p:cNvCxnSpPr>
          <p:nvPr/>
        </p:nvCxnSpPr>
        <p:spPr>
          <a:xfrm flipV="1">
            <a:off x="2027202" y="2844954"/>
            <a:ext cx="5164904" cy="5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05B2E19D-29E2-47E4-94D8-AAAA7044390C}"/>
              </a:ext>
            </a:extLst>
          </p:cNvPr>
          <p:cNvCxnSpPr>
            <a:stCxn id="7" idx="0"/>
            <a:endCxn id="15" idx="1"/>
          </p:cNvCxnSpPr>
          <p:nvPr/>
        </p:nvCxnSpPr>
        <p:spPr>
          <a:xfrm flipV="1">
            <a:off x="2027202" y="4006644"/>
            <a:ext cx="5164905" cy="22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Прямая со стрелкой 81">
            <a:extLst>
              <a:ext uri="{FF2B5EF4-FFF2-40B4-BE49-F238E27FC236}">
                <a16:creationId xmlns:a16="http://schemas.microsoft.com/office/drawing/2014/main" id="{03492413-6B7F-4D03-AA07-FE1320EF3448}"/>
              </a:ext>
            </a:extLst>
          </p:cNvPr>
          <p:cNvCxnSpPr>
            <a:stCxn id="8" idx="0"/>
            <a:endCxn id="11" idx="1"/>
          </p:cNvCxnSpPr>
          <p:nvPr/>
        </p:nvCxnSpPr>
        <p:spPr>
          <a:xfrm flipV="1">
            <a:off x="2023897" y="660073"/>
            <a:ext cx="5168211" cy="4396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4" name="Прямая со стрелкой 83">
            <a:extLst>
              <a:ext uri="{FF2B5EF4-FFF2-40B4-BE49-F238E27FC236}">
                <a16:creationId xmlns:a16="http://schemas.microsoft.com/office/drawing/2014/main" id="{752A421F-80EC-4836-AB33-1196C19DBA86}"/>
              </a:ext>
            </a:extLst>
          </p:cNvPr>
          <p:cNvCxnSpPr>
            <a:stCxn id="9" idx="0"/>
            <a:endCxn id="18" idx="1"/>
          </p:cNvCxnSpPr>
          <p:nvPr/>
        </p:nvCxnSpPr>
        <p:spPr>
          <a:xfrm>
            <a:off x="2023897" y="6177833"/>
            <a:ext cx="5168207" cy="28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5" name="Управляющая кнопка: &quot;На главную&quot; 84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E3695F14-4A47-4696-9D64-F44AAFE2B282}"/>
              </a:ext>
            </a:extLst>
          </p:cNvPr>
          <p:cNvSpPr/>
          <p:nvPr/>
        </p:nvSpPr>
        <p:spPr>
          <a:xfrm>
            <a:off x="10280377" y="6218670"/>
            <a:ext cx="641840" cy="61546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24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ADD534-762D-4B9E-B181-6525B1123BF3}"/>
              </a:ext>
            </a:extLst>
          </p:cNvPr>
          <p:cNvSpPr txBox="1"/>
          <p:nvPr/>
        </p:nvSpPr>
        <p:spPr>
          <a:xfrm>
            <a:off x="395654" y="184638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Зсідання крові та зупинку кровотечі забезпечують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86F20B4-592D-42E2-A12F-6483CFBFB933}"/>
              </a:ext>
            </a:extLst>
          </p:cNvPr>
          <p:cNvSpPr/>
          <p:nvPr/>
        </p:nvSpPr>
        <p:spPr>
          <a:xfrm>
            <a:off x="395655" y="677008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Лейкоцити</a:t>
            </a:r>
            <a:endParaRPr lang="ru-RU" sz="1600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8DC8CEF-9183-4BA3-8DD9-20F3D7A0441E}"/>
              </a:ext>
            </a:extLst>
          </p:cNvPr>
          <p:cNvSpPr/>
          <p:nvPr/>
        </p:nvSpPr>
        <p:spPr>
          <a:xfrm>
            <a:off x="1770186" y="677008"/>
            <a:ext cx="1310053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/>
              <a:t>Еритроцити</a:t>
            </a:r>
            <a:endParaRPr lang="ru-RU" sz="1500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35C62699-5708-4908-9675-8147836D1B02}"/>
              </a:ext>
            </a:extLst>
          </p:cNvPr>
          <p:cNvSpPr/>
          <p:nvPr/>
        </p:nvSpPr>
        <p:spPr>
          <a:xfrm>
            <a:off x="3144717" y="677008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/>
              <a:t>Тромбоцити</a:t>
            </a:r>
            <a:endParaRPr lang="ru-RU" sz="1500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F7123AD-777E-46CF-A54F-4D0E60AA7F3D}"/>
              </a:ext>
            </a:extLst>
          </p:cNvPr>
          <p:cNvSpPr/>
          <p:nvPr/>
        </p:nvSpPr>
        <p:spPr>
          <a:xfrm>
            <a:off x="4519248" y="677008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Плазма крові</a:t>
            </a:r>
            <a:endParaRPr lang="ru-RU" sz="1600" dirty="0"/>
          </a:p>
        </p:txBody>
      </p:sp>
      <p:pic>
        <p:nvPicPr>
          <p:cNvPr id="10" name="Рисунок 9" descr="Знак запрета">
            <a:extLst>
              <a:ext uri="{FF2B5EF4-FFF2-40B4-BE49-F238E27FC236}">
                <a16:creationId xmlns:a16="http://schemas.microsoft.com/office/drawing/2014/main" id="{D0DDDFF7-5223-431F-B2FF-6C0B758E0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2379" y="91233"/>
            <a:ext cx="536330" cy="536330"/>
          </a:xfrm>
          <a:prstGeom prst="rect">
            <a:avLst/>
          </a:prstGeom>
        </p:spPr>
      </p:pic>
      <p:pic>
        <p:nvPicPr>
          <p:cNvPr id="12" name="Рисунок 11" descr="Хлопающие ладоши">
            <a:extLst>
              <a:ext uri="{FF2B5EF4-FFF2-40B4-BE49-F238E27FC236}">
                <a16:creationId xmlns:a16="http://schemas.microsoft.com/office/drawing/2014/main" id="{1FA5F634-316F-45EB-B740-36D755A5AD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6177" y="65205"/>
            <a:ext cx="633046" cy="633046"/>
          </a:xfrm>
          <a:prstGeom prst="rect">
            <a:avLst/>
          </a:prstGeom>
        </p:spPr>
      </p:pic>
      <p:pic>
        <p:nvPicPr>
          <p:cNvPr id="14" name="Рисунок 13" descr="Стрелка-линия: разворот">
            <a:extLst>
              <a:ext uri="{FF2B5EF4-FFF2-40B4-BE49-F238E27FC236}">
                <a16:creationId xmlns:a16="http://schemas.microsoft.com/office/drawing/2014/main" id="{CAE90B68-3D65-4C32-B011-2DBEBC0026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93779" y="694618"/>
            <a:ext cx="457200" cy="4572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4F3F049-A17B-4F1C-A7FE-D0072F067636}"/>
              </a:ext>
            </a:extLst>
          </p:cNvPr>
          <p:cNvSpPr txBox="1"/>
          <p:nvPr/>
        </p:nvSpPr>
        <p:spPr>
          <a:xfrm>
            <a:off x="395654" y="1353986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Людині з І групою крові можна переливати кров з групою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2F70AFF4-21B4-4B1A-B628-13089A8548E9}"/>
              </a:ext>
            </a:extLst>
          </p:cNvPr>
          <p:cNvSpPr/>
          <p:nvPr/>
        </p:nvSpPr>
        <p:spPr>
          <a:xfrm>
            <a:off x="3144715" y="2765256"/>
            <a:ext cx="1310054" cy="536330"/>
          </a:xfrm>
          <a:prstGeom prst="roundRect">
            <a:avLst>
              <a:gd name="adj" fmla="val 256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Антигени</a:t>
            </a:r>
            <a:endParaRPr lang="ru-RU" sz="1600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2370E334-D2D9-4B79-A046-99C8E93A8435}"/>
              </a:ext>
            </a:extLst>
          </p:cNvPr>
          <p:cNvSpPr/>
          <p:nvPr/>
        </p:nvSpPr>
        <p:spPr>
          <a:xfrm>
            <a:off x="1770186" y="174518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ІІ</a:t>
            </a:r>
            <a:endParaRPr lang="ru-RU" sz="1600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09AD2873-BD8B-49B5-AD18-FE19186F24A8}"/>
              </a:ext>
            </a:extLst>
          </p:cNvPr>
          <p:cNvSpPr/>
          <p:nvPr/>
        </p:nvSpPr>
        <p:spPr>
          <a:xfrm>
            <a:off x="3144717" y="174518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III</a:t>
            </a:r>
            <a:endParaRPr lang="ru-RU" sz="1600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8729899A-2F06-467A-8193-0DFF2D3F1916}"/>
              </a:ext>
            </a:extLst>
          </p:cNvPr>
          <p:cNvSpPr/>
          <p:nvPr/>
        </p:nvSpPr>
        <p:spPr>
          <a:xfrm>
            <a:off x="4519248" y="174518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IV</a:t>
            </a:r>
            <a:endParaRPr lang="ru-RU" sz="1600" dirty="0"/>
          </a:p>
        </p:txBody>
      </p:sp>
      <p:pic>
        <p:nvPicPr>
          <p:cNvPr id="21" name="Рисунок 20" descr="Знак запрета">
            <a:extLst>
              <a:ext uri="{FF2B5EF4-FFF2-40B4-BE49-F238E27FC236}">
                <a16:creationId xmlns:a16="http://schemas.microsoft.com/office/drawing/2014/main" id="{CE4FA415-3681-48C9-B681-D33C3F7CA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2379" y="1274909"/>
            <a:ext cx="536330" cy="536330"/>
          </a:xfrm>
          <a:prstGeom prst="rect">
            <a:avLst/>
          </a:prstGeom>
        </p:spPr>
      </p:pic>
      <p:pic>
        <p:nvPicPr>
          <p:cNvPr id="22" name="Рисунок 21" descr="Хлопающие ладоши">
            <a:extLst>
              <a:ext uri="{FF2B5EF4-FFF2-40B4-BE49-F238E27FC236}">
                <a16:creationId xmlns:a16="http://schemas.microsoft.com/office/drawing/2014/main" id="{CA00CFF7-7A95-425A-9E6E-46CE3A7BC4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6177" y="1168684"/>
            <a:ext cx="633046" cy="633046"/>
          </a:xfrm>
          <a:prstGeom prst="rect">
            <a:avLst/>
          </a:prstGeom>
        </p:spPr>
      </p:pic>
      <p:pic>
        <p:nvPicPr>
          <p:cNvPr id="24" name="Рисунок 23" descr="Стрелка-линия: разворот">
            <a:extLst>
              <a:ext uri="{FF2B5EF4-FFF2-40B4-BE49-F238E27FC236}">
                <a16:creationId xmlns:a16="http://schemas.microsoft.com/office/drawing/2014/main" id="{B47C3CB4-37ED-49D3-95FB-6852E8A41C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05500" y="1798049"/>
            <a:ext cx="457200" cy="4572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7523D45-38B2-4A8A-AF19-BDA0923DE5C4}"/>
              </a:ext>
            </a:extLst>
          </p:cNvPr>
          <p:cNvSpPr txBox="1"/>
          <p:nvPr/>
        </p:nvSpPr>
        <p:spPr>
          <a:xfrm>
            <a:off x="395653" y="2404746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Клітинний імунітет забезпечують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55B98261-C087-4171-9294-FED3A9AD620B}"/>
              </a:ext>
            </a:extLst>
          </p:cNvPr>
          <p:cNvSpPr/>
          <p:nvPr/>
        </p:nvSpPr>
        <p:spPr>
          <a:xfrm>
            <a:off x="395655" y="2765256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Фагоцити</a:t>
            </a:r>
            <a:endParaRPr lang="ru-RU" sz="1600" dirty="0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25CBDB59-2EB9-47B8-ADCD-1BA2D4DF2775}"/>
              </a:ext>
            </a:extLst>
          </p:cNvPr>
          <p:cNvSpPr/>
          <p:nvPr/>
        </p:nvSpPr>
        <p:spPr>
          <a:xfrm>
            <a:off x="1770185" y="2765256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Лімфоцити</a:t>
            </a:r>
            <a:endParaRPr lang="ru-RU" sz="1600" dirty="0"/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7587073A-4BCA-4761-A3C3-C04B35194A0F}"/>
              </a:ext>
            </a:extLst>
          </p:cNvPr>
          <p:cNvSpPr/>
          <p:nvPr/>
        </p:nvSpPr>
        <p:spPr>
          <a:xfrm>
            <a:off x="395655" y="174518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І</a:t>
            </a:r>
            <a:endParaRPr lang="ru-RU" sz="1600" dirty="0"/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37B5F35F-1649-40C8-B353-E6FBF10240E3}"/>
              </a:ext>
            </a:extLst>
          </p:cNvPr>
          <p:cNvSpPr/>
          <p:nvPr/>
        </p:nvSpPr>
        <p:spPr>
          <a:xfrm>
            <a:off x="4519248" y="2765256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Антитіла</a:t>
            </a:r>
            <a:endParaRPr lang="ru-RU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79A12D-0B49-497D-94EE-24FCF2959B42}"/>
              </a:ext>
            </a:extLst>
          </p:cNvPr>
          <p:cNvSpPr txBox="1"/>
          <p:nvPr/>
        </p:nvSpPr>
        <p:spPr>
          <a:xfrm>
            <a:off x="395653" y="3426715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Закупорює кровоносну судину і припиняє кровотечу</a:t>
            </a:r>
          </a:p>
        </p:txBody>
      </p:sp>
      <p:pic>
        <p:nvPicPr>
          <p:cNvPr id="31" name="Рисунок 30" descr="Хлопающие ладоши">
            <a:extLst>
              <a:ext uri="{FF2B5EF4-FFF2-40B4-BE49-F238E27FC236}">
                <a16:creationId xmlns:a16="http://schemas.microsoft.com/office/drawing/2014/main" id="{309914C8-9F45-44A9-A21B-27EC8959C5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65262" y="2266182"/>
            <a:ext cx="633046" cy="633046"/>
          </a:xfrm>
          <a:prstGeom prst="rect">
            <a:avLst/>
          </a:prstGeom>
        </p:spPr>
      </p:pic>
      <p:pic>
        <p:nvPicPr>
          <p:cNvPr id="33" name="Рисунок 32" descr="Знак запрета">
            <a:extLst>
              <a:ext uri="{FF2B5EF4-FFF2-40B4-BE49-F238E27FC236}">
                <a16:creationId xmlns:a16="http://schemas.microsoft.com/office/drawing/2014/main" id="{4069AAC9-014B-458C-84B6-ADCFE2303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8668" y="2297068"/>
            <a:ext cx="584688" cy="584688"/>
          </a:xfrm>
          <a:prstGeom prst="rect">
            <a:avLst/>
          </a:prstGeom>
        </p:spPr>
      </p:pic>
      <p:pic>
        <p:nvPicPr>
          <p:cNvPr id="34" name="Рисунок 33" descr="Стрелка-линия: разворот">
            <a:extLst>
              <a:ext uri="{FF2B5EF4-FFF2-40B4-BE49-F238E27FC236}">
                <a16:creationId xmlns:a16="http://schemas.microsoft.com/office/drawing/2014/main" id="{E1C44AA7-57BB-47FB-8A2A-BFE40EFB34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05500" y="2776110"/>
            <a:ext cx="457200" cy="457200"/>
          </a:xfrm>
          <a:prstGeom prst="rect">
            <a:avLst/>
          </a:prstGeom>
        </p:spPr>
      </p:pic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DC743197-F1F4-4405-BDD9-B748445F4845}"/>
              </a:ext>
            </a:extLst>
          </p:cNvPr>
          <p:cNvSpPr/>
          <p:nvPr/>
        </p:nvSpPr>
        <p:spPr>
          <a:xfrm>
            <a:off x="395655" y="3822014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Тромб</a:t>
            </a:r>
            <a:endParaRPr lang="ru-RU" dirty="0"/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50CFF265-97F8-457A-83EB-A7D5E093DB0D}"/>
              </a:ext>
            </a:extLst>
          </p:cNvPr>
          <p:cNvSpPr/>
          <p:nvPr/>
        </p:nvSpPr>
        <p:spPr>
          <a:xfrm>
            <a:off x="1770185" y="3846545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Тромбоцит</a:t>
            </a:r>
            <a:endParaRPr lang="ru-RU" sz="1600" dirty="0"/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2649D1D2-C3BB-43A1-B507-52FC021318FB}"/>
              </a:ext>
            </a:extLst>
          </p:cNvPr>
          <p:cNvSpPr/>
          <p:nvPr/>
        </p:nvSpPr>
        <p:spPr>
          <a:xfrm>
            <a:off x="3144715" y="3842418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/>
              <a:t>Фібриноген</a:t>
            </a:r>
            <a:endParaRPr lang="ru-RU" sz="15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0B48C849-2FF7-44B8-9D98-879E5DC37A52}"/>
              </a:ext>
            </a:extLst>
          </p:cNvPr>
          <p:cNvSpPr/>
          <p:nvPr/>
        </p:nvSpPr>
        <p:spPr>
          <a:xfrm>
            <a:off x="4519248" y="3842418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Гепарин</a:t>
            </a:r>
            <a:endParaRPr lang="ru-RU" dirty="0"/>
          </a:p>
        </p:txBody>
      </p:sp>
      <p:pic>
        <p:nvPicPr>
          <p:cNvPr id="41" name="Рисунок 40" descr="Хлопающие ладоши">
            <a:extLst>
              <a:ext uri="{FF2B5EF4-FFF2-40B4-BE49-F238E27FC236}">
                <a16:creationId xmlns:a16="http://schemas.microsoft.com/office/drawing/2014/main" id="{A023EAEB-5BA4-4EAF-A5AE-C3E815D094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65262" y="3246276"/>
            <a:ext cx="633046" cy="633046"/>
          </a:xfrm>
          <a:prstGeom prst="rect">
            <a:avLst/>
          </a:prstGeom>
        </p:spPr>
      </p:pic>
      <p:pic>
        <p:nvPicPr>
          <p:cNvPr id="43" name="Рисунок 42" descr="Стрелка-линия: разворот">
            <a:extLst>
              <a:ext uri="{FF2B5EF4-FFF2-40B4-BE49-F238E27FC236}">
                <a16:creationId xmlns:a16="http://schemas.microsoft.com/office/drawing/2014/main" id="{2B6A6C70-F44F-42F6-93D0-E99033F5F5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04006" y="3796047"/>
            <a:ext cx="457200" cy="4572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7FAFCD27-CD21-4345-95BF-DDEED71DEF1A}"/>
              </a:ext>
            </a:extLst>
          </p:cNvPr>
          <p:cNvSpPr txBox="1"/>
          <p:nvPr/>
        </p:nvSpPr>
        <p:spPr>
          <a:xfrm>
            <a:off x="328933" y="4502237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Серцевий м</a:t>
            </a:r>
            <a:r>
              <a:rPr lang="en-US" dirty="0"/>
              <a:t>’</a:t>
            </a:r>
            <a:r>
              <a:rPr lang="uk-UA" dirty="0" err="1"/>
              <a:t>яз</a:t>
            </a:r>
            <a:endParaRPr lang="uk-UA" dirty="0"/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643940B0-E764-45EA-A88A-AB9D5A276884}"/>
              </a:ext>
            </a:extLst>
          </p:cNvPr>
          <p:cNvSpPr/>
          <p:nvPr/>
        </p:nvSpPr>
        <p:spPr>
          <a:xfrm>
            <a:off x="395655" y="4861172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Епікард</a:t>
            </a:r>
            <a:endParaRPr lang="ru-RU" dirty="0"/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9E42AB6A-B2CB-41E2-838E-D640D3195517}"/>
              </a:ext>
            </a:extLst>
          </p:cNvPr>
          <p:cNvSpPr/>
          <p:nvPr/>
        </p:nvSpPr>
        <p:spPr>
          <a:xfrm>
            <a:off x="1770185" y="4861172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Перикард</a:t>
            </a:r>
            <a:endParaRPr lang="ru-RU" dirty="0"/>
          </a:p>
        </p:txBody>
      </p:sp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4482F2BF-980A-4C0C-B356-4AD88A279ACA}"/>
              </a:ext>
            </a:extLst>
          </p:cNvPr>
          <p:cNvSpPr/>
          <p:nvPr/>
        </p:nvSpPr>
        <p:spPr>
          <a:xfrm>
            <a:off x="3144715" y="4861172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Ендокард</a:t>
            </a:r>
            <a:endParaRPr lang="ru-RU" dirty="0"/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793C1588-592E-4B1B-9A28-AF39EF0B6A13}"/>
              </a:ext>
            </a:extLst>
          </p:cNvPr>
          <p:cNvSpPr/>
          <p:nvPr/>
        </p:nvSpPr>
        <p:spPr>
          <a:xfrm>
            <a:off x="4519245" y="4861172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Міокард</a:t>
            </a:r>
            <a:endParaRPr lang="ru-RU" dirty="0"/>
          </a:p>
        </p:txBody>
      </p:sp>
      <p:pic>
        <p:nvPicPr>
          <p:cNvPr id="49" name="Рисунок 48" descr="Хлопающие ладоши">
            <a:extLst>
              <a:ext uri="{FF2B5EF4-FFF2-40B4-BE49-F238E27FC236}">
                <a16:creationId xmlns:a16="http://schemas.microsoft.com/office/drawing/2014/main" id="{F508551E-8551-4B80-AA7D-F693DE59F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6177" y="4341006"/>
            <a:ext cx="633046" cy="633046"/>
          </a:xfrm>
          <a:prstGeom prst="rect">
            <a:avLst/>
          </a:prstGeom>
        </p:spPr>
      </p:pic>
      <p:pic>
        <p:nvPicPr>
          <p:cNvPr id="50" name="Рисунок 49" descr="Знак запрета">
            <a:extLst>
              <a:ext uri="{FF2B5EF4-FFF2-40B4-BE49-F238E27FC236}">
                <a16:creationId xmlns:a16="http://schemas.microsoft.com/office/drawing/2014/main" id="{FEF850F1-45D8-4A2B-AABB-35244B9F1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8668" y="4437089"/>
            <a:ext cx="536330" cy="536330"/>
          </a:xfrm>
          <a:prstGeom prst="rect">
            <a:avLst/>
          </a:prstGeom>
        </p:spPr>
      </p:pic>
      <p:pic>
        <p:nvPicPr>
          <p:cNvPr id="51" name="Рисунок 50" descr="Стрелка-линия: разворот">
            <a:extLst>
              <a:ext uri="{FF2B5EF4-FFF2-40B4-BE49-F238E27FC236}">
                <a16:creationId xmlns:a16="http://schemas.microsoft.com/office/drawing/2014/main" id="{9EB3E62E-8845-46A3-BB46-7EFA5BA935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01641" y="4862029"/>
            <a:ext cx="457200" cy="45720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F93366B3-D0F5-473D-9443-AA5917A03ED2}"/>
              </a:ext>
            </a:extLst>
          </p:cNvPr>
          <p:cNvSpPr txBox="1"/>
          <p:nvPr/>
        </p:nvSpPr>
        <p:spPr>
          <a:xfrm>
            <a:off x="395652" y="5476009"/>
            <a:ext cx="637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Скорочення шлуночків у серцевому циклі триває, с</a:t>
            </a:r>
          </a:p>
        </p:txBody>
      </p:sp>
      <p:sp>
        <p:nvSpPr>
          <p:cNvPr id="53" name="Прямоугольник: скругленные углы 52">
            <a:extLst>
              <a:ext uri="{FF2B5EF4-FFF2-40B4-BE49-F238E27FC236}">
                <a16:creationId xmlns:a16="http://schemas.microsoft.com/office/drawing/2014/main" id="{B0896DA0-2602-4AE2-BA85-9673005768A8}"/>
              </a:ext>
            </a:extLst>
          </p:cNvPr>
          <p:cNvSpPr/>
          <p:nvPr/>
        </p:nvSpPr>
        <p:spPr>
          <a:xfrm>
            <a:off x="395652" y="5845341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0,8 с</a:t>
            </a:r>
            <a:endParaRPr lang="ru-RU" dirty="0"/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8199A0AE-E45C-483E-8CA6-45EF230342A5}"/>
              </a:ext>
            </a:extLst>
          </p:cNvPr>
          <p:cNvSpPr/>
          <p:nvPr/>
        </p:nvSpPr>
        <p:spPr>
          <a:xfrm>
            <a:off x="1770185" y="584286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0,1 с</a:t>
            </a:r>
            <a:endParaRPr lang="ru-RU" dirty="0"/>
          </a:p>
        </p:txBody>
      </p:sp>
      <p:sp>
        <p:nvSpPr>
          <p:cNvPr id="55" name="Прямоугольник: скругленные углы 54">
            <a:extLst>
              <a:ext uri="{FF2B5EF4-FFF2-40B4-BE49-F238E27FC236}">
                <a16:creationId xmlns:a16="http://schemas.microsoft.com/office/drawing/2014/main" id="{0FA7C885-3576-427F-B898-E8D7AAFD4FBF}"/>
              </a:ext>
            </a:extLst>
          </p:cNvPr>
          <p:cNvSpPr/>
          <p:nvPr/>
        </p:nvSpPr>
        <p:spPr>
          <a:xfrm>
            <a:off x="3144715" y="5845341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0,3 с</a:t>
            </a:r>
            <a:endParaRPr lang="ru-RU" dirty="0"/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3512BF70-9810-488F-9113-8858F56CA6E0}"/>
              </a:ext>
            </a:extLst>
          </p:cNvPr>
          <p:cNvSpPr/>
          <p:nvPr/>
        </p:nvSpPr>
        <p:spPr>
          <a:xfrm>
            <a:off x="4519245" y="5842869"/>
            <a:ext cx="1310054" cy="536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0,4 с</a:t>
            </a:r>
            <a:endParaRPr lang="ru-RU" dirty="0"/>
          </a:p>
        </p:txBody>
      </p:sp>
      <p:pic>
        <p:nvPicPr>
          <p:cNvPr id="57" name="Рисунок 56" descr="Знак запрета">
            <a:extLst>
              <a:ext uri="{FF2B5EF4-FFF2-40B4-BE49-F238E27FC236}">
                <a16:creationId xmlns:a16="http://schemas.microsoft.com/office/drawing/2014/main" id="{286ACF83-FF5A-440A-8A53-91608B5E7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2606" y="5421151"/>
            <a:ext cx="536330" cy="536330"/>
          </a:xfrm>
          <a:prstGeom prst="rect">
            <a:avLst/>
          </a:prstGeom>
        </p:spPr>
      </p:pic>
      <p:pic>
        <p:nvPicPr>
          <p:cNvPr id="58" name="Рисунок 57" descr="Хлопающие ладоши">
            <a:extLst>
              <a:ext uri="{FF2B5EF4-FFF2-40B4-BE49-F238E27FC236}">
                <a16:creationId xmlns:a16="http://schemas.microsoft.com/office/drawing/2014/main" id="{8B2AD690-A124-4A90-A387-DD58B3AF00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6177" y="5325269"/>
            <a:ext cx="633046" cy="633046"/>
          </a:xfrm>
          <a:prstGeom prst="rect">
            <a:avLst/>
          </a:prstGeom>
        </p:spPr>
      </p:pic>
      <p:pic>
        <p:nvPicPr>
          <p:cNvPr id="59" name="Рисунок 58" descr="Стрелка-линия: разворот">
            <a:extLst>
              <a:ext uri="{FF2B5EF4-FFF2-40B4-BE49-F238E27FC236}">
                <a16:creationId xmlns:a16="http://schemas.microsoft.com/office/drawing/2014/main" id="{1A7F7CD0-7400-4BEA-9B29-B245325806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67400" y="5866779"/>
            <a:ext cx="457200" cy="457200"/>
          </a:xfrm>
          <a:prstGeom prst="rect">
            <a:avLst/>
          </a:prstGeom>
        </p:spPr>
      </p:pic>
      <p:pic>
        <p:nvPicPr>
          <p:cNvPr id="60" name="Рисунок 59" descr="Знак запрета">
            <a:extLst>
              <a:ext uri="{FF2B5EF4-FFF2-40B4-BE49-F238E27FC236}">
                <a16:creationId xmlns:a16="http://schemas.microsoft.com/office/drawing/2014/main" id="{E305D902-4227-42CE-8DFC-90F9272E5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5024" y="3311329"/>
            <a:ext cx="536330" cy="536330"/>
          </a:xfrm>
          <a:prstGeom prst="rect">
            <a:avLst/>
          </a:prstGeom>
        </p:spPr>
      </p:pic>
      <p:sp>
        <p:nvSpPr>
          <p:cNvPr id="61" name="Управляющая кнопка: &quot;Назад&quot; или &quot;Предыдущий&quot; 6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341F0F5-0BF7-48BD-9DAE-CB5E9A5F60F0}"/>
              </a:ext>
            </a:extLst>
          </p:cNvPr>
          <p:cNvSpPr/>
          <p:nvPr/>
        </p:nvSpPr>
        <p:spPr>
          <a:xfrm>
            <a:off x="11277600" y="6379199"/>
            <a:ext cx="457200" cy="457200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Управляющая кнопка: &quot;Вперед&quot; или &quot;Следующий&quot; 6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06EB3A0-C9DE-4176-AE6B-B72DAABD3506}"/>
              </a:ext>
            </a:extLst>
          </p:cNvPr>
          <p:cNvSpPr/>
          <p:nvPr/>
        </p:nvSpPr>
        <p:spPr>
          <a:xfrm>
            <a:off x="11734800" y="6379199"/>
            <a:ext cx="457200" cy="457200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Управляющая кнопка: &quot;На главную&quot; 63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61D89EE4-9D03-4C17-9D20-B48070CE1600}"/>
              </a:ext>
            </a:extLst>
          </p:cNvPr>
          <p:cNvSpPr/>
          <p:nvPr/>
        </p:nvSpPr>
        <p:spPr>
          <a:xfrm>
            <a:off x="10820400" y="6379199"/>
            <a:ext cx="457200" cy="457200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6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58EA7C-F5A3-4B26-B0DF-B87B203BBC70}"/>
              </a:ext>
            </a:extLst>
          </p:cNvPr>
          <p:cNvSpPr txBox="1"/>
          <p:nvPr/>
        </p:nvSpPr>
        <p:spPr>
          <a:xfrm>
            <a:off x="540327" y="259773"/>
            <a:ext cx="10972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У лівій частині грудної клітини людини розташовується порожнистий м’язовий орган - ________. Стінки серця утворені трьома оболонками ________, _________ і ________.Зовні серце оточене еластичною навколосерцевою сумкою - ________. Сумка заповнена рідиною, яка ______ серце і зменшує його __________ під час скорочень. Серце людини чотирикамерне: складається із двох ________ і двох ________. Суцільна перегородка поділяє серце на ________ і _________ половини. Між передсердями і шлуночками розташовані ________ клапани, а на виході аорти і легеневої артерії зі шлуночків розташовані _________ клапани. Клапани забезпечують рух крові в одному ________. Серце працює ритмічно: скорочення серця - _________ - чергується з його розслабленням - _________. Скорочення та розслаблення передсердь і шлуночків становлять _________ роботи серця.</a:t>
            </a:r>
            <a:endParaRPr lang="ru-RU" dirty="0"/>
          </a:p>
        </p:txBody>
      </p:sp>
      <p:pic>
        <p:nvPicPr>
          <p:cNvPr id="7" name="Рисунок 6" descr="Лампочка">
            <a:extLst>
              <a:ext uri="{FF2B5EF4-FFF2-40B4-BE49-F238E27FC236}">
                <a16:creationId xmlns:a16="http://schemas.microsoft.com/office/drawing/2014/main" id="{934FB233-ADD9-4AE7-A993-70216A721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327" y="3016066"/>
            <a:ext cx="568049" cy="5680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441352-095F-4337-BE3B-48E4EC51382D}"/>
              </a:ext>
            </a:extLst>
          </p:cNvPr>
          <p:cNvSpPr txBox="1"/>
          <p:nvPr/>
        </p:nvSpPr>
        <p:spPr>
          <a:xfrm>
            <a:off x="1108376" y="3110309"/>
            <a:ext cx="516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Натисніть щоб дізнатись правильні відповіді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08F62C-95A1-4718-94DE-EC7D9EF2691F}"/>
              </a:ext>
            </a:extLst>
          </p:cNvPr>
          <p:cNvSpPr txBox="1"/>
          <p:nvPr/>
        </p:nvSpPr>
        <p:spPr>
          <a:xfrm>
            <a:off x="540327" y="3618836"/>
            <a:ext cx="11473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У лівій частині грудної клітини людини розташовується порожнистий м’язовий орган - </a:t>
            </a:r>
            <a:r>
              <a:rPr lang="uk-UA" dirty="0">
                <a:solidFill>
                  <a:srgbClr val="7030A0"/>
                </a:solidFill>
              </a:rPr>
              <a:t>серце</a:t>
            </a:r>
            <a:r>
              <a:rPr lang="uk-UA" dirty="0"/>
              <a:t>. Стінки серця утворені трьома оболонками </a:t>
            </a:r>
            <a:r>
              <a:rPr lang="uk-UA" dirty="0">
                <a:solidFill>
                  <a:srgbClr val="7030A0"/>
                </a:solidFill>
              </a:rPr>
              <a:t>ендокард</a:t>
            </a:r>
            <a:r>
              <a:rPr lang="uk-UA" dirty="0"/>
              <a:t>, </a:t>
            </a:r>
            <a:r>
              <a:rPr lang="uk-UA" dirty="0">
                <a:solidFill>
                  <a:srgbClr val="7030A0"/>
                </a:solidFill>
              </a:rPr>
              <a:t>міокард</a:t>
            </a:r>
            <a:r>
              <a:rPr lang="uk-UA" dirty="0"/>
              <a:t> і </a:t>
            </a:r>
            <a:r>
              <a:rPr lang="uk-UA" dirty="0">
                <a:solidFill>
                  <a:srgbClr val="7030A0"/>
                </a:solidFill>
              </a:rPr>
              <a:t>епікард</a:t>
            </a:r>
            <a:r>
              <a:rPr lang="uk-UA" dirty="0"/>
              <a:t>. Зовні серце оточене еластичною навколосерцевою сумкою – </a:t>
            </a:r>
            <a:r>
              <a:rPr lang="uk-UA" dirty="0">
                <a:solidFill>
                  <a:srgbClr val="7030A0"/>
                </a:solidFill>
              </a:rPr>
              <a:t>перикард</a:t>
            </a:r>
            <a:r>
              <a:rPr lang="uk-UA" dirty="0"/>
              <a:t>. Сумка заповнена рідиною, яка </a:t>
            </a:r>
            <a:r>
              <a:rPr lang="uk-UA" dirty="0">
                <a:solidFill>
                  <a:srgbClr val="7030A0"/>
                </a:solidFill>
              </a:rPr>
              <a:t>зволожує</a:t>
            </a:r>
            <a:r>
              <a:rPr lang="uk-UA" dirty="0"/>
              <a:t> серце і зменшує його </a:t>
            </a:r>
            <a:r>
              <a:rPr lang="uk-UA" dirty="0">
                <a:solidFill>
                  <a:srgbClr val="7030A0"/>
                </a:solidFill>
              </a:rPr>
              <a:t>тертя</a:t>
            </a:r>
            <a:r>
              <a:rPr lang="uk-UA" dirty="0"/>
              <a:t> під час скорочень. Серце людини чотирикамерне: складається із двох </a:t>
            </a:r>
            <a:r>
              <a:rPr lang="uk-UA" dirty="0">
                <a:solidFill>
                  <a:srgbClr val="7030A0"/>
                </a:solidFill>
              </a:rPr>
              <a:t>передсердь</a:t>
            </a:r>
            <a:r>
              <a:rPr lang="uk-UA" dirty="0"/>
              <a:t> і двох </a:t>
            </a:r>
            <a:r>
              <a:rPr lang="uk-UA" dirty="0">
                <a:solidFill>
                  <a:srgbClr val="7030A0"/>
                </a:solidFill>
              </a:rPr>
              <a:t>шлуночків</a:t>
            </a:r>
            <a:r>
              <a:rPr lang="uk-UA" dirty="0"/>
              <a:t>. Суцільна перегородка поділяє серце на </a:t>
            </a:r>
            <a:r>
              <a:rPr lang="uk-UA" dirty="0">
                <a:solidFill>
                  <a:srgbClr val="7030A0"/>
                </a:solidFill>
              </a:rPr>
              <a:t>ліву</a:t>
            </a:r>
            <a:r>
              <a:rPr lang="uk-UA" dirty="0"/>
              <a:t> і </a:t>
            </a:r>
            <a:r>
              <a:rPr lang="uk-UA" dirty="0">
                <a:solidFill>
                  <a:srgbClr val="7030A0"/>
                </a:solidFill>
              </a:rPr>
              <a:t>праву</a:t>
            </a:r>
            <a:r>
              <a:rPr lang="uk-UA" dirty="0"/>
              <a:t> половини. Між передсердями і шлуночками розташовані </a:t>
            </a:r>
            <a:r>
              <a:rPr lang="uk-UA" dirty="0">
                <a:solidFill>
                  <a:srgbClr val="7030A0"/>
                </a:solidFill>
              </a:rPr>
              <a:t>стулкові</a:t>
            </a:r>
            <a:r>
              <a:rPr lang="uk-UA" dirty="0"/>
              <a:t> клапани, а на виході аорти і легеневої артерії зі шлуночків розташовані </a:t>
            </a:r>
            <a:r>
              <a:rPr lang="uk-UA" dirty="0">
                <a:solidFill>
                  <a:srgbClr val="7030A0"/>
                </a:solidFill>
              </a:rPr>
              <a:t>півмісяцеві</a:t>
            </a:r>
            <a:r>
              <a:rPr lang="uk-UA" dirty="0"/>
              <a:t> клапани. Клапани забезпечують рух крові в одному </a:t>
            </a:r>
            <a:r>
              <a:rPr lang="uk-UA" dirty="0">
                <a:solidFill>
                  <a:srgbClr val="7030A0"/>
                </a:solidFill>
              </a:rPr>
              <a:t>напрямку</a:t>
            </a:r>
            <a:r>
              <a:rPr lang="uk-UA" dirty="0"/>
              <a:t>. Серце працює ритмічно: скорочення серця - </a:t>
            </a:r>
            <a:r>
              <a:rPr lang="uk-UA" dirty="0">
                <a:solidFill>
                  <a:srgbClr val="7030A0"/>
                </a:solidFill>
              </a:rPr>
              <a:t>систола</a:t>
            </a:r>
            <a:r>
              <a:rPr lang="uk-UA" dirty="0"/>
              <a:t> - чергується з його розслабленням – </a:t>
            </a:r>
            <a:r>
              <a:rPr lang="uk-UA" dirty="0">
                <a:solidFill>
                  <a:srgbClr val="7030A0"/>
                </a:solidFill>
              </a:rPr>
              <a:t>діастолою</a:t>
            </a:r>
            <a:r>
              <a:rPr lang="uk-UA" dirty="0"/>
              <a:t>. Скорочення та розслаблення передсердь і шлуночків становлять </a:t>
            </a:r>
            <a:r>
              <a:rPr lang="uk-UA" dirty="0">
                <a:solidFill>
                  <a:srgbClr val="7030A0"/>
                </a:solidFill>
              </a:rPr>
              <a:t>серцевий цикл</a:t>
            </a:r>
            <a:r>
              <a:rPr lang="uk-UA" dirty="0"/>
              <a:t> роботи серця.</a:t>
            </a:r>
            <a:endParaRPr lang="ru-RU" dirty="0"/>
          </a:p>
          <a:p>
            <a:endParaRPr lang="ru-RU" dirty="0"/>
          </a:p>
        </p:txBody>
      </p:sp>
      <p:sp>
        <p:nvSpPr>
          <p:cNvPr id="10" name="Управляющая кнопка: &quot;Назад&quot; или &quot;Предыдущий&quot; 9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21DE96C-28E3-4E6C-9AE4-7B2D89B020FD}"/>
              </a:ext>
            </a:extLst>
          </p:cNvPr>
          <p:cNvSpPr/>
          <p:nvPr/>
        </p:nvSpPr>
        <p:spPr>
          <a:xfrm>
            <a:off x="10983537" y="6312043"/>
            <a:ext cx="605790" cy="539541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&quot;Вперед&quot; или &quot;Следующий&quot;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6248705-38E1-4916-A299-8882753B9119}"/>
              </a:ext>
            </a:extLst>
          </p:cNvPr>
          <p:cNvSpPr/>
          <p:nvPr/>
        </p:nvSpPr>
        <p:spPr>
          <a:xfrm>
            <a:off x="11589327" y="6312043"/>
            <a:ext cx="605790" cy="539541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&quot;На главную&quot; 1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1BC276B-F182-4884-87E8-21E2289D975D}"/>
              </a:ext>
            </a:extLst>
          </p:cNvPr>
          <p:cNvSpPr/>
          <p:nvPr/>
        </p:nvSpPr>
        <p:spPr>
          <a:xfrm>
            <a:off x="10377745" y="6312043"/>
            <a:ext cx="605791" cy="539541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613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1C0E72-9257-4768-8300-528EE6644F2E}"/>
              </a:ext>
            </a:extLst>
          </p:cNvPr>
          <p:cNvSpPr txBox="1"/>
          <p:nvPr/>
        </p:nvSpPr>
        <p:spPr>
          <a:xfrm>
            <a:off x="64654" y="175491"/>
            <a:ext cx="238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Кров належить до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4ACD8-B088-4E9B-A496-F43E50C565E4}"/>
              </a:ext>
            </a:extLst>
          </p:cNvPr>
          <p:cNvSpPr txBox="1"/>
          <p:nvPr/>
        </p:nvSpPr>
        <p:spPr>
          <a:xfrm>
            <a:off x="2115128" y="175491"/>
            <a:ext cx="165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епітеліальної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0A53A5-A374-471D-B5BB-1E13737311CC}"/>
              </a:ext>
            </a:extLst>
          </p:cNvPr>
          <p:cNvSpPr txBox="1"/>
          <p:nvPr/>
        </p:nvSpPr>
        <p:spPr>
          <a:xfrm>
            <a:off x="3674918" y="172242"/>
            <a:ext cx="118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тканини</a:t>
            </a:r>
            <a:endParaRPr lang="ru-RU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1C007358-52ED-46A8-9205-B068BD5C38EA}"/>
              </a:ext>
            </a:extLst>
          </p:cNvPr>
          <p:cNvSpPr/>
          <p:nvPr/>
        </p:nvSpPr>
        <p:spPr>
          <a:xfrm>
            <a:off x="87746" y="57605"/>
            <a:ext cx="4649354" cy="752948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Кров належить до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сполучної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тканини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DA8DDF-F5AA-44FC-A4C6-0B304791F79C}"/>
              </a:ext>
            </a:extLst>
          </p:cNvPr>
          <p:cNvSpPr txBox="1"/>
          <p:nvPr/>
        </p:nvSpPr>
        <p:spPr>
          <a:xfrm>
            <a:off x="64654" y="858982"/>
            <a:ext cx="479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Фагоцити та Т-лімфоцити забезпечують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2AF946-546E-4EE4-812C-4B0E6D067C89}"/>
              </a:ext>
            </a:extLst>
          </p:cNvPr>
          <p:cNvSpPr txBox="1"/>
          <p:nvPr/>
        </p:nvSpPr>
        <p:spPr>
          <a:xfrm>
            <a:off x="4327236" y="844295"/>
            <a:ext cx="156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гуморальний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FBDA20-64FD-4DC1-8F39-3A921DECA50C}"/>
              </a:ext>
            </a:extLst>
          </p:cNvPr>
          <p:cNvSpPr txBox="1"/>
          <p:nvPr/>
        </p:nvSpPr>
        <p:spPr>
          <a:xfrm>
            <a:off x="5740402" y="848300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імунітет</a:t>
            </a:r>
            <a:endParaRPr lang="ru-RU" dirty="0"/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12FFA403-38E5-40ED-BD3A-8165892C0D8E}"/>
              </a:ext>
            </a:extLst>
          </p:cNvPr>
          <p:cNvSpPr/>
          <p:nvPr/>
        </p:nvSpPr>
        <p:spPr>
          <a:xfrm>
            <a:off x="87746" y="907412"/>
            <a:ext cx="6627091" cy="700089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Фагоцити та Т-лімфоцити забезпечують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клітинний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імунітет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F6D1C3-AB2A-409F-BCBB-A3D1D9E54756}"/>
              </a:ext>
            </a:extLst>
          </p:cNvPr>
          <p:cNvSpPr txBox="1"/>
          <p:nvPr/>
        </p:nvSpPr>
        <p:spPr>
          <a:xfrm>
            <a:off x="64654" y="1681080"/>
            <a:ext cx="787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Процес поглинання та перетравлення мікроорганізмів називають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80FEB5-4AD5-4BE5-89A6-B5EC67BEFE35}"/>
              </a:ext>
            </a:extLst>
          </p:cNvPr>
          <p:cNvSpPr txBox="1"/>
          <p:nvPr/>
        </p:nvSpPr>
        <p:spPr>
          <a:xfrm>
            <a:off x="7030029" y="1681080"/>
            <a:ext cx="1421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імунітетом</a:t>
            </a:r>
            <a:endParaRPr lang="ru-RU" dirty="0"/>
          </a:p>
        </p:txBody>
      </p:sp>
      <p:sp>
        <p:nvSpPr>
          <p:cNvPr id="15" name="Прямоугольник: скругленные противолежащие углы 14">
            <a:extLst>
              <a:ext uri="{FF2B5EF4-FFF2-40B4-BE49-F238E27FC236}">
                <a16:creationId xmlns:a16="http://schemas.microsoft.com/office/drawing/2014/main" id="{87CE3FE8-397A-464C-954A-5AE602A8542C}"/>
              </a:ext>
            </a:extLst>
          </p:cNvPr>
          <p:cNvSpPr/>
          <p:nvPr/>
        </p:nvSpPr>
        <p:spPr>
          <a:xfrm>
            <a:off x="87746" y="1742848"/>
            <a:ext cx="8179954" cy="544945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Процес поглинання та перетравлення мікроорганізмів називають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фагоцитоз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B14B03-EAE3-4787-9757-657205A5D773}"/>
              </a:ext>
            </a:extLst>
          </p:cNvPr>
          <p:cNvSpPr txBox="1"/>
          <p:nvPr/>
        </p:nvSpPr>
        <p:spPr>
          <a:xfrm>
            <a:off x="64655" y="2419743"/>
            <a:ext cx="631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Теорію гуморального імунітету розробив відомий учений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CA00D4-3452-4048-BD33-68CA6E8AAA62}"/>
              </a:ext>
            </a:extLst>
          </p:cNvPr>
          <p:cNvSpPr txBox="1"/>
          <p:nvPr/>
        </p:nvSpPr>
        <p:spPr>
          <a:xfrm>
            <a:off x="6197599" y="2433411"/>
            <a:ext cx="174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Л. Пастер</a:t>
            </a:r>
            <a:endParaRPr lang="ru-RU" dirty="0"/>
          </a:p>
        </p:txBody>
      </p:sp>
      <p:sp>
        <p:nvSpPr>
          <p:cNvPr id="19" name="Прямоугольник: скругленные противолежащие углы 18">
            <a:extLst>
              <a:ext uri="{FF2B5EF4-FFF2-40B4-BE49-F238E27FC236}">
                <a16:creationId xmlns:a16="http://schemas.microsoft.com/office/drawing/2014/main" id="{EF6BF40A-C530-4620-9B2A-20BC89327D86}"/>
              </a:ext>
            </a:extLst>
          </p:cNvPr>
          <p:cNvSpPr/>
          <p:nvPr/>
        </p:nvSpPr>
        <p:spPr>
          <a:xfrm>
            <a:off x="87746" y="2459036"/>
            <a:ext cx="7608455" cy="544945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Теорію гуморального імунітету розробив відомий учений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П. </a:t>
            </a:r>
            <a:r>
              <a:rPr lang="uk-UA" b="1" i="1" dirty="0" err="1">
                <a:solidFill>
                  <a:schemeClr val="accent1">
                    <a:lumMod val="75000"/>
                  </a:schemeClr>
                </a:solidFill>
              </a:rPr>
              <a:t>Ерліх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0CC19D-0AEA-45F2-812E-C604E1AD739F}"/>
              </a:ext>
            </a:extLst>
          </p:cNvPr>
          <p:cNvSpPr txBox="1"/>
          <p:nvPr/>
        </p:nvSpPr>
        <p:spPr>
          <a:xfrm>
            <a:off x="64655" y="3343564"/>
            <a:ext cx="949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Аглютинація (склеювання еритроцитів) спостерігається у випадку, коли зустрічаються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0D2571-9A98-4353-81AA-4AF11776DD31}"/>
              </a:ext>
            </a:extLst>
          </p:cNvPr>
          <p:cNvSpPr txBox="1"/>
          <p:nvPr/>
        </p:nvSpPr>
        <p:spPr>
          <a:xfrm>
            <a:off x="9365673" y="3343564"/>
            <a:ext cx="147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різнойменні</a:t>
            </a:r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C80341-72EB-48CD-A1C0-875131E07FDC}"/>
              </a:ext>
            </a:extLst>
          </p:cNvPr>
          <p:cNvSpPr txBox="1"/>
          <p:nvPr/>
        </p:nvSpPr>
        <p:spPr>
          <a:xfrm>
            <a:off x="64655" y="3625581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аглютиногени й аглютиніни</a:t>
            </a:r>
            <a:endParaRPr lang="ru-RU" dirty="0"/>
          </a:p>
        </p:txBody>
      </p:sp>
      <p:sp>
        <p:nvSpPr>
          <p:cNvPr id="23" name="Прямоугольник: скругленные противолежащие углы 22">
            <a:extLst>
              <a:ext uri="{FF2B5EF4-FFF2-40B4-BE49-F238E27FC236}">
                <a16:creationId xmlns:a16="http://schemas.microsoft.com/office/drawing/2014/main" id="{8D53A635-29E3-4190-A3C2-1EB503B0D1A4}"/>
              </a:ext>
            </a:extLst>
          </p:cNvPr>
          <p:cNvSpPr/>
          <p:nvPr/>
        </p:nvSpPr>
        <p:spPr>
          <a:xfrm>
            <a:off x="87746" y="3200914"/>
            <a:ext cx="10755745" cy="734201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Аглютинація (склеювання еритроцитів) спостерігається у випадку, коли зустрічаються </a:t>
            </a:r>
            <a:r>
              <a:rPr lang="uk-UA" b="1" i="1" dirty="0">
                <a:solidFill>
                  <a:schemeClr val="accent1">
                    <a:lumMod val="75000"/>
                  </a:schemeClr>
                </a:solidFill>
              </a:rPr>
              <a:t>однойменні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 аглютиногени й аглютиніни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CAB5C7-9D42-47EA-897C-7DDE6034E635}"/>
              </a:ext>
            </a:extLst>
          </p:cNvPr>
          <p:cNvSpPr txBox="1"/>
          <p:nvPr/>
        </p:nvSpPr>
        <p:spPr>
          <a:xfrm>
            <a:off x="73890" y="4276930"/>
            <a:ext cx="444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Клітинами-пожирачами (фагоцитами) є</a:t>
            </a:r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70F6E0-9D32-422D-AA5D-6BB6B8268CEE}"/>
              </a:ext>
            </a:extLst>
          </p:cNvPr>
          <p:cNvSpPr txBox="1"/>
          <p:nvPr/>
        </p:nvSpPr>
        <p:spPr>
          <a:xfrm>
            <a:off x="4338783" y="4276930"/>
            <a:ext cx="147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тромбоцити</a:t>
            </a:r>
            <a:endParaRPr lang="ru-RU" dirty="0"/>
          </a:p>
        </p:txBody>
      </p:sp>
      <p:sp>
        <p:nvSpPr>
          <p:cNvPr id="26" name="Прямоугольник: скругленные противолежащие углы 25">
            <a:extLst>
              <a:ext uri="{FF2B5EF4-FFF2-40B4-BE49-F238E27FC236}">
                <a16:creationId xmlns:a16="http://schemas.microsoft.com/office/drawing/2014/main" id="{D80ECABD-355F-44A1-94A6-676F6D4F93C8}"/>
              </a:ext>
            </a:extLst>
          </p:cNvPr>
          <p:cNvSpPr/>
          <p:nvPr/>
        </p:nvSpPr>
        <p:spPr>
          <a:xfrm>
            <a:off x="87746" y="4132048"/>
            <a:ext cx="5634183" cy="796546"/>
          </a:xfrm>
          <a:prstGeom prst="round2Diag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Клітинами-пожирачами (фагоцитами) є </a:t>
            </a:r>
            <a:r>
              <a:rPr lang="uk-UA" b="1" i="1" dirty="0">
                <a:solidFill>
                  <a:srgbClr val="00B0F0"/>
                </a:solidFill>
              </a:rPr>
              <a:t>лейкоцити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27" name="Управляющая кнопка: &quot;Назад&quot; или &quot;Предыдущий&quot; 2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1E0E551-6687-431B-95CF-BEDD53AF507E}"/>
              </a:ext>
            </a:extLst>
          </p:cNvPr>
          <p:cNvSpPr/>
          <p:nvPr/>
        </p:nvSpPr>
        <p:spPr>
          <a:xfrm>
            <a:off x="11026140" y="6240780"/>
            <a:ext cx="582930" cy="617220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&quot;Вперед&quot; или &quot;Следующий&quot; 2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A0BEF3A-7237-4E3D-8EAB-16E61C434850}"/>
              </a:ext>
            </a:extLst>
          </p:cNvPr>
          <p:cNvSpPr/>
          <p:nvPr/>
        </p:nvSpPr>
        <p:spPr>
          <a:xfrm>
            <a:off x="11609070" y="6240780"/>
            <a:ext cx="582930" cy="617220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&quot;На главную&quot; 2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4088877-9A83-4880-BD01-011050737162}"/>
              </a:ext>
            </a:extLst>
          </p:cNvPr>
          <p:cNvSpPr/>
          <p:nvPr/>
        </p:nvSpPr>
        <p:spPr>
          <a:xfrm>
            <a:off x="10443210" y="6240780"/>
            <a:ext cx="582930" cy="617220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945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19" grpId="0" animBg="1"/>
      <p:bldP spid="23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усеченные противолежащие углы 4">
            <a:extLst>
              <a:ext uri="{FF2B5EF4-FFF2-40B4-BE49-F238E27FC236}">
                <a16:creationId xmlns:a16="http://schemas.microsoft.com/office/drawing/2014/main" id="{93202B6C-A1C3-47B8-840B-335A134AC4E7}"/>
              </a:ext>
            </a:extLst>
          </p:cNvPr>
          <p:cNvSpPr/>
          <p:nvPr/>
        </p:nvSpPr>
        <p:spPr>
          <a:xfrm>
            <a:off x="73891" y="73891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Ваш знайомий скаржиться на болі в животі. Він сполотнів, у нього виступив холодний піт, пульс ледве прощупується.</a:t>
            </a:r>
            <a:endParaRPr lang="ru-RU" dirty="0"/>
          </a:p>
        </p:txBody>
      </p:sp>
      <p:sp>
        <p:nvSpPr>
          <p:cNvPr id="6" name="Прямоугольник: усеченные противолежащие углы 5">
            <a:extLst>
              <a:ext uri="{FF2B5EF4-FFF2-40B4-BE49-F238E27FC236}">
                <a16:creationId xmlns:a16="http://schemas.microsoft.com/office/drawing/2014/main" id="{5FA65AF1-C670-4105-A725-8619BE7C9D50}"/>
              </a:ext>
            </a:extLst>
          </p:cNvPr>
          <p:cNvSpPr/>
          <p:nvPr/>
        </p:nvSpPr>
        <p:spPr>
          <a:xfrm>
            <a:off x="73891" y="1149927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Ваш друг скаржиться на різкий біль у потиличній частині, який віддає в інші ділянки голови. Неприємні відчуття в ділянці шлунково – кишкового тракту, загальне погане самопочуття.</a:t>
            </a:r>
            <a:endParaRPr lang="ru-RU" sz="1600" dirty="0"/>
          </a:p>
        </p:txBody>
      </p:sp>
      <p:sp>
        <p:nvSpPr>
          <p:cNvPr id="7" name="Прямоугольник: усеченные противолежащие углы 6">
            <a:extLst>
              <a:ext uri="{FF2B5EF4-FFF2-40B4-BE49-F238E27FC236}">
                <a16:creationId xmlns:a16="http://schemas.microsoft.com/office/drawing/2014/main" id="{656B3043-F032-4AED-BE9B-C836B890C6AA}"/>
              </a:ext>
            </a:extLst>
          </p:cNvPr>
          <p:cNvSpPr/>
          <p:nvPr/>
        </p:nvSpPr>
        <p:spPr>
          <a:xfrm>
            <a:off x="73891" y="2225963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Ваш однокласник розповідає, що його родич ходив до лікаря, і виявилося, що в нього ущільнення стінки артерій, їх просвіт звужений і часто утворюються тромби. Що це за хвороба?</a:t>
            </a:r>
            <a:endParaRPr lang="ru-RU" sz="1600" dirty="0"/>
          </a:p>
        </p:txBody>
      </p:sp>
      <p:sp>
        <p:nvSpPr>
          <p:cNvPr id="8" name="Прямоугольник: усеченные противолежащие углы 7">
            <a:extLst>
              <a:ext uri="{FF2B5EF4-FFF2-40B4-BE49-F238E27FC236}">
                <a16:creationId xmlns:a16="http://schemas.microsoft.com/office/drawing/2014/main" id="{2D2F0E70-61F3-4FC7-88EB-1AAF10517BAE}"/>
              </a:ext>
            </a:extLst>
          </p:cNvPr>
          <p:cNvSpPr/>
          <p:nvPr/>
        </p:nvSpPr>
        <p:spPr>
          <a:xfrm>
            <a:off x="73891" y="3301999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У вашого сусіда по парті з рани вище ліктя червона кров б’є фонтаном. </a:t>
            </a:r>
            <a:endParaRPr lang="ru-RU" dirty="0"/>
          </a:p>
        </p:txBody>
      </p:sp>
      <p:sp>
        <p:nvSpPr>
          <p:cNvPr id="9" name="Прямоугольник: усеченные противолежащие углы 8">
            <a:extLst>
              <a:ext uri="{FF2B5EF4-FFF2-40B4-BE49-F238E27FC236}">
                <a16:creationId xmlns:a16="http://schemas.microsoft.com/office/drawing/2014/main" id="{3BC0BF2E-E2DD-485F-BAF7-38F4BB9131D0}"/>
              </a:ext>
            </a:extLst>
          </p:cNvPr>
          <p:cNvSpPr/>
          <p:nvPr/>
        </p:nvSpPr>
        <p:spPr>
          <a:xfrm>
            <a:off x="73891" y="4378035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У швидку допомогу ЦРЛ потрапив хворий із гострим порушенням мозкового кровообігу, що призвело до порушення його функцій. У хворого порушені рухові функції кінцівок, частково порушена мова. </a:t>
            </a:r>
            <a:endParaRPr lang="ru-RU" sz="1600" dirty="0"/>
          </a:p>
        </p:txBody>
      </p:sp>
      <p:sp>
        <p:nvSpPr>
          <p:cNvPr id="10" name="Прямоугольник: усеченные противолежащие углы 9">
            <a:extLst>
              <a:ext uri="{FF2B5EF4-FFF2-40B4-BE49-F238E27FC236}">
                <a16:creationId xmlns:a16="http://schemas.microsoft.com/office/drawing/2014/main" id="{651FB521-41E7-4646-A2E5-2FB3D3B0312D}"/>
              </a:ext>
            </a:extLst>
          </p:cNvPr>
          <p:cNvSpPr/>
          <p:nvPr/>
        </p:nvSpPr>
        <p:spPr>
          <a:xfrm>
            <a:off x="73891" y="5454071"/>
            <a:ext cx="6696364" cy="923636"/>
          </a:xfrm>
          <a:prstGeom prst="snip2Diag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/>
              <a:t>Один із ваших знайомих звертався до лікаря з приводу хвороби ніг. Лікар під час огляду сказав йому, що проблеми в нерівномірному розширенні вен, і якщо хворобу не лікувати, то вона призведе ще до одного захворювання. </a:t>
            </a:r>
            <a:endParaRPr lang="ru-RU" sz="1600" dirty="0"/>
          </a:p>
        </p:txBody>
      </p:sp>
      <p:pic>
        <p:nvPicPr>
          <p:cNvPr id="14" name="Рисунок 13" descr="Лампочка">
            <a:extLst>
              <a:ext uri="{FF2B5EF4-FFF2-40B4-BE49-F238E27FC236}">
                <a16:creationId xmlns:a16="http://schemas.microsoft.com/office/drawing/2014/main" id="{1F69CED6-C085-4C0F-9828-CB4682409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2327563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pic>
        <p:nvPicPr>
          <p:cNvPr id="18" name="Рисунок 17" descr="Лампочка">
            <a:extLst>
              <a:ext uri="{FF2B5EF4-FFF2-40B4-BE49-F238E27FC236}">
                <a16:creationId xmlns:a16="http://schemas.microsoft.com/office/drawing/2014/main" id="{C9A0E3EE-2859-41E3-912E-CC274AD92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1251527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pic>
        <p:nvPicPr>
          <p:cNvPr id="19" name="Рисунок 18" descr="Лампочка">
            <a:extLst>
              <a:ext uri="{FF2B5EF4-FFF2-40B4-BE49-F238E27FC236}">
                <a16:creationId xmlns:a16="http://schemas.microsoft.com/office/drawing/2014/main" id="{AE416238-BF05-4BDA-B36B-AEEAFA56D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175491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pic>
        <p:nvPicPr>
          <p:cNvPr id="20" name="Рисунок 19" descr="Лампочка">
            <a:extLst>
              <a:ext uri="{FF2B5EF4-FFF2-40B4-BE49-F238E27FC236}">
                <a16:creationId xmlns:a16="http://schemas.microsoft.com/office/drawing/2014/main" id="{7913C528-B229-4E51-9F75-E67EDD5E2D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3505199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pic>
        <p:nvPicPr>
          <p:cNvPr id="21" name="Рисунок 20" descr="Лампочка">
            <a:extLst>
              <a:ext uri="{FF2B5EF4-FFF2-40B4-BE49-F238E27FC236}">
                <a16:creationId xmlns:a16="http://schemas.microsoft.com/office/drawing/2014/main" id="{216BAC17-38FD-4DDF-B034-FDF1933DC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4479635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pic>
        <p:nvPicPr>
          <p:cNvPr id="22" name="Рисунок 21" descr="Лампочка">
            <a:extLst>
              <a:ext uri="{FF2B5EF4-FFF2-40B4-BE49-F238E27FC236}">
                <a16:creationId xmlns:a16="http://schemas.microsoft.com/office/drawing/2014/main" id="{40D0CDD6-7A7D-4BE1-84DA-E8F37D599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70255" y="5555671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sp>
        <p:nvSpPr>
          <p:cNvPr id="24" name="Пузырек для мыслей: облако 23">
            <a:extLst>
              <a:ext uri="{FF2B5EF4-FFF2-40B4-BE49-F238E27FC236}">
                <a16:creationId xmlns:a16="http://schemas.microsoft.com/office/drawing/2014/main" id="{CAD7600F-7B87-4648-B5FB-435E31ECEFB7}"/>
              </a:ext>
            </a:extLst>
          </p:cNvPr>
          <p:cNvSpPr/>
          <p:nvPr/>
        </p:nvSpPr>
        <p:spPr>
          <a:xfrm>
            <a:off x="7852410" y="73891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Внутрішня кровотеча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25" name="Пузырек для мыслей: облако 24">
            <a:extLst>
              <a:ext uri="{FF2B5EF4-FFF2-40B4-BE49-F238E27FC236}">
                <a16:creationId xmlns:a16="http://schemas.microsoft.com/office/drawing/2014/main" id="{3DD34A62-2D3A-4BA6-BAEB-96439F9C8720}"/>
              </a:ext>
            </a:extLst>
          </p:cNvPr>
          <p:cNvSpPr/>
          <p:nvPr/>
        </p:nvSpPr>
        <p:spPr>
          <a:xfrm>
            <a:off x="7852410" y="1149927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Гіпертонія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26" name="Пузырек для мыслей: облако 25">
            <a:extLst>
              <a:ext uri="{FF2B5EF4-FFF2-40B4-BE49-F238E27FC236}">
                <a16:creationId xmlns:a16="http://schemas.microsoft.com/office/drawing/2014/main" id="{B769DABE-C326-4694-92A7-B393416E6664}"/>
              </a:ext>
            </a:extLst>
          </p:cNvPr>
          <p:cNvSpPr/>
          <p:nvPr/>
        </p:nvSpPr>
        <p:spPr>
          <a:xfrm>
            <a:off x="7852410" y="2225963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rgbClr val="00B0F0"/>
                </a:solidFill>
              </a:rPr>
              <a:t>Атеросклероз</a:t>
            </a:r>
            <a:endParaRPr lang="ru-RU" sz="1600" dirty="0">
              <a:solidFill>
                <a:srgbClr val="00B0F0"/>
              </a:solidFill>
            </a:endParaRPr>
          </a:p>
        </p:txBody>
      </p:sp>
      <p:sp>
        <p:nvSpPr>
          <p:cNvPr id="27" name="Пузырек для мыслей: облако 26">
            <a:extLst>
              <a:ext uri="{FF2B5EF4-FFF2-40B4-BE49-F238E27FC236}">
                <a16:creationId xmlns:a16="http://schemas.microsoft.com/office/drawing/2014/main" id="{6C5C1483-0455-4363-A516-65E1B876BF96}"/>
              </a:ext>
            </a:extLst>
          </p:cNvPr>
          <p:cNvSpPr/>
          <p:nvPr/>
        </p:nvSpPr>
        <p:spPr>
          <a:xfrm>
            <a:off x="7852410" y="3301999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Артеріальна кровотеча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28" name="Пузырек для мыслей: облако 27">
            <a:extLst>
              <a:ext uri="{FF2B5EF4-FFF2-40B4-BE49-F238E27FC236}">
                <a16:creationId xmlns:a16="http://schemas.microsoft.com/office/drawing/2014/main" id="{D83F9C7C-70E7-4EB0-A126-856D5DAF7079}"/>
              </a:ext>
            </a:extLst>
          </p:cNvPr>
          <p:cNvSpPr/>
          <p:nvPr/>
        </p:nvSpPr>
        <p:spPr>
          <a:xfrm>
            <a:off x="7852410" y="4378035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Інсульт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29" name="Пузырек для мыслей: облако 28">
            <a:extLst>
              <a:ext uri="{FF2B5EF4-FFF2-40B4-BE49-F238E27FC236}">
                <a16:creationId xmlns:a16="http://schemas.microsoft.com/office/drawing/2014/main" id="{DAA9D99B-D936-4EE5-A000-0ABFAC5892A4}"/>
              </a:ext>
            </a:extLst>
          </p:cNvPr>
          <p:cNvSpPr/>
          <p:nvPr/>
        </p:nvSpPr>
        <p:spPr>
          <a:xfrm>
            <a:off x="7852410" y="5454071"/>
            <a:ext cx="2194560" cy="923636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B0F0"/>
                </a:solidFill>
              </a:rPr>
              <a:t>Варикозне розширення вен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1" name="Управляющая кнопка: &quot;Назад&quot; или &quot;Предыдущий&quot; 3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0BCC594-B161-4237-B682-466327260CBE}"/>
              </a:ext>
            </a:extLst>
          </p:cNvPr>
          <p:cNvSpPr/>
          <p:nvPr/>
        </p:nvSpPr>
        <p:spPr>
          <a:xfrm>
            <a:off x="10940415" y="6276106"/>
            <a:ext cx="628650" cy="581893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&quot;Вперед&quot; или &quot;Следующий&quot; 3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24AC5A3-8112-4D8E-B09E-AF1CB9D35F5F}"/>
              </a:ext>
            </a:extLst>
          </p:cNvPr>
          <p:cNvSpPr/>
          <p:nvPr/>
        </p:nvSpPr>
        <p:spPr>
          <a:xfrm>
            <a:off x="11569065" y="6276107"/>
            <a:ext cx="622935" cy="581893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&quot;На главную&quot; 3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97D1179-264C-4DFB-BDB3-A5596B57F156}"/>
              </a:ext>
            </a:extLst>
          </p:cNvPr>
          <p:cNvSpPr/>
          <p:nvPr/>
        </p:nvSpPr>
        <p:spPr>
          <a:xfrm>
            <a:off x="10311763" y="6276106"/>
            <a:ext cx="628651" cy="58189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14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5E82E4-5726-44AA-BD4C-471482812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49" y="1809073"/>
            <a:ext cx="3795881" cy="2867998"/>
          </a:xfrm>
          <a:prstGeom prst="rect">
            <a:avLst/>
          </a:prstGeom>
        </p:spPr>
      </p:pic>
      <p:sp>
        <p:nvSpPr>
          <p:cNvPr id="13" name="Облачко с текстом: овальное 12">
            <a:extLst>
              <a:ext uri="{FF2B5EF4-FFF2-40B4-BE49-F238E27FC236}">
                <a16:creationId xmlns:a16="http://schemas.microsoft.com/office/drawing/2014/main" id="{856559C4-C86A-435B-8947-75DA3F4439A8}"/>
              </a:ext>
            </a:extLst>
          </p:cNvPr>
          <p:cNvSpPr/>
          <p:nvPr/>
        </p:nvSpPr>
        <p:spPr>
          <a:xfrm>
            <a:off x="148590" y="217170"/>
            <a:ext cx="4103370" cy="2457450"/>
          </a:xfrm>
          <a:prstGeom prst="wedgeEllipseCallout">
            <a:avLst>
              <a:gd name="adj1" fmla="val 37941"/>
              <a:gd name="adj2" fmla="val 56919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Прилад за допомогою якого вимірюють один із важливих показників роботи серцево-судинної системи</a:t>
            </a:r>
            <a:endParaRPr lang="ru-RU" dirty="0"/>
          </a:p>
        </p:txBody>
      </p:sp>
      <p:sp>
        <p:nvSpPr>
          <p:cNvPr id="14" name="Управляющая кнопка: &quot;Назад&quot; или &quot;Предыдущий&quot; 13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20261A2-3D17-409C-BFE3-03C7BE22DD74}"/>
              </a:ext>
            </a:extLst>
          </p:cNvPr>
          <p:cNvSpPr/>
          <p:nvPr/>
        </p:nvSpPr>
        <p:spPr>
          <a:xfrm>
            <a:off x="11563350" y="6276107"/>
            <a:ext cx="628650" cy="581893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&quot;На главную&quot;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255984B-47C9-4F26-BD12-B8B5DD4F45D4}"/>
              </a:ext>
            </a:extLst>
          </p:cNvPr>
          <p:cNvSpPr/>
          <p:nvPr/>
        </p:nvSpPr>
        <p:spPr>
          <a:xfrm>
            <a:off x="10934700" y="6276107"/>
            <a:ext cx="628650" cy="581893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617295-D033-487A-86BB-7A7BC13CC652}"/>
              </a:ext>
            </a:extLst>
          </p:cNvPr>
          <p:cNvSpPr txBox="1"/>
          <p:nvPr/>
        </p:nvSpPr>
        <p:spPr>
          <a:xfrm>
            <a:off x="5950659" y="4524375"/>
            <a:ext cx="3592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Тонометр</a:t>
            </a:r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645F3C5-7FD4-4296-A34D-0F6446431E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929827"/>
            <a:ext cx="6638925" cy="670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9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5FEE24-CEDF-422E-B8E0-86C6906A2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284" y="42703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Прочитайте уважно симптоми захворювання серцево-судинної системи та визначте його.</a:t>
            </a:r>
          </a:p>
          <a:p>
            <a:pPr marL="0" indent="0">
              <a:buNone/>
            </a:pPr>
            <a:r>
              <a:rPr lang="uk-UA" dirty="0"/>
              <a:t>Для перевірки правильного варіанту – натисніть на знак «лампочка»</a:t>
            </a:r>
          </a:p>
        </p:txBody>
      </p:sp>
      <p:pic>
        <p:nvPicPr>
          <p:cNvPr id="4" name="Рисунок 3" descr="Лампочка">
            <a:extLst>
              <a:ext uri="{FF2B5EF4-FFF2-40B4-BE49-F238E27FC236}">
                <a16:creationId xmlns:a16="http://schemas.microsoft.com/office/drawing/2014/main" id="{1FBB2014-A6D7-4C7D-B967-7D6A783E5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0405" y="918441"/>
            <a:ext cx="720436" cy="720436"/>
          </a:xfrm>
          <a:prstGeom prst="rect">
            <a:avLst/>
          </a:prstGeom>
          <a:effectLst>
            <a:glow rad="139700">
              <a:srgbClr val="FFFF00">
                <a:alpha val="31000"/>
              </a:srgbClr>
            </a:glow>
          </a:effectLst>
        </p:spPr>
      </p:pic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EB4EE42-60CD-4BB6-AD22-3B4755BBFECA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9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3F77C9B-91B8-4631-94E7-4BE89C254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34" y="49371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Прочитайте речення, знайдіть у ньому помилку та усно </a:t>
            </a:r>
            <a:r>
              <a:rPr lang="uk-UA" dirty="0" err="1"/>
              <a:t>виправте</a:t>
            </a:r>
            <a:r>
              <a:rPr lang="uk-UA" dirty="0"/>
              <a:t> її.</a:t>
            </a:r>
          </a:p>
          <a:p>
            <a:pPr marL="0" indent="0">
              <a:buNone/>
            </a:pPr>
            <a:r>
              <a:rPr lang="uk-UA" dirty="0"/>
              <a:t>Натисніть на слово яке необхідно виправити – з’явиться картка з виправленим твердженням.</a:t>
            </a:r>
            <a:endParaRPr lang="ru-RU" dirty="0"/>
          </a:p>
        </p:txBody>
      </p:sp>
      <p:sp>
        <p:nvSpPr>
          <p:cNvPr id="4" name="Управляющая кнопка: &quot;На главную&quot;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59F39F4-6010-47F9-A3A9-FC81D55671F5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307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CB5EA2-7C62-489C-871D-83B19C6EF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09" y="42703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Прочитайте текст та</a:t>
            </a:r>
            <a:r>
              <a:rPr lang="en-US" sz="2400" dirty="0"/>
              <a:t> </a:t>
            </a:r>
            <a:r>
              <a:rPr lang="uk-UA" sz="2400" dirty="0"/>
              <a:t>усно вставте пропущені слова.</a:t>
            </a:r>
          </a:p>
          <a:p>
            <a:pPr marL="0" indent="0">
              <a:buNone/>
            </a:pPr>
            <a:r>
              <a:rPr lang="uk-UA" sz="2400" dirty="0"/>
              <a:t>Для того щоб перевірити чи правильно Ви виконали завдання– натисніть на знак «лампочка»</a:t>
            </a:r>
            <a:endParaRPr lang="ru-RU" sz="2400" dirty="0"/>
          </a:p>
        </p:txBody>
      </p:sp>
      <p:pic>
        <p:nvPicPr>
          <p:cNvPr id="4" name="Рисунок 3" descr="Лампочка">
            <a:extLst>
              <a:ext uri="{FF2B5EF4-FFF2-40B4-BE49-F238E27FC236}">
                <a16:creationId xmlns:a16="http://schemas.microsoft.com/office/drawing/2014/main" id="{4D38BB1C-54F6-4833-908F-C80F2E6EB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0577" y="1257417"/>
            <a:ext cx="697923" cy="697923"/>
          </a:xfrm>
          <a:prstGeom prst="rect">
            <a:avLst/>
          </a:prstGeom>
        </p:spPr>
      </p:pic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49B1239-77D0-4028-B727-B7385BDF86B9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7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5AD3A4-6DB9-489D-B2A5-0D4D0AE35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784" y="47466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Серед чотирьох запропонованих варіантів відповідей оберіть один правильний.</a:t>
            </a:r>
          </a:p>
          <a:p>
            <a:pPr marL="0" indent="0">
              <a:buNone/>
            </a:pP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обрана</a:t>
            </a:r>
            <a:r>
              <a:rPr lang="ru-RU" sz="2400" dirty="0"/>
              <a:t> Вами </a:t>
            </a:r>
            <a:r>
              <a:rPr lang="ru-RU" sz="2400" dirty="0" err="1"/>
              <a:t>відповідь</a:t>
            </a:r>
            <a:r>
              <a:rPr lang="ru-RU" sz="2400" dirty="0"/>
              <a:t> правильна – </a:t>
            </a:r>
            <a:r>
              <a:rPr lang="ru-RU" sz="2400" dirty="0" err="1"/>
              <a:t>з’явиться</a:t>
            </a:r>
            <a:r>
              <a:rPr lang="ru-RU" sz="2400" dirty="0"/>
              <a:t> знак «</a:t>
            </a:r>
            <a:r>
              <a:rPr lang="ru-RU" sz="2400" dirty="0" err="1"/>
              <a:t>зелені</a:t>
            </a:r>
            <a:r>
              <a:rPr lang="ru-RU" sz="2400" dirty="0"/>
              <a:t> </a:t>
            </a:r>
            <a:r>
              <a:rPr lang="ru-RU" sz="2400" dirty="0" err="1"/>
              <a:t>долоні</a:t>
            </a:r>
            <a:r>
              <a:rPr lang="ru-RU" sz="2400" dirty="0"/>
              <a:t>».</a:t>
            </a:r>
          </a:p>
          <a:p>
            <a:pPr marL="0" indent="0">
              <a:buNone/>
            </a:pP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обрана</a:t>
            </a:r>
            <a:r>
              <a:rPr lang="ru-RU" sz="2400" dirty="0"/>
              <a:t> Вами </a:t>
            </a:r>
            <a:r>
              <a:rPr lang="ru-RU" sz="2400" dirty="0" err="1"/>
              <a:t>відповідь</a:t>
            </a:r>
            <a:r>
              <a:rPr lang="ru-RU" sz="2400" dirty="0"/>
              <a:t> не правильна – </a:t>
            </a:r>
            <a:r>
              <a:rPr lang="ru-RU" sz="2400" dirty="0" err="1"/>
              <a:t>з’явиться</a:t>
            </a:r>
            <a:r>
              <a:rPr lang="ru-RU" sz="2400" dirty="0"/>
              <a:t> знак «стоп».</a:t>
            </a:r>
          </a:p>
          <a:p>
            <a:pPr marL="0" indent="0">
              <a:buNone/>
            </a:pPr>
            <a:r>
              <a:rPr lang="uk-UA" sz="2400" dirty="0"/>
              <a:t>Для того щоб змінити свій вибір – натисніть на </a:t>
            </a:r>
          </a:p>
          <a:p>
            <a:pPr marL="0" indent="0">
              <a:buNone/>
            </a:pPr>
            <a:r>
              <a:rPr lang="uk-UA" sz="2400" dirty="0"/>
              <a:t>«стрілку» </a:t>
            </a:r>
          </a:p>
        </p:txBody>
      </p:sp>
      <p:pic>
        <p:nvPicPr>
          <p:cNvPr id="4" name="Рисунок 3" descr="Хлопающие ладоши">
            <a:extLst>
              <a:ext uri="{FF2B5EF4-FFF2-40B4-BE49-F238E27FC236}">
                <a16:creationId xmlns:a16="http://schemas.microsoft.com/office/drawing/2014/main" id="{3F2B7AFE-5115-4468-8DFA-85771DFD98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29699" y="1591569"/>
            <a:ext cx="659994" cy="659994"/>
          </a:xfrm>
          <a:prstGeom prst="rect">
            <a:avLst/>
          </a:prstGeom>
        </p:spPr>
      </p:pic>
      <p:pic>
        <p:nvPicPr>
          <p:cNvPr id="5" name="Рисунок 4" descr="Знак запрета">
            <a:extLst>
              <a:ext uri="{FF2B5EF4-FFF2-40B4-BE49-F238E27FC236}">
                <a16:creationId xmlns:a16="http://schemas.microsoft.com/office/drawing/2014/main" id="{FF13B3E4-C3E4-43C5-AE53-B6E087782D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9699" y="2525020"/>
            <a:ext cx="659994" cy="659994"/>
          </a:xfrm>
          <a:prstGeom prst="rect">
            <a:avLst/>
          </a:prstGeom>
        </p:spPr>
      </p:pic>
      <p:pic>
        <p:nvPicPr>
          <p:cNvPr id="6" name="Рисунок 5" descr="Стрелка-линия: разворот">
            <a:extLst>
              <a:ext uri="{FF2B5EF4-FFF2-40B4-BE49-F238E27FC236}">
                <a16:creationId xmlns:a16="http://schemas.microsoft.com/office/drawing/2014/main" id="{D82367DD-E471-471C-93EE-6A79E289B3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29699" y="3342990"/>
            <a:ext cx="659994" cy="659994"/>
          </a:xfrm>
          <a:prstGeom prst="rect">
            <a:avLst/>
          </a:prstGeom>
        </p:spPr>
      </p:pic>
      <p:sp>
        <p:nvSpPr>
          <p:cNvPr id="7" name="Управляющая кнопка: &quot;На главную&quot; 6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9FAB482E-75AF-46CE-94AD-30D6B136C94A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6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04BA0EA-DF55-4999-89D7-95D45FD6F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9" y="665164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Установіть відповідність між термінами та визначеннями</a:t>
            </a:r>
          </a:p>
          <a:p>
            <a:pPr marL="0" indent="0">
              <a:buNone/>
            </a:pPr>
            <a:r>
              <a:rPr lang="uk-UA" sz="2800" dirty="0"/>
              <a:t>Обираючи варіант відповіді, натисніть на літеру. Якщо обраний Вами варіант відповіді правильний – термін з’єднається з визначенням за допомогою стрілки.</a:t>
            </a:r>
          </a:p>
          <a:p>
            <a:pPr marL="0" indent="0">
              <a:buNone/>
            </a:pPr>
            <a:r>
              <a:rPr lang="uk-UA" sz="2800" dirty="0"/>
              <a:t>Якщо обраний Вами варіант не вірний – з’явиться знак «стоп»</a:t>
            </a:r>
          </a:p>
          <a:p>
            <a:pPr marL="0" indent="0">
              <a:buNone/>
            </a:pPr>
            <a:r>
              <a:rPr lang="uk-UA" sz="2800" dirty="0"/>
              <a:t>Для того щоб змінити свій вибір – натисніть на «стрілку» </a:t>
            </a:r>
          </a:p>
          <a:p>
            <a:pPr marL="0" indent="0">
              <a:buNone/>
            </a:pPr>
            <a:endParaRPr lang="uk-UA" sz="2800" dirty="0"/>
          </a:p>
        </p:txBody>
      </p:sp>
      <p:pic>
        <p:nvPicPr>
          <p:cNvPr id="4" name="Рисунок 3" descr="Запрещено">
            <a:extLst>
              <a:ext uri="{FF2B5EF4-FFF2-40B4-BE49-F238E27FC236}">
                <a16:creationId xmlns:a16="http://schemas.microsoft.com/office/drawing/2014/main" id="{46C411AE-0E42-420A-A9EB-74E1DDAF5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4353" y="3905297"/>
            <a:ext cx="640640" cy="640640"/>
          </a:xfrm>
          <a:prstGeom prst="rect">
            <a:avLst/>
          </a:prstGeom>
        </p:spPr>
      </p:pic>
      <p:pic>
        <p:nvPicPr>
          <p:cNvPr id="5" name="Рисунок 4" descr="Стрелка-линия: поворот влево">
            <a:extLst>
              <a:ext uri="{FF2B5EF4-FFF2-40B4-BE49-F238E27FC236}">
                <a16:creationId xmlns:a16="http://schemas.microsoft.com/office/drawing/2014/main" id="{4D7586E1-A33A-426E-A75F-5C98DB7AAD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64354" y="4845007"/>
            <a:ext cx="640639" cy="640639"/>
          </a:xfrm>
          <a:prstGeom prst="rect">
            <a:avLst/>
          </a:prstGeom>
        </p:spPr>
      </p:pic>
      <p:sp>
        <p:nvSpPr>
          <p:cNvPr id="6" name="Управляющая кнопка: &quot;На главную&quot; 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1A9FA26-65C9-4097-8EB1-155328E600D6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08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2F0AC9-F72B-460C-AA7E-49978658F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34" y="41751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Прочитайте твердження. </a:t>
            </a:r>
          </a:p>
          <a:p>
            <a:pPr marL="0" indent="0">
              <a:buNone/>
            </a:pPr>
            <a:r>
              <a:rPr lang="uk-UA" sz="2800" dirty="0"/>
              <a:t>Якщо Ви згодні з ним – натисніть знак «плюс» </a:t>
            </a:r>
          </a:p>
          <a:p>
            <a:pPr marL="0" indent="0">
              <a:buNone/>
            </a:pPr>
            <a:r>
              <a:rPr lang="ru-RU" sz="2800" dirty="0" err="1"/>
              <a:t>Якщо</a:t>
            </a:r>
            <a:r>
              <a:rPr lang="ru-RU" sz="2800" dirty="0"/>
              <a:t> Ви з ним не </a:t>
            </a:r>
            <a:r>
              <a:rPr lang="ru-RU" sz="2800" dirty="0" err="1"/>
              <a:t>згодні</a:t>
            </a:r>
            <a:r>
              <a:rPr lang="ru-RU" sz="2800" dirty="0"/>
              <a:t> – </a:t>
            </a:r>
            <a:r>
              <a:rPr lang="uk-UA" sz="2800" dirty="0"/>
              <a:t>натисніть знак «мінус»</a:t>
            </a:r>
          </a:p>
          <a:p>
            <a:pPr marL="0" indent="0">
              <a:buNone/>
            </a:pPr>
            <a:r>
              <a:rPr lang="uk-UA" sz="2800" dirty="0"/>
              <a:t>Якщо Ви обрали правильну відповідь – картка стане зеленого кольору. </a:t>
            </a:r>
          </a:p>
          <a:p>
            <a:pPr marL="0" indent="0">
              <a:buNone/>
            </a:pPr>
            <a:r>
              <a:rPr lang="uk-UA" sz="2800" dirty="0"/>
              <a:t>Якщо відповідь не правильна – картка стане червоною.</a:t>
            </a:r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5" name="Знак ''плюс'' 4">
            <a:extLst>
              <a:ext uri="{FF2B5EF4-FFF2-40B4-BE49-F238E27FC236}">
                <a16:creationId xmlns:a16="http://schemas.microsoft.com/office/drawing/2014/main" id="{26CAE6D5-B95D-4562-9A61-D365A568C0FE}"/>
              </a:ext>
            </a:extLst>
          </p:cNvPr>
          <p:cNvSpPr/>
          <p:nvPr/>
        </p:nvSpPr>
        <p:spPr>
          <a:xfrm>
            <a:off x="8966113" y="923925"/>
            <a:ext cx="663662" cy="553243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нак ''минус'' 5">
            <a:extLst>
              <a:ext uri="{FF2B5EF4-FFF2-40B4-BE49-F238E27FC236}">
                <a16:creationId xmlns:a16="http://schemas.microsoft.com/office/drawing/2014/main" id="{233B48BC-B9AB-4E0B-AD9B-3AB4CA37CE7A}"/>
              </a:ext>
            </a:extLst>
          </p:cNvPr>
          <p:cNvSpPr/>
          <p:nvPr/>
        </p:nvSpPr>
        <p:spPr>
          <a:xfrm>
            <a:off x="8966113" y="1591468"/>
            <a:ext cx="663662" cy="553243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&quot;На главную&quot;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624732F-62BB-4BC9-BAFF-EC09A03B3EE7}"/>
              </a:ext>
            </a:extLst>
          </p:cNvPr>
          <p:cNvSpPr/>
          <p:nvPr/>
        </p:nvSpPr>
        <p:spPr>
          <a:xfrm>
            <a:off x="11537552" y="6173858"/>
            <a:ext cx="654448" cy="684142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36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FD609-B963-455C-8D46-4B9F34456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3966"/>
            <a:ext cx="7766936" cy="1646302"/>
          </a:xfrm>
        </p:spPr>
        <p:txBody>
          <a:bodyPr/>
          <a:lstStyle/>
          <a:p>
            <a:pPr algn="ctr"/>
            <a:r>
              <a:rPr lang="uk-UA" dirty="0"/>
              <a:t>Гра «Ерудит»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1FE316-4E37-42F8-B802-B149B688B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2804964"/>
            <a:ext cx="3989070" cy="398907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6C7EAA5-1554-4B75-A73A-559F538A07E4}"/>
              </a:ext>
            </a:extLst>
          </p:cNvPr>
          <p:cNvSpPr/>
          <p:nvPr/>
        </p:nvSpPr>
        <p:spPr>
          <a:xfrm>
            <a:off x="4800622" y="2804964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60DC817-1F31-4C80-AB07-7541B8205D87}"/>
              </a:ext>
            </a:extLst>
          </p:cNvPr>
          <p:cNvSpPr/>
          <p:nvPr/>
        </p:nvSpPr>
        <p:spPr>
          <a:xfrm>
            <a:off x="1718332" y="2505670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8CF9AFF-7F4E-4978-BB05-7BF196197C16}"/>
              </a:ext>
            </a:extLst>
          </p:cNvPr>
          <p:cNvSpPr/>
          <p:nvPr/>
        </p:nvSpPr>
        <p:spPr>
          <a:xfrm>
            <a:off x="1230698" y="4475392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99E1F75-3C66-4626-9B66-6F896CED6745}"/>
              </a:ext>
            </a:extLst>
          </p:cNvPr>
          <p:cNvSpPr/>
          <p:nvPr/>
        </p:nvSpPr>
        <p:spPr>
          <a:xfrm>
            <a:off x="4312988" y="5966609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FB0771E-B6B1-453F-A6EE-C4754F3D4D38}"/>
              </a:ext>
            </a:extLst>
          </p:cNvPr>
          <p:cNvSpPr/>
          <p:nvPr/>
        </p:nvSpPr>
        <p:spPr>
          <a:xfrm>
            <a:off x="5772506" y="4143922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44BA2EA-2AB4-420F-B6C1-7C734F7996B2}"/>
              </a:ext>
            </a:extLst>
          </p:cNvPr>
          <p:cNvSpPr/>
          <p:nvPr/>
        </p:nvSpPr>
        <p:spPr>
          <a:xfrm>
            <a:off x="8439172" y="1646304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A1C8943-5549-4AFB-8F22-8E5EC72DA2E8}"/>
              </a:ext>
            </a:extLst>
          </p:cNvPr>
          <p:cNvSpPr/>
          <p:nvPr/>
        </p:nvSpPr>
        <p:spPr>
          <a:xfrm>
            <a:off x="1019433" y="425452"/>
            <a:ext cx="487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5" name="Стрелка: вправо 14">
            <a:hlinkClick r:id="rId3" action="ppaction://hlinksldjump"/>
            <a:extLst>
              <a:ext uri="{FF2B5EF4-FFF2-40B4-BE49-F238E27FC236}">
                <a16:creationId xmlns:a16="http://schemas.microsoft.com/office/drawing/2014/main" id="{8D27B484-F2D5-4E87-8365-76EB7FD465C6}"/>
              </a:ext>
            </a:extLst>
          </p:cNvPr>
          <p:cNvSpPr/>
          <p:nvPr/>
        </p:nvSpPr>
        <p:spPr>
          <a:xfrm>
            <a:off x="9677400" y="5810250"/>
            <a:ext cx="2371725" cy="1047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Правила гри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7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2E1CB-D331-4F98-B029-17FB849F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Гра складається з 7 завдань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901A99-FD34-4C4F-8525-B95127C5A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Для того щоб прочитати інструкцію до завдання натисніть на знак</a:t>
            </a:r>
          </a:p>
          <a:p>
            <a:pPr marL="0" indent="0">
              <a:buNone/>
            </a:pPr>
            <a:r>
              <a:rPr lang="uk-UA" dirty="0"/>
              <a:t>Для переходу до самого завдання натисніть на картку з назвою завдання.</a:t>
            </a:r>
          </a:p>
          <a:p>
            <a:pPr marL="0" indent="0">
              <a:buNone/>
            </a:pPr>
            <a:r>
              <a:rPr lang="uk-UA" dirty="0"/>
              <a:t>Щоб повернутися до вибору завдань – натисніть знак</a:t>
            </a:r>
            <a:endParaRPr lang="ru-RU" dirty="0"/>
          </a:p>
        </p:txBody>
      </p:sp>
      <p:sp>
        <p:nvSpPr>
          <p:cNvPr id="4" name="Управляющая кнопка: справка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38136B-008E-4ED5-81EA-9F1942BDE37A}"/>
              </a:ext>
            </a:extLst>
          </p:cNvPr>
          <p:cNvSpPr/>
          <p:nvPr/>
        </p:nvSpPr>
        <p:spPr>
          <a:xfrm>
            <a:off x="7873827" y="2201865"/>
            <a:ext cx="428625" cy="333375"/>
          </a:xfrm>
          <a:prstGeom prst="actionButtonHelp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&quot;На главную&quot;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8522670-277E-4280-9B8E-3216A41A45E3}"/>
              </a:ext>
            </a:extLst>
          </p:cNvPr>
          <p:cNvSpPr/>
          <p:nvPr/>
        </p:nvSpPr>
        <p:spPr>
          <a:xfrm>
            <a:off x="6517877" y="2906783"/>
            <a:ext cx="654448" cy="684142"/>
          </a:xfrm>
          <a:prstGeom prst="actionButtonHo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hlinkClick r:id="rId2" action="ppaction://hlinksldjump"/>
            <a:extLst>
              <a:ext uri="{FF2B5EF4-FFF2-40B4-BE49-F238E27FC236}">
                <a16:creationId xmlns:a16="http://schemas.microsoft.com/office/drawing/2014/main" id="{280F101B-8222-4453-9C1C-81907D8F0FFA}"/>
              </a:ext>
            </a:extLst>
          </p:cNvPr>
          <p:cNvSpPr/>
          <p:nvPr/>
        </p:nvSpPr>
        <p:spPr>
          <a:xfrm>
            <a:off x="9677400" y="5810250"/>
            <a:ext cx="2371725" cy="1047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Розпочати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29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70" row="5">
    <wetp:webextensionref xmlns:r="http://schemas.openxmlformats.org/officeDocument/2006/relationships" r:id="rId1"/>
  </wetp:taskpane>
  <wetp:taskpane dockstate="right" visibility="0" width="350" row="6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5CE48824-54C0-4CD9-943E-44B61FF09787}">
  <we:reference id="wa104380902" version="1.0.0.0" store="ru-RU" storeType="OMEX"/>
  <we:alternateReferences>
    <we:reference id="wa104380902" version="1.0.0.0" store="WA104380902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7B9B649B-84E6-4240-ACB7-541FF6007E19}">
  <we:reference id="wa104380907" version="1.0.0.0" store="ru-RU" storeType="OMEX"/>
  <we:alternateReferences>
    <we:reference id="wa104380907" version="1.0.0.0" store="WA104380907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531</TotalTime>
  <Words>1077</Words>
  <Application>Microsoft Office PowerPoint</Application>
  <PresentationFormat>Широкоэкранный</PresentationFormat>
  <Paragraphs>176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 «Ерудит»</vt:lpstr>
      <vt:lpstr>Гра складається з 7 завдань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Nusha</dc:creator>
  <cp:lastModifiedBy>Nusha</cp:lastModifiedBy>
  <cp:revision>47</cp:revision>
  <dcterms:created xsi:type="dcterms:W3CDTF">2019-03-09T16:21:24Z</dcterms:created>
  <dcterms:modified xsi:type="dcterms:W3CDTF">2019-03-10T19:05:11Z</dcterms:modified>
</cp:coreProperties>
</file>