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93" r:id="rId4"/>
    <p:sldId id="375" r:id="rId5"/>
    <p:sldId id="376" r:id="rId6"/>
    <p:sldId id="377" r:id="rId7"/>
    <p:sldId id="394" r:id="rId8"/>
    <p:sldId id="395" r:id="rId9"/>
    <p:sldId id="396" r:id="rId10"/>
    <p:sldId id="385" r:id="rId11"/>
    <p:sldId id="386" r:id="rId12"/>
    <p:sldId id="397" r:id="rId13"/>
    <p:sldId id="378" r:id="rId14"/>
    <p:sldId id="379" r:id="rId15"/>
    <p:sldId id="388" r:id="rId16"/>
    <p:sldId id="389" r:id="rId17"/>
    <p:sldId id="398" r:id="rId18"/>
    <p:sldId id="399" r:id="rId19"/>
    <p:sldId id="401" r:id="rId20"/>
    <p:sldId id="403" r:id="rId21"/>
    <p:sldId id="400" r:id="rId22"/>
    <p:sldId id="402" r:id="rId23"/>
    <p:sldId id="404" r:id="rId24"/>
    <p:sldId id="405" r:id="rId25"/>
    <p:sldId id="406" r:id="rId26"/>
    <p:sldId id="407" r:id="rId27"/>
    <p:sldId id="408" r:id="rId28"/>
    <p:sldId id="330" r:id="rId29"/>
    <p:sldId id="30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1CE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/>
      <dgm:spPr>
        <a:ln w="28575"/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Переваги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Реалістичність зображень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Природність кольорів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/>
      <dgm:spPr>
        <a:ln w="28575"/>
      </dgm:spPr>
      <dgm:t>
        <a:bodyPr/>
        <a:lstStyle/>
        <a:p>
          <a:r>
            <a:rPr lang="uk-UA" b="1" i="1" dirty="0"/>
            <a:t>Недоліки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Великий обсяг даних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Погіршення якості при збільшенні й зменшенні зображення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Можливість роботи з фотографіями та сканованими зображеннями</a:t>
          </a: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9C364C56-CC9B-4D27-84ED-1CD0D89AFA23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Складність редагування</a:t>
          </a:r>
        </a:p>
      </dgm:t>
    </dgm:pt>
    <dgm:pt modelId="{4F6C88B9-38D0-4D8D-97E3-707E07B915C5}" type="parTrans" cxnId="{BC7D70AC-A0EB-4975-9AF4-738BA22C6A23}">
      <dgm:prSet/>
      <dgm:spPr>
        <a:ln w="28575"/>
      </dgm:spPr>
      <dgm:t>
        <a:bodyPr/>
        <a:lstStyle/>
        <a:p>
          <a:endParaRPr lang="uk-UA" i="1"/>
        </a:p>
      </dgm:t>
    </dgm:pt>
    <dgm:pt modelId="{505DD654-703A-4950-9A3D-4236C51B5F31}" type="sibTrans" cxnId="{BC7D70AC-A0EB-4975-9AF4-738BA22C6A23}">
      <dgm:prSet/>
      <dgm:spPr/>
      <dgm:t>
        <a:bodyPr/>
        <a:lstStyle/>
        <a:p>
          <a:endParaRPr lang="uk-UA" i="1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2" custScaleX="499244" custScaleY="125584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2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6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6" custScaleX="494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6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6" custScaleX="494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96E1-8215-4022-9A9C-F0D6A5340DAC}" type="pres">
      <dgm:prSet presAssocID="{BDF6A5B9-E417-45DC-8630-046CE97BF1C0}" presName="Name13" presStyleLbl="parChTrans1D2" presStyleIdx="2" presStyleCnt="6" custSzX="548378"/>
      <dgm:spPr/>
      <dgm:t>
        <a:bodyPr/>
        <a:lstStyle/>
        <a:p>
          <a:endParaRPr lang="ru-RU"/>
        </a:p>
      </dgm:t>
    </dgm:pt>
    <dgm:pt modelId="{79C07559-00A0-4865-9253-30899CE7E537}" type="pres">
      <dgm:prSet presAssocID="{D6A8BC25-1FA8-4A60-B52E-DD518D8ECA64}" presName="childText" presStyleLbl="bgAcc1" presStyleIdx="2" presStyleCnt="6" custScaleX="494963" custScaleY="264164" custLinFactNeighborY="5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2" custScaleX="499244" custScaleY="125584"/>
      <dgm:spPr/>
      <dgm:t>
        <a:bodyPr/>
        <a:lstStyle/>
        <a:p>
          <a:endParaRPr lang="ru-RU"/>
        </a:p>
      </dgm:t>
    </dgm:pt>
    <dgm:pt modelId="{A44BEB63-C452-4D25-BEBF-BB5A6DEC5F51}" type="pres">
      <dgm:prSet presAssocID="{97886570-BD17-423D-B8D1-7003E91FF010}" presName="rootConnector" presStyleLbl="node1" presStyleIdx="1" presStyleCnt="2"/>
      <dgm:spPr/>
      <dgm:t>
        <a:bodyPr/>
        <a:lstStyle/>
        <a:p>
          <a:endParaRPr lang="ru-RU"/>
        </a:p>
      </dgm:t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3" presStyleCnt="6" custSzX="548378"/>
      <dgm:spPr/>
      <dgm:t>
        <a:bodyPr/>
        <a:lstStyle/>
        <a:p>
          <a:endParaRPr lang="ru-RU"/>
        </a:p>
      </dgm:t>
    </dgm:pt>
    <dgm:pt modelId="{1146AE67-7CF8-4BF5-891C-16417FD52F4E}" type="pres">
      <dgm:prSet presAssocID="{73F15D8A-75B4-45FB-84D9-6F77E60FF4BC}" presName="childText" presStyleLbl="bgAcc1" presStyleIdx="3" presStyleCnt="6" custScaleX="494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5A20B-2327-475B-8D29-D3A3D428CAE4}" type="pres">
      <dgm:prSet presAssocID="{74222C80-698D-4F46-8DBA-B23B8168E867}" presName="Name13" presStyleLbl="parChTrans1D2" presStyleIdx="4" presStyleCnt="6" custSzX="548378"/>
      <dgm:spPr/>
      <dgm:t>
        <a:bodyPr/>
        <a:lstStyle/>
        <a:p>
          <a:endParaRPr lang="ru-RU"/>
        </a:p>
      </dgm:t>
    </dgm:pt>
    <dgm:pt modelId="{D7D74754-0E4D-4CDC-903B-564D3327B06B}" type="pres">
      <dgm:prSet presAssocID="{BE5102D3-FF53-439A-B320-2BEB084FBB76}" presName="childText" presStyleLbl="bgAcc1" presStyleIdx="4" presStyleCnt="6" custScaleX="494963" custScaleY="200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C21CC-4117-4AA7-BAA8-3E8FF7B78EAA}" type="pres">
      <dgm:prSet presAssocID="{4F6C88B9-38D0-4D8D-97E3-707E07B915C5}" presName="Name13" presStyleLbl="parChTrans1D2" presStyleIdx="5" presStyleCnt="6" custSzX="548378"/>
      <dgm:spPr/>
      <dgm:t>
        <a:bodyPr/>
        <a:lstStyle/>
        <a:p>
          <a:endParaRPr lang="ru-RU"/>
        </a:p>
      </dgm:t>
    </dgm:pt>
    <dgm:pt modelId="{B2A0F14C-F947-45C5-915E-1A90D089610C}" type="pres">
      <dgm:prSet presAssocID="{9C364C56-CC9B-4D27-84ED-1CD0D89AFA23}" presName="childText" presStyleLbl="bgAcc1" presStyleIdx="5" presStyleCnt="6" custScaleX="494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409126FB-03AE-4094-9A7E-52DACF843937}" type="presOf" srcId="{4F6C88B9-38D0-4D8D-97E3-707E07B915C5}" destId="{68EC21CC-4117-4AA7-BAA8-3E8FF7B78EAA}" srcOrd="0" destOrd="0" presId="urn:microsoft.com/office/officeart/2005/8/layout/hierarchy3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0DAEF52B-BE71-43A1-98C1-8EFD0955CEE2}" type="presOf" srcId="{6EA43BFD-89C9-4869-9B6A-9F8A3C8907CA}" destId="{31BCB4F8-59A4-4358-A885-7479DC412C86}" srcOrd="0" destOrd="0" presId="urn:microsoft.com/office/officeart/2005/8/layout/hierarchy3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E4FBBA48-42BE-47F2-A87A-7B33FF6B320C}" type="presOf" srcId="{9C364C56-CC9B-4D27-84ED-1CD0D89AFA23}" destId="{B2A0F14C-F947-45C5-915E-1A90D089610C}" srcOrd="0" destOrd="0" presId="urn:microsoft.com/office/officeart/2005/8/layout/hierarchy3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9A743859-FEB6-431B-B68B-CD4CBB945634}" type="presOf" srcId="{97886570-BD17-423D-B8D1-7003E91FF010}" destId="{7B58425A-EEE2-4898-917A-96C2B82E4003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C1343BFE-1B15-41B5-8211-57A66B240E59}" type="presOf" srcId="{73F15D8A-75B4-45FB-84D9-6F77E60FF4BC}" destId="{1146AE67-7CF8-4BF5-891C-16417FD52F4E}" srcOrd="0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911A2625-F32A-41C4-B665-C2D9BF749297}" type="presOf" srcId="{BE5102D3-FF53-439A-B320-2BEB084FBB76}" destId="{D7D74754-0E4D-4CDC-903B-564D3327B06B}" srcOrd="0" destOrd="0" presId="urn:microsoft.com/office/officeart/2005/8/layout/hierarchy3"/>
    <dgm:cxn modelId="{1489C1DD-1D7E-49B5-A9CB-CF98CB323262}" type="presOf" srcId="{74222C80-698D-4F46-8DBA-B23B8168E867}" destId="{9075A20B-2327-475B-8D29-D3A3D428CAE4}" srcOrd="0" destOrd="0" presId="urn:microsoft.com/office/officeart/2005/8/layout/hierarchy3"/>
    <dgm:cxn modelId="{BC7D70AC-A0EB-4975-9AF4-738BA22C6A23}" srcId="{97886570-BD17-423D-B8D1-7003E91FF010}" destId="{9C364C56-CC9B-4D27-84ED-1CD0D89AFA23}" srcOrd="2" destOrd="0" parTransId="{4F6C88B9-38D0-4D8D-97E3-707E07B915C5}" sibTransId="{505DD654-703A-4950-9A3D-4236C51B5F31}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2A36E8FB-272A-4720-A3D6-CF9F3B4D7C91}" type="presOf" srcId="{97886570-BD17-423D-B8D1-7003E91FF010}" destId="{A44BEB63-C452-4D25-BEBF-BB5A6DEC5F51}" srcOrd="1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3F7675CA-7DD4-46EA-B553-F48D941C63C3}" type="presParOf" srcId="{D98A275F-32A4-4B4D-BFC2-03A5E67C12E1}" destId="{2611CBD2-8685-4631-8E2D-CAD6CDDB906D}" srcOrd="1" destOrd="0" presId="urn:microsoft.com/office/officeart/2005/8/layout/hierarchy3"/>
    <dgm:cxn modelId="{96797323-CFE4-43CF-B83E-F39CBFB4F753}" type="presParOf" srcId="{2611CBD2-8685-4631-8E2D-CAD6CDDB906D}" destId="{E64A5A28-B5A9-4DCC-B922-D447BCF82338}" srcOrd="0" destOrd="0" presId="urn:microsoft.com/office/officeart/2005/8/layout/hierarchy3"/>
    <dgm:cxn modelId="{71BE740A-EEF5-4CEB-94B3-91B94C69188E}" type="presParOf" srcId="{E64A5A28-B5A9-4DCC-B922-D447BCF82338}" destId="{7B58425A-EEE2-4898-917A-96C2B82E4003}" srcOrd="0" destOrd="0" presId="urn:microsoft.com/office/officeart/2005/8/layout/hierarchy3"/>
    <dgm:cxn modelId="{3E4AD72C-5B0F-4332-9AE2-E24A749D06EF}" type="presParOf" srcId="{E64A5A28-B5A9-4DCC-B922-D447BCF82338}" destId="{A44BEB63-C452-4D25-BEBF-BB5A6DEC5F51}" srcOrd="1" destOrd="0" presId="urn:microsoft.com/office/officeart/2005/8/layout/hierarchy3"/>
    <dgm:cxn modelId="{A2AF246C-E972-44E1-BAD4-40B893057262}" type="presParOf" srcId="{2611CBD2-8685-4631-8E2D-CAD6CDDB906D}" destId="{B91D3137-B6CE-45E7-A423-F66E245CA9ED}" srcOrd="1" destOrd="0" presId="urn:microsoft.com/office/officeart/2005/8/layout/hierarchy3"/>
    <dgm:cxn modelId="{48527B13-1B5B-406B-BB8C-BE9AB9373EAF}" type="presParOf" srcId="{B91D3137-B6CE-45E7-A423-F66E245CA9ED}" destId="{31BCB4F8-59A4-4358-A885-7479DC412C86}" srcOrd="0" destOrd="0" presId="urn:microsoft.com/office/officeart/2005/8/layout/hierarchy3"/>
    <dgm:cxn modelId="{470E3D05-E220-494A-85E0-56EE685A0399}" type="presParOf" srcId="{B91D3137-B6CE-45E7-A423-F66E245CA9ED}" destId="{1146AE67-7CF8-4BF5-891C-16417FD52F4E}" srcOrd="1" destOrd="0" presId="urn:microsoft.com/office/officeart/2005/8/layout/hierarchy3"/>
    <dgm:cxn modelId="{62D29AB9-96F3-47F9-8B60-CF81A0176129}" type="presParOf" srcId="{B91D3137-B6CE-45E7-A423-F66E245CA9ED}" destId="{9075A20B-2327-475B-8D29-D3A3D428CAE4}" srcOrd="2" destOrd="0" presId="urn:microsoft.com/office/officeart/2005/8/layout/hierarchy3"/>
    <dgm:cxn modelId="{17ACFC34-0562-4FFC-A786-FCD185FBE096}" type="presParOf" srcId="{B91D3137-B6CE-45E7-A423-F66E245CA9ED}" destId="{D7D74754-0E4D-4CDC-903B-564D3327B06B}" srcOrd="3" destOrd="0" presId="urn:microsoft.com/office/officeart/2005/8/layout/hierarchy3"/>
    <dgm:cxn modelId="{C38E05E3-13A1-4CC2-A53A-323594D1C1C5}" type="presParOf" srcId="{B91D3137-B6CE-45E7-A423-F66E245CA9ED}" destId="{68EC21CC-4117-4AA7-BAA8-3E8FF7B78EAA}" srcOrd="4" destOrd="0" presId="urn:microsoft.com/office/officeart/2005/8/layout/hierarchy3"/>
    <dgm:cxn modelId="{9BE55F23-F0DF-42A0-97F4-DA0873FA1D69}" type="presParOf" srcId="{B91D3137-B6CE-45E7-A423-F66E245CA9ED}" destId="{B2A0F14C-F947-45C5-915E-1A90D089610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/>
      <dgm:spPr>
        <a:ln w="28575"/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Переваги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 custT="1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400" i="1" noProof="0" dirty="0">
              <a:solidFill>
                <a:schemeClr val="bg1"/>
              </a:solidFill>
            </a:rPr>
            <a:t>Невеликі за розміром файли зображень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 custT="1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400" i="1" noProof="0" dirty="0">
              <a:solidFill>
                <a:schemeClr val="bg1"/>
              </a:solidFill>
            </a:rPr>
            <a:t>Збереження якості після масштабування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/>
      <dgm:spPr>
        <a:ln w="28575"/>
      </dgm:spPr>
      <dgm:t>
        <a:bodyPr/>
        <a:lstStyle/>
        <a:p>
          <a:r>
            <a:rPr lang="uk-UA" b="1" i="1" dirty="0"/>
            <a:t>Недоліки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400" i="1" noProof="0" dirty="0">
              <a:solidFill>
                <a:schemeClr val="bg1"/>
              </a:solidFill>
            </a:rPr>
            <a:t>Складність       реалістичного відтворення  об'єктів навколишнього середовища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400" i="1" noProof="0" dirty="0">
              <a:solidFill>
                <a:schemeClr val="bg1"/>
              </a:solidFill>
            </a:rPr>
            <a:t>Відсутність пристроїв для автоматизованого створення зображення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 custT="1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400" i="1" noProof="0" dirty="0">
              <a:solidFill>
                <a:schemeClr val="bg1"/>
              </a:solidFill>
            </a:rPr>
            <a:t>Простота редагування окремих елементів зображення</a:t>
          </a: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2" custScaleX="456168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2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5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5" custScaleX="462099" custScaleY="18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5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5" custScaleX="462099" custScaleY="18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96E1-8215-4022-9A9C-F0D6A5340DAC}" type="pres">
      <dgm:prSet presAssocID="{BDF6A5B9-E417-45DC-8630-046CE97BF1C0}" presName="Name13" presStyleLbl="parChTrans1D2" presStyleIdx="2" presStyleCnt="5" custSzX="548378"/>
      <dgm:spPr/>
      <dgm:t>
        <a:bodyPr/>
        <a:lstStyle/>
        <a:p>
          <a:endParaRPr lang="ru-RU"/>
        </a:p>
      </dgm:t>
    </dgm:pt>
    <dgm:pt modelId="{79C07559-00A0-4865-9253-30899CE7E537}" type="pres">
      <dgm:prSet presAssocID="{D6A8BC25-1FA8-4A60-B52E-DD518D8ECA64}" presName="childText" presStyleLbl="bgAcc1" presStyleIdx="2" presStyleCnt="5" custScaleX="462099" custScaleY="18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2" custScaleX="456168"/>
      <dgm:spPr/>
      <dgm:t>
        <a:bodyPr/>
        <a:lstStyle/>
        <a:p>
          <a:endParaRPr lang="ru-RU"/>
        </a:p>
      </dgm:t>
    </dgm:pt>
    <dgm:pt modelId="{A44BEB63-C452-4D25-BEBF-BB5A6DEC5F51}" type="pres">
      <dgm:prSet presAssocID="{97886570-BD17-423D-B8D1-7003E91FF010}" presName="rootConnector" presStyleLbl="node1" presStyleIdx="1" presStyleCnt="2"/>
      <dgm:spPr/>
      <dgm:t>
        <a:bodyPr/>
        <a:lstStyle/>
        <a:p>
          <a:endParaRPr lang="ru-RU"/>
        </a:p>
      </dgm:t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3" presStyleCnt="5" custSzX="548378"/>
      <dgm:spPr/>
      <dgm:t>
        <a:bodyPr/>
        <a:lstStyle/>
        <a:p>
          <a:endParaRPr lang="ru-RU"/>
        </a:p>
      </dgm:t>
    </dgm:pt>
    <dgm:pt modelId="{1146AE67-7CF8-4BF5-891C-16417FD52F4E}" type="pres">
      <dgm:prSet presAssocID="{73F15D8A-75B4-45FB-84D9-6F77E60FF4BC}" presName="childText" presStyleLbl="bgAcc1" presStyleIdx="3" presStyleCnt="5" custScaleX="462099" custScaleY="29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5A20B-2327-475B-8D29-D3A3D428CAE4}" type="pres">
      <dgm:prSet presAssocID="{74222C80-698D-4F46-8DBA-B23B8168E867}" presName="Name13" presStyleLbl="parChTrans1D2" presStyleIdx="4" presStyleCnt="5" custSzX="548378"/>
      <dgm:spPr/>
      <dgm:t>
        <a:bodyPr/>
        <a:lstStyle/>
        <a:p>
          <a:endParaRPr lang="ru-RU"/>
        </a:p>
      </dgm:t>
    </dgm:pt>
    <dgm:pt modelId="{D7D74754-0E4D-4CDC-903B-564D3327B06B}" type="pres">
      <dgm:prSet presAssocID="{BE5102D3-FF53-439A-B320-2BEB084FBB76}" presName="childText" presStyleLbl="bgAcc1" presStyleIdx="4" presStyleCnt="5" custScaleX="462099" custScaleY="29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911A2625-F32A-41C4-B665-C2D9BF749297}" type="presOf" srcId="{BE5102D3-FF53-439A-B320-2BEB084FBB76}" destId="{D7D74754-0E4D-4CDC-903B-564D3327B06B}" srcOrd="0" destOrd="0" presId="urn:microsoft.com/office/officeart/2005/8/layout/hierarchy3"/>
    <dgm:cxn modelId="{0DAEF52B-BE71-43A1-98C1-8EFD0955CEE2}" type="presOf" srcId="{6EA43BFD-89C9-4869-9B6A-9F8A3C8907CA}" destId="{31BCB4F8-59A4-4358-A885-7479DC412C86}" srcOrd="0" destOrd="0" presId="urn:microsoft.com/office/officeart/2005/8/layout/hierarchy3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1489C1DD-1D7E-49B5-A9CB-CF98CB323262}" type="presOf" srcId="{74222C80-698D-4F46-8DBA-B23B8168E867}" destId="{9075A20B-2327-475B-8D29-D3A3D428CAE4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C1343BFE-1B15-41B5-8211-57A66B240E59}" type="presOf" srcId="{73F15D8A-75B4-45FB-84D9-6F77E60FF4BC}" destId="{1146AE67-7CF8-4BF5-891C-16417FD52F4E}" srcOrd="0" destOrd="0" presId="urn:microsoft.com/office/officeart/2005/8/layout/hierarchy3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2A36E8FB-272A-4720-A3D6-CF9F3B4D7C91}" type="presOf" srcId="{97886570-BD17-423D-B8D1-7003E91FF010}" destId="{A44BEB63-C452-4D25-BEBF-BB5A6DEC5F51}" srcOrd="1" destOrd="0" presId="urn:microsoft.com/office/officeart/2005/8/layout/hierarchy3"/>
    <dgm:cxn modelId="{9A743859-FEB6-431B-B68B-CD4CBB945634}" type="presOf" srcId="{97886570-BD17-423D-B8D1-7003E91FF010}" destId="{7B58425A-EEE2-4898-917A-96C2B82E4003}" srcOrd="0" destOrd="0" presId="urn:microsoft.com/office/officeart/2005/8/layout/hierarchy3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3F7675CA-7DD4-46EA-B553-F48D941C63C3}" type="presParOf" srcId="{D98A275F-32A4-4B4D-BFC2-03A5E67C12E1}" destId="{2611CBD2-8685-4631-8E2D-CAD6CDDB906D}" srcOrd="1" destOrd="0" presId="urn:microsoft.com/office/officeart/2005/8/layout/hierarchy3"/>
    <dgm:cxn modelId="{96797323-CFE4-43CF-B83E-F39CBFB4F753}" type="presParOf" srcId="{2611CBD2-8685-4631-8E2D-CAD6CDDB906D}" destId="{E64A5A28-B5A9-4DCC-B922-D447BCF82338}" srcOrd="0" destOrd="0" presId="urn:microsoft.com/office/officeart/2005/8/layout/hierarchy3"/>
    <dgm:cxn modelId="{71BE740A-EEF5-4CEB-94B3-91B94C69188E}" type="presParOf" srcId="{E64A5A28-B5A9-4DCC-B922-D447BCF82338}" destId="{7B58425A-EEE2-4898-917A-96C2B82E4003}" srcOrd="0" destOrd="0" presId="urn:microsoft.com/office/officeart/2005/8/layout/hierarchy3"/>
    <dgm:cxn modelId="{3E4AD72C-5B0F-4332-9AE2-E24A749D06EF}" type="presParOf" srcId="{E64A5A28-B5A9-4DCC-B922-D447BCF82338}" destId="{A44BEB63-C452-4D25-BEBF-BB5A6DEC5F51}" srcOrd="1" destOrd="0" presId="urn:microsoft.com/office/officeart/2005/8/layout/hierarchy3"/>
    <dgm:cxn modelId="{A2AF246C-E972-44E1-BAD4-40B893057262}" type="presParOf" srcId="{2611CBD2-8685-4631-8E2D-CAD6CDDB906D}" destId="{B91D3137-B6CE-45E7-A423-F66E245CA9ED}" srcOrd="1" destOrd="0" presId="urn:microsoft.com/office/officeart/2005/8/layout/hierarchy3"/>
    <dgm:cxn modelId="{48527B13-1B5B-406B-BB8C-BE9AB9373EAF}" type="presParOf" srcId="{B91D3137-B6CE-45E7-A423-F66E245CA9ED}" destId="{31BCB4F8-59A4-4358-A885-7479DC412C86}" srcOrd="0" destOrd="0" presId="urn:microsoft.com/office/officeart/2005/8/layout/hierarchy3"/>
    <dgm:cxn modelId="{470E3D05-E220-494A-85E0-56EE685A0399}" type="presParOf" srcId="{B91D3137-B6CE-45E7-A423-F66E245CA9ED}" destId="{1146AE67-7CF8-4BF5-891C-16417FD52F4E}" srcOrd="1" destOrd="0" presId="urn:microsoft.com/office/officeart/2005/8/layout/hierarchy3"/>
    <dgm:cxn modelId="{62D29AB9-96F3-47F9-8B60-CF81A0176129}" type="presParOf" srcId="{B91D3137-B6CE-45E7-A423-F66E245CA9ED}" destId="{9075A20B-2327-475B-8D29-D3A3D428CAE4}" srcOrd="2" destOrd="0" presId="urn:microsoft.com/office/officeart/2005/8/layout/hierarchy3"/>
    <dgm:cxn modelId="{17ACFC34-0562-4FFC-A786-FCD185FBE096}" type="presParOf" srcId="{B91D3137-B6CE-45E7-A423-F66E245CA9ED}" destId="{D7D74754-0E4D-4CDC-903B-564D3327B06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/>
      <dgm:spPr>
        <a:ln w="28575"/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Растрове зображення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Складається з набору пікселів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Більші обсяги файлів. Обсяг залежить від розмірів зображення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/>
      <dgm:spPr>
        <a:ln w="28575"/>
      </dgm:spPr>
      <dgm:t>
        <a:bodyPr/>
        <a:lstStyle/>
        <a:p>
          <a:r>
            <a:rPr lang="uk-UA" b="1" i="1" dirty="0"/>
            <a:t>Векторне зображення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Складаються з об’єктів, описаних математично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Менші обсяги файлів. Обсяг залежить від кількості об’єктів на зображенні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prstClr val="white"/>
              </a:solidFill>
              <a:latin typeface="Verdana"/>
              <a:ea typeface="+mn-ea"/>
              <a:cs typeface="+mn-cs"/>
            </a:rPr>
            <a:t>У разі збільшення зображення якість погіршується</a:t>
          </a:r>
          <a:endParaRPr lang="uk-UA" i="1" dirty="0">
            <a:solidFill>
              <a:schemeClr val="bg1"/>
            </a:solidFill>
          </a:endParaRP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626ECB40-78AD-45C1-B4F8-98993E4022C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Дозволяють отримати зображення фотографічної якості</a:t>
          </a:r>
        </a:p>
      </dgm:t>
    </dgm:pt>
    <dgm:pt modelId="{12BCCBEF-535D-4113-8931-CF3648347FB7}" type="parTrans" cxnId="{37395082-2D74-41C9-991C-7F6821604520}">
      <dgm:prSet/>
      <dgm:spPr>
        <a:ln w="28575"/>
      </dgm:spPr>
      <dgm:t>
        <a:bodyPr/>
        <a:lstStyle/>
        <a:p>
          <a:endParaRPr lang="uk-UA" i="1"/>
        </a:p>
      </dgm:t>
    </dgm:pt>
    <dgm:pt modelId="{2D0BDAA7-D580-44BF-BE44-D20F443A5710}" type="sibTrans" cxnId="{37395082-2D74-41C9-991C-7F6821604520}">
      <dgm:prSet/>
      <dgm:spPr/>
      <dgm:t>
        <a:bodyPr/>
        <a:lstStyle/>
        <a:p>
          <a:endParaRPr lang="uk-UA" i="1"/>
        </a:p>
      </dgm:t>
    </dgm:pt>
    <dgm:pt modelId="{A5D0DAD7-0732-428F-AEFC-2F2E9E6983E0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Застосовують для зберігання </a:t>
          </a:r>
          <a:r>
            <a:rPr lang="uk-UA" i="1" dirty="0" err="1">
              <a:solidFill>
                <a:schemeClr val="bg1"/>
              </a:solidFill>
            </a:rPr>
            <a:t>фотограффй</a:t>
          </a:r>
          <a:r>
            <a:rPr lang="uk-UA" i="1" dirty="0">
              <a:solidFill>
                <a:schemeClr val="bg1"/>
              </a:solidFill>
            </a:rPr>
            <a:t>, творів живопису тощо</a:t>
          </a:r>
        </a:p>
      </dgm:t>
    </dgm:pt>
    <dgm:pt modelId="{1BFBDF35-6C35-4E70-AFE4-C36A0E504AB4}" type="parTrans" cxnId="{A0A1236C-8B03-4151-971C-C6A9944388C7}">
      <dgm:prSet/>
      <dgm:spPr>
        <a:ln w="28575"/>
      </dgm:spPr>
      <dgm:t>
        <a:bodyPr/>
        <a:lstStyle/>
        <a:p>
          <a:endParaRPr lang="uk-UA" i="1"/>
        </a:p>
      </dgm:t>
    </dgm:pt>
    <dgm:pt modelId="{DBB43018-D68F-4AB6-B30D-98A744C19174}" type="sibTrans" cxnId="{A0A1236C-8B03-4151-971C-C6A9944388C7}">
      <dgm:prSet/>
      <dgm:spPr/>
      <dgm:t>
        <a:bodyPr/>
        <a:lstStyle/>
        <a:p>
          <a:endParaRPr lang="uk-UA" i="1"/>
        </a:p>
      </dgm:t>
    </dgm:pt>
    <dgm:pt modelId="{9C364C56-CC9B-4D27-84ED-1CD0D89AFA23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У разі збільшення якість не погіршується</a:t>
          </a:r>
        </a:p>
      </dgm:t>
    </dgm:pt>
    <dgm:pt modelId="{4F6C88B9-38D0-4D8D-97E3-707E07B915C5}" type="parTrans" cxnId="{BC7D70AC-A0EB-4975-9AF4-738BA22C6A23}">
      <dgm:prSet/>
      <dgm:spPr>
        <a:ln w="28575"/>
      </dgm:spPr>
      <dgm:t>
        <a:bodyPr/>
        <a:lstStyle/>
        <a:p>
          <a:endParaRPr lang="uk-UA" i="1"/>
        </a:p>
      </dgm:t>
    </dgm:pt>
    <dgm:pt modelId="{505DD654-703A-4950-9A3D-4236C51B5F31}" type="sibTrans" cxnId="{BC7D70AC-A0EB-4975-9AF4-738BA22C6A23}">
      <dgm:prSet/>
      <dgm:spPr/>
      <dgm:t>
        <a:bodyPr/>
        <a:lstStyle/>
        <a:p>
          <a:endParaRPr lang="uk-UA" i="1"/>
        </a:p>
      </dgm:t>
    </dgm:pt>
    <dgm:pt modelId="{D7564315-9C43-4EAC-B71C-FB05D4545D8A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Не дозволяють точно передати перехід від одного кольору до іншого</a:t>
          </a:r>
        </a:p>
      </dgm:t>
    </dgm:pt>
    <dgm:pt modelId="{F81F9051-CD4B-49DD-BDCB-7E55298E21BB}" type="parTrans" cxnId="{02A7C0E4-FF5E-44DB-8978-6B70FC2B80A4}">
      <dgm:prSet/>
      <dgm:spPr>
        <a:ln w="28575"/>
      </dgm:spPr>
      <dgm:t>
        <a:bodyPr/>
        <a:lstStyle/>
        <a:p>
          <a:endParaRPr lang="uk-UA" i="1"/>
        </a:p>
      </dgm:t>
    </dgm:pt>
    <dgm:pt modelId="{E561BD31-48CF-47EF-809F-D0ABEBE3AA0E}" type="sibTrans" cxnId="{02A7C0E4-FF5E-44DB-8978-6B70FC2B80A4}">
      <dgm:prSet/>
      <dgm:spPr/>
      <dgm:t>
        <a:bodyPr/>
        <a:lstStyle/>
        <a:p>
          <a:endParaRPr lang="uk-UA" i="1"/>
        </a:p>
      </dgm:t>
    </dgm:pt>
    <dgm:pt modelId="{53D7BFD2-B7E6-47B4-91DE-AB217493F5F9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noProof="0" dirty="0">
              <a:solidFill>
                <a:schemeClr val="bg1"/>
              </a:solidFill>
            </a:rPr>
            <a:t>Застосовують для зберігання креслень, ділової графіки, шрифтів тощо</a:t>
          </a:r>
        </a:p>
      </dgm:t>
    </dgm:pt>
    <dgm:pt modelId="{61F90A1E-A572-4F0B-A513-436F1AF412E1}" type="parTrans" cxnId="{1796085A-3025-48C6-9A8A-3CABFED77C80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971F02BD-7384-4868-BF7F-E3D3EF119702}" type="sibTrans" cxnId="{1796085A-3025-48C6-9A8A-3CABFED77C80}">
      <dgm:prSet/>
      <dgm:spPr/>
      <dgm:t>
        <a:bodyPr/>
        <a:lstStyle/>
        <a:p>
          <a:endParaRPr lang="uk-UA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2" custScaleX="456168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2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10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10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96E1-8215-4022-9A9C-F0D6A5340DAC}" type="pres">
      <dgm:prSet presAssocID="{BDF6A5B9-E417-45DC-8630-046CE97BF1C0}" presName="Name13" presStyleLbl="parChTrans1D2" presStyleIdx="2" presStyleCnt="10" custSzX="548378"/>
      <dgm:spPr/>
      <dgm:t>
        <a:bodyPr/>
        <a:lstStyle/>
        <a:p>
          <a:endParaRPr lang="ru-RU"/>
        </a:p>
      </dgm:t>
    </dgm:pt>
    <dgm:pt modelId="{79C07559-00A0-4865-9253-30899CE7E537}" type="pres">
      <dgm:prSet presAssocID="{D6A8BC25-1FA8-4A60-B52E-DD518D8ECA64}" presName="childText" presStyleLbl="bgAcc1" presStyleIdx="2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CCE2-4EB5-4920-8826-B836AB0A1292}" type="pres">
      <dgm:prSet presAssocID="{12BCCBEF-535D-4113-8931-CF3648347FB7}" presName="Name13" presStyleLbl="parChTrans1D2" presStyleIdx="3" presStyleCnt="10" custSzX="548378"/>
      <dgm:spPr/>
      <dgm:t>
        <a:bodyPr/>
        <a:lstStyle/>
        <a:p>
          <a:endParaRPr lang="ru-RU"/>
        </a:p>
      </dgm:t>
    </dgm:pt>
    <dgm:pt modelId="{7B4643DB-D14A-4EED-901C-0628815A3347}" type="pres">
      <dgm:prSet presAssocID="{626ECB40-78AD-45C1-B4F8-98993E4022C4}" presName="childText" presStyleLbl="bgAcc1" presStyleIdx="3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36FC1-899D-4AD2-A55B-DF4943D9FF0C}" type="pres">
      <dgm:prSet presAssocID="{1BFBDF35-6C35-4E70-AFE4-C36A0E504AB4}" presName="Name13" presStyleLbl="parChTrans1D2" presStyleIdx="4" presStyleCnt="10" custSzX="548378"/>
      <dgm:spPr/>
      <dgm:t>
        <a:bodyPr/>
        <a:lstStyle/>
        <a:p>
          <a:endParaRPr lang="ru-RU"/>
        </a:p>
      </dgm:t>
    </dgm:pt>
    <dgm:pt modelId="{A81E41CF-E00E-449A-944B-576C3025D309}" type="pres">
      <dgm:prSet presAssocID="{A5D0DAD7-0732-428F-AEFC-2F2E9E6983E0}" presName="childText" presStyleLbl="bgAcc1" presStyleIdx="4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2" custScaleX="456168"/>
      <dgm:spPr/>
      <dgm:t>
        <a:bodyPr/>
        <a:lstStyle/>
        <a:p>
          <a:endParaRPr lang="ru-RU"/>
        </a:p>
      </dgm:t>
    </dgm:pt>
    <dgm:pt modelId="{A44BEB63-C452-4D25-BEBF-BB5A6DEC5F51}" type="pres">
      <dgm:prSet presAssocID="{97886570-BD17-423D-B8D1-7003E91FF010}" presName="rootConnector" presStyleLbl="node1" presStyleIdx="1" presStyleCnt="2"/>
      <dgm:spPr/>
      <dgm:t>
        <a:bodyPr/>
        <a:lstStyle/>
        <a:p>
          <a:endParaRPr lang="ru-RU"/>
        </a:p>
      </dgm:t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5" presStyleCnt="10" custSzX="548378"/>
      <dgm:spPr/>
      <dgm:t>
        <a:bodyPr/>
        <a:lstStyle/>
        <a:p>
          <a:endParaRPr lang="ru-RU"/>
        </a:p>
      </dgm:t>
    </dgm:pt>
    <dgm:pt modelId="{1146AE67-7CF8-4BF5-891C-16417FD52F4E}" type="pres">
      <dgm:prSet presAssocID="{73F15D8A-75B4-45FB-84D9-6F77E60FF4BC}" presName="childText" presStyleLbl="bgAcc1" presStyleIdx="5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5A20B-2327-475B-8D29-D3A3D428CAE4}" type="pres">
      <dgm:prSet presAssocID="{74222C80-698D-4F46-8DBA-B23B8168E867}" presName="Name13" presStyleLbl="parChTrans1D2" presStyleIdx="6" presStyleCnt="10" custSzX="548378"/>
      <dgm:spPr/>
      <dgm:t>
        <a:bodyPr/>
        <a:lstStyle/>
        <a:p>
          <a:endParaRPr lang="ru-RU"/>
        </a:p>
      </dgm:t>
    </dgm:pt>
    <dgm:pt modelId="{D7D74754-0E4D-4CDC-903B-564D3327B06B}" type="pres">
      <dgm:prSet presAssocID="{BE5102D3-FF53-439A-B320-2BEB084FBB76}" presName="childText" presStyleLbl="bgAcc1" presStyleIdx="6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C21CC-4117-4AA7-BAA8-3E8FF7B78EAA}" type="pres">
      <dgm:prSet presAssocID="{4F6C88B9-38D0-4D8D-97E3-707E07B915C5}" presName="Name13" presStyleLbl="parChTrans1D2" presStyleIdx="7" presStyleCnt="10" custSzX="548378"/>
      <dgm:spPr/>
      <dgm:t>
        <a:bodyPr/>
        <a:lstStyle/>
        <a:p>
          <a:endParaRPr lang="ru-RU"/>
        </a:p>
      </dgm:t>
    </dgm:pt>
    <dgm:pt modelId="{B2A0F14C-F947-45C5-915E-1A90D089610C}" type="pres">
      <dgm:prSet presAssocID="{9C364C56-CC9B-4D27-84ED-1CD0D89AFA23}" presName="childText" presStyleLbl="bgAcc1" presStyleIdx="7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8548A-8F52-491E-BFB6-39C89C423DC8}" type="pres">
      <dgm:prSet presAssocID="{F81F9051-CD4B-49DD-BDCB-7E55298E21BB}" presName="Name13" presStyleLbl="parChTrans1D2" presStyleIdx="8" presStyleCnt="10" custSzX="548378"/>
      <dgm:spPr/>
      <dgm:t>
        <a:bodyPr/>
        <a:lstStyle/>
        <a:p>
          <a:endParaRPr lang="ru-RU"/>
        </a:p>
      </dgm:t>
    </dgm:pt>
    <dgm:pt modelId="{72928965-D308-43FA-A572-A49D048DAC8D}" type="pres">
      <dgm:prSet presAssocID="{D7564315-9C43-4EAC-B71C-FB05D4545D8A}" presName="childText" presStyleLbl="bgAcc1" presStyleIdx="8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62670-B0E2-47F1-8648-1177B769C99E}" type="pres">
      <dgm:prSet presAssocID="{61F90A1E-A572-4F0B-A513-436F1AF412E1}" presName="Name13" presStyleLbl="parChTrans1D2" presStyleIdx="9" presStyleCnt="10" custSzX="548378"/>
      <dgm:spPr>
        <a:xfrm>
          <a:off x="6733776" y="647779"/>
          <a:ext cx="582536" cy="3671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1435"/>
              </a:lnTo>
              <a:lnTo>
                <a:pt x="582536" y="367143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8B82798-D1BF-46DA-8F03-D8B93CDB827B}" type="pres">
      <dgm:prSet presAssocID="{53D7BFD2-B7E6-47B4-91DE-AB217493F5F9}" presName="childText" presStyleLbl="bgAcc1" presStyleIdx="9" presStyleCnt="10" custScaleX="427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D70AC-A0EB-4975-9AF4-738BA22C6A23}" srcId="{97886570-BD17-423D-B8D1-7003E91FF010}" destId="{9C364C56-CC9B-4D27-84ED-1CD0D89AFA23}" srcOrd="2" destOrd="0" parTransId="{4F6C88B9-38D0-4D8D-97E3-707E07B915C5}" sibTransId="{505DD654-703A-4950-9A3D-4236C51B5F31}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364FB0B7-815D-412C-BD90-F91CC430D721}" type="presOf" srcId="{53D7BFD2-B7E6-47B4-91DE-AB217493F5F9}" destId="{F8B82798-D1BF-46DA-8F03-D8B93CDB827B}" srcOrd="0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A0A1236C-8B03-4151-971C-C6A9944388C7}" srcId="{37E2699E-006F-47C8-A685-555F787B3985}" destId="{A5D0DAD7-0732-428F-AEFC-2F2E9E6983E0}" srcOrd="4" destOrd="0" parTransId="{1BFBDF35-6C35-4E70-AFE4-C36A0E504AB4}" sibTransId="{DBB43018-D68F-4AB6-B30D-98A744C19174}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E4FBBA48-42BE-47F2-A87A-7B33FF6B320C}" type="presOf" srcId="{9C364C56-CC9B-4D27-84ED-1CD0D89AFA23}" destId="{B2A0F14C-F947-45C5-915E-1A90D089610C}" srcOrd="0" destOrd="0" presId="urn:microsoft.com/office/officeart/2005/8/layout/hierarchy3"/>
    <dgm:cxn modelId="{6C95A18C-F079-41D7-8F7D-6F5C198A3396}" type="presOf" srcId="{A5D0DAD7-0732-428F-AEFC-2F2E9E6983E0}" destId="{A81E41CF-E00E-449A-944B-576C3025D309}" srcOrd="0" destOrd="0" presId="urn:microsoft.com/office/officeart/2005/8/layout/hierarchy3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0DAEF52B-BE71-43A1-98C1-8EFD0955CEE2}" type="presOf" srcId="{6EA43BFD-89C9-4869-9B6A-9F8A3C8907CA}" destId="{31BCB4F8-59A4-4358-A885-7479DC412C86}" srcOrd="0" destOrd="0" presId="urn:microsoft.com/office/officeart/2005/8/layout/hierarchy3"/>
    <dgm:cxn modelId="{2A36E8FB-272A-4720-A3D6-CF9F3B4D7C91}" type="presOf" srcId="{97886570-BD17-423D-B8D1-7003E91FF010}" destId="{A44BEB63-C452-4D25-BEBF-BB5A6DEC5F51}" srcOrd="1" destOrd="0" presId="urn:microsoft.com/office/officeart/2005/8/layout/hierarchy3"/>
    <dgm:cxn modelId="{9A9DAFA5-FF3B-4A84-90C2-3A87827844A0}" type="presOf" srcId="{12BCCBEF-535D-4113-8931-CF3648347FB7}" destId="{243DCCE2-4EB5-4920-8826-B836AB0A1292}" srcOrd="0" destOrd="0" presId="urn:microsoft.com/office/officeart/2005/8/layout/hierarchy3"/>
    <dgm:cxn modelId="{9A743859-FEB6-431B-B68B-CD4CBB945634}" type="presOf" srcId="{97886570-BD17-423D-B8D1-7003E91FF010}" destId="{7B58425A-EEE2-4898-917A-96C2B82E4003}" srcOrd="0" destOrd="0" presId="urn:microsoft.com/office/officeart/2005/8/layout/hierarchy3"/>
    <dgm:cxn modelId="{1796085A-3025-48C6-9A8A-3CABFED77C80}" srcId="{97886570-BD17-423D-B8D1-7003E91FF010}" destId="{53D7BFD2-B7E6-47B4-91DE-AB217493F5F9}" srcOrd="4" destOrd="0" parTransId="{61F90A1E-A572-4F0B-A513-436F1AF412E1}" sibTransId="{971F02BD-7384-4868-BF7F-E3D3EF119702}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E9097EBA-CD48-47F8-A321-E76174F4C4B9}" type="presOf" srcId="{F81F9051-CD4B-49DD-BDCB-7E55298E21BB}" destId="{5588548A-8F52-491E-BFB6-39C89C423DC8}" srcOrd="0" destOrd="0" presId="urn:microsoft.com/office/officeart/2005/8/layout/hierarchy3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409126FB-03AE-4094-9A7E-52DACF843937}" type="presOf" srcId="{4F6C88B9-38D0-4D8D-97E3-707E07B915C5}" destId="{68EC21CC-4117-4AA7-BAA8-3E8FF7B78EAA}" srcOrd="0" destOrd="0" presId="urn:microsoft.com/office/officeart/2005/8/layout/hierarchy3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37395082-2D74-41C9-991C-7F6821604520}" srcId="{37E2699E-006F-47C8-A685-555F787B3985}" destId="{626ECB40-78AD-45C1-B4F8-98993E4022C4}" srcOrd="3" destOrd="0" parTransId="{12BCCBEF-535D-4113-8931-CF3648347FB7}" sibTransId="{2D0BDAA7-D580-44BF-BE44-D20F443A5710}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1489C1DD-1D7E-49B5-A9CB-CF98CB323262}" type="presOf" srcId="{74222C80-698D-4F46-8DBA-B23B8168E867}" destId="{9075A20B-2327-475B-8D29-D3A3D428CAE4}" srcOrd="0" destOrd="0" presId="urn:microsoft.com/office/officeart/2005/8/layout/hierarchy3"/>
    <dgm:cxn modelId="{BCB54254-8A6D-4FF3-9983-DD1F1FBEE338}" type="presOf" srcId="{D7564315-9C43-4EAC-B71C-FB05D4545D8A}" destId="{72928965-D308-43FA-A572-A49D048DAC8D}" srcOrd="0" destOrd="0" presId="urn:microsoft.com/office/officeart/2005/8/layout/hierarchy3"/>
    <dgm:cxn modelId="{911A2625-F32A-41C4-B665-C2D9BF749297}" type="presOf" srcId="{BE5102D3-FF53-439A-B320-2BEB084FBB76}" destId="{D7D74754-0E4D-4CDC-903B-564D3327B06B}" srcOrd="0" destOrd="0" presId="urn:microsoft.com/office/officeart/2005/8/layout/hierarchy3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7E5AF684-7DE5-4E4D-B754-7B707CABDCB9}" type="presOf" srcId="{61F90A1E-A572-4F0B-A513-436F1AF412E1}" destId="{2C962670-B0E2-47F1-8648-1177B769C99E}" srcOrd="0" destOrd="0" presId="urn:microsoft.com/office/officeart/2005/8/layout/hierarchy3"/>
    <dgm:cxn modelId="{C1343BFE-1B15-41B5-8211-57A66B240E59}" type="presOf" srcId="{73F15D8A-75B4-45FB-84D9-6F77E60FF4BC}" destId="{1146AE67-7CF8-4BF5-891C-16417FD52F4E}" srcOrd="0" destOrd="0" presId="urn:microsoft.com/office/officeart/2005/8/layout/hierarchy3"/>
    <dgm:cxn modelId="{B90D3083-F161-4ABF-BF34-8361BB95DA74}" type="presOf" srcId="{1BFBDF35-6C35-4E70-AFE4-C36A0E504AB4}" destId="{DE036FC1-899D-4AD2-A55B-DF4943D9FF0C}" srcOrd="0" destOrd="0" presId="urn:microsoft.com/office/officeart/2005/8/layout/hierarchy3"/>
    <dgm:cxn modelId="{02A7C0E4-FF5E-44DB-8978-6B70FC2B80A4}" srcId="{97886570-BD17-423D-B8D1-7003E91FF010}" destId="{D7564315-9C43-4EAC-B71C-FB05D4545D8A}" srcOrd="3" destOrd="0" parTransId="{F81F9051-CD4B-49DD-BDCB-7E55298E21BB}" sibTransId="{E561BD31-48CF-47EF-809F-D0ABEBE3AA0E}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3481C561-5F4C-403A-8D94-C5B63512D6A2}" type="presOf" srcId="{626ECB40-78AD-45C1-B4F8-98993E4022C4}" destId="{7B4643DB-D14A-4EED-901C-0628815A3347}" srcOrd="0" destOrd="0" presId="urn:microsoft.com/office/officeart/2005/8/layout/hierarchy3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4AFA386D-295E-45D9-816C-F23B79F32532}" type="presParOf" srcId="{D3C25394-49F0-4C04-8D57-7DE02C9F961B}" destId="{243DCCE2-4EB5-4920-8826-B836AB0A1292}" srcOrd="6" destOrd="0" presId="urn:microsoft.com/office/officeart/2005/8/layout/hierarchy3"/>
    <dgm:cxn modelId="{BBED7795-6107-43BB-8A35-C238AC5EBE97}" type="presParOf" srcId="{D3C25394-49F0-4C04-8D57-7DE02C9F961B}" destId="{7B4643DB-D14A-4EED-901C-0628815A3347}" srcOrd="7" destOrd="0" presId="urn:microsoft.com/office/officeart/2005/8/layout/hierarchy3"/>
    <dgm:cxn modelId="{60084001-3BCD-4DE4-9891-8361F8457B21}" type="presParOf" srcId="{D3C25394-49F0-4C04-8D57-7DE02C9F961B}" destId="{DE036FC1-899D-4AD2-A55B-DF4943D9FF0C}" srcOrd="8" destOrd="0" presId="urn:microsoft.com/office/officeart/2005/8/layout/hierarchy3"/>
    <dgm:cxn modelId="{2D7B1AEB-6891-4739-AEC6-326D27A5EF53}" type="presParOf" srcId="{D3C25394-49F0-4C04-8D57-7DE02C9F961B}" destId="{A81E41CF-E00E-449A-944B-576C3025D309}" srcOrd="9" destOrd="0" presId="urn:microsoft.com/office/officeart/2005/8/layout/hierarchy3"/>
    <dgm:cxn modelId="{3F7675CA-7DD4-46EA-B553-F48D941C63C3}" type="presParOf" srcId="{D98A275F-32A4-4B4D-BFC2-03A5E67C12E1}" destId="{2611CBD2-8685-4631-8E2D-CAD6CDDB906D}" srcOrd="1" destOrd="0" presId="urn:microsoft.com/office/officeart/2005/8/layout/hierarchy3"/>
    <dgm:cxn modelId="{96797323-CFE4-43CF-B83E-F39CBFB4F753}" type="presParOf" srcId="{2611CBD2-8685-4631-8E2D-CAD6CDDB906D}" destId="{E64A5A28-B5A9-4DCC-B922-D447BCF82338}" srcOrd="0" destOrd="0" presId="urn:microsoft.com/office/officeart/2005/8/layout/hierarchy3"/>
    <dgm:cxn modelId="{71BE740A-EEF5-4CEB-94B3-91B94C69188E}" type="presParOf" srcId="{E64A5A28-B5A9-4DCC-B922-D447BCF82338}" destId="{7B58425A-EEE2-4898-917A-96C2B82E4003}" srcOrd="0" destOrd="0" presId="urn:microsoft.com/office/officeart/2005/8/layout/hierarchy3"/>
    <dgm:cxn modelId="{3E4AD72C-5B0F-4332-9AE2-E24A749D06EF}" type="presParOf" srcId="{E64A5A28-B5A9-4DCC-B922-D447BCF82338}" destId="{A44BEB63-C452-4D25-BEBF-BB5A6DEC5F51}" srcOrd="1" destOrd="0" presId="urn:microsoft.com/office/officeart/2005/8/layout/hierarchy3"/>
    <dgm:cxn modelId="{A2AF246C-E972-44E1-BAD4-40B893057262}" type="presParOf" srcId="{2611CBD2-8685-4631-8E2D-CAD6CDDB906D}" destId="{B91D3137-B6CE-45E7-A423-F66E245CA9ED}" srcOrd="1" destOrd="0" presId="urn:microsoft.com/office/officeart/2005/8/layout/hierarchy3"/>
    <dgm:cxn modelId="{48527B13-1B5B-406B-BB8C-BE9AB9373EAF}" type="presParOf" srcId="{B91D3137-B6CE-45E7-A423-F66E245CA9ED}" destId="{31BCB4F8-59A4-4358-A885-7479DC412C86}" srcOrd="0" destOrd="0" presId="urn:microsoft.com/office/officeart/2005/8/layout/hierarchy3"/>
    <dgm:cxn modelId="{470E3D05-E220-494A-85E0-56EE685A0399}" type="presParOf" srcId="{B91D3137-B6CE-45E7-A423-F66E245CA9ED}" destId="{1146AE67-7CF8-4BF5-891C-16417FD52F4E}" srcOrd="1" destOrd="0" presId="urn:microsoft.com/office/officeart/2005/8/layout/hierarchy3"/>
    <dgm:cxn modelId="{62D29AB9-96F3-47F9-8B60-CF81A0176129}" type="presParOf" srcId="{B91D3137-B6CE-45E7-A423-F66E245CA9ED}" destId="{9075A20B-2327-475B-8D29-D3A3D428CAE4}" srcOrd="2" destOrd="0" presId="urn:microsoft.com/office/officeart/2005/8/layout/hierarchy3"/>
    <dgm:cxn modelId="{17ACFC34-0562-4FFC-A786-FCD185FBE096}" type="presParOf" srcId="{B91D3137-B6CE-45E7-A423-F66E245CA9ED}" destId="{D7D74754-0E4D-4CDC-903B-564D3327B06B}" srcOrd="3" destOrd="0" presId="urn:microsoft.com/office/officeart/2005/8/layout/hierarchy3"/>
    <dgm:cxn modelId="{C38E05E3-13A1-4CC2-A53A-323594D1C1C5}" type="presParOf" srcId="{B91D3137-B6CE-45E7-A423-F66E245CA9ED}" destId="{68EC21CC-4117-4AA7-BAA8-3E8FF7B78EAA}" srcOrd="4" destOrd="0" presId="urn:microsoft.com/office/officeart/2005/8/layout/hierarchy3"/>
    <dgm:cxn modelId="{9BE55F23-F0DF-42A0-97F4-DA0873FA1D69}" type="presParOf" srcId="{B91D3137-B6CE-45E7-A423-F66E245CA9ED}" destId="{B2A0F14C-F947-45C5-915E-1A90D089610C}" srcOrd="5" destOrd="0" presId="urn:microsoft.com/office/officeart/2005/8/layout/hierarchy3"/>
    <dgm:cxn modelId="{8C4E035C-D1E9-4A06-AA2B-40A4B5EE74CC}" type="presParOf" srcId="{B91D3137-B6CE-45E7-A423-F66E245CA9ED}" destId="{5588548A-8F52-491E-BFB6-39C89C423DC8}" srcOrd="6" destOrd="0" presId="urn:microsoft.com/office/officeart/2005/8/layout/hierarchy3"/>
    <dgm:cxn modelId="{B943FD6A-309A-4D76-9C88-F4CB9CFB6826}" type="presParOf" srcId="{B91D3137-B6CE-45E7-A423-F66E245CA9ED}" destId="{72928965-D308-43FA-A572-A49D048DAC8D}" srcOrd="7" destOrd="0" presId="urn:microsoft.com/office/officeart/2005/8/layout/hierarchy3"/>
    <dgm:cxn modelId="{E0218B80-D396-4D5D-908E-D5FF14F2408B}" type="presParOf" srcId="{B91D3137-B6CE-45E7-A423-F66E245CA9ED}" destId="{2C962670-B0E2-47F1-8648-1177B769C99E}" srcOrd="8" destOrd="0" presId="urn:microsoft.com/office/officeart/2005/8/layout/hierarchy3"/>
    <dgm:cxn modelId="{6F1BEC13-7AF1-4DF5-A511-1A02AEBBE877}" type="presParOf" srcId="{B91D3137-B6CE-45E7-A423-F66E245CA9ED}" destId="{F8B82798-D1BF-46DA-8F03-D8B93CDB827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2995" y="95411"/>
          <a:ext cx="5842337" cy="734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 dirty="0">
              <a:solidFill>
                <a:srgbClr val="002060"/>
              </a:solidFill>
            </a:rPr>
            <a:t>Переваги</a:t>
          </a:r>
        </a:p>
      </dsp:txBody>
      <dsp:txXfrm>
        <a:off x="24517" y="116933"/>
        <a:ext cx="5799293" cy="691771"/>
      </dsp:txXfrm>
    </dsp:sp>
    <dsp:sp modelId="{2094169B-2E2C-4665-8E24-DE145E7D2F82}">
      <dsp:nvSpPr>
        <dsp:cNvPr id="0" name=""/>
        <dsp:cNvSpPr/>
      </dsp:nvSpPr>
      <dsp:spPr>
        <a:xfrm>
          <a:off x="587229" y="830227"/>
          <a:ext cx="584233" cy="43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838"/>
              </a:lnTo>
              <a:lnTo>
                <a:pt x="584233" y="43883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1171463" y="976506"/>
          <a:ext cx="4633791" cy="58511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>
              <a:solidFill>
                <a:schemeClr val="bg1"/>
              </a:solidFill>
            </a:rPr>
            <a:t>Реалістичність зображень</a:t>
          </a:r>
        </a:p>
      </dsp:txBody>
      <dsp:txXfrm>
        <a:off x="1188601" y="993644"/>
        <a:ext cx="4599515" cy="550842"/>
      </dsp:txXfrm>
    </dsp:sp>
    <dsp:sp modelId="{140D007A-E220-48B9-8DFE-99DA5BF95556}">
      <dsp:nvSpPr>
        <dsp:cNvPr id="0" name=""/>
        <dsp:cNvSpPr/>
      </dsp:nvSpPr>
      <dsp:spPr>
        <a:xfrm>
          <a:off x="587229" y="830227"/>
          <a:ext cx="584233" cy="1170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236"/>
              </a:lnTo>
              <a:lnTo>
                <a:pt x="584233" y="117023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1171463" y="1707904"/>
          <a:ext cx="4633791" cy="58511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>
              <a:solidFill>
                <a:schemeClr val="bg1"/>
              </a:solidFill>
            </a:rPr>
            <a:t>Природність кольорів</a:t>
          </a:r>
        </a:p>
      </dsp:txBody>
      <dsp:txXfrm>
        <a:off x="1188601" y="1725042"/>
        <a:ext cx="4599515" cy="550842"/>
      </dsp:txXfrm>
    </dsp:sp>
    <dsp:sp modelId="{C01C96E1-8215-4022-9A9C-F0D6A5340DAC}">
      <dsp:nvSpPr>
        <dsp:cNvPr id="0" name=""/>
        <dsp:cNvSpPr/>
      </dsp:nvSpPr>
      <dsp:spPr>
        <a:xfrm>
          <a:off x="587229" y="830227"/>
          <a:ext cx="584233" cy="2411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401"/>
              </a:lnTo>
              <a:lnTo>
                <a:pt x="584233" y="241140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1171463" y="2468792"/>
          <a:ext cx="4633791" cy="1545672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>
              <a:solidFill>
                <a:schemeClr val="bg1"/>
              </a:solidFill>
            </a:rPr>
            <a:t>Можливість роботи з фотографіями та сканованими зображеннями</a:t>
          </a:r>
        </a:p>
      </dsp:txBody>
      <dsp:txXfrm>
        <a:off x="1216734" y="2514063"/>
        <a:ext cx="4543249" cy="1455130"/>
      </dsp:txXfrm>
    </dsp:sp>
    <dsp:sp modelId="{7B58425A-EEE2-4898-917A-96C2B82E4003}">
      <dsp:nvSpPr>
        <dsp:cNvPr id="0" name=""/>
        <dsp:cNvSpPr/>
      </dsp:nvSpPr>
      <dsp:spPr>
        <a:xfrm>
          <a:off x="6137892" y="95411"/>
          <a:ext cx="5842337" cy="734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 dirty="0"/>
            <a:t>Недоліки</a:t>
          </a:r>
        </a:p>
      </dsp:txBody>
      <dsp:txXfrm>
        <a:off x="6159414" y="116933"/>
        <a:ext cx="5799293" cy="691771"/>
      </dsp:txXfrm>
    </dsp:sp>
    <dsp:sp modelId="{31BCB4F8-59A4-4358-A885-7479DC412C86}">
      <dsp:nvSpPr>
        <dsp:cNvPr id="0" name=""/>
        <dsp:cNvSpPr/>
      </dsp:nvSpPr>
      <dsp:spPr>
        <a:xfrm>
          <a:off x="6722126" y="830227"/>
          <a:ext cx="584233" cy="43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838"/>
              </a:lnTo>
              <a:lnTo>
                <a:pt x="584233" y="43883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7306360" y="976506"/>
          <a:ext cx="4633791" cy="58511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>
              <a:solidFill>
                <a:schemeClr val="bg1"/>
              </a:solidFill>
            </a:rPr>
            <a:t>Великий обсяг даних</a:t>
          </a:r>
        </a:p>
      </dsp:txBody>
      <dsp:txXfrm>
        <a:off x="7323498" y="993644"/>
        <a:ext cx="4599515" cy="550842"/>
      </dsp:txXfrm>
    </dsp:sp>
    <dsp:sp modelId="{9075A20B-2327-475B-8D29-D3A3D428CAE4}">
      <dsp:nvSpPr>
        <dsp:cNvPr id="0" name=""/>
        <dsp:cNvSpPr/>
      </dsp:nvSpPr>
      <dsp:spPr>
        <a:xfrm>
          <a:off x="6722126" y="830227"/>
          <a:ext cx="584233" cy="1465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707"/>
              </a:lnTo>
              <a:lnTo>
                <a:pt x="584233" y="146570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7306360" y="1707904"/>
          <a:ext cx="4633791" cy="117605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>
              <a:solidFill>
                <a:schemeClr val="bg1"/>
              </a:solidFill>
            </a:rPr>
            <a:t>Погіршення якості при збільшенні й зменшенні зображення</a:t>
          </a:r>
        </a:p>
      </dsp:txBody>
      <dsp:txXfrm>
        <a:off x="7340806" y="1742350"/>
        <a:ext cx="4564899" cy="1107166"/>
      </dsp:txXfrm>
    </dsp:sp>
    <dsp:sp modelId="{68EC21CC-4117-4AA7-BAA8-3E8FF7B78EAA}">
      <dsp:nvSpPr>
        <dsp:cNvPr id="0" name=""/>
        <dsp:cNvSpPr/>
      </dsp:nvSpPr>
      <dsp:spPr>
        <a:xfrm>
          <a:off x="6722126" y="830227"/>
          <a:ext cx="584233" cy="2492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575"/>
              </a:lnTo>
              <a:lnTo>
                <a:pt x="584233" y="249257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0F14C-F947-45C5-915E-1A90D089610C}">
      <dsp:nvSpPr>
        <dsp:cNvPr id="0" name=""/>
        <dsp:cNvSpPr/>
      </dsp:nvSpPr>
      <dsp:spPr>
        <a:xfrm>
          <a:off x="7306360" y="3030243"/>
          <a:ext cx="4633791" cy="58511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>
              <a:solidFill>
                <a:schemeClr val="bg1"/>
              </a:solidFill>
            </a:rPr>
            <a:t>Складність редагування</a:t>
          </a:r>
        </a:p>
      </dsp:txBody>
      <dsp:txXfrm>
        <a:off x="7323498" y="3047381"/>
        <a:ext cx="4599515" cy="550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3889" y="79895"/>
          <a:ext cx="5798670" cy="635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1" kern="1200" dirty="0">
              <a:solidFill>
                <a:srgbClr val="002060"/>
              </a:solidFill>
            </a:rPr>
            <a:t>Переваги</a:t>
          </a:r>
        </a:p>
      </dsp:txBody>
      <dsp:txXfrm>
        <a:off x="22505" y="98511"/>
        <a:ext cx="5761438" cy="598352"/>
      </dsp:txXfrm>
    </dsp:sp>
    <dsp:sp modelId="{2094169B-2E2C-4665-8E24-DE145E7D2F82}">
      <dsp:nvSpPr>
        <dsp:cNvPr id="0" name=""/>
        <dsp:cNvSpPr/>
      </dsp:nvSpPr>
      <dsp:spPr>
        <a:xfrm>
          <a:off x="583756" y="715480"/>
          <a:ext cx="579867" cy="75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084"/>
              </a:lnTo>
              <a:lnTo>
                <a:pt x="579867" y="75508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1163623" y="874377"/>
          <a:ext cx="4699250" cy="1192376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Невеликі за розміром файли зображень</a:t>
          </a:r>
        </a:p>
      </dsp:txBody>
      <dsp:txXfrm>
        <a:off x="1198547" y="909301"/>
        <a:ext cx="4629402" cy="1122528"/>
      </dsp:txXfrm>
    </dsp:sp>
    <dsp:sp modelId="{140D007A-E220-48B9-8DFE-99DA5BF95556}">
      <dsp:nvSpPr>
        <dsp:cNvPr id="0" name=""/>
        <dsp:cNvSpPr/>
      </dsp:nvSpPr>
      <dsp:spPr>
        <a:xfrm>
          <a:off x="583756" y="715480"/>
          <a:ext cx="579867" cy="210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357"/>
              </a:lnTo>
              <a:lnTo>
                <a:pt x="579867" y="210635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1163623" y="2225649"/>
          <a:ext cx="4699250" cy="1192376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Збереження якості після масштабування</a:t>
          </a:r>
        </a:p>
      </dsp:txBody>
      <dsp:txXfrm>
        <a:off x="1198547" y="2260573"/>
        <a:ext cx="4629402" cy="1122528"/>
      </dsp:txXfrm>
    </dsp:sp>
    <dsp:sp modelId="{C01C96E1-8215-4022-9A9C-F0D6A5340DAC}">
      <dsp:nvSpPr>
        <dsp:cNvPr id="0" name=""/>
        <dsp:cNvSpPr/>
      </dsp:nvSpPr>
      <dsp:spPr>
        <a:xfrm>
          <a:off x="583756" y="715480"/>
          <a:ext cx="579867" cy="345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629"/>
              </a:lnTo>
              <a:lnTo>
                <a:pt x="579867" y="3457629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1163623" y="3576922"/>
          <a:ext cx="4699250" cy="1192376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Простота редагування окремих елементів зображення</a:t>
          </a:r>
        </a:p>
      </dsp:txBody>
      <dsp:txXfrm>
        <a:off x="1198547" y="3611846"/>
        <a:ext cx="4629402" cy="1122528"/>
      </dsp:txXfrm>
    </dsp:sp>
    <dsp:sp modelId="{7B58425A-EEE2-4898-917A-96C2B82E4003}">
      <dsp:nvSpPr>
        <dsp:cNvPr id="0" name=""/>
        <dsp:cNvSpPr/>
      </dsp:nvSpPr>
      <dsp:spPr>
        <a:xfrm>
          <a:off x="6120351" y="79895"/>
          <a:ext cx="5798670" cy="635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1" kern="1200" dirty="0"/>
            <a:t>Недоліки</a:t>
          </a:r>
        </a:p>
      </dsp:txBody>
      <dsp:txXfrm>
        <a:off x="6138967" y="98511"/>
        <a:ext cx="5761438" cy="598352"/>
      </dsp:txXfrm>
    </dsp:sp>
    <dsp:sp modelId="{31BCB4F8-59A4-4358-A885-7479DC412C86}">
      <dsp:nvSpPr>
        <dsp:cNvPr id="0" name=""/>
        <dsp:cNvSpPr/>
      </dsp:nvSpPr>
      <dsp:spPr>
        <a:xfrm>
          <a:off x="6700219" y="715480"/>
          <a:ext cx="579867" cy="1106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594"/>
              </a:lnTo>
              <a:lnTo>
                <a:pt x="579867" y="110659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7280086" y="874377"/>
          <a:ext cx="4699250" cy="189539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Складність       реалістичного відтворення  об'єктів навколишнього середовища</a:t>
          </a:r>
        </a:p>
      </dsp:txBody>
      <dsp:txXfrm>
        <a:off x="7335600" y="929891"/>
        <a:ext cx="4588222" cy="1784368"/>
      </dsp:txXfrm>
    </dsp:sp>
    <dsp:sp modelId="{9075A20B-2327-475B-8D29-D3A3D428CAE4}">
      <dsp:nvSpPr>
        <dsp:cNvPr id="0" name=""/>
        <dsp:cNvSpPr/>
      </dsp:nvSpPr>
      <dsp:spPr>
        <a:xfrm>
          <a:off x="6700219" y="715480"/>
          <a:ext cx="579867" cy="3160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887"/>
              </a:lnTo>
              <a:lnTo>
                <a:pt x="579867" y="316088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7280086" y="2928670"/>
          <a:ext cx="4699250" cy="189539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Відсутність пристроїв для автоматизованого створення зображення</a:t>
          </a:r>
        </a:p>
      </dsp:txBody>
      <dsp:txXfrm>
        <a:off x="7335600" y="2984184"/>
        <a:ext cx="4588222" cy="1784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6624" y="137380"/>
          <a:ext cx="5825361" cy="638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i="1" kern="1200" dirty="0">
              <a:solidFill>
                <a:srgbClr val="002060"/>
              </a:solidFill>
            </a:rPr>
            <a:t>Растрове зображення</a:t>
          </a:r>
        </a:p>
      </dsp:txBody>
      <dsp:txXfrm>
        <a:off x="25325" y="156081"/>
        <a:ext cx="5787959" cy="601108"/>
      </dsp:txXfrm>
    </dsp:sp>
    <dsp:sp modelId="{2094169B-2E2C-4665-8E24-DE145E7D2F82}">
      <dsp:nvSpPr>
        <dsp:cNvPr id="0" name=""/>
        <dsp:cNvSpPr/>
      </dsp:nvSpPr>
      <dsp:spPr>
        <a:xfrm>
          <a:off x="589160" y="775891"/>
          <a:ext cx="582536" cy="478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882"/>
              </a:lnTo>
              <a:lnTo>
                <a:pt x="582536" y="47888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1171696" y="935519"/>
          <a:ext cx="4369833" cy="638510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solidFill>
                <a:schemeClr val="bg1"/>
              </a:solidFill>
            </a:rPr>
            <a:t>Складається з набору пікселів</a:t>
          </a:r>
        </a:p>
      </dsp:txBody>
      <dsp:txXfrm>
        <a:off x="1190397" y="954220"/>
        <a:ext cx="4332431" cy="601108"/>
      </dsp:txXfrm>
    </dsp:sp>
    <dsp:sp modelId="{140D007A-E220-48B9-8DFE-99DA5BF95556}">
      <dsp:nvSpPr>
        <dsp:cNvPr id="0" name=""/>
        <dsp:cNvSpPr/>
      </dsp:nvSpPr>
      <dsp:spPr>
        <a:xfrm>
          <a:off x="589160" y="775891"/>
          <a:ext cx="582536" cy="127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021"/>
              </a:lnTo>
              <a:lnTo>
                <a:pt x="582536" y="127702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1171696" y="1733657"/>
          <a:ext cx="4369833" cy="638510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solidFill>
                <a:schemeClr val="bg1"/>
              </a:solidFill>
            </a:rPr>
            <a:t>Більші обсяги файлів. Обсяг залежить від розмірів зображення</a:t>
          </a:r>
        </a:p>
      </dsp:txBody>
      <dsp:txXfrm>
        <a:off x="1190397" y="1752358"/>
        <a:ext cx="4332431" cy="601108"/>
      </dsp:txXfrm>
    </dsp:sp>
    <dsp:sp modelId="{C01C96E1-8215-4022-9A9C-F0D6A5340DAC}">
      <dsp:nvSpPr>
        <dsp:cNvPr id="0" name=""/>
        <dsp:cNvSpPr/>
      </dsp:nvSpPr>
      <dsp:spPr>
        <a:xfrm>
          <a:off x="589160" y="775891"/>
          <a:ext cx="582536" cy="2075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159"/>
              </a:lnTo>
              <a:lnTo>
                <a:pt x="582536" y="2075159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1171696" y="2531795"/>
          <a:ext cx="4369833" cy="638510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У разі збільшення зображення якість погіршується</a:t>
          </a:r>
          <a:endParaRPr lang="uk-UA" sz="1600" i="1" kern="1200" dirty="0">
            <a:solidFill>
              <a:schemeClr val="bg1"/>
            </a:solidFill>
          </a:endParaRPr>
        </a:p>
      </dsp:txBody>
      <dsp:txXfrm>
        <a:off x="1190397" y="2550496"/>
        <a:ext cx="4332431" cy="601108"/>
      </dsp:txXfrm>
    </dsp:sp>
    <dsp:sp modelId="{243DCCE2-4EB5-4920-8826-B836AB0A1292}">
      <dsp:nvSpPr>
        <dsp:cNvPr id="0" name=""/>
        <dsp:cNvSpPr/>
      </dsp:nvSpPr>
      <dsp:spPr>
        <a:xfrm>
          <a:off x="589160" y="775891"/>
          <a:ext cx="582536" cy="2873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297"/>
              </a:lnTo>
              <a:lnTo>
                <a:pt x="582536" y="287329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43DB-D14A-4EED-901C-0628815A3347}">
      <dsp:nvSpPr>
        <dsp:cNvPr id="0" name=""/>
        <dsp:cNvSpPr/>
      </dsp:nvSpPr>
      <dsp:spPr>
        <a:xfrm>
          <a:off x="1171696" y="3329933"/>
          <a:ext cx="4369833" cy="638510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solidFill>
                <a:schemeClr val="bg1"/>
              </a:solidFill>
            </a:rPr>
            <a:t>Дозволяють отримати зображення фотографічної якості</a:t>
          </a:r>
        </a:p>
      </dsp:txBody>
      <dsp:txXfrm>
        <a:off x="1190397" y="3348634"/>
        <a:ext cx="4332431" cy="601108"/>
      </dsp:txXfrm>
    </dsp:sp>
    <dsp:sp modelId="{DE036FC1-899D-4AD2-A55B-DF4943D9FF0C}">
      <dsp:nvSpPr>
        <dsp:cNvPr id="0" name=""/>
        <dsp:cNvSpPr/>
      </dsp:nvSpPr>
      <dsp:spPr>
        <a:xfrm>
          <a:off x="589160" y="775891"/>
          <a:ext cx="582536" cy="3671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1435"/>
              </a:lnTo>
              <a:lnTo>
                <a:pt x="582536" y="367143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41CF-E00E-449A-944B-576C3025D309}">
      <dsp:nvSpPr>
        <dsp:cNvPr id="0" name=""/>
        <dsp:cNvSpPr/>
      </dsp:nvSpPr>
      <dsp:spPr>
        <a:xfrm>
          <a:off x="1171696" y="4128071"/>
          <a:ext cx="4369833" cy="638510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solidFill>
                <a:schemeClr val="bg1"/>
              </a:solidFill>
            </a:rPr>
            <a:t>Застосовують для зберігання </a:t>
          </a:r>
          <a:r>
            <a:rPr lang="uk-UA" sz="1600" i="1" kern="1200" dirty="0" err="1">
              <a:solidFill>
                <a:schemeClr val="bg1"/>
              </a:solidFill>
            </a:rPr>
            <a:t>фотограффй</a:t>
          </a:r>
          <a:r>
            <a:rPr lang="uk-UA" sz="1600" i="1" kern="1200" dirty="0">
              <a:solidFill>
                <a:schemeClr val="bg1"/>
              </a:solidFill>
            </a:rPr>
            <a:t>, творів живопису тощо</a:t>
          </a:r>
        </a:p>
      </dsp:txBody>
      <dsp:txXfrm>
        <a:off x="1190397" y="4146772"/>
        <a:ext cx="4332431" cy="601108"/>
      </dsp:txXfrm>
    </dsp:sp>
    <dsp:sp modelId="{7B58425A-EEE2-4898-917A-96C2B82E4003}">
      <dsp:nvSpPr>
        <dsp:cNvPr id="0" name=""/>
        <dsp:cNvSpPr/>
      </dsp:nvSpPr>
      <dsp:spPr>
        <a:xfrm>
          <a:off x="6151240" y="137380"/>
          <a:ext cx="5825361" cy="638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i="1" kern="1200" dirty="0"/>
            <a:t>Векторне зображення</a:t>
          </a:r>
        </a:p>
      </dsp:txBody>
      <dsp:txXfrm>
        <a:off x="6169941" y="156081"/>
        <a:ext cx="5787959" cy="601108"/>
      </dsp:txXfrm>
    </dsp:sp>
    <dsp:sp modelId="{31BCB4F8-59A4-4358-A885-7479DC412C86}">
      <dsp:nvSpPr>
        <dsp:cNvPr id="0" name=""/>
        <dsp:cNvSpPr/>
      </dsp:nvSpPr>
      <dsp:spPr>
        <a:xfrm>
          <a:off x="6733776" y="775891"/>
          <a:ext cx="582536" cy="478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882"/>
              </a:lnTo>
              <a:lnTo>
                <a:pt x="582536" y="47888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7316312" y="935519"/>
          <a:ext cx="4369833" cy="638510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solidFill>
                <a:schemeClr val="bg1"/>
              </a:solidFill>
            </a:rPr>
            <a:t>Складаються з об’єктів, описаних математично</a:t>
          </a:r>
        </a:p>
      </dsp:txBody>
      <dsp:txXfrm>
        <a:off x="7335013" y="954220"/>
        <a:ext cx="4332431" cy="601108"/>
      </dsp:txXfrm>
    </dsp:sp>
    <dsp:sp modelId="{9075A20B-2327-475B-8D29-D3A3D428CAE4}">
      <dsp:nvSpPr>
        <dsp:cNvPr id="0" name=""/>
        <dsp:cNvSpPr/>
      </dsp:nvSpPr>
      <dsp:spPr>
        <a:xfrm>
          <a:off x="6733776" y="775891"/>
          <a:ext cx="582536" cy="127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021"/>
              </a:lnTo>
              <a:lnTo>
                <a:pt x="582536" y="127702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7316312" y="1733657"/>
          <a:ext cx="4369833" cy="638510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solidFill>
                <a:schemeClr val="bg1"/>
              </a:solidFill>
            </a:rPr>
            <a:t>Менші обсяги файлів. Обсяг залежить від кількості об’єктів на зображенні</a:t>
          </a:r>
        </a:p>
      </dsp:txBody>
      <dsp:txXfrm>
        <a:off x="7335013" y="1752358"/>
        <a:ext cx="4332431" cy="601108"/>
      </dsp:txXfrm>
    </dsp:sp>
    <dsp:sp modelId="{68EC21CC-4117-4AA7-BAA8-3E8FF7B78EAA}">
      <dsp:nvSpPr>
        <dsp:cNvPr id="0" name=""/>
        <dsp:cNvSpPr/>
      </dsp:nvSpPr>
      <dsp:spPr>
        <a:xfrm>
          <a:off x="6733776" y="775891"/>
          <a:ext cx="582536" cy="2075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159"/>
              </a:lnTo>
              <a:lnTo>
                <a:pt x="582536" y="2075159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0F14C-F947-45C5-915E-1A90D089610C}">
      <dsp:nvSpPr>
        <dsp:cNvPr id="0" name=""/>
        <dsp:cNvSpPr/>
      </dsp:nvSpPr>
      <dsp:spPr>
        <a:xfrm>
          <a:off x="7316312" y="2531795"/>
          <a:ext cx="4369833" cy="638510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solidFill>
                <a:schemeClr val="bg1"/>
              </a:solidFill>
            </a:rPr>
            <a:t>У разі збільшення якість не погіршується</a:t>
          </a:r>
        </a:p>
      </dsp:txBody>
      <dsp:txXfrm>
        <a:off x="7335013" y="2550496"/>
        <a:ext cx="4332431" cy="601108"/>
      </dsp:txXfrm>
    </dsp:sp>
    <dsp:sp modelId="{5588548A-8F52-491E-BFB6-39C89C423DC8}">
      <dsp:nvSpPr>
        <dsp:cNvPr id="0" name=""/>
        <dsp:cNvSpPr/>
      </dsp:nvSpPr>
      <dsp:spPr>
        <a:xfrm>
          <a:off x="6733776" y="775891"/>
          <a:ext cx="582536" cy="2873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297"/>
              </a:lnTo>
              <a:lnTo>
                <a:pt x="582536" y="287329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28965-D308-43FA-A572-A49D048DAC8D}">
      <dsp:nvSpPr>
        <dsp:cNvPr id="0" name=""/>
        <dsp:cNvSpPr/>
      </dsp:nvSpPr>
      <dsp:spPr>
        <a:xfrm>
          <a:off x="7316312" y="3329933"/>
          <a:ext cx="4369833" cy="638510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solidFill>
                <a:schemeClr val="bg1"/>
              </a:solidFill>
            </a:rPr>
            <a:t>Не дозволяють точно передати перехід від одного кольору до іншого</a:t>
          </a:r>
        </a:p>
      </dsp:txBody>
      <dsp:txXfrm>
        <a:off x="7335013" y="3348634"/>
        <a:ext cx="4332431" cy="601108"/>
      </dsp:txXfrm>
    </dsp:sp>
    <dsp:sp modelId="{2C962670-B0E2-47F1-8648-1177B769C99E}">
      <dsp:nvSpPr>
        <dsp:cNvPr id="0" name=""/>
        <dsp:cNvSpPr/>
      </dsp:nvSpPr>
      <dsp:spPr>
        <a:xfrm>
          <a:off x="6733776" y="775891"/>
          <a:ext cx="582536" cy="3671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1435"/>
              </a:lnTo>
              <a:lnTo>
                <a:pt x="582536" y="367143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82798-D1BF-46DA-8F03-D8B93CDB827B}">
      <dsp:nvSpPr>
        <dsp:cNvPr id="0" name=""/>
        <dsp:cNvSpPr/>
      </dsp:nvSpPr>
      <dsp:spPr>
        <a:xfrm>
          <a:off x="7316312" y="4128071"/>
          <a:ext cx="4369833" cy="638510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noProof="0" dirty="0">
              <a:solidFill>
                <a:schemeClr val="bg1"/>
              </a:solidFill>
            </a:rPr>
            <a:t>Застосовують для зберігання креслень, ділової графіки, шрифтів тощо</a:t>
          </a:r>
        </a:p>
      </dsp:txBody>
      <dsp:txXfrm>
        <a:off x="7335013" y="4146772"/>
        <a:ext cx="4332431" cy="60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6732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03.08.2021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Растрові та векторні зображення, їхні </a:t>
            </a:r>
            <a:r>
              <a:rPr lang="uk-UA" sz="4000" dirty="0" smtClean="0"/>
              <a:t>властивості</a:t>
            </a:r>
            <a:r>
              <a:rPr lang="uk-UA" sz="4000" dirty="0" smtClean="0"/>
              <a:t>.</a:t>
            </a:r>
            <a:r>
              <a:rPr sz="4000" smtClean="0"/>
              <a:t> Формати файлів растрових і векторних зображень.</a:t>
            </a:r>
            <a:r>
              <a:rPr lang="uk-UA" sz="4000" dirty="0" smtClean="0"/>
              <a:t> </a:t>
            </a:r>
            <a:endParaRPr lang="uk-UA" sz="4000" dirty="0"/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2</a:t>
            </a:r>
          </a:p>
        </p:txBody>
      </p:sp>
      <p:pic>
        <p:nvPicPr>
          <p:cNvPr id="9" name="Рисунок 8" descr="palette icon">
            <a:extLst>
              <a:ext uri="{FF2B5EF4-FFF2-40B4-BE49-F238E27FC236}">
                <a16:creationId xmlns:a16="http://schemas.microsoft.com/office/drawing/2014/main" xmlns="" id="{3180DEBE-A6CD-4C46-A759-7B6FC67A07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772" y="3657599"/>
            <a:ext cx="2759501" cy="275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olor, design, draw, pencil, pencils icon">
            <a:extLst>
              <a:ext uri="{FF2B5EF4-FFF2-40B4-BE49-F238E27FC236}">
                <a16:creationId xmlns:a16="http://schemas.microsoft.com/office/drawing/2014/main" xmlns="" id="{019FDD3E-D3E9-45FF-8459-0DE2C965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1940" y="3667537"/>
            <a:ext cx="2455563" cy="24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 знаєте ви, що...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3998547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Сучасні смартфони мають камери, які можуть створювати фотографії, що містять від 5 до 20 мільйонів пікселів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(5-20 </a:t>
            </a:r>
            <a:r>
              <a:rPr lang="uk-UA" sz="2800" b="1" i="1" kern="0" dirty="0" err="1">
                <a:solidFill>
                  <a:srgbClr val="FFFFFF"/>
                </a:solidFill>
              </a:rPr>
              <a:t>Мп</a:t>
            </a:r>
            <a:r>
              <a:rPr lang="uk-UA" sz="2800" b="1" i="1" kern="0" dirty="0">
                <a:solidFill>
                  <a:srgbClr val="FFFFFF"/>
                </a:solidFill>
              </a:rPr>
              <a:t>). </a:t>
            </a:r>
          </a:p>
        </p:txBody>
      </p:sp>
      <p:pic>
        <p:nvPicPr>
          <p:cNvPr id="8194" name="Picture 2" descr="Пов’язане зображення">
            <a:extLst>
              <a:ext uri="{FF2B5EF4-FFF2-40B4-BE49-F238E27FC236}">
                <a16:creationId xmlns:a16="http://schemas.microsoft.com/office/drawing/2014/main" xmlns="" id="{37D03BD9-0A42-47B4-BB7E-DA6903C6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610" y="1196762"/>
            <a:ext cx="7574743" cy="53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50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 знаєте ви, що...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7" y="1196763"/>
            <a:ext cx="887534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колір кожного пікселя буде кодуватися </a:t>
            </a:r>
            <a:r>
              <a:rPr lang="uk-UA" sz="2800" b="1" i="1" kern="0" dirty="0">
                <a:solidFill>
                  <a:srgbClr val="FFFF00"/>
                </a:solidFill>
              </a:rPr>
              <a:t>24 бітами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3 байтами</a:t>
            </a:r>
            <a:r>
              <a:rPr lang="uk-UA" sz="2800" b="1" i="1" kern="0" dirty="0">
                <a:solidFill>
                  <a:srgbClr val="FFFFFF"/>
                </a:solidFill>
              </a:rPr>
              <a:t>, то розмір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такої фотографії з </a:t>
            </a:r>
            <a:r>
              <a:rPr lang="uk-UA" sz="2800" b="1" i="1" kern="0" dirty="0">
                <a:solidFill>
                  <a:srgbClr val="FFFF00"/>
                </a:solidFill>
              </a:rPr>
              <a:t>15 000 000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пікселів</a:t>
            </a:r>
            <a:r>
              <a:rPr lang="uk-UA" sz="2800" b="1" i="1" kern="0" dirty="0">
                <a:solidFill>
                  <a:srgbClr val="FFFFFF"/>
                </a:solidFill>
              </a:rPr>
              <a:t> буде </a:t>
            </a:r>
            <a:r>
              <a:rPr lang="uk-UA" sz="2800" b="1" i="1" kern="0" dirty="0">
                <a:solidFill>
                  <a:srgbClr val="FFFF00"/>
                </a:solidFill>
              </a:rPr>
              <a:t>45 000 000 байт</a:t>
            </a:r>
            <a:r>
              <a:rPr lang="uk-UA" sz="2800" b="1" i="1" kern="0" dirty="0">
                <a:solidFill>
                  <a:srgbClr val="FFFFFF"/>
                </a:solidFill>
              </a:rPr>
              <a:t>, або приблизно </a:t>
            </a:r>
            <a:r>
              <a:rPr lang="uk-UA" sz="2800" b="1" i="1" kern="0" dirty="0">
                <a:solidFill>
                  <a:srgbClr val="FFFF00"/>
                </a:solidFill>
              </a:rPr>
              <a:t>42,9 </a:t>
            </a:r>
            <a:r>
              <a:rPr lang="uk-UA" sz="2800" b="1" i="1" kern="0" dirty="0" err="1">
                <a:solidFill>
                  <a:srgbClr val="FFFF00"/>
                </a:solidFill>
              </a:rPr>
              <a:t>Мбайт</a:t>
            </a:r>
            <a:r>
              <a:rPr lang="uk-UA" sz="2800" b="1" i="1" kern="0" dirty="0">
                <a:solidFill>
                  <a:srgbClr val="FFFFFF"/>
                </a:solidFill>
              </a:rPr>
              <a:t>. Тому більшість пристроїв за замовчуванням виконує стиснення даних і файл зображення, наприклад формату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E83906-DA1E-4E42-9B29-8F68D479A885}"/>
              </a:ext>
            </a:extLst>
          </p:cNvPr>
          <p:cNvSpPr txBox="1"/>
          <p:nvPr/>
        </p:nvSpPr>
        <p:spPr>
          <a:xfrm>
            <a:off x="72007" y="487015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має розмір приблизно.</a:t>
            </a:r>
          </a:p>
        </p:txBody>
      </p:sp>
      <p:pic>
        <p:nvPicPr>
          <p:cNvPr id="9218" name="Picture 2" descr="document, extension, file, format, jpg icon">
            <a:extLst>
              <a:ext uri="{FF2B5EF4-FFF2-40B4-BE49-F238E27FC236}">
                <a16:creationId xmlns:a16="http://schemas.microsoft.com/office/drawing/2014/main" xmlns="" id="{A03BDF39-0528-4125-AC91-6DF33667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6933" y="1196763"/>
            <a:ext cx="2709876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9BD25F-2733-45F9-BBC1-814FA2B16660}"/>
              </a:ext>
            </a:extLst>
          </p:cNvPr>
          <p:cNvSpPr txBox="1"/>
          <p:nvPr/>
        </p:nvSpPr>
        <p:spPr>
          <a:xfrm>
            <a:off x="72007" y="5527333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5 </a:t>
            </a:r>
            <a:r>
              <a:rPr lang="uk-UA" sz="5400" b="1" i="1" kern="0" dirty="0" err="1">
                <a:solidFill>
                  <a:srgbClr val="FFFFFF"/>
                </a:solidFill>
              </a:rPr>
              <a:t>Мбайт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95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растрова графіка описує зображення з використанням кольорових крапок — </a:t>
            </a:r>
            <a:r>
              <a:rPr lang="uk-UA" sz="2800" b="1" i="1" kern="0" dirty="0">
                <a:solidFill>
                  <a:srgbClr val="FFFF00"/>
                </a:solidFill>
              </a:rPr>
              <a:t>пікселів</a:t>
            </a:r>
            <a:r>
              <a:rPr lang="uk-UA" sz="2800" b="1" i="1" kern="0" dirty="0">
                <a:solidFill>
                  <a:srgbClr val="FFFFFF"/>
                </a:solidFill>
              </a:rPr>
              <a:t>, то у векторній графіці базовим елементом є </a:t>
            </a:r>
            <a:r>
              <a:rPr lang="uk-UA" sz="2800" b="1" i="1" kern="0" dirty="0">
                <a:solidFill>
                  <a:srgbClr val="FFFF00"/>
                </a:solidFill>
              </a:rPr>
              <a:t>лінія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320BE1-9C44-4343-9167-232C1F3B0D04}"/>
              </a:ext>
            </a:extLst>
          </p:cNvPr>
          <p:cNvSpPr txBox="1"/>
          <p:nvPr/>
        </p:nvSpPr>
        <p:spPr>
          <a:xfrm>
            <a:off x="1403648" y="2661760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Векторне зображення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зображення, що складається з геометричних об'єктів (ліній, кіл, кривих тощо), які описуються математичними рівняннями, —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графічних примітивів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7967D3B0-28A1-494B-AFBC-D2D1FF17F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000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векторне зображення&quot;">
            <a:extLst>
              <a:ext uri="{FF2B5EF4-FFF2-40B4-BE49-F238E27FC236}">
                <a16:creationId xmlns:a16="http://schemas.microsoft.com/office/drawing/2014/main" xmlns="" id="{63510E29-2A7F-466E-A422-603043DF8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82" b="15572"/>
          <a:stretch/>
        </p:blipFill>
        <p:spPr bwMode="auto">
          <a:xfrm>
            <a:off x="790864" y="4557644"/>
            <a:ext cx="10421169" cy="21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01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Векторне</a:t>
            </a:r>
            <a:r>
              <a:rPr lang="uk-UA" sz="2800" b="1" i="1" kern="0" dirty="0">
                <a:solidFill>
                  <a:srgbClr val="FFFFFF"/>
                </a:solidFill>
              </a:rPr>
              <a:t> зображення будується з окремих базових об'єктів —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графічних примітивів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2C7BCEA-B711-4009-AC09-002BB7158C70}"/>
              </a:ext>
            </a:extLst>
          </p:cNvPr>
          <p:cNvSpPr/>
          <p:nvPr/>
        </p:nvSpPr>
        <p:spPr>
          <a:xfrm>
            <a:off x="72008" y="226823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Відрізків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A2820961-62AD-4F94-B4B2-2BE8E96463EC}"/>
              </a:ext>
            </a:extLst>
          </p:cNvPr>
          <p:cNvSpPr/>
          <p:nvPr/>
        </p:nvSpPr>
        <p:spPr>
          <a:xfrm>
            <a:off x="3125138" y="226823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Багато-кутників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C16B3E80-6CC8-48EC-A6FF-5672F079CD76}"/>
              </a:ext>
            </a:extLst>
          </p:cNvPr>
          <p:cNvSpPr/>
          <p:nvPr/>
        </p:nvSpPr>
        <p:spPr>
          <a:xfrm>
            <a:off x="6178267" y="226823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Кривих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5C167BA-D960-4E52-9F2B-6278F2B7720F}"/>
              </a:ext>
            </a:extLst>
          </p:cNvPr>
          <p:cNvSpPr/>
          <p:nvPr/>
        </p:nvSpPr>
        <p:spPr>
          <a:xfrm>
            <a:off x="9229550" y="2270150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Овалів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C3B56740-BAFD-4BC6-8058-2CD102C2836C}"/>
              </a:ext>
            </a:extLst>
          </p:cNvPr>
          <p:cNvCxnSpPr/>
          <p:nvPr/>
        </p:nvCxnSpPr>
        <p:spPr>
          <a:xfrm flipV="1">
            <a:off x="157316" y="4001729"/>
            <a:ext cx="2723536" cy="2251587"/>
          </a:xfrm>
          <a:prstGeom prst="line">
            <a:avLst/>
          </a:prstGeom>
          <a:ln w="342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abstract, geomatry, geometric, polygon, shape icon">
            <a:extLst>
              <a:ext uri="{FF2B5EF4-FFF2-40B4-BE49-F238E27FC236}">
                <a16:creationId xmlns:a16="http://schemas.microsoft.com/office/drawing/2014/main" xmlns="" id="{F741093F-6E98-4811-BD25-951A61ADD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138" y="3740947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rrow, curve, windy icon">
            <a:extLst>
              <a:ext uri="{FF2B5EF4-FFF2-40B4-BE49-F238E27FC236}">
                <a16:creationId xmlns:a16="http://schemas.microsoft.com/office/drawing/2014/main" xmlns="" id="{9E874C89-6EC1-499F-8462-754F30A70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485" y="3773835"/>
            <a:ext cx="2808843" cy="28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32D2A32-CF5D-42E3-AB87-C51787721A70}"/>
              </a:ext>
            </a:extLst>
          </p:cNvPr>
          <p:cNvSpPr/>
          <p:nvPr/>
        </p:nvSpPr>
        <p:spPr>
          <a:xfrm>
            <a:off x="9500262" y="3773835"/>
            <a:ext cx="2345635" cy="280884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4883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Графічні    примітиви    характеризуються  такими  властивостями: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67EBC022-BE5D-4375-B460-31412A669808}"/>
              </a:ext>
            </a:extLst>
          </p:cNvPr>
          <p:cNvSpPr/>
          <p:nvPr/>
        </p:nvSpPr>
        <p:spPr>
          <a:xfrm>
            <a:off x="72007" y="2254095"/>
            <a:ext cx="3973050" cy="13445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Кольором і товщиною контуру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5F9685C-C5CA-46EA-B651-B2798F3A1E99}"/>
              </a:ext>
            </a:extLst>
          </p:cNvPr>
          <p:cNvSpPr/>
          <p:nvPr/>
        </p:nvSpPr>
        <p:spPr>
          <a:xfrm>
            <a:off x="4110552" y="2254095"/>
            <a:ext cx="3973050" cy="13445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Кольором і способом заливки внутрішньої області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40F17FD-B9BB-4B7F-960B-8536C2282A25}"/>
              </a:ext>
            </a:extLst>
          </p:cNvPr>
          <p:cNvSpPr/>
          <p:nvPr/>
        </p:nvSpPr>
        <p:spPr>
          <a:xfrm>
            <a:off x="8149100" y="2254095"/>
            <a:ext cx="3973050" cy="13445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Розміром  та іншими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28B99A-6E90-442F-8E1F-A1A2A86508EC}"/>
              </a:ext>
            </a:extLst>
          </p:cNvPr>
          <p:cNvSpPr txBox="1"/>
          <p:nvPr/>
        </p:nvSpPr>
        <p:spPr>
          <a:xfrm>
            <a:off x="72008" y="570436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Збільшення розмірів   зображення   не  впливає на його якість.</a:t>
            </a:r>
          </a:p>
        </p:txBody>
      </p:sp>
      <p:pic>
        <p:nvPicPr>
          <p:cNvPr id="7170" name="Picture 2" descr="cloud, contour, frame, stroke, wire icon">
            <a:extLst>
              <a:ext uri="{FF2B5EF4-FFF2-40B4-BE49-F238E27FC236}">
                <a16:creationId xmlns:a16="http://schemas.microsoft.com/office/drawing/2014/main" xmlns="" id="{1FE59195-8544-4FFE-AF16-788399A6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320" y="3397304"/>
            <a:ext cx="2492423" cy="249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rush, colour, drawing, paint, plate, sketch, tool icon">
            <a:extLst>
              <a:ext uri="{FF2B5EF4-FFF2-40B4-BE49-F238E27FC236}">
                <a16:creationId xmlns:a16="http://schemas.microsoft.com/office/drawing/2014/main" xmlns="" id="{A4C2C39F-1597-4793-9126-6B177A03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135" y="3673259"/>
            <a:ext cx="1941884" cy="19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ngle, ruler, triangle icon">
            <a:extLst>
              <a:ext uri="{FF2B5EF4-FFF2-40B4-BE49-F238E27FC236}">
                <a16:creationId xmlns:a16="http://schemas.microsoft.com/office/drawing/2014/main" xmlns="" id="{4DE15C0E-9E02-4F34-945A-8EDFB47F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6312" y="3673259"/>
            <a:ext cx="1978625" cy="19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78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побудови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круга достатньо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вказати: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E8321ED-70C1-4073-AB7A-315A0AF19D08}"/>
              </a:ext>
            </a:extLst>
          </p:cNvPr>
          <p:cNvSpPr/>
          <p:nvPr/>
        </p:nvSpPr>
        <p:spPr>
          <a:xfrm>
            <a:off x="77547" y="1801824"/>
            <a:ext cx="2887061" cy="14526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Координати центра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C961DEE8-CE29-4574-B7A1-4DADD47AB0E5}"/>
              </a:ext>
            </a:extLst>
          </p:cNvPr>
          <p:cNvSpPr/>
          <p:nvPr/>
        </p:nvSpPr>
        <p:spPr>
          <a:xfrm>
            <a:off x="3130677" y="1801824"/>
            <a:ext cx="2887061" cy="14526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Радіус круга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2435D2F-DAB6-43A0-9EA0-D31864E72BC3}"/>
              </a:ext>
            </a:extLst>
          </p:cNvPr>
          <p:cNvSpPr/>
          <p:nvPr/>
        </p:nvSpPr>
        <p:spPr>
          <a:xfrm>
            <a:off x="6183806" y="1801824"/>
            <a:ext cx="2887061" cy="14526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Товщину, стиль і колір лінії кола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B061093-0377-4F4C-9242-1C5C851FA981}"/>
              </a:ext>
            </a:extLst>
          </p:cNvPr>
          <p:cNvSpPr/>
          <p:nvPr/>
        </p:nvSpPr>
        <p:spPr>
          <a:xfrm>
            <a:off x="9235089" y="1803742"/>
            <a:ext cx="2887061" cy="14526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Колір   заливки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1266" name="Picture 2" descr="axis, chart, coordinates icon">
            <a:extLst>
              <a:ext uri="{FF2B5EF4-FFF2-40B4-BE49-F238E27FC236}">
                <a16:creationId xmlns:a16="http://schemas.microsoft.com/office/drawing/2014/main" xmlns="" id="{F90C8509-DB99-4CB3-946B-2A0609F5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33" y="3336318"/>
            <a:ext cx="2883475" cy="28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orm, geometry, measure, radius, round icon">
            <a:extLst>
              <a:ext uri="{FF2B5EF4-FFF2-40B4-BE49-F238E27FC236}">
                <a16:creationId xmlns:a16="http://schemas.microsoft.com/office/drawing/2014/main" xmlns="" id="{FB68FBD0-D96B-4ECD-A0DC-958BF87A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677" y="3336318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6BE31D83-9761-45DB-989D-377C91E87CA4}"/>
              </a:ext>
            </a:extLst>
          </p:cNvPr>
          <p:cNvSpPr/>
          <p:nvPr/>
        </p:nvSpPr>
        <p:spPr>
          <a:xfrm>
            <a:off x="6235729" y="3386448"/>
            <a:ext cx="2783213" cy="2783213"/>
          </a:xfrm>
          <a:prstGeom prst="ellipse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A3577AF1-7D90-460F-86CD-7A3D188CAC6B}"/>
              </a:ext>
            </a:extLst>
          </p:cNvPr>
          <p:cNvSpPr/>
          <p:nvPr/>
        </p:nvSpPr>
        <p:spPr>
          <a:xfrm>
            <a:off x="9235088" y="3336318"/>
            <a:ext cx="2887061" cy="2887061"/>
          </a:xfrm>
          <a:prstGeom prst="ellipse">
            <a:avLst/>
          </a:prstGeom>
          <a:solidFill>
            <a:srgbClr val="7030A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5523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900316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  результаті   розмір  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  з векторним зображенням буде набагато меншим, ніж у растровій графіці. Причому розмір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векторного зображення не залежить від розмірів зображення. </a:t>
            </a:r>
          </a:p>
        </p:txBody>
      </p:sp>
      <p:pic>
        <p:nvPicPr>
          <p:cNvPr id="6" name="Picture 6" descr="amount, cancel, clear, coins, delete, money icon">
            <a:extLst>
              <a:ext uri="{FF2B5EF4-FFF2-40B4-BE49-F238E27FC236}">
                <a16:creationId xmlns:a16="http://schemas.microsoft.com/office/drawing/2014/main" xmlns="" id="{F41C4EDC-B1E8-4A22-A910-6E90E2B9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836" y="1196763"/>
            <a:ext cx="267765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EA-5E1E-469B-ACE4-1BD5F51B3A65}"/>
              </a:ext>
            </a:extLst>
          </p:cNvPr>
          <p:cNvSpPr txBox="1"/>
          <p:nvPr/>
        </p:nvSpPr>
        <p:spPr>
          <a:xfrm>
            <a:off x="72008" y="4008788"/>
            <a:ext cx="818708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Бо збільшення розмірів зображення приводить тільки до зміни значень деяких його властивостей, не збільшуючи загальної кількості даних.</a:t>
            </a:r>
          </a:p>
        </p:txBody>
      </p:sp>
      <p:pic>
        <p:nvPicPr>
          <p:cNvPr id="8" name="Picture 2" descr="Пов’язане зображення">
            <a:extLst>
              <a:ext uri="{FF2B5EF4-FFF2-40B4-BE49-F238E27FC236}">
                <a16:creationId xmlns:a16="http://schemas.microsoft.com/office/drawing/2014/main" xmlns="" id="{88C2E3C9-BB95-468E-BFA7-37785E8D5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2" t="7604" r="3757" b="4016"/>
          <a:stretch/>
        </p:blipFill>
        <p:spPr bwMode="auto">
          <a:xfrm>
            <a:off x="8447181" y="4016346"/>
            <a:ext cx="3596311" cy="26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452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Недоліком векторної графіки є «неприродність» малюнка. Природа «уникає» прямих ліній, і не завжди малюнок можна скласти з кіл і прямих ліній без втрати якості.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D1972A-ADBE-49B1-A6B0-DF2872054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846" y="3705108"/>
            <a:ext cx="3164276" cy="29594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9B47D8-D2B3-49E6-A6B3-C32F26382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111" y="3705108"/>
            <a:ext cx="3328122" cy="29697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EA7736-47B3-428C-BB29-26DE71B9D817}"/>
              </a:ext>
            </a:extLst>
          </p:cNvPr>
          <p:cNvSpPr txBox="1"/>
          <p:nvPr/>
        </p:nvSpPr>
        <p:spPr>
          <a:xfrm>
            <a:off x="72007" y="3081212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Растрове зображення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F5BE2A-1010-480B-88D8-A96F5EDBFBCE}"/>
              </a:ext>
            </a:extLst>
          </p:cNvPr>
          <p:cNvSpPr txBox="1"/>
          <p:nvPr/>
        </p:nvSpPr>
        <p:spPr>
          <a:xfrm>
            <a:off x="6149819" y="3081212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Векторне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209779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Через це векторну графіку використовують здебільшого для побудови: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C85698E2-D5E4-4B92-B558-90A1AA86EEDF}"/>
              </a:ext>
            </a:extLst>
          </p:cNvPr>
          <p:cNvSpPr/>
          <p:nvPr/>
        </p:nvSpPr>
        <p:spPr>
          <a:xfrm>
            <a:off x="72008" y="2278064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Креслень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60EB6C30-6682-4B60-9689-B9776D38CAB6}"/>
              </a:ext>
            </a:extLst>
          </p:cNvPr>
          <p:cNvSpPr/>
          <p:nvPr/>
        </p:nvSpPr>
        <p:spPr>
          <a:xfrm>
            <a:off x="3125138" y="2278064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Технічних та стилізованих малюнків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AC0FBCF-74D1-419D-B813-8F3EDEE66EF8}"/>
              </a:ext>
            </a:extLst>
          </p:cNvPr>
          <p:cNvSpPr/>
          <p:nvPr/>
        </p:nvSpPr>
        <p:spPr>
          <a:xfrm>
            <a:off x="6178267" y="2278064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Шрифтів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660F524-C597-4C09-81A3-E5FEE787EF6C}"/>
              </a:ext>
            </a:extLst>
          </p:cNvPr>
          <p:cNvSpPr/>
          <p:nvPr/>
        </p:nvSpPr>
        <p:spPr>
          <a:xfrm>
            <a:off x="9229550" y="227998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Карт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850BA6-6B2F-46A5-BA50-F75C1199B70B}"/>
              </a:ext>
            </a:extLst>
          </p:cNvPr>
          <p:cNvSpPr txBox="1"/>
          <p:nvPr/>
        </p:nvSpPr>
        <p:spPr>
          <a:xfrm>
            <a:off x="72008" y="5569979"/>
            <a:ext cx="1069207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Крім того, у векторних малюнках нечітко відтворюється </a:t>
            </a:r>
            <a:r>
              <a:rPr lang="uk-UA" sz="2800" b="1" i="1" kern="0" dirty="0" err="1">
                <a:solidFill>
                  <a:schemeClr val="bg1"/>
                </a:solidFill>
              </a:rPr>
              <a:t>колористичність</a:t>
            </a:r>
            <a:r>
              <a:rPr lang="uk-UA" sz="2800" b="1" i="1" kern="0" dirty="0">
                <a:solidFill>
                  <a:schemeClr val="bg1"/>
                </a:solidFill>
              </a:rPr>
              <a:t> відтінків.</a:t>
            </a:r>
          </a:p>
        </p:txBody>
      </p:sp>
      <p:pic>
        <p:nvPicPr>
          <p:cNvPr id="16386" name="Picture 2" descr="palette, swatches icon">
            <a:extLst>
              <a:ext uri="{FF2B5EF4-FFF2-40B4-BE49-F238E27FC236}">
                <a16:creationId xmlns:a16="http://schemas.microsoft.com/office/drawing/2014/main" xmlns="" id="{DF6AAE0D-D3A2-4B15-B765-343A7AC5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3409" y="5509484"/>
            <a:ext cx="1243202" cy="12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ompose, edit, pencil, write icon">
            <a:extLst>
              <a:ext uri="{FF2B5EF4-FFF2-40B4-BE49-F238E27FC236}">
                <a16:creationId xmlns:a16="http://schemas.microsoft.com/office/drawing/2014/main" xmlns="" id="{9C87D97A-3F98-43AC-815E-210201DFB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33" y="3703742"/>
            <a:ext cx="1729409" cy="17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rawing, education, knowledge, learning, study, technical icon">
            <a:extLst>
              <a:ext uri="{FF2B5EF4-FFF2-40B4-BE49-F238E27FC236}">
                <a16:creationId xmlns:a16="http://schemas.microsoft.com/office/drawing/2014/main" xmlns="" id="{3582AA1A-E57C-4EE0-934C-C55A7629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009" y="3703742"/>
            <a:ext cx="1737317" cy="17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28, font, type icon">
            <a:extLst>
              <a:ext uri="{FF2B5EF4-FFF2-40B4-BE49-F238E27FC236}">
                <a16:creationId xmlns:a16="http://schemas.microsoft.com/office/drawing/2014/main" xmlns="" id="{8CC5B048-2E09-4E98-99F5-5C5F332D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141" y="3703742"/>
            <a:ext cx="1911311" cy="19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map icon">
            <a:extLst>
              <a:ext uri="{FF2B5EF4-FFF2-40B4-BE49-F238E27FC236}">
                <a16:creationId xmlns:a16="http://schemas.microsoft.com/office/drawing/2014/main" xmlns="" id="{01DECDC0-5003-4D19-88AD-3974959F9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1489" y="3634972"/>
            <a:ext cx="1983182" cy="19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636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Основна перевага векторної графіки полягає у можливості довільно масштабувати й повертати зображення без втрати якості.</a:t>
            </a:r>
          </a:p>
        </p:txBody>
      </p:sp>
      <p:pic>
        <p:nvPicPr>
          <p:cNvPr id="8" name="Picture 2" descr="Результат пошуку зображень за запитом &quot;векторна графіка&quot;">
            <a:extLst>
              <a:ext uri="{FF2B5EF4-FFF2-40B4-BE49-F238E27FC236}">
                <a16:creationId xmlns:a16="http://schemas.microsoft.com/office/drawing/2014/main" xmlns="" id="{434D235D-31AE-4877-B850-37981ECBF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5" r="4742"/>
          <a:stretch/>
        </p:blipFill>
        <p:spPr bwMode="auto">
          <a:xfrm>
            <a:off x="1546614" y="2706387"/>
            <a:ext cx="9100930" cy="384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82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Растрові та 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способу побудови та кодування графічного зображення, розрізняють зображення: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4E6563-1DA4-48AF-A388-76D6EA303F30}"/>
              </a:ext>
            </a:extLst>
          </p:cNvPr>
          <p:cNvSpPr txBox="1"/>
          <p:nvPr/>
        </p:nvSpPr>
        <p:spPr>
          <a:xfrm>
            <a:off x="72007" y="2278064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Растрові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95950A-1DDD-4B25-AE42-ACB5770D69CC}"/>
              </a:ext>
            </a:extLst>
          </p:cNvPr>
          <p:cNvSpPr txBox="1"/>
          <p:nvPr/>
        </p:nvSpPr>
        <p:spPr>
          <a:xfrm>
            <a:off x="6149819" y="2278064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Векторні</a:t>
            </a:r>
          </a:p>
        </p:txBody>
      </p:sp>
      <p:pic>
        <p:nvPicPr>
          <p:cNvPr id="8" name="Picture 2" descr="Пов’язане зображення">
            <a:extLst>
              <a:ext uri="{FF2B5EF4-FFF2-40B4-BE49-F238E27FC236}">
                <a16:creationId xmlns:a16="http://schemas.microsoft.com/office/drawing/2014/main" xmlns="" id="{722DBD15-FB1A-4E6A-8708-137AC2A0D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2" t="7604" r="3757" b="4016"/>
          <a:stretch/>
        </p:blipFill>
        <p:spPr bwMode="auto">
          <a:xfrm>
            <a:off x="6691259" y="3113144"/>
            <a:ext cx="4889449" cy="35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ов’язане зображення">
            <a:extLst>
              <a:ext uri="{FF2B5EF4-FFF2-40B4-BE49-F238E27FC236}">
                <a16:creationId xmlns:a16="http://schemas.microsoft.com/office/drawing/2014/main" xmlns="" id="{0250966B-EF48-4D43-98EE-1B79848BC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20"/>
          <a:stretch/>
        </p:blipFill>
        <p:spPr bwMode="auto">
          <a:xfrm>
            <a:off x="611075" y="3113144"/>
            <a:ext cx="4894194" cy="34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03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Переваги та недоліки</a:t>
            </a:r>
            <a:br>
              <a:rPr lang="uk-UA" dirty="0"/>
            </a:br>
            <a:r>
              <a:rPr lang="uk-UA" dirty="0"/>
              <a:t>різних видів графіки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Переваги та недоліки </a:t>
            </a:r>
            <a:r>
              <a:rPr lang="uk-UA" sz="2700" b="1" i="1" kern="0" dirty="0">
                <a:solidFill>
                  <a:srgbClr val="FFFF00"/>
                </a:solidFill>
              </a:rPr>
              <a:t>векторних зображень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2EE512F8-DC4F-4FC8-BCA8-3EE566C476FD}"/>
              </a:ext>
            </a:extLst>
          </p:cNvPr>
          <p:cNvGraphicFramePr/>
          <p:nvPr>
            <p:extLst/>
          </p:nvPr>
        </p:nvGraphicFramePr>
        <p:xfrm>
          <a:off x="44651" y="1673817"/>
          <a:ext cx="11983226" cy="490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1858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15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роботи з векторними зображеннями розроблено такі програми, як: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5F5C91FF-D89A-47B4-A338-A4EB430D130B}"/>
              </a:ext>
            </a:extLst>
          </p:cNvPr>
          <p:cNvSpPr/>
          <p:nvPr/>
        </p:nvSpPr>
        <p:spPr>
          <a:xfrm>
            <a:off x="72008" y="225840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FF"/>
                </a:solidFill>
              </a:rPr>
              <a:t>Inkscape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118F55D-13CA-4143-9126-19F285C5E9BB}"/>
              </a:ext>
            </a:extLst>
          </p:cNvPr>
          <p:cNvSpPr/>
          <p:nvPr/>
        </p:nvSpPr>
        <p:spPr>
          <a:xfrm>
            <a:off x="4110553" y="225840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FF"/>
                </a:solidFill>
              </a:rPr>
              <a:t>CorelDRAW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52BCC3F-B060-4BB5-8C1E-BC9F5EE715B3}"/>
              </a:ext>
            </a:extLst>
          </p:cNvPr>
          <p:cNvSpPr/>
          <p:nvPr/>
        </p:nvSpPr>
        <p:spPr>
          <a:xfrm>
            <a:off x="8149101" y="225840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Adobe Illustrator </a:t>
            </a:r>
            <a:r>
              <a:rPr lang="uk-UA" sz="3200" b="1" i="1" kern="0" dirty="0">
                <a:solidFill>
                  <a:srgbClr val="FFFFFF"/>
                </a:solidFill>
              </a:rPr>
              <a:t>та ін.</a:t>
            </a:r>
          </a:p>
        </p:txBody>
      </p:sp>
      <p:pic>
        <p:nvPicPr>
          <p:cNvPr id="8194" name="Picture 2" descr="Пов’язане зображення">
            <a:extLst>
              <a:ext uri="{FF2B5EF4-FFF2-40B4-BE49-F238E27FC236}">
                <a16:creationId xmlns:a16="http://schemas.microsoft.com/office/drawing/2014/main" xmlns="" id="{D2CDE181-A1BD-46A4-83E2-EAD882D4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85" y="3551061"/>
            <a:ext cx="3135095" cy="3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rel, draw icon">
            <a:extLst>
              <a:ext uri="{FF2B5EF4-FFF2-40B4-BE49-F238E27FC236}">
                <a16:creationId xmlns:a16="http://schemas.microsoft.com/office/drawing/2014/main" xmlns="" id="{23DAC7FD-98DC-4D46-9E6A-DD844CCE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776" y="3658306"/>
            <a:ext cx="2920604" cy="29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dobe, design, illustrator icon">
            <a:extLst>
              <a:ext uri="{FF2B5EF4-FFF2-40B4-BE49-F238E27FC236}">
                <a16:creationId xmlns:a16="http://schemas.microsoft.com/office/drawing/2014/main" xmlns="" id="{8D42696A-2B28-4BBB-AF23-8637959E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720" y="3658306"/>
            <a:ext cx="3113811" cy="31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10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Растрові та векторні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Порівняємо особливості растрового й векторного зображень.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A42751ED-9355-4EC7-B410-CB8477862477}"/>
              </a:ext>
            </a:extLst>
          </p:cNvPr>
          <p:cNvGraphicFramePr/>
          <p:nvPr>
            <p:extLst/>
          </p:nvPr>
        </p:nvGraphicFramePr>
        <p:xfrm>
          <a:off x="44651" y="1673817"/>
          <a:ext cx="11983226" cy="490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4543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036FC1-899D-4AD2-A55B-DF4943D9F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DE036FC1-899D-4AD2-A55B-DF4943D9F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1E41CF-E00E-449A-944B-576C3025D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A81E41CF-E00E-449A-944B-576C3025D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EC21CC-4117-4AA7-BAA8-3E8FF7B78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9">
                                            <p:graphicEl>
                                              <a:dgm id="{68EC21CC-4117-4AA7-BAA8-3E8FF7B78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0F14C-F947-45C5-915E-1A90D0896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">
                                            <p:graphicEl>
                                              <a:dgm id="{B2A0F14C-F947-45C5-915E-1A90D0896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88548A-8F52-491E-BFB6-39C89C423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9">
                                            <p:graphicEl>
                                              <a:dgm id="{5588548A-8F52-491E-BFB6-39C89C423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928965-D308-43FA-A572-A49D048DA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9">
                                            <p:graphicEl>
                                              <a:dgm id="{72928965-D308-43FA-A572-A49D048DA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962670-B0E2-47F1-8648-1177B769C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9">
                                            <p:graphicEl>
                                              <a:dgm id="{2C962670-B0E2-47F1-8648-1177B769C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82798-D1BF-46DA-8F03-D8B93CDB8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">
                                            <p:graphicEl>
                                              <a:dgm id="{F8B82798-D1BF-46DA-8F03-D8B93CDB8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9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Формати файлів растрових і векторних зображень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91162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деякі формати графічних зображень.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0943B4-E375-418E-8DD9-94F47E933055}"/>
              </a:ext>
            </a:extLst>
          </p:cNvPr>
          <p:cNvSpPr txBox="1"/>
          <p:nvPr/>
        </p:nvSpPr>
        <p:spPr>
          <a:xfrm>
            <a:off x="1995948" y="1540425"/>
            <a:ext cx="10123476" cy="150810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Формат застосовують для збереження растрових зображень без стиснення, тому файли мають великий обсяг. Він дає змогу використовувати палітру з близько 16 млн кольорів.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5B4C94C-AC1D-461E-94D6-0B8363AB6D07}"/>
              </a:ext>
            </a:extLst>
          </p:cNvPr>
          <p:cNvSpPr/>
          <p:nvPr/>
        </p:nvSpPr>
        <p:spPr>
          <a:xfrm>
            <a:off x="72008" y="1540425"/>
            <a:ext cx="1815786" cy="1508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BMP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A66F7C-031C-4AAB-8861-5C4C1C03A326}"/>
              </a:ext>
            </a:extLst>
          </p:cNvPr>
          <p:cNvSpPr txBox="1"/>
          <p:nvPr/>
        </p:nvSpPr>
        <p:spPr>
          <a:xfrm>
            <a:off x="1995948" y="3159764"/>
            <a:ext cx="10123476" cy="186204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Формат застосовують для збереження растрових зображень зі стисненням без втрати якості. Його палітра підтримує від 65536 до понад 4 млрд кольорів, а також прозорість. Колір зображення в цьому форматі відтворюється однаково на будь-якому комп'ютері.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AD50171-B22D-42B0-926F-A5ED656AB34D}"/>
              </a:ext>
            </a:extLst>
          </p:cNvPr>
          <p:cNvSpPr/>
          <p:nvPr/>
        </p:nvSpPr>
        <p:spPr>
          <a:xfrm>
            <a:off x="72008" y="3154110"/>
            <a:ext cx="1815786" cy="18677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27BCF5-6782-4F37-A1A3-D3730C749890}"/>
              </a:ext>
            </a:extLst>
          </p:cNvPr>
          <p:cNvSpPr txBox="1"/>
          <p:nvPr/>
        </p:nvSpPr>
        <p:spPr>
          <a:xfrm>
            <a:off x="1995948" y="5133046"/>
            <a:ext cx="10123476" cy="150810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Формат використовується багатьма програмами, зокрема й векторним графічним редактором </a:t>
            </a:r>
            <a:r>
              <a:rPr lang="en-US" sz="2300" b="1" i="1" kern="0" dirty="0" err="1">
                <a:solidFill>
                  <a:srgbClr val="FFFFFF"/>
                </a:solidFill>
              </a:rPr>
              <a:t>Inkscape</a:t>
            </a:r>
            <a:r>
              <a:rPr lang="en-US" sz="2300" b="1" i="1" kern="0" dirty="0">
                <a:solidFill>
                  <a:srgbClr val="FFFFFF"/>
                </a:solidFill>
              </a:rPr>
              <a:t>. </a:t>
            </a:r>
            <a:r>
              <a:rPr lang="uk-UA" sz="2300" b="1" i="1" kern="0" dirty="0">
                <a:solidFill>
                  <a:srgbClr val="FFFFFF"/>
                </a:solidFill>
              </a:rPr>
              <a:t>Файл може містити графічні примітиви, растрові малюнки, текст, анімацію, інтерактивні елементи.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CF12EFA0-DB10-4A2F-A5C3-35EFE291DFDB}"/>
              </a:ext>
            </a:extLst>
          </p:cNvPr>
          <p:cNvSpPr/>
          <p:nvPr/>
        </p:nvSpPr>
        <p:spPr>
          <a:xfrm>
            <a:off x="72008" y="5127392"/>
            <a:ext cx="1815786" cy="15137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SVG</a:t>
            </a:r>
          </a:p>
        </p:txBody>
      </p:sp>
    </p:spTree>
    <p:extLst>
      <p:ext uri="{BB962C8B-B14F-4D97-AF65-F5344CB8AC3E}">
        <p14:creationId xmlns:p14="http://schemas.microsoft.com/office/powerpoint/2010/main" xmlns="" val="272679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Формати файлів растрових і векторних зображень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формати графічних зображень.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0943B4-E375-418E-8DD9-94F47E933055}"/>
              </a:ext>
            </a:extLst>
          </p:cNvPr>
          <p:cNvSpPr txBox="1"/>
          <p:nvPr/>
        </p:nvSpPr>
        <p:spPr>
          <a:xfrm>
            <a:off x="2190750" y="1825563"/>
            <a:ext cx="9928674" cy="23083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Формат застосовують для збереження растрових зображень зі стисненням за рахунок втрати якості: менший файл — нижча якість. Зберігши зображення, не можна відтворити його початковий вигляд. Малий розмір файлів дозволяє працювати з фотографіями та в Інтернеті.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5B4C94C-AC1D-461E-94D6-0B8363AB6D07}"/>
              </a:ext>
            </a:extLst>
          </p:cNvPr>
          <p:cNvSpPr/>
          <p:nvPr/>
        </p:nvSpPr>
        <p:spPr>
          <a:xfrm>
            <a:off x="72008" y="1825563"/>
            <a:ext cx="2061593" cy="23083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JPG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A66F7C-031C-4AAB-8861-5C4C1C03A326}"/>
              </a:ext>
            </a:extLst>
          </p:cNvPr>
          <p:cNvSpPr txBox="1"/>
          <p:nvPr/>
        </p:nvSpPr>
        <p:spPr>
          <a:xfrm>
            <a:off x="2190750" y="4239467"/>
            <a:ext cx="9928674" cy="23083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Формат використовують переважно для стиснення растрових зображень, які містять здебільшого одноколірні ділянки (логотипи, написи, схеми). Підтримує палітру всього з 256 вибраних кольорів, проте дозволяє зберігати прозорість окремих ділянок зображення й анімацію.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AD50171-B22D-42B0-926F-A5ED656AB34D}"/>
              </a:ext>
            </a:extLst>
          </p:cNvPr>
          <p:cNvSpPr/>
          <p:nvPr/>
        </p:nvSpPr>
        <p:spPr>
          <a:xfrm>
            <a:off x="72008" y="4239467"/>
            <a:ext cx="2061593" cy="23083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GIF</a:t>
            </a:r>
          </a:p>
        </p:txBody>
      </p:sp>
    </p:spTree>
    <p:extLst>
      <p:ext uri="{BB962C8B-B14F-4D97-AF65-F5344CB8AC3E}">
        <p14:creationId xmlns:p14="http://schemas.microsoft.com/office/powerpoint/2010/main" xmlns="" val="290720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Формати файлів растрових і векторних зображень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Популярні програми для роботи з векторною графікою мають власні формати: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B11F54-8E11-4962-B3EF-1E7C63191E92}"/>
              </a:ext>
            </a:extLst>
          </p:cNvPr>
          <p:cNvSpPr txBox="1"/>
          <p:nvPr/>
        </p:nvSpPr>
        <p:spPr>
          <a:xfrm>
            <a:off x="69280" y="2221664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CDR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224632-4CA7-4593-8CC7-6EBA5E84067D}"/>
              </a:ext>
            </a:extLst>
          </p:cNvPr>
          <p:cNvSpPr txBox="1"/>
          <p:nvPr/>
        </p:nvSpPr>
        <p:spPr>
          <a:xfrm>
            <a:off x="6147092" y="2221664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АІ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6399CF-F737-4EAC-A7F5-8AE39E15F756}"/>
              </a:ext>
            </a:extLst>
          </p:cNvPr>
          <p:cNvSpPr txBox="1"/>
          <p:nvPr/>
        </p:nvSpPr>
        <p:spPr>
          <a:xfrm>
            <a:off x="2190750" y="5099712"/>
            <a:ext cx="992867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Відкритий формат для обміну графічними даними між програмами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4E6B6C78-A17E-4964-BAF6-22239099F3CB}"/>
              </a:ext>
            </a:extLst>
          </p:cNvPr>
          <p:cNvSpPr/>
          <p:nvPr/>
        </p:nvSpPr>
        <p:spPr>
          <a:xfrm>
            <a:off x="72008" y="5099712"/>
            <a:ext cx="2061593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DXF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CC0B3-8CB9-4F09-9856-A96D088D6876}"/>
              </a:ext>
            </a:extLst>
          </p:cNvPr>
          <p:cNvSpPr txBox="1"/>
          <p:nvPr/>
        </p:nvSpPr>
        <p:spPr>
          <a:xfrm>
            <a:off x="3470787" y="6001503"/>
            <a:ext cx="8648636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Підтримують векторну і растрову графіку.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F5D77AB-6E8C-42AF-9C65-70593B1C91DB}"/>
              </a:ext>
            </a:extLst>
          </p:cNvPr>
          <p:cNvSpPr/>
          <p:nvPr/>
        </p:nvSpPr>
        <p:spPr>
          <a:xfrm>
            <a:off x="72007" y="6001503"/>
            <a:ext cx="3310290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CGM, WMF, EPS</a:t>
            </a:r>
          </a:p>
        </p:txBody>
      </p:sp>
      <p:pic>
        <p:nvPicPr>
          <p:cNvPr id="15" name="Picture 4" descr="corel, draw icon">
            <a:extLst>
              <a:ext uri="{FF2B5EF4-FFF2-40B4-BE49-F238E27FC236}">
                <a16:creationId xmlns:a16="http://schemas.microsoft.com/office/drawing/2014/main" xmlns="" id="{7D4CE5BA-D205-463F-8256-081E6D323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8650" y="2999475"/>
            <a:ext cx="2035701" cy="20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be, design, illustrator icon">
            <a:extLst>
              <a:ext uri="{FF2B5EF4-FFF2-40B4-BE49-F238E27FC236}">
                <a16:creationId xmlns:a16="http://schemas.microsoft.com/office/drawing/2014/main" xmlns="" id="{E4D5D6A7-864D-4C8A-8540-65B863CE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0981" y="2898584"/>
            <a:ext cx="2141183" cy="21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4485C10-FC43-416D-8B30-7A2D45BA7640}"/>
              </a:ext>
            </a:extLst>
          </p:cNvPr>
          <p:cNvSpPr/>
          <p:nvPr/>
        </p:nvSpPr>
        <p:spPr>
          <a:xfrm>
            <a:off x="72008" y="2973470"/>
            <a:ext cx="3933901" cy="20554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FF"/>
                </a:solidFill>
              </a:rPr>
              <a:t>CorelDRAW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3DD15449-F42C-4338-BA47-40193A2D335F}"/>
              </a:ext>
            </a:extLst>
          </p:cNvPr>
          <p:cNvSpPr/>
          <p:nvPr/>
        </p:nvSpPr>
        <p:spPr>
          <a:xfrm>
            <a:off x="6147092" y="2973469"/>
            <a:ext cx="3783489" cy="20554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Adobe Illustrator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72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Формати файлів растрових і векторних зображень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8BA196-82E8-4FFD-8FB5-E7585CA585B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розміщення на веб-сторінках в Інтернеті використовують растрові зображення у форматах: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E2021-9D6F-4082-8772-3798FD5080CA}"/>
              </a:ext>
            </a:extLst>
          </p:cNvPr>
          <p:cNvSpPr txBox="1"/>
          <p:nvPr/>
        </p:nvSpPr>
        <p:spPr>
          <a:xfrm>
            <a:off x="72007" y="2267580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JPG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6CB2B3-9C09-4CAD-9BD1-6D5DA3606572}"/>
              </a:ext>
            </a:extLst>
          </p:cNvPr>
          <p:cNvSpPr txBox="1"/>
          <p:nvPr/>
        </p:nvSpPr>
        <p:spPr>
          <a:xfrm>
            <a:off x="4110553" y="2267580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GIF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E873F2-DBC3-4F52-8968-7B19CA4940D0}"/>
              </a:ext>
            </a:extLst>
          </p:cNvPr>
          <p:cNvSpPr txBox="1"/>
          <p:nvPr/>
        </p:nvSpPr>
        <p:spPr>
          <a:xfrm>
            <a:off x="8149099" y="2267580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PNG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3E2B4B-8B0E-408A-9B3B-D253C52C24DB}"/>
              </a:ext>
            </a:extLst>
          </p:cNvPr>
          <p:cNvSpPr txBox="1"/>
          <p:nvPr/>
        </p:nvSpPr>
        <p:spPr>
          <a:xfrm>
            <a:off x="72008" y="512003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 ці формати передбачають стискання даних і файли мають менший обсяг, ніж відповідні файли форматів без стискання.</a:t>
            </a:r>
          </a:p>
        </p:txBody>
      </p:sp>
      <p:pic>
        <p:nvPicPr>
          <p:cNvPr id="7170" name="Picture 2" descr="document, extension, file, jpg icon">
            <a:extLst>
              <a:ext uri="{FF2B5EF4-FFF2-40B4-BE49-F238E27FC236}">
                <a16:creationId xmlns:a16="http://schemas.microsoft.com/office/drawing/2014/main" xmlns="" id="{CE399FCC-9020-4ECA-BB1C-91375049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118" y="3162308"/>
            <a:ext cx="1454827" cy="18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cument, extension, file icon">
            <a:extLst>
              <a:ext uri="{FF2B5EF4-FFF2-40B4-BE49-F238E27FC236}">
                <a16:creationId xmlns:a16="http://schemas.microsoft.com/office/drawing/2014/main" xmlns="" id="{39DF8B2A-0B2C-470E-A96A-8AEE1553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8210" y="3133641"/>
            <a:ext cx="1454827" cy="18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if, image icon">
            <a:extLst>
              <a:ext uri="{FF2B5EF4-FFF2-40B4-BE49-F238E27FC236}">
                <a16:creationId xmlns:a16="http://schemas.microsoft.com/office/drawing/2014/main" xmlns="" id="{F119B95B-1BD7-40AB-970C-62894749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471" y="3054921"/>
            <a:ext cx="2047214" cy="20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6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82327" y="5445224"/>
            <a:ext cx="4497879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5400" b="1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графіка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27C956-4B6C-4F53-8188-40F69E954C12}"/>
              </a:ext>
            </a:extLst>
          </p:cNvPr>
          <p:cNvSpPr txBox="1"/>
          <p:nvPr/>
        </p:nvSpPr>
        <p:spPr>
          <a:xfrm>
            <a:off x="119263" y="5456831"/>
            <a:ext cx="5985972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Векторна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3AF37773-9D4E-4203-A4DE-E395CD11A7FA}"/>
              </a:ext>
            </a:extLst>
          </p:cNvPr>
          <p:cNvGrpSpPr/>
          <p:nvPr/>
        </p:nvGrpSpPr>
        <p:grpSpPr>
          <a:xfrm>
            <a:off x="2189018" y="1202699"/>
            <a:ext cx="7396255" cy="2108917"/>
            <a:chOff x="-231054" y="1424044"/>
            <a:chExt cx="9654177" cy="27527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F7D6B225-213D-4DAC-B9A6-2CB023565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1054" y="1424044"/>
              <a:ext cx="7629525" cy="275272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0E74B28-F299-403E-A88B-7A9BB0F58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5723" y="1598324"/>
              <a:ext cx="2057400" cy="2257425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xmlns="" id="{D721E66F-F231-42A0-BEC3-7BE9F036F9AE}"/>
              </a:ext>
            </a:extLst>
          </p:cNvPr>
          <p:cNvGrpSpPr/>
          <p:nvPr/>
        </p:nvGrpSpPr>
        <p:grpSpPr>
          <a:xfrm>
            <a:off x="1187989" y="3328654"/>
            <a:ext cx="9457289" cy="2087025"/>
            <a:chOff x="-1128569" y="2898431"/>
            <a:chExt cx="12344400" cy="27241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AACC8F6B-EA0E-40C2-9CF5-647BAF824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128569" y="2898431"/>
              <a:ext cx="7372350" cy="272415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B029B2DE-9A9A-4317-BD40-C4B4E4E1B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3781" y="2994000"/>
              <a:ext cx="4972050" cy="2447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9898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smtClean="0"/>
              <a:t>Дай </a:t>
            </a:r>
            <a:r>
              <a:rPr lang="uk-UA" dirty="0"/>
              <a:t>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є елементарним об'єктом растрового зображення? Опишіть його властивості.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2836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переваги й недоліки растрового зображення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2968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яких об'єктів складається векторне зображення? Чим вони характеризуються?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86189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переваги й недоліки векторного зображення?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466464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Назвіть найпоширеніші формати растрових  і векторних зображень.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1065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10" name="Рисунок 9" descr="palette icon">
            <a:extLst>
              <a:ext uri="{FF2B5EF4-FFF2-40B4-BE49-F238E27FC236}">
                <a16:creationId xmlns:a16="http://schemas.microsoft.com/office/drawing/2014/main" xmlns="" id="{318D2A21-7A9C-40B8-8FC1-C3AB54AE0F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772" y="3657599"/>
            <a:ext cx="2759501" cy="275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olor, design, draw, pencil, pencils icon">
            <a:extLst>
              <a:ext uri="{FF2B5EF4-FFF2-40B4-BE49-F238E27FC236}">
                <a16:creationId xmlns:a16="http://schemas.microsoft.com/office/drawing/2014/main" xmlns="" id="{267D8DBF-CB01-4B49-BE1B-F6536A024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1940" y="3667537"/>
            <a:ext cx="2455563" cy="24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339D03-7E4F-4020-8325-F541CF43B108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Растрове зображення 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зображення, що являє собою набір пікселів, кожний із яких має певний колір.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F8A8F0B0-FA43-483F-AD37-93482391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02731B-A64E-4DC9-B3A5-572509B63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3" r="6547"/>
          <a:stretch/>
        </p:blipFill>
        <p:spPr>
          <a:xfrm>
            <a:off x="1374269" y="2652301"/>
            <a:ext cx="9445619" cy="40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33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C89DB6-9FA1-48E5-A1C9-ED82C26131EA}"/>
              </a:ext>
            </a:extLst>
          </p:cNvPr>
          <p:cNvSpPr txBox="1"/>
          <p:nvPr/>
        </p:nvSpPr>
        <p:spPr>
          <a:xfrm>
            <a:off x="72008" y="1196763"/>
            <a:ext cx="809795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Растрове</a:t>
            </a:r>
            <a:r>
              <a:rPr lang="uk-UA" sz="2800" b="1" i="1" kern="0" dirty="0">
                <a:solidFill>
                  <a:schemeClr val="bg1"/>
                </a:solidFill>
              </a:rPr>
              <a:t> зображення складається з точок — </a:t>
            </a:r>
            <a:r>
              <a:rPr lang="uk-UA" sz="2800" b="1" i="1" kern="0" dirty="0">
                <a:solidFill>
                  <a:srgbClr val="FFFF00"/>
                </a:solidFill>
              </a:rPr>
              <a:t>пікселів</a:t>
            </a:r>
            <a:r>
              <a:rPr lang="uk-UA" sz="2800" b="1" i="1" kern="0" dirty="0">
                <a:solidFill>
                  <a:schemeClr val="bg1"/>
                </a:solidFill>
              </a:rPr>
              <a:t> відповідних кольорів і нагадує аркуш паперу в клітинку, на якому кожна клітинка зафарбована певним кольором.</a:t>
            </a:r>
          </a:p>
        </p:txBody>
      </p:sp>
      <p:pic>
        <p:nvPicPr>
          <p:cNvPr id="9" name="Picture 2" descr="Результат пошуку зображень за запитом &quot;Растрове зображення&quot;">
            <a:extLst>
              <a:ext uri="{FF2B5EF4-FFF2-40B4-BE49-F238E27FC236}">
                <a16:creationId xmlns:a16="http://schemas.microsoft.com/office/drawing/2014/main" xmlns="" id="{186DD3D5-A719-4851-ABF7-50381D043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814" y="3556843"/>
            <a:ext cx="4390343" cy="29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Пов’язане зображення">
            <a:extLst>
              <a:ext uri="{FF2B5EF4-FFF2-40B4-BE49-F238E27FC236}">
                <a16:creationId xmlns:a16="http://schemas.microsoft.com/office/drawing/2014/main" xmlns="" id="{F50667F6-C87F-4869-810B-A5970116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1869" y="2134068"/>
            <a:ext cx="5606308" cy="373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99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перегляду растрового зображення у звичайному масштабі розміри пікселів такі малі, що зображення здається суцільним. Але після збільшення масштабу перегляду графічного зображення або його розмірів стає помітна мозаїчна структура зображення. </a:t>
            </a:r>
          </a:p>
        </p:txBody>
      </p:sp>
      <p:pic>
        <p:nvPicPr>
          <p:cNvPr id="6" name="Picture 8" descr="Результат пошуку зображень за запитом &quot;Растрова графіка&quot;">
            <a:extLst>
              <a:ext uri="{FF2B5EF4-FFF2-40B4-BE49-F238E27FC236}">
                <a16:creationId xmlns:a16="http://schemas.microsoft.com/office/drawing/2014/main" xmlns="" id="{D10515D1-E42E-4E6C-9F8F-BE625CC85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85"/>
          <a:stretch/>
        </p:blipFill>
        <p:spPr bwMode="auto">
          <a:xfrm>
            <a:off x="4680155" y="3516898"/>
            <a:ext cx="7341451" cy="32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159CA6-2169-4643-A02A-906BB4BEC68E}"/>
              </a:ext>
            </a:extLst>
          </p:cNvPr>
          <p:cNvSpPr txBox="1"/>
          <p:nvPr/>
        </p:nvSpPr>
        <p:spPr>
          <a:xfrm>
            <a:off x="72008" y="3516899"/>
            <a:ext cx="406737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 явище називають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пікселізацією</a:t>
            </a:r>
            <a:r>
              <a:rPr lang="uk-UA" sz="2800" b="1" i="1" kern="0" dirty="0">
                <a:solidFill>
                  <a:srgbClr val="FFFFFF"/>
                </a:solidFill>
              </a:rPr>
              <a:t> зображення.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374035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Піксель</a:t>
            </a:r>
            <a:r>
              <a:rPr lang="uk-UA" sz="2800" b="1" i="1" kern="0" dirty="0">
                <a:solidFill>
                  <a:srgbClr val="FFFFFF"/>
                </a:solidFill>
              </a:rPr>
              <a:t> є найменшим об'єктом растрового зображення і має такі властивості: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3F9DCF26-B15F-4189-BB2A-0EABFEF92ED1}"/>
              </a:ext>
            </a:extLst>
          </p:cNvPr>
          <p:cNvSpPr/>
          <p:nvPr/>
        </p:nvSpPr>
        <p:spPr>
          <a:xfrm>
            <a:off x="72007" y="2223726"/>
            <a:ext cx="5972332" cy="7849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Розташування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86ECA3A-7B03-4996-9988-8F04E4EFF171}"/>
              </a:ext>
            </a:extLst>
          </p:cNvPr>
          <p:cNvSpPr/>
          <p:nvPr/>
        </p:nvSpPr>
        <p:spPr>
          <a:xfrm>
            <a:off x="6149819" y="2223726"/>
            <a:ext cx="5972332" cy="7849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Колір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F11885A-AED0-4D59-A8B1-62E970A0C184}"/>
              </a:ext>
            </a:extLst>
          </p:cNvPr>
          <p:cNvSpPr/>
          <p:nvPr/>
        </p:nvSpPr>
        <p:spPr>
          <a:xfrm>
            <a:off x="72007" y="3123724"/>
            <a:ext cx="5972332" cy="2101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яке вказує на місцезнаходження пікселя в сукупності пікселів зображення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C9F34D-06C0-447E-B938-2DA7CC2DA4BE}"/>
              </a:ext>
            </a:extLst>
          </p:cNvPr>
          <p:cNvSpPr txBox="1"/>
          <p:nvPr/>
        </p:nvSpPr>
        <p:spPr>
          <a:xfrm>
            <a:off x="72008" y="5340645"/>
            <a:ext cx="972092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Растрові зображення ви опрацьовували у графічному редакторі </a:t>
            </a:r>
            <a:r>
              <a:rPr lang="en-US" sz="2800" b="1" i="1" kern="0" dirty="0">
                <a:solidFill>
                  <a:srgbClr val="FFFF00"/>
                </a:solidFill>
              </a:rPr>
              <a:t>Paint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6" descr="color, colors, themes icon">
            <a:extLst>
              <a:ext uri="{FF2B5EF4-FFF2-40B4-BE49-F238E27FC236}">
                <a16:creationId xmlns:a16="http://schemas.microsoft.com/office/drawing/2014/main" xmlns="" id="{0BA40D3F-A5A5-43B4-AEC2-19BFE981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785" y="295545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paint&quot;">
            <a:extLst>
              <a:ext uri="{FF2B5EF4-FFF2-40B4-BE49-F238E27FC236}">
                <a16:creationId xmlns:a16="http://schemas.microsoft.com/office/drawing/2014/main" xmlns="" id="{93415DDB-9107-40CA-A860-066053B6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1755" y="4660060"/>
            <a:ext cx="2260395" cy="22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40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Растрова графіка </a:t>
            </a:r>
            <a:r>
              <a:rPr lang="uk-UA" sz="2800" b="1" i="1" kern="0" dirty="0">
                <a:solidFill>
                  <a:schemeClr val="bg1"/>
                </a:solidFill>
              </a:rPr>
              <a:t>дає можливість одержати високу якість зображення, тому за її допомогою можна ефективно відтворювати реальні образи. Переваги растрових зображень: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C537D4BF-1E28-4520-BA30-25D48271ED4B}"/>
              </a:ext>
            </a:extLst>
          </p:cNvPr>
          <p:cNvSpPr/>
          <p:nvPr/>
        </p:nvSpPr>
        <p:spPr>
          <a:xfrm>
            <a:off x="72006" y="3103631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Добре відтворюють напівтіні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A1AAC45-3763-4C64-AAF3-BACCFAF32A2D}"/>
              </a:ext>
            </a:extLst>
          </p:cNvPr>
          <p:cNvSpPr/>
          <p:nvPr/>
        </p:nvSpPr>
        <p:spPr>
          <a:xfrm>
            <a:off x="6149818" y="3103631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Плавні переходи між кольорами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8436" name="Picture 4" descr="Результат пошуку зображень за запитом &quot;Плавні переходи між кольорами&quot;">
            <a:extLst>
              <a:ext uri="{FF2B5EF4-FFF2-40B4-BE49-F238E27FC236}">
                <a16:creationId xmlns:a16="http://schemas.microsoft.com/office/drawing/2014/main" xmlns="" id="{0F2DD48D-50A9-4586-BC47-F20D5A02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0623" y="4396292"/>
            <a:ext cx="2370722" cy="23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delicious, media, shadow, social, square icon">
            <a:extLst>
              <a:ext uri="{FF2B5EF4-FFF2-40B4-BE49-F238E27FC236}">
                <a16:creationId xmlns:a16="http://schemas.microsoft.com/office/drawing/2014/main" xmlns="" id="{F0932BE9-2769-48DF-B511-024BA5D19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931" y="4487278"/>
            <a:ext cx="2060481" cy="20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79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Зменшені зображення втрачають деталі, натомість на збільшених — проявляється їхня мозаїчна структура.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xmlns="" id="{F908EAC2-7DDD-484D-8873-5D108E89B7CE}"/>
              </a:ext>
            </a:extLst>
          </p:cNvPr>
          <p:cNvGrpSpPr/>
          <p:nvPr/>
        </p:nvGrpSpPr>
        <p:grpSpPr>
          <a:xfrm>
            <a:off x="72008" y="2269771"/>
            <a:ext cx="12050142" cy="4123780"/>
            <a:chOff x="72008" y="2269771"/>
            <a:chExt cx="12050142" cy="4123780"/>
          </a:xfrm>
        </p:grpSpPr>
        <p:pic>
          <p:nvPicPr>
            <p:cNvPr id="8194" name="Picture 2" descr="Результат пошуку зображень">
              <a:extLst>
                <a:ext uri="{FF2B5EF4-FFF2-40B4-BE49-F238E27FC236}">
                  <a16:creationId xmlns:a16="http://schemas.microsoft.com/office/drawing/2014/main" xmlns="" id="{D8640444-6B93-4B44-87CE-DB6D552255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451" b="8483"/>
            <a:stretch/>
          </p:blipFill>
          <p:spPr bwMode="auto">
            <a:xfrm>
              <a:off x="72008" y="2269771"/>
              <a:ext cx="7134639" cy="412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Результат пошуку зображень">
              <a:extLst>
                <a:ext uri="{FF2B5EF4-FFF2-40B4-BE49-F238E27FC236}">
                  <a16:creationId xmlns:a16="http://schemas.microsoft.com/office/drawing/2014/main" xmlns="" id="{A0EF6921-6E01-47F2-AD5D-4CBC442B22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999" t="21556" r="42926" b="69716"/>
            <a:stretch/>
          </p:blipFill>
          <p:spPr bwMode="auto">
            <a:xfrm>
              <a:off x="7665084" y="2269771"/>
              <a:ext cx="4457066" cy="41237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xmlns="" id="{0992B92C-6613-4B5B-BA5E-6BD07313D988}"/>
                </a:ext>
              </a:extLst>
            </p:cNvPr>
            <p:cNvSpPr/>
            <p:nvPr/>
          </p:nvSpPr>
          <p:spPr>
            <a:xfrm>
              <a:off x="3679746" y="2683609"/>
              <a:ext cx="435716" cy="4357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8" name="Пряма сполучна лінія 7">
              <a:extLst>
                <a:ext uri="{FF2B5EF4-FFF2-40B4-BE49-F238E27FC236}">
                  <a16:creationId xmlns:a16="http://schemas.microsoft.com/office/drawing/2014/main" xmlns="" id="{65CE49CA-C606-435A-A832-49C397B13335}"/>
                </a:ext>
              </a:extLst>
            </p:cNvPr>
            <p:cNvCxnSpPr>
              <a:cxnSpLocks/>
              <a:stCxn id="7" idx="0"/>
              <a:endCxn id="3" idx="0"/>
            </p:cNvCxnSpPr>
            <p:nvPr/>
          </p:nvCxnSpPr>
          <p:spPr>
            <a:xfrm flipH="1">
              <a:off x="3897604" y="2269771"/>
              <a:ext cx="5996013" cy="4138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Пряма сполучна лінія 10">
              <a:extLst>
                <a:ext uri="{FF2B5EF4-FFF2-40B4-BE49-F238E27FC236}">
                  <a16:creationId xmlns:a16="http://schemas.microsoft.com/office/drawing/2014/main" xmlns="" id="{F842B590-3CCA-47B2-A53F-0A7E8462AF74}"/>
                </a:ext>
              </a:extLst>
            </p:cNvPr>
            <p:cNvCxnSpPr>
              <a:cxnSpLocks/>
              <a:stCxn id="7" idx="3"/>
              <a:endCxn id="3" idx="4"/>
            </p:cNvCxnSpPr>
            <p:nvPr/>
          </p:nvCxnSpPr>
          <p:spPr>
            <a:xfrm flipH="1" flipV="1">
              <a:off x="3897604" y="3119325"/>
              <a:ext cx="4420202" cy="26703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3071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Растрові зображення мають як переваги, так і недоліки.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A7673F9-E0E5-448D-B5AE-DE7E3AF73E15}"/>
              </a:ext>
            </a:extLst>
          </p:cNvPr>
          <p:cNvGraphicFramePr/>
          <p:nvPr>
            <p:extLst/>
          </p:nvPr>
        </p:nvGraphicFramePr>
        <p:xfrm>
          <a:off x="44651" y="2359742"/>
          <a:ext cx="11983226" cy="408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9A4051-65B7-4239-A0BC-41128B9D89F7}"/>
              </a:ext>
            </a:extLst>
          </p:cNvPr>
          <p:cNvSpPr txBox="1"/>
          <p:nvPr/>
        </p:nvSpPr>
        <p:spPr>
          <a:xfrm>
            <a:off x="72008" y="1754844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Растрові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16225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EC21CC-4117-4AA7-BAA8-3E8FF7B78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68EC21CC-4117-4AA7-BAA8-3E8FF7B78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A0F14C-F947-45C5-915E-1A90D0896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B2A0F14C-F947-45C5-915E-1A90D0896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124822</TotalTime>
  <Words>1071</Words>
  <Application>Microsoft Office PowerPoint</Application>
  <PresentationFormat>Произвольный</PresentationFormat>
  <Paragraphs>149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Растрові та векторні зображення, їхні властивості. Формати файлів растрових і векторних зображень. </vt:lpstr>
      <vt:lpstr>Растрові та векторні зображення</vt:lpstr>
      <vt:lpstr>Растрові зображення</vt:lpstr>
      <vt:lpstr>Растрові зображення</vt:lpstr>
      <vt:lpstr>Растрові зображення</vt:lpstr>
      <vt:lpstr>Растрові зображення</vt:lpstr>
      <vt:lpstr>Растрові зображення</vt:lpstr>
      <vt:lpstr>Растрові зображення</vt:lpstr>
      <vt:lpstr>Растрові зображення</vt:lpstr>
      <vt:lpstr>Чи знаєте ви, що...</vt:lpstr>
      <vt:lpstr>Чи знаєте ви, що...</vt:lpstr>
      <vt:lpstr>Векторні зображення</vt:lpstr>
      <vt:lpstr>Векторні зображення</vt:lpstr>
      <vt:lpstr>Векторні зображення</vt:lpstr>
      <vt:lpstr>Векторні зображення</vt:lpstr>
      <vt:lpstr>Векторні зображення</vt:lpstr>
      <vt:lpstr>Векторні зображення</vt:lpstr>
      <vt:lpstr>Векторні зображення</vt:lpstr>
      <vt:lpstr>Векторні зображення</vt:lpstr>
      <vt:lpstr>Переваги та недоліки різних видів графіки</vt:lpstr>
      <vt:lpstr>Векторні зображення</vt:lpstr>
      <vt:lpstr>Растрові та векторні зображення</vt:lpstr>
      <vt:lpstr>Формати файлів растрових і векторних зображень</vt:lpstr>
      <vt:lpstr>Формати файлів растрових і векторних зображень</vt:lpstr>
      <vt:lpstr>Формати файлів растрових і векторних зображень</vt:lpstr>
      <vt:lpstr>Формати файлів растрових і векторних зображень</vt:lpstr>
      <vt:lpstr>Розгадайте ребус</vt:lpstr>
      <vt:lpstr>Дай відповіді на запитання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Виктория</cp:lastModifiedBy>
  <cp:revision>182</cp:revision>
  <dcterms:created xsi:type="dcterms:W3CDTF">2016-06-06T19:48:43Z</dcterms:created>
  <dcterms:modified xsi:type="dcterms:W3CDTF">2021-08-03T03:52:04Z</dcterms:modified>
</cp:coreProperties>
</file>