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sldIdLst>
    <p:sldId id="256" r:id="rId2"/>
    <p:sldId id="257" r:id="rId3"/>
    <p:sldId id="259" r:id="rId4"/>
    <p:sldId id="260" r:id="rId5"/>
    <p:sldId id="261" r:id="rId6"/>
    <p:sldId id="262" r:id="rId7"/>
    <p:sldId id="263" r:id="rId8"/>
    <p:sldId id="264" r:id="rId9"/>
    <p:sldId id="265" r:id="rId10"/>
    <p:sldId id="266" r:id="rId11"/>
    <p:sldId id="267" r:id="rId12"/>
    <p:sldId id="268" r:id="rId1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9" d="100"/>
          <a:sy n="89" d="100"/>
        </p:scale>
        <p:origin x="-114" y="-35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Заголовок 28"/>
          <p:cNvSpPr>
            <a:spLocks noGrp="1"/>
          </p:cNvSpPr>
          <p:nvPr>
            <p:ph type="ctrTitle"/>
          </p:nvPr>
        </p:nvSpPr>
        <p:spPr>
          <a:xfrm>
            <a:off x="381000" y="4853411"/>
            <a:ext cx="8458200" cy="1222375"/>
          </a:xfrm>
        </p:spPr>
        <p:txBody>
          <a:bodyPr anchor="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16" name="Дата 15"/>
          <p:cNvSpPr>
            <a:spLocks noGrp="1"/>
          </p:cNvSpPr>
          <p:nvPr>
            <p:ph type="dt" sz="half" idx="10"/>
          </p:nvPr>
        </p:nvSpPr>
        <p:spPr/>
        <p:txBody>
          <a:bodyPr/>
          <a:lstStyle/>
          <a:p>
            <a:fld id="{86801949-C6BB-4934-8AB8-8CFA138239E5}" type="datetimeFigureOut">
              <a:rPr lang="ru-RU" smtClean="0"/>
              <a:t>09.02.2020</a:t>
            </a:fld>
            <a:endParaRPr lang="ru-RU"/>
          </a:p>
        </p:txBody>
      </p:sp>
      <p:sp>
        <p:nvSpPr>
          <p:cNvPr id="2" name="Нижний колонтитул 1"/>
          <p:cNvSpPr>
            <a:spLocks noGrp="1"/>
          </p:cNvSpPr>
          <p:nvPr>
            <p:ph type="ftr" sz="quarter" idx="11"/>
          </p:nvPr>
        </p:nvSpPr>
        <p:spPr/>
        <p:txBody>
          <a:bodyPr/>
          <a:lstStyle/>
          <a:p>
            <a:endParaRPr lang="ru-RU"/>
          </a:p>
        </p:txBody>
      </p:sp>
      <p:sp>
        <p:nvSpPr>
          <p:cNvPr id="15" name="Номер слайда 14"/>
          <p:cNvSpPr>
            <a:spLocks noGrp="1"/>
          </p:cNvSpPr>
          <p:nvPr>
            <p:ph type="sldNum" sz="quarter" idx="12"/>
          </p:nvPr>
        </p:nvSpPr>
        <p:spPr>
          <a:xfrm>
            <a:off x="8229600" y="6473952"/>
            <a:ext cx="758952" cy="246888"/>
          </a:xfrm>
        </p:spPr>
        <p:txBody>
          <a:bodyPr/>
          <a:lstStyle/>
          <a:p>
            <a:fld id="{72924174-6623-4112-B409-21D8D4BAF262}"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86801949-C6BB-4934-8AB8-8CFA138239E5}" type="datetimeFigureOut">
              <a:rPr lang="ru-RU" smtClean="0"/>
              <a:t>09.02.2020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924174-6623-4112-B409-21D8D4BAF262}"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549276"/>
            <a:ext cx="18288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549276"/>
            <a:ext cx="62484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86801949-C6BB-4934-8AB8-8CFA138239E5}" type="datetimeFigureOut">
              <a:rPr lang="ru-RU" smtClean="0"/>
              <a:t>09.02.2020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924174-6623-4112-B409-21D8D4BAF262}"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2" name="Заголовок 21"/>
          <p:cNvSpPr>
            <a:spLocks noGrp="1"/>
          </p:cNvSpPr>
          <p:nvPr>
            <p:ph type="title"/>
          </p:nvPr>
        </p:nvSpPr>
        <p:spPr/>
        <p:txBody>
          <a:bodyPr/>
          <a:lstStyle/>
          <a:p>
            <a:r>
              <a:rPr kumimoji="0" lang="ru-RU" smtClean="0"/>
              <a:t>Образец заголовка</a:t>
            </a:r>
            <a:endParaRPr kumimoji="0" lang="en-US"/>
          </a:p>
        </p:txBody>
      </p:sp>
      <p:sp>
        <p:nvSpPr>
          <p:cNvPr id="27" name="Объект 26"/>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86801949-C6BB-4934-8AB8-8CFA138239E5}" type="datetimeFigureOut">
              <a:rPr lang="ru-RU" smtClean="0"/>
              <a:t>09.02.2020</a:t>
            </a:fld>
            <a:endParaRPr lang="ru-RU"/>
          </a:p>
        </p:txBody>
      </p:sp>
      <p:sp>
        <p:nvSpPr>
          <p:cNvPr id="19" name="Нижний колонтитул 18"/>
          <p:cNvSpPr>
            <a:spLocks noGrp="1"/>
          </p:cNvSpPr>
          <p:nvPr>
            <p:ph type="ftr" sz="quarter" idx="11"/>
          </p:nvPr>
        </p:nvSpPr>
        <p:spPr>
          <a:xfrm>
            <a:off x="3581400" y="76200"/>
            <a:ext cx="2895600" cy="288925"/>
          </a:xfrm>
        </p:spPr>
        <p:txBody>
          <a:bodyPr/>
          <a:lstStyle/>
          <a:p>
            <a:endParaRPr lang="ru-RU"/>
          </a:p>
        </p:txBody>
      </p:sp>
      <p:sp>
        <p:nvSpPr>
          <p:cNvPr id="16" name="Номер слайда 15"/>
          <p:cNvSpPr>
            <a:spLocks noGrp="1"/>
          </p:cNvSpPr>
          <p:nvPr>
            <p:ph type="sldNum" sz="quarter" idx="12"/>
          </p:nvPr>
        </p:nvSpPr>
        <p:spPr>
          <a:xfrm>
            <a:off x="8229600" y="6473952"/>
            <a:ext cx="758952" cy="246888"/>
          </a:xfrm>
        </p:spPr>
        <p:txBody>
          <a:bodyPr/>
          <a:lstStyle/>
          <a:p>
            <a:fld id="{72924174-6623-4112-B409-21D8D4BAF262}"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Текст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9" name="Дата 18"/>
          <p:cNvSpPr>
            <a:spLocks noGrp="1"/>
          </p:cNvSpPr>
          <p:nvPr>
            <p:ph type="dt" sz="half" idx="10"/>
          </p:nvPr>
        </p:nvSpPr>
        <p:spPr/>
        <p:txBody>
          <a:bodyPr/>
          <a:lstStyle/>
          <a:p>
            <a:fld id="{86801949-C6BB-4934-8AB8-8CFA138239E5}" type="datetimeFigureOut">
              <a:rPr lang="ru-RU" smtClean="0"/>
              <a:t>09.02.2020</a:t>
            </a:fld>
            <a:endParaRPr lang="ru-RU"/>
          </a:p>
        </p:txBody>
      </p:sp>
      <p:sp>
        <p:nvSpPr>
          <p:cNvPr id="11" name="Нижний колонтитул 10"/>
          <p:cNvSpPr>
            <a:spLocks noGrp="1"/>
          </p:cNvSpPr>
          <p:nvPr>
            <p:ph type="ftr" sz="quarter" idx="11"/>
          </p:nvPr>
        </p:nvSpPr>
        <p:spPr/>
        <p:txBody>
          <a:bodyPr/>
          <a:lstStyle/>
          <a:p>
            <a:endParaRPr lang="ru-RU"/>
          </a:p>
        </p:txBody>
      </p:sp>
      <p:sp>
        <p:nvSpPr>
          <p:cNvPr id="16" name="Номер слайда 15"/>
          <p:cNvSpPr>
            <a:spLocks noGrp="1"/>
          </p:cNvSpPr>
          <p:nvPr>
            <p:ph type="sldNum" sz="quarter" idx="12"/>
          </p:nvPr>
        </p:nvSpPr>
        <p:spPr/>
        <p:txBody>
          <a:bodyPr/>
          <a:lstStyle/>
          <a:p>
            <a:fld id="{72924174-6623-4112-B409-21D8D4BAF262}" type="slidenum">
              <a:rPr lang="ru-RU" smtClean="0"/>
              <a:t>‹#›</a:t>
            </a:fld>
            <a:endParaRPr lang="ru-RU"/>
          </a:p>
        </p:txBody>
      </p:sp>
      <p:sp>
        <p:nvSpPr>
          <p:cNvPr id="8" name="Заголовок 7"/>
          <p:cNvSpPr>
            <a:spLocks noGrp="1"/>
          </p:cNvSpPr>
          <p:nvPr>
            <p:ph type="title"/>
          </p:nvPr>
        </p:nvSpPr>
        <p:spPr>
          <a:xfrm>
            <a:off x="180475" y="2947085"/>
            <a:ext cx="8686800" cy="1184825"/>
          </a:xfrm>
        </p:spPr>
        <p:txBody>
          <a:bodyPr rtlCol="0" anchor="t"/>
          <a:lstStyle>
            <a:lvl1pPr algn="r">
              <a:defRPr/>
            </a:lvl1pPr>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0" name="Заголовок 1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4" name="Объект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Объект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0"/>
          </p:nvPr>
        </p:nvSpPr>
        <p:spPr/>
        <p:txBody>
          <a:bodyPr/>
          <a:lstStyle/>
          <a:p>
            <a:fld id="{86801949-C6BB-4934-8AB8-8CFA138239E5}" type="datetimeFigureOut">
              <a:rPr lang="ru-RU" smtClean="0"/>
              <a:t>09.02.2020</a:t>
            </a:fld>
            <a:endParaRPr lang="ru-RU"/>
          </a:p>
        </p:txBody>
      </p:sp>
      <p:sp>
        <p:nvSpPr>
          <p:cNvPr id="10" name="Нижний колонтитул 9"/>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72924174-6623-4112-B409-21D8D4BAF262}"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9" name="Заголовок 28"/>
          <p:cNvSpPr>
            <a:spLocks noGrp="1"/>
          </p:cNvSpPr>
          <p:nvPr>
            <p:ph type="title"/>
          </p:nvPr>
        </p:nvSpPr>
        <p:spPr>
          <a:xfrm>
            <a:off x="304800" y="5410200"/>
            <a:ext cx="8610600" cy="882650"/>
          </a:xfrm>
        </p:spPr>
        <p:txBody>
          <a:bodyPr anchor="ctr"/>
          <a:lstStyle>
            <a:lvl1pPr>
              <a:defRPr/>
            </a:lvl1pPr>
          </a:lstStyle>
          <a:p>
            <a:r>
              <a:rPr kumimoji="0" lang="ru-RU" smtClean="0"/>
              <a:t>Образец заголовка</a:t>
            </a:r>
            <a:endParaRPr kumimoji="0" lang="en-US"/>
          </a:p>
        </p:txBody>
      </p:sp>
      <p:sp>
        <p:nvSpPr>
          <p:cNvPr id="13" name="Текст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25" name="Текст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Объект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8" name="Объект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Дата 9"/>
          <p:cNvSpPr>
            <a:spLocks noGrp="1"/>
          </p:cNvSpPr>
          <p:nvPr>
            <p:ph type="dt" sz="half" idx="10"/>
          </p:nvPr>
        </p:nvSpPr>
        <p:spPr/>
        <p:txBody>
          <a:bodyPr/>
          <a:lstStyle/>
          <a:p>
            <a:fld id="{86801949-C6BB-4934-8AB8-8CFA138239E5}" type="datetimeFigureOut">
              <a:rPr lang="ru-RU" smtClean="0"/>
              <a:t>09.02.2020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229600" y="6477000"/>
            <a:ext cx="762000" cy="246888"/>
          </a:xfrm>
        </p:spPr>
        <p:txBody>
          <a:bodyPr/>
          <a:lstStyle/>
          <a:p>
            <a:fld id="{72924174-6623-4112-B409-21D8D4BAF262}" type="slidenum">
              <a:rPr lang="ru-RU" smtClean="0"/>
              <a:t>‹#›</a:t>
            </a:fld>
            <a:endParaRPr lang="ru-RU"/>
          </a:p>
        </p:txBody>
      </p:sp>
      <p:sp>
        <p:nvSpPr>
          <p:cNvPr id="11" name="Прямая соединительная линия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0" name="Заголовок 2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2" name="Дата 11"/>
          <p:cNvSpPr>
            <a:spLocks noGrp="1"/>
          </p:cNvSpPr>
          <p:nvPr>
            <p:ph type="dt" sz="half" idx="10"/>
          </p:nvPr>
        </p:nvSpPr>
        <p:spPr/>
        <p:txBody>
          <a:bodyPr/>
          <a:lstStyle/>
          <a:p>
            <a:fld id="{86801949-C6BB-4934-8AB8-8CFA138239E5}" type="datetimeFigureOut">
              <a:rPr lang="ru-RU" smtClean="0"/>
              <a:t>09.02.2020</a:t>
            </a:fld>
            <a:endParaRPr lang="ru-RU"/>
          </a:p>
        </p:txBody>
      </p:sp>
      <p:sp>
        <p:nvSpPr>
          <p:cNvPr id="21" name="Нижний колонтитул 20"/>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924174-6623-4112-B409-21D8D4BAF262}"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86801949-C6BB-4934-8AB8-8CFA138239E5}" type="datetimeFigureOut">
              <a:rPr lang="ru-RU" smtClean="0"/>
              <a:t>09.02.2020</a:t>
            </a:fld>
            <a:endParaRPr lang="ru-RU"/>
          </a:p>
        </p:txBody>
      </p:sp>
      <p:sp>
        <p:nvSpPr>
          <p:cNvPr id="24" name="Нижний колонтитул 23"/>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924174-6623-4112-B409-21D8D4BAF262}"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Прямая соединительная линия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Заголовок 11"/>
          <p:cNvSpPr>
            <a:spLocks noGrp="1"/>
          </p:cNvSpPr>
          <p:nvPr>
            <p:ph type="title"/>
          </p:nvPr>
        </p:nvSpPr>
        <p:spPr>
          <a:xfrm>
            <a:off x="457200" y="5486400"/>
            <a:ext cx="8458200" cy="520700"/>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14" name="Объект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86801949-C6BB-4934-8AB8-8CFA138239E5}" type="datetimeFigureOut">
              <a:rPr lang="ru-RU" smtClean="0"/>
              <a:t>09.02.2020</a:t>
            </a:fld>
            <a:endParaRPr lang="ru-RU"/>
          </a:p>
        </p:txBody>
      </p:sp>
      <p:sp>
        <p:nvSpPr>
          <p:cNvPr id="29" name="Нижний колонтитул 28"/>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924174-6623-4112-B409-21D8D4BAF262}"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3" name="Рисунок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ru-RU" smtClean="0"/>
              <a:t>Вставка рисунка</a:t>
            </a:r>
            <a:endParaRPr kumimoji="0" lang="en-US" dirty="0"/>
          </a:p>
        </p:txBody>
      </p:sp>
      <p:sp>
        <p:nvSpPr>
          <p:cNvPr id="7" name="Дата 6"/>
          <p:cNvSpPr>
            <a:spLocks noGrp="1"/>
          </p:cNvSpPr>
          <p:nvPr>
            <p:ph type="dt" sz="half" idx="10"/>
          </p:nvPr>
        </p:nvSpPr>
        <p:spPr/>
        <p:txBody>
          <a:bodyPr/>
          <a:lstStyle/>
          <a:p>
            <a:fld id="{86801949-C6BB-4934-8AB8-8CFA138239E5}" type="datetimeFigureOut">
              <a:rPr lang="ru-RU" smtClean="0"/>
              <a:t>09.02.2020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72924174-6623-4112-B409-21D8D4BAF262}" type="slidenum">
              <a:rPr lang="ru-RU" smtClean="0"/>
              <a:t>‹#›</a:t>
            </a:fld>
            <a:endParaRPr lang="ru-RU"/>
          </a:p>
        </p:txBody>
      </p:sp>
      <p:sp>
        <p:nvSpPr>
          <p:cNvPr id="17" name="Заголовок 16"/>
          <p:cNvSpPr>
            <a:spLocks noGrp="1"/>
          </p:cNvSpPr>
          <p:nvPr>
            <p:ph type="title"/>
          </p:nvPr>
        </p:nvSpPr>
        <p:spPr>
          <a:xfrm>
            <a:off x="381000" y="4993760"/>
            <a:ext cx="5867400" cy="522288"/>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Текст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1" name="Дата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86801949-C6BB-4934-8AB8-8CFA138239E5}" type="datetimeFigureOut">
              <a:rPr lang="ru-RU" smtClean="0"/>
              <a:t>09.02.2020</a:t>
            </a:fld>
            <a:endParaRPr lang="ru-RU"/>
          </a:p>
        </p:txBody>
      </p:sp>
      <p:sp>
        <p:nvSpPr>
          <p:cNvPr id="28" name="Нижний колонтитул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ru-RU"/>
          </a:p>
        </p:txBody>
      </p:sp>
      <p:sp>
        <p:nvSpPr>
          <p:cNvPr id="5" name="Номер слайда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72924174-6623-4112-B409-21D8D4BAF262}" type="slidenum">
              <a:rPr lang="ru-RU" smtClean="0"/>
              <a:t>‹#›</a:t>
            </a:fld>
            <a:endParaRPr lang="ru-RU"/>
          </a:p>
        </p:txBody>
      </p:sp>
      <p:sp>
        <p:nvSpPr>
          <p:cNvPr id="10" name="Заголовок 9"/>
          <p:cNvSpPr>
            <a:spLocks noGrp="1"/>
          </p:cNvSpPr>
          <p:nvPr>
            <p:ph type="title"/>
          </p:nvPr>
        </p:nvSpPr>
        <p:spPr>
          <a:xfrm>
            <a:off x="304800" y="457200"/>
            <a:ext cx="8686800" cy="838200"/>
          </a:xfrm>
          <a:prstGeom prst="rect">
            <a:avLst/>
          </a:prstGeom>
        </p:spPr>
        <p:txBody>
          <a:bodyPr vert="horz" anchor="ctr">
            <a:normAutofit/>
          </a:bodyPr>
          <a:lstStyle/>
          <a:p>
            <a:r>
              <a:rPr kumimoji="0" lang="ru-RU" smtClean="0"/>
              <a:t>Образец заголовка</a:t>
            </a:r>
            <a:endParaRPr kumimoji="0" lang="en-US"/>
          </a:p>
        </p:txBody>
      </p:sp>
      <p:sp>
        <p:nvSpPr>
          <p:cNvPr id="9" name="Прямая соединительная линия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ая соединительная линия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hyperlink" Target="http://img0.liveinternet.ru/images/attach/c/2/72/861/72861180_test.jpg" TargetMode="External"/><Relationship Id="rId1" Type="http://schemas.openxmlformats.org/officeDocument/2006/relationships/slideLayout" Target="../slideLayouts/slideLayout9.xml"/><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4.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jpe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emf"/><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8.xml"/><Relationship Id="rId5" Type="http://schemas.openxmlformats.org/officeDocument/2006/relationships/image" Target="../media/image11.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8.emf"/></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8.xml"/><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en-US" dirty="0" smtClean="0"/>
              <a:t>Life in the future</a:t>
            </a:r>
            <a:br>
              <a:rPr lang="en-US" dirty="0" smtClean="0"/>
            </a:br>
            <a:r>
              <a:rPr lang="en-US" dirty="0" smtClean="0"/>
              <a:t>Writing an opinion article</a:t>
            </a:r>
            <a:endParaRPr lang="ru-RU" dirty="0"/>
          </a:p>
        </p:txBody>
      </p:sp>
      <p:sp>
        <p:nvSpPr>
          <p:cNvPr id="3" name="Подзаголовок 2"/>
          <p:cNvSpPr>
            <a:spLocks noGrp="1"/>
          </p:cNvSpPr>
          <p:nvPr>
            <p:ph type="subTitle" idx="1"/>
          </p:nvPr>
        </p:nvSpPr>
        <p:spPr/>
        <p:txBody>
          <a:bodyPr/>
          <a:lstStyle/>
          <a:p>
            <a:r>
              <a:rPr lang="en-US" dirty="0" smtClean="0"/>
              <a:t>Lesson 5</a:t>
            </a:r>
            <a:endParaRPr lang="ru-RU"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3888" y="404664"/>
            <a:ext cx="5222354" cy="4061831"/>
          </a:xfrm>
          <a:prstGeom prst="rect">
            <a:avLst/>
          </a:prstGeom>
          <a:noFill/>
          <a:ln w="9525">
            <a:solidFill>
              <a:schemeClr val="accent2">
                <a:lumMod val="50000"/>
              </a:schemeClr>
            </a:solidFill>
            <a:miter lim="800000"/>
            <a:headEnd/>
            <a:tailEnd/>
          </a:ln>
          <a:effectLst>
            <a:outerShdw dist="35921" dir="2700000" algn="ctr" rotWithShape="0">
              <a:schemeClr val="accent2">
                <a:lumMod val="50000"/>
              </a:scheme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82205701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normAutofit fontScale="90000"/>
          </a:bodyPr>
          <a:lstStyle/>
          <a:p>
            <a:r>
              <a:rPr lang="en-US" dirty="0"/>
              <a:t>Task 1.  Read the rubric. Then put a tick next to the things you should do</a:t>
            </a:r>
            <a:endParaRPr lang="ru-RU" dirty="0"/>
          </a:p>
        </p:txBody>
      </p:sp>
      <p:sp>
        <p:nvSpPr>
          <p:cNvPr id="4" name="Текст 3"/>
          <p:cNvSpPr>
            <a:spLocks noGrp="1"/>
          </p:cNvSpPr>
          <p:nvPr>
            <p:ph type="body" sz="half" idx="2"/>
          </p:nvPr>
        </p:nvSpPr>
        <p:spPr>
          <a:xfrm>
            <a:off x="3491880" y="1844824"/>
            <a:ext cx="5435352" cy="2376264"/>
          </a:xfrm>
        </p:spPr>
        <p:txBody>
          <a:bodyPr>
            <a:normAutofit/>
          </a:bodyPr>
          <a:lstStyle/>
          <a:p>
            <a:r>
              <a:rPr lang="en-US" b="1" dirty="0" smtClean="0"/>
              <a:t></a:t>
            </a:r>
            <a:r>
              <a:rPr lang="en-US" b="1" dirty="0">
                <a:solidFill>
                  <a:srgbClr val="4E3B30"/>
                </a:solidFill>
                <a:sym typeface="Symbol"/>
              </a:rPr>
              <a:t></a:t>
            </a:r>
            <a:r>
              <a:rPr lang="en-US" dirty="0"/>
              <a:t>	</a:t>
            </a:r>
            <a:r>
              <a:rPr lang="en-US" b="1" dirty="0"/>
              <a:t>Introduce each argument in a separate paragraph.</a:t>
            </a:r>
          </a:p>
          <a:p>
            <a:r>
              <a:rPr lang="en-US" b="1" dirty="0"/>
              <a:t>	Use topic sentences for each paragraph.</a:t>
            </a:r>
          </a:p>
          <a:p>
            <a:r>
              <a:rPr lang="en-US" b="1" dirty="0"/>
              <a:t>	Write in an informal style.</a:t>
            </a:r>
          </a:p>
          <a:p>
            <a:r>
              <a:rPr lang="en-US" b="1" dirty="0" smtClean="0"/>
              <a:t></a:t>
            </a:r>
            <a:r>
              <a:rPr lang="en-US" b="1" dirty="0">
                <a:solidFill>
                  <a:srgbClr val="4E3B30"/>
                </a:solidFill>
                <a:sym typeface="Symbol"/>
              </a:rPr>
              <a:t></a:t>
            </a:r>
            <a:r>
              <a:rPr lang="en-US" b="1" dirty="0"/>
              <a:t>	Refer to opposite views in the introduction.</a:t>
            </a:r>
          </a:p>
          <a:p>
            <a:r>
              <a:rPr lang="en-US" b="1" dirty="0" smtClean="0"/>
              <a:t></a:t>
            </a:r>
            <a:r>
              <a:rPr lang="en-US" b="1" dirty="0">
                <a:solidFill>
                  <a:srgbClr val="4E3B30"/>
                </a:solidFill>
                <a:sym typeface="Symbol"/>
              </a:rPr>
              <a:t></a:t>
            </a:r>
            <a:r>
              <a:rPr lang="en-US" b="1" dirty="0"/>
              <a:t>	Give reasons and examples in the essay.</a:t>
            </a:r>
          </a:p>
          <a:p>
            <a:r>
              <a:rPr lang="en-US" b="1" dirty="0" smtClean="0"/>
              <a:t></a:t>
            </a:r>
            <a:r>
              <a:rPr lang="en-US" b="1" dirty="0">
                <a:solidFill>
                  <a:srgbClr val="4E3B30"/>
                </a:solidFill>
                <a:sym typeface="Symbol"/>
              </a:rPr>
              <a:t></a:t>
            </a:r>
            <a:r>
              <a:rPr lang="en-US" b="1" dirty="0"/>
              <a:t>	Give your opinion again in the conclusion.</a:t>
            </a:r>
          </a:p>
          <a:p>
            <a:endParaRPr lang="ru-RU" dirty="0"/>
          </a:p>
        </p:txBody>
      </p:sp>
      <p:pic>
        <p:nvPicPr>
          <p:cNvPr id="5" name="Рисунок 4" descr="Описание: http://img0.liveinternet.ru/images/attach/c/2/72/861/72861180_test.jpg">
            <a:hlinkClick r:id="rId2" tgtFrame="_blank"/>
          </p:cNvPr>
          <p:cNvPicPr/>
          <p:nvPr/>
        </p:nvPicPr>
        <p:blipFill>
          <a:blip r:embed="rId3">
            <a:extLst>
              <a:ext uri="{28A0092B-C50C-407E-A947-70E740481C1C}">
                <a14:useLocalDpi xmlns:a14="http://schemas.microsoft.com/office/drawing/2010/main" val="0"/>
              </a:ext>
            </a:extLst>
          </a:blip>
          <a:srcRect/>
          <a:stretch>
            <a:fillRect/>
          </a:stretch>
        </p:blipFill>
        <p:spPr bwMode="auto">
          <a:xfrm>
            <a:off x="611560" y="404664"/>
            <a:ext cx="1187450" cy="927735"/>
          </a:xfrm>
          <a:prstGeom prst="rect">
            <a:avLst/>
          </a:prstGeom>
          <a:noFill/>
          <a:ln>
            <a:noFill/>
          </a:ln>
        </p:spPr>
      </p:pic>
      <p:pic>
        <p:nvPicPr>
          <p:cNvPr id="921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07904" y="332656"/>
            <a:ext cx="5203871" cy="13643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18396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
                                            <p:txEl>
                                              <p:pRg st="3" end="3"/>
                                            </p:txEl>
                                          </p:spTgt>
                                        </p:tgtEl>
                                        <p:attrNameLst>
                                          <p:attrName>style.visibility</p:attrName>
                                        </p:attrNameLst>
                                      </p:cBhvr>
                                      <p:to>
                                        <p:strVal val="visible"/>
                                      </p:to>
                                    </p:set>
                                    <p:anim calcmode="lin" valueType="num">
                                      <p:cBhvr additive="base">
                                        <p:cTn id="12"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4">
                                            <p:txEl>
                                              <p:pRg st="4" end="4"/>
                                            </p:txEl>
                                          </p:spTgt>
                                        </p:tgtEl>
                                        <p:attrNameLst>
                                          <p:attrName>style.visibility</p:attrName>
                                        </p:attrNameLst>
                                      </p:cBhvr>
                                      <p:to>
                                        <p:strVal val="visible"/>
                                      </p:to>
                                    </p:set>
                                    <p:anim calcmode="lin" valueType="num">
                                      <p:cBhvr additive="base">
                                        <p:cTn id="18"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4">
                                            <p:txEl>
                                              <p:pRg st="5" end="5"/>
                                            </p:txEl>
                                          </p:spTgt>
                                        </p:tgtEl>
                                        <p:attrNameLst>
                                          <p:attrName>style.visibility</p:attrName>
                                        </p:attrNameLst>
                                      </p:cBhvr>
                                      <p:to>
                                        <p:strVal val="visible"/>
                                      </p:to>
                                    </p:set>
                                    <p:anim calcmode="lin" valueType="num">
                                      <p:cBhvr additive="base">
                                        <p:cTn id="24"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323528" y="332656"/>
            <a:ext cx="5867400" cy="522288"/>
          </a:xfrm>
        </p:spPr>
        <p:txBody>
          <a:bodyPr>
            <a:normAutofit fontScale="90000"/>
          </a:bodyPr>
          <a:lstStyle/>
          <a:p>
            <a:r>
              <a:rPr lang="en-US" i="1" dirty="0">
                <a:solidFill>
                  <a:srgbClr val="000000"/>
                </a:solidFill>
                <a:effectLst/>
                <a:latin typeface="Times New Roman"/>
                <a:ea typeface="Calibri"/>
              </a:rPr>
              <a:t>Task 2. Read the following text and complete the sentences (1-6) with the reasons (A-F)</a:t>
            </a:r>
            <a:endParaRPr lang="ru-RU" dirty="0"/>
          </a:p>
        </p:txBody>
      </p:sp>
      <p:pic>
        <p:nvPicPr>
          <p:cNvPr id="10242" name="Picture 2"/>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3054" b="3054"/>
          <a:stretch>
            <a:fillRect/>
          </a:stretch>
        </p:blipFill>
        <p:spPr bwMode="auto">
          <a:xfrm>
            <a:off x="3635896" y="1138221"/>
            <a:ext cx="4950550" cy="36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9552" y="4738621"/>
            <a:ext cx="5926137" cy="193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4572000" y="3717032"/>
            <a:ext cx="308098" cy="369332"/>
          </a:xfrm>
          <a:prstGeom prst="rect">
            <a:avLst/>
          </a:prstGeom>
          <a:noFill/>
        </p:spPr>
        <p:txBody>
          <a:bodyPr wrap="none" rtlCol="0">
            <a:spAutoFit/>
          </a:bodyPr>
          <a:lstStyle/>
          <a:p>
            <a:r>
              <a:rPr lang="en-US" b="1" dirty="0" smtClean="0">
                <a:solidFill>
                  <a:srgbClr val="C00000"/>
                </a:solidFill>
              </a:rPr>
              <a:t>A</a:t>
            </a:r>
            <a:endParaRPr lang="ru-RU" b="1" dirty="0">
              <a:solidFill>
                <a:srgbClr val="C00000"/>
              </a:solidFill>
            </a:endParaRPr>
          </a:p>
        </p:txBody>
      </p:sp>
      <p:sp>
        <p:nvSpPr>
          <p:cNvPr id="9" name="TextBox 8"/>
          <p:cNvSpPr txBox="1"/>
          <p:nvPr/>
        </p:nvSpPr>
        <p:spPr>
          <a:xfrm>
            <a:off x="3995936" y="2852936"/>
            <a:ext cx="324128" cy="369332"/>
          </a:xfrm>
          <a:prstGeom prst="rect">
            <a:avLst/>
          </a:prstGeom>
          <a:noFill/>
        </p:spPr>
        <p:txBody>
          <a:bodyPr wrap="none" rtlCol="0">
            <a:spAutoFit/>
          </a:bodyPr>
          <a:lstStyle/>
          <a:p>
            <a:r>
              <a:rPr lang="en-US" b="1" dirty="0">
                <a:solidFill>
                  <a:srgbClr val="C00000"/>
                </a:solidFill>
              </a:rPr>
              <a:t>B</a:t>
            </a:r>
            <a:endParaRPr lang="ru-RU" b="1" dirty="0">
              <a:solidFill>
                <a:srgbClr val="C00000"/>
              </a:solidFill>
            </a:endParaRPr>
          </a:p>
        </p:txBody>
      </p:sp>
      <p:sp>
        <p:nvSpPr>
          <p:cNvPr id="10" name="TextBox 9"/>
          <p:cNvSpPr txBox="1"/>
          <p:nvPr/>
        </p:nvSpPr>
        <p:spPr>
          <a:xfrm>
            <a:off x="4704650" y="4149080"/>
            <a:ext cx="317716" cy="369332"/>
          </a:xfrm>
          <a:prstGeom prst="rect">
            <a:avLst/>
          </a:prstGeom>
          <a:noFill/>
        </p:spPr>
        <p:txBody>
          <a:bodyPr wrap="none" rtlCol="0">
            <a:spAutoFit/>
          </a:bodyPr>
          <a:lstStyle/>
          <a:p>
            <a:r>
              <a:rPr lang="en-US" b="1" dirty="0" smtClean="0">
                <a:solidFill>
                  <a:srgbClr val="C00000"/>
                </a:solidFill>
              </a:rPr>
              <a:t>C</a:t>
            </a:r>
            <a:endParaRPr lang="ru-RU" b="1" dirty="0">
              <a:solidFill>
                <a:srgbClr val="C00000"/>
              </a:solidFill>
            </a:endParaRPr>
          </a:p>
        </p:txBody>
      </p:sp>
      <p:sp>
        <p:nvSpPr>
          <p:cNvPr id="11" name="TextBox 10"/>
          <p:cNvSpPr txBox="1"/>
          <p:nvPr/>
        </p:nvSpPr>
        <p:spPr>
          <a:xfrm>
            <a:off x="7524328" y="2381493"/>
            <a:ext cx="333746" cy="369332"/>
          </a:xfrm>
          <a:prstGeom prst="rect">
            <a:avLst/>
          </a:prstGeom>
          <a:noFill/>
        </p:spPr>
        <p:txBody>
          <a:bodyPr wrap="none" rtlCol="0">
            <a:spAutoFit/>
          </a:bodyPr>
          <a:lstStyle/>
          <a:p>
            <a:r>
              <a:rPr lang="en-US" b="1" dirty="0">
                <a:solidFill>
                  <a:srgbClr val="C00000"/>
                </a:solidFill>
              </a:rPr>
              <a:t>D</a:t>
            </a:r>
            <a:endParaRPr lang="ru-RU" b="1" dirty="0">
              <a:solidFill>
                <a:srgbClr val="C00000"/>
              </a:solidFill>
            </a:endParaRPr>
          </a:p>
        </p:txBody>
      </p:sp>
      <p:sp>
        <p:nvSpPr>
          <p:cNvPr id="12" name="TextBox 11"/>
          <p:cNvSpPr txBox="1"/>
          <p:nvPr/>
        </p:nvSpPr>
        <p:spPr>
          <a:xfrm>
            <a:off x="5292080" y="4408992"/>
            <a:ext cx="311304" cy="369332"/>
          </a:xfrm>
          <a:prstGeom prst="rect">
            <a:avLst/>
          </a:prstGeom>
          <a:noFill/>
        </p:spPr>
        <p:txBody>
          <a:bodyPr wrap="none" rtlCol="0">
            <a:spAutoFit/>
          </a:bodyPr>
          <a:lstStyle/>
          <a:p>
            <a:r>
              <a:rPr lang="en-US" b="1" dirty="0">
                <a:solidFill>
                  <a:srgbClr val="C00000"/>
                </a:solidFill>
              </a:rPr>
              <a:t>E</a:t>
            </a:r>
            <a:endParaRPr lang="ru-RU" b="1" dirty="0">
              <a:solidFill>
                <a:srgbClr val="C00000"/>
              </a:solidFill>
            </a:endParaRPr>
          </a:p>
        </p:txBody>
      </p:sp>
      <p:sp>
        <p:nvSpPr>
          <p:cNvPr id="13" name="TextBox 12"/>
          <p:cNvSpPr txBox="1"/>
          <p:nvPr/>
        </p:nvSpPr>
        <p:spPr>
          <a:xfrm>
            <a:off x="5081780" y="2170449"/>
            <a:ext cx="301686" cy="369332"/>
          </a:xfrm>
          <a:prstGeom prst="rect">
            <a:avLst/>
          </a:prstGeom>
          <a:noFill/>
        </p:spPr>
        <p:txBody>
          <a:bodyPr wrap="none" rtlCol="0">
            <a:spAutoFit/>
          </a:bodyPr>
          <a:lstStyle/>
          <a:p>
            <a:r>
              <a:rPr lang="en-US" b="1" dirty="0">
                <a:solidFill>
                  <a:srgbClr val="C00000"/>
                </a:solidFill>
              </a:rPr>
              <a:t>F</a:t>
            </a:r>
            <a:endParaRPr lang="ru-RU" b="1" dirty="0">
              <a:solidFill>
                <a:srgbClr val="C00000"/>
              </a:solidFill>
            </a:endParaRPr>
          </a:p>
        </p:txBody>
      </p:sp>
    </p:spTree>
    <p:extLst>
      <p:ext uri="{BB962C8B-B14F-4D97-AF65-F5344CB8AC3E}">
        <p14:creationId xmlns:p14="http://schemas.microsoft.com/office/powerpoint/2010/main" val="2196030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10" grpId="0"/>
      <p:bldP spid="11" grpId="0"/>
      <p:bldP spid="12" grpId="0"/>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2586348425"/>
              </p:ext>
            </p:extLst>
          </p:nvPr>
        </p:nvGraphicFramePr>
        <p:xfrm>
          <a:off x="323528" y="764704"/>
          <a:ext cx="3960440" cy="3575304"/>
        </p:xfrm>
        <a:graphic>
          <a:graphicData uri="http://schemas.openxmlformats.org/drawingml/2006/table">
            <a:tbl>
              <a:tblPr firstRow="1" firstCol="1" bandRow="1"/>
              <a:tblGrid>
                <a:gridCol w="1980013"/>
                <a:gridCol w="1980427"/>
              </a:tblGrid>
              <a:tr h="148817">
                <a:tc>
                  <a:txBody>
                    <a:bodyPr/>
                    <a:lstStyle/>
                    <a:p>
                      <a:pPr algn="just">
                        <a:lnSpc>
                          <a:spcPct val="115000"/>
                        </a:lnSpc>
                        <a:spcAft>
                          <a:spcPts val="0"/>
                        </a:spcAft>
                      </a:pPr>
                      <a:r>
                        <a:rPr lang="en-US" sz="1200" b="1" dirty="0">
                          <a:solidFill>
                            <a:srgbClr val="984807"/>
                          </a:solidFill>
                          <a:effectLst/>
                          <a:latin typeface="Times New Roman"/>
                          <a:ea typeface="Calibri"/>
                          <a:cs typeface="Times New Roman"/>
                        </a:rPr>
                        <a:t>Task 1</a:t>
                      </a:r>
                      <a:endParaRPr lang="ru-RU"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200" b="1">
                          <a:solidFill>
                            <a:srgbClr val="984807"/>
                          </a:solidFill>
                          <a:effectLst/>
                          <a:latin typeface="Times New Roman"/>
                          <a:ea typeface="Calibri"/>
                          <a:cs typeface="Times New Roman"/>
                        </a:rPr>
                        <a:t>1</a:t>
                      </a:r>
                      <a:r>
                        <a:rPr lang="uk-UA" sz="1200" b="1">
                          <a:solidFill>
                            <a:srgbClr val="984807"/>
                          </a:solidFill>
                          <a:effectLst/>
                          <a:latin typeface="Times New Roman"/>
                          <a:ea typeface="Calibri"/>
                          <a:cs typeface="Times New Roman"/>
                        </a:rPr>
                        <a:t>бал за кожну правильну пару</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8817">
                <a:tc>
                  <a:txBody>
                    <a:bodyPr/>
                    <a:lstStyle/>
                    <a:p>
                      <a:pPr algn="just">
                        <a:lnSpc>
                          <a:spcPct val="115000"/>
                        </a:lnSpc>
                        <a:spcAft>
                          <a:spcPts val="0"/>
                        </a:spcAft>
                      </a:pPr>
                      <a:r>
                        <a:rPr lang="uk-UA" sz="1200" b="1">
                          <a:solidFill>
                            <a:srgbClr val="000000"/>
                          </a:solidFill>
                          <a:effectLst/>
                          <a:latin typeface="Times New Roman"/>
                          <a:ea typeface="Calibri"/>
                          <a:cs typeface="Times New Roman"/>
                        </a:rPr>
                        <a:t>1</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uk-UA" sz="1200" b="1">
                          <a:solidFill>
                            <a:srgbClr val="000000"/>
                          </a:solidFill>
                          <a:effectLst/>
                          <a:latin typeface="Times New Roman"/>
                          <a:ea typeface="Calibri"/>
                          <a:cs typeface="Times New Roman"/>
                        </a:rPr>
                        <a:t>1 бал</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8817">
                <a:tc>
                  <a:txBody>
                    <a:bodyPr/>
                    <a:lstStyle/>
                    <a:p>
                      <a:pPr algn="just">
                        <a:lnSpc>
                          <a:spcPct val="115000"/>
                        </a:lnSpc>
                        <a:spcAft>
                          <a:spcPts val="0"/>
                        </a:spcAft>
                      </a:pPr>
                      <a:r>
                        <a:rPr lang="uk-UA" sz="1200" b="1">
                          <a:solidFill>
                            <a:srgbClr val="000000"/>
                          </a:solidFill>
                          <a:effectLst/>
                          <a:latin typeface="Times New Roman"/>
                          <a:ea typeface="Calibri"/>
                          <a:cs typeface="Times New Roman"/>
                        </a:rPr>
                        <a:t>2</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uk-UA" sz="1200" b="1">
                          <a:solidFill>
                            <a:srgbClr val="000000"/>
                          </a:solidFill>
                          <a:effectLst/>
                          <a:latin typeface="Times New Roman"/>
                          <a:ea typeface="Calibri"/>
                          <a:cs typeface="Times New Roman"/>
                        </a:rPr>
                        <a:t>1 бал</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8817">
                <a:tc>
                  <a:txBody>
                    <a:bodyPr/>
                    <a:lstStyle/>
                    <a:p>
                      <a:pPr algn="just">
                        <a:lnSpc>
                          <a:spcPct val="115000"/>
                        </a:lnSpc>
                        <a:spcAft>
                          <a:spcPts val="0"/>
                        </a:spcAft>
                      </a:pPr>
                      <a:r>
                        <a:rPr lang="uk-UA" sz="1200" b="1">
                          <a:solidFill>
                            <a:srgbClr val="000000"/>
                          </a:solidFill>
                          <a:effectLst/>
                          <a:latin typeface="Times New Roman"/>
                          <a:ea typeface="Calibri"/>
                          <a:cs typeface="Times New Roman"/>
                        </a:rPr>
                        <a:t>3</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uk-UA" sz="1200" b="1">
                          <a:solidFill>
                            <a:srgbClr val="000000"/>
                          </a:solidFill>
                          <a:effectLst/>
                          <a:latin typeface="Times New Roman"/>
                          <a:ea typeface="Calibri"/>
                          <a:cs typeface="Times New Roman"/>
                        </a:rPr>
                        <a:t>1 бал</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8817">
                <a:tc>
                  <a:txBody>
                    <a:bodyPr/>
                    <a:lstStyle/>
                    <a:p>
                      <a:pPr algn="just">
                        <a:lnSpc>
                          <a:spcPct val="115000"/>
                        </a:lnSpc>
                        <a:spcAft>
                          <a:spcPts val="0"/>
                        </a:spcAft>
                      </a:pPr>
                      <a:r>
                        <a:rPr lang="uk-UA" sz="1200" b="1">
                          <a:solidFill>
                            <a:srgbClr val="000000"/>
                          </a:solidFill>
                          <a:effectLst/>
                          <a:latin typeface="Times New Roman"/>
                          <a:ea typeface="Calibri"/>
                          <a:cs typeface="Times New Roman"/>
                        </a:rPr>
                        <a:t>4</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uk-UA" sz="1200" b="1">
                          <a:solidFill>
                            <a:srgbClr val="000000"/>
                          </a:solidFill>
                          <a:effectLst/>
                          <a:latin typeface="Times New Roman"/>
                          <a:ea typeface="Calibri"/>
                          <a:cs typeface="Times New Roman"/>
                        </a:rPr>
                        <a:t>1 бал</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8817">
                <a:tc>
                  <a:txBody>
                    <a:bodyPr/>
                    <a:lstStyle/>
                    <a:p>
                      <a:pPr algn="just">
                        <a:lnSpc>
                          <a:spcPct val="115000"/>
                        </a:lnSpc>
                        <a:spcAft>
                          <a:spcPts val="0"/>
                        </a:spcAft>
                      </a:pPr>
                      <a:r>
                        <a:rPr lang="uk-UA" sz="1200" b="1">
                          <a:solidFill>
                            <a:srgbClr val="000000"/>
                          </a:solidFill>
                          <a:effectLst/>
                          <a:latin typeface="Times New Roman"/>
                          <a:ea typeface="Calibri"/>
                          <a:cs typeface="Times New Roman"/>
                        </a:rPr>
                        <a:t>5</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uk-UA" sz="1200" b="1">
                          <a:solidFill>
                            <a:srgbClr val="000000"/>
                          </a:solidFill>
                          <a:effectLst/>
                          <a:latin typeface="Times New Roman"/>
                          <a:ea typeface="Calibri"/>
                          <a:cs typeface="Times New Roman"/>
                        </a:rPr>
                        <a:t>1 бал</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8817">
                <a:tc>
                  <a:txBody>
                    <a:bodyPr/>
                    <a:lstStyle/>
                    <a:p>
                      <a:pPr algn="just">
                        <a:lnSpc>
                          <a:spcPct val="115000"/>
                        </a:lnSpc>
                        <a:spcAft>
                          <a:spcPts val="0"/>
                        </a:spcAft>
                      </a:pPr>
                      <a:r>
                        <a:rPr lang="uk-UA" sz="1200" b="1">
                          <a:solidFill>
                            <a:srgbClr val="000000"/>
                          </a:solidFill>
                          <a:effectLst/>
                          <a:latin typeface="Times New Roman"/>
                          <a:ea typeface="Calibri"/>
                          <a:cs typeface="Times New Roman"/>
                        </a:rPr>
                        <a:t>6</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uk-UA" sz="1200" b="1">
                          <a:solidFill>
                            <a:srgbClr val="000000"/>
                          </a:solidFill>
                          <a:effectLst/>
                          <a:latin typeface="Times New Roman"/>
                          <a:ea typeface="Calibri"/>
                          <a:cs typeface="Times New Roman"/>
                        </a:rPr>
                        <a:t>1 бал</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8817">
                <a:tc>
                  <a:txBody>
                    <a:bodyPr/>
                    <a:lstStyle/>
                    <a:p>
                      <a:pPr algn="just">
                        <a:lnSpc>
                          <a:spcPct val="115000"/>
                        </a:lnSpc>
                        <a:spcAft>
                          <a:spcPts val="0"/>
                        </a:spcAft>
                      </a:pPr>
                      <a:r>
                        <a:rPr lang="en-US" sz="1200" b="1">
                          <a:solidFill>
                            <a:srgbClr val="984807"/>
                          </a:solidFill>
                          <a:effectLst/>
                          <a:latin typeface="Times New Roman"/>
                          <a:ea typeface="Calibri"/>
                          <a:cs typeface="Times New Roman"/>
                        </a:rPr>
                        <a:t>Task 2</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200" b="1">
                          <a:solidFill>
                            <a:srgbClr val="984807"/>
                          </a:solidFill>
                          <a:effectLst/>
                          <a:latin typeface="Times New Roman"/>
                          <a:ea typeface="Calibri"/>
                          <a:cs typeface="Times New Roman"/>
                        </a:rPr>
                        <a:t>1</a:t>
                      </a:r>
                      <a:r>
                        <a:rPr lang="uk-UA" sz="1200" b="1">
                          <a:solidFill>
                            <a:srgbClr val="984807"/>
                          </a:solidFill>
                          <a:effectLst/>
                          <a:latin typeface="Times New Roman"/>
                          <a:ea typeface="Calibri"/>
                          <a:cs typeface="Times New Roman"/>
                        </a:rPr>
                        <a:t>бал за кожну правильну відповідь</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8817">
                <a:tc>
                  <a:txBody>
                    <a:bodyPr/>
                    <a:lstStyle/>
                    <a:p>
                      <a:pPr algn="just">
                        <a:lnSpc>
                          <a:spcPct val="115000"/>
                        </a:lnSpc>
                        <a:spcAft>
                          <a:spcPts val="0"/>
                        </a:spcAft>
                      </a:pPr>
                      <a:r>
                        <a:rPr lang="uk-UA" sz="1200" b="1">
                          <a:solidFill>
                            <a:srgbClr val="000000"/>
                          </a:solidFill>
                          <a:effectLst/>
                          <a:latin typeface="Times New Roman"/>
                          <a:ea typeface="Calibri"/>
                          <a:cs typeface="Times New Roman"/>
                        </a:rPr>
                        <a:t>1</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uk-UA" sz="1200" b="1">
                          <a:solidFill>
                            <a:srgbClr val="000000"/>
                          </a:solidFill>
                          <a:effectLst/>
                          <a:latin typeface="Times New Roman"/>
                          <a:ea typeface="Calibri"/>
                          <a:cs typeface="Times New Roman"/>
                        </a:rPr>
                        <a:t>1 бал</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8817">
                <a:tc>
                  <a:txBody>
                    <a:bodyPr/>
                    <a:lstStyle/>
                    <a:p>
                      <a:pPr algn="just">
                        <a:lnSpc>
                          <a:spcPct val="115000"/>
                        </a:lnSpc>
                        <a:spcAft>
                          <a:spcPts val="0"/>
                        </a:spcAft>
                      </a:pPr>
                      <a:r>
                        <a:rPr lang="uk-UA" sz="1200" b="1">
                          <a:solidFill>
                            <a:srgbClr val="000000"/>
                          </a:solidFill>
                          <a:effectLst/>
                          <a:latin typeface="Times New Roman"/>
                          <a:ea typeface="Calibri"/>
                          <a:cs typeface="Times New Roman"/>
                        </a:rPr>
                        <a:t>2</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uk-UA" sz="1200" b="1" dirty="0">
                          <a:solidFill>
                            <a:srgbClr val="000000"/>
                          </a:solidFill>
                          <a:effectLst/>
                          <a:latin typeface="Times New Roman"/>
                          <a:ea typeface="Calibri"/>
                          <a:cs typeface="Times New Roman"/>
                        </a:rPr>
                        <a:t>1 бал</a:t>
                      </a:r>
                      <a:endParaRPr lang="ru-RU"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8817">
                <a:tc>
                  <a:txBody>
                    <a:bodyPr/>
                    <a:lstStyle/>
                    <a:p>
                      <a:pPr algn="just">
                        <a:lnSpc>
                          <a:spcPct val="115000"/>
                        </a:lnSpc>
                        <a:spcAft>
                          <a:spcPts val="0"/>
                        </a:spcAft>
                      </a:pPr>
                      <a:r>
                        <a:rPr lang="uk-UA" sz="1200" b="1">
                          <a:solidFill>
                            <a:srgbClr val="000000"/>
                          </a:solidFill>
                          <a:effectLst/>
                          <a:latin typeface="Times New Roman"/>
                          <a:ea typeface="Calibri"/>
                          <a:cs typeface="Times New Roman"/>
                        </a:rPr>
                        <a:t>3</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uk-UA" sz="1200" b="1">
                          <a:solidFill>
                            <a:srgbClr val="000000"/>
                          </a:solidFill>
                          <a:effectLst/>
                          <a:latin typeface="Times New Roman"/>
                          <a:ea typeface="Calibri"/>
                          <a:cs typeface="Times New Roman"/>
                        </a:rPr>
                        <a:t>1 бал</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8817">
                <a:tc>
                  <a:txBody>
                    <a:bodyPr/>
                    <a:lstStyle/>
                    <a:p>
                      <a:pPr algn="just">
                        <a:lnSpc>
                          <a:spcPct val="115000"/>
                        </a:lnSpc>
                        <a:spcAft>
                          <a:spcPts val="0"/>
                        </a:spcAft>
                      </a:pPr>
                      <a:r>
                        <a:rPr lang="uk-UA" sz="1200" b="1">
                          <a:solidFill>
                            <a:srgbClr val="000000"/>
                          </a:solidFill>
                          <a:effectLst/>
                          <a:latin typeface="Times New Roman"/>
                          <a:ea typeface="Calibri"/>
                          <a:cs typeface="Times New Roman"/>
                        </a:rPr>
                        <a:t>4</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uk-UA" sz="1200" b="1">
                          <a:solidFill>
                            <a:srgbClr val="000000"/>
                          </a:solidFill>
                          <a:effectLst/>
                          <a:latin typeface="Times New Roman"/>
                          <a:ea typeface="Calibri"/>
                          <a:cs typeface="Times New Roman"/>
                        </a:rPr>
                        <a:t>1 бал</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8817">
                <a:tc>
                  <a:txBody>
                    <a:bodyPr/>
                    <a:lstStyle/>
                    <a:p>
                      <a:pPr algn="just">
                        <a:lnSpc>
                          <a:spcPct val="115000"/>
                        </a:lnSpc>
                        <a:spcAft>
                          <a:spcPts val="0"/>
                        </a:spcAft>
                      </a:pPr>
                      <a:r>
                        <a:rPr lang="uk-UA" sz="1200" b="1">
                          <a:solidFill>
                            <a:srgbClr val="000000"/>
                          </a:solidFill>
                          <a:effectLst/>
                          <a:latin typeface="Times New Roman"/>
                          <a:ea typeface="Calibri"/>
                          <a:cs typeface="Times New Roman"/>
                        </a:rPr>
                        <a:t>5</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uk-UA" sz="1200" b="1">
                          <a:solidFill>
                            <a:srgbClr val="000000"/>
                          </a:solidFill>
                          <a:effectLst/>
                          <a:latin typeface="Times New Roman"/>
                          <a:ea typeface="Calibri"/>
                          <a:cs typeface="Times New Roman"/>
                        </a:rPr>
                        <a:t>1 бал</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8817">
                <a:tc>
                  <a:txBody>
                    <a:bodyPr/>
                    <a:lstStyle/>
                    <a:p>
                      <a:pPr algn="just">
                        <a:lnSpc>
                          <a:spcPct val="115000"/>
                        </a:lnSpc>
                        <a:spcAft>
                          <a:spcPts val="0"/>
                        </a:spcAft>
                      </a:pPr>
                      <a:r>
                        <a:rPr lang="uk-UA" sz="1200" b="1">
                          <a:solidFill>
                            <a:srgbClr val="000000"/>
                          </a:solidFill>
                          <a:effectLst/>
                          <a:latin typeface="Times New Roman"/>
                          <a:ea typeface="Calibri"/>
                          <a:cs typeface="Times New Roman"/>
                        </a:rPr>
                        <a:t>6</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uk-UA" sz="1200" b="1">
                          <a:solidFill>
                            <a:srgbClr val="000000"/>
                          </a:solidFill>
                          <a:effectLst/>
                          <a:latin typeface="Times New Roman"/>
                          <a:ea typeface="Calibri"/>
                          <a:cs typeface="Times New Roman"/>
                        </a:rPr>
                        <a:t>1 бал</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8817">
                <a:tc>
                  <a:txBody>
                    <a:bodyPr/>
                    <a:lstStyle/>
                    <a:p>
                      <a:pPr algn="just">
                        <a:lnSpc>
                          <a:spcPct val="115000"/>
                        </a:lnSpc>
                        <a:spcAft>
                          <a:spcPts val="0"/>
                        </a:spcAft>
                      </a:pPr>
                      <a:r>
                        <a:rPr lang="uk-UA" sz="1200" b="1" dirty="0">
                          <a:solidFill>
                            <a:srgbClr val="000000"/>
                          </a:solidFill>
                          <a:effectLst/>
                          <a:latin typeface="Times New Roman"/>
                          <a:ea typeface="Calibri"/>
                          <a:cs typeface="Times New Roman"/>
                        </a:rPr>
                        <a:t>Усього</a:t>
                      </a:r>
                      <a:endParaRPr lang="ru-RU"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uk-UA" sz="1200" b="1" dirty="0">
                          <a:solidFill>
                            <a:srgbClr val="000000"/>
                          </a:solidFill>
                          <a:effectLst/>
                          <a:latin typeface="Times New Roman"/>
                          <a:ea typeface="Calibri"/>
                          <a:cs typeface="Times New Roman"/>
                        </a:rPr>
                        <a:t>12 балів</a:t>
                      </a:r>
                      <a:endParaRPr lang="ru-RU"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 name="Прямоугольник 2"/>
          <p:cNvSpPr/>
          <p:nvPr/>
        </p:nvSpPr>
        <p:spPr>
          <a:xfrm>
            <a:off x="1115616" y="260648"/>
            <a:ext cx="2241511" cy="388696"/>
          </a:xfrm>
          <a:prstGeom prst="rect">
            <a:avLst/>
          </a:prstGeom>
        </p:spPr>
        <p:txBody>
          <a:bodyPr wrap="none">
            <a:spAutoFit/>
          </a:bodyPr>
          <a:lstStyle/>
          <a:p>
            <a:pPr algn="ctr">
              <a:lnSpc>
                <a:spcPct val="107000"/>
              </a:lnSpc>
              <a:spcAft>
                <a:spcPts val="800"/>
              </a:spcAft>
            </a:pPr>
            <a:r>
              <a:rPr lang="uk-UA" b="1" dirty="0" smtClean="0">
                <a:solidFill>
                  <a:srgbClr val="984807"/>
                </a:solidFill>
                <a:effectLst/>
                <a:latin typeface="Times New Roman"/>
                <a:ea typeface="Calibri"/>
                <a:cs typeface="Times New Roman"/>
              </a:rPr>
              <a:t>Шкала оцінювання</a:t>
            </a:r>
            <a:endParaRPr lang="ru-RU" sz="1400" dirty="0">
              <a:effectLst/>
              <a:latin typeface="Calibri"/>
              <a:ea typeface="Calibri"/>
              <a:cs typeface="Times New Roman"/>
            </a:endParaRPr>
          </a:p>
        </p:txBody>
      </p:sp>
      <p:pic>
        <p:nvPicPr>
          <p:cNvPr id="11265"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1206" y="764704"/>
            <a:ext cx="4164013" cy="2305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4932040" y="4365104"/>
            <a:ext cx="3600400" cy="1200329"/>
          </a:xfrm>
          <a:prstGeom prst="rect">
            <a:avLst/>
          </a:prstGeom>
        </p:spPr>
        <p:txBody>
          <a:bodyPr wrap="square">
            <a:spAutoFit/>
          </a:bodyPr>
          <a:lstStyle/>
          <a:p>
            <a:pPr algn="ctr"/>
            <a:r>
              <a:rPr lang="en-US" sz="2400" dirty="0" smtClean="0">
                <a:solidFill>
                  <a:srgbClr val="C00000"/>
                </a:solidFill>
                <a:latin typeface="Berlin Sans FB Demi" pitchFamily="34" charset="0"/>
              </a:rPr>
              <a:t>Well done! You’ve completed the lesson.</a:t>
            </a:r>
          </a:p>
          <a:p>
            <a:pPr algn="ctr"/>
            <a:r>
              <a:rPr lang="en-US" sz="2400" dirty="0" smtClean="0">
                <a:solidFill>
                  <a:srgbClr val="C00000"/>
                </a:solidFill>
                <a:latin typeface="Berlin Sans FB Demi" pitchFamily="34" charset="0"/>
              </a:rPr>
              <a:t> If you failed, try again)</a:t>
            </a:r>
            <a:endParaRPr lang="ru-RU" sz="2400" dirty="0">
              <a:solidFill>
                <a:srgbClr val="C00000"/>
              </a:solidFill>
            </a:endParaRPr>
          </a:p>
        </p:txBody>
      </p:sp>
    </p:spTree>
    <p:extLst>
      <p:ext uri="{BB962C8B-B14F-4D97-AF65-F5344CB8AC3E}">
        <p14:creationId xmlns:p14="http://schemas.microsoft.com/office/powerpoint/2010/main" val="9792950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smtClean="0"/>
              <a:t>Writing an opinion article</a:t>
            </a:r>
            <a:endParaRPr lang="ru-RU" dirty="0"/>
          </a:p>
        </p:txBody>
      </p:sp>
      <p:sp>
        <p:nvSpPr>
          <p:cNvPr id="3" name="Объект 2"/>
          <p:cNvSpPr>
            <a:spLocks noGrp="1"/>
          </p:cNvSpPr>
          <p:nvPr>
            <p:ph idx="1"/>
          </p:nvPr>
        </p:nvSpPr>
        <p:spPr/>
        <p:txBody>
          <a:bodyPr>
            <a:normAutofit fontScale="47500" lnSpcReduction="20000"/>
          </a:bodyPr>
          <a:lstStyle/>
          <a:p>
            <a:r>
              <a:rPr lang="uk-UA" dirty="0"/>
              <a:t>Стаття щодо висловлення своєї думки виражає ставлення до теми. Вони зазвичай формального стилю.</a:t>
            </a:r>
            <a:endParaRPr lang="ru-RU" dirty="0"/>
          </a:p>
          <a:p>
            <a:r>
              <a:rPr lang="uk-UA" dirty="0"/>
              <a:t>В першому абзаці ми вводимо тему твору і висловлюємо думку чітко. Щоб привернути увагу читача, ми можемо звернутись до нього прямо, почавши з влучного або шокуючого твердження або задавши питання, наприклад: </a:t>
            </a:r>
            <a:r>
              <a:rPr lang="en-US" i="1" dirty="0"/>
              <a:t>Have you ever thought about what school will be like in fifty years from now</a:t>
            </a:r>
            <a:r>
              <a:rPr lang="uk-UA" i="1" dirty="0"/>
              <a:t>?</a:t>
            </a:r>
            <a:endParaRPr lang="ru-RU" dirty="0"/>
          </a:p>
          <a:p>
            <a:r>
              <a:rPr lang="uk-UA" dirty="0"/>
              <a:t>Тематичне речення вводить або підсумовує головну тему абзацу. Це допомагає читачеві зрозуміти, про що буде абзац. Далі ми використовуємо підтримуючі речення для забезпечення прикладів або причин своєї думки.</a:t>
            </a:r>
            <a:endParaRPr lang="ru-RU" dirty="0"/>
          </a:p>
          <a:p>
            <a:r>
              <a:rPr lang="uk-UA" dirty="0"/>
              <a:t>В другому і третьому абзацах  ми вводимо аргументи. Ми також пишемо причини або приклади, щоб підтримати нашу точку зору.</a:t>
            </a:r>
            <a:endParaRPr lang="ru-RU" dirty="0"/>
          </a:p>
          <a:p>
            <a:r>
              <a:rPr lang="uk-UA" dirty="0"/>
              <a:t>В четвертому абзаці  ми стисло презентуємо протилежну точку зору.</a:t>
            </a:r>
            <a:endParaRPr lang="ru-RU" dirty="0"/>
          </a:p>
          <a:p>
            <a:r>
              <a:rPr lang="uk-UA" dirty="0"/>
              <a:t>В останньому абзаці ми надаємо власну думку знову, вживаючи інші фрази, і підсумовуємо аргументи на її підтримку.</a:t>
            </a:r>
            <a:endParaRPr lang="ru-RU" dirty="0"/>
          </a:p>
          <a:p>
            <a:r>
              <a:rPr lang="uk-UA" b="1" i="1" dirty="0"/>
              <a:t>Корисні слова-зв’язки та фрази:</a:t>
            </a:r>
            <a:endParaRPr lang="ru-RU" dirty="0"/>
          </a:p>
          <a:p>
            <a:r>
              <a:rPr lang="en-US" b="1" dirty="0"/>
              <a:t>to give opinion: </a:t>
            </a:r>
            <a:r>
              <a:rPr lang="en-US" dirty="0"/>
              <a:t>In my opinion/view…; I believe/think/feel that…</a:t>
            </a:r>
            <a:endParaRPr lang="ru-RU" dirty="0"/>
          </a:p>
          <a:p>
            <a:r>
              <a:rPr lang="en-US" b="1" dirty="0"/>
              <a:t>to list arguments:</a:t>
            </a:r>
            <a:r>
              <a:rPr lang="en-US" dirty="0"/>
              <a:t> In the first place,…; Firstly,…; To begin with…</a:t>
            </a:r>
            <a:endParaRPr lang="ru-RU" dirty="0"/>
          </a:p>
          <a:p>
            <a:r>
              <a:rPr lang="en-US" b="1" dirty="0"/>
              <a:t>to add more arguments:</a:t>
            </a:r>
            <a:r>
              <a:rPr lang="en-US" dirty="0"/>
              <a:t> Also,…; Moreover,…; Secondly,…; Thirdly,…; Lastly,…</a:t>
            </a:r>
            <a:endParaRPr lang="ru-RU" dirty="0"/>
          </a:p>
          <a:p>
            <a:r>
              <a:rPr lang="en-US" b="1" dirty="0"/>
              <a:t>to present the opposing view:</a:t>
            </a:r>
            <a:r>
              <a:rPr lang="en-US" dirty="0"/>
              <a:t> On the other hand,…; Another argument against it is…; However,…</a:t>
            </a:r>
            <a:endParaRPr lang="ru-RU" dirty="0"/>
          </a:p>
          <a:p>
            <a:r>
              <a:rPr lang="en-US" b="1" dirty="0"/>
              <a:t>To give examples/explanations: </a:t>
            </a:r>
            <a:r>
              <a:rPr lang="en-US" dirty="0"/>
              <a:t>for example; such as; in other words</a:t>
            </a:r>
            <a:endParaRPr lang="ru-RU" dirty="0"/>
          </a:p>
          <a:p>
            <a:r>
              <a:rPr lang="en-US" b="1" dirty="0"/>
              <a:t>To conclude:</a:t>
            </a:r>
            <a:r>
              <a:rPr lang="en-US" dirty="0"/>
              <a:t> In conclusion,…; To sum up…</a:t>
            </a:r>
            <a:endParaRPr lang="ru-RU"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332656"/>
            <a:ext cx="817563" cy="665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131340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descr="Картинки по запросу &quot;письмо&quot;"/>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71274" y="1554163"/>
            <a:ext cx="3553852" cy="4525962"/>
          </a:xfrm>
          <a:prstGeom prst="rect">
            <a:avLst/>
          </a:prstGeom>
          <a:noFill/>
          <a:ln>
            <a:noFill/>
          </a:ln>
        </p:spPr>
      </p:pic>
      <p:sp>
        <p:nvSpPr>
          <p:cNvPr id="6" name="Надпись 2"/>
          <p:cNvSpPr txBox="1">
            <a:spLocks noChangeArrowheads="1"/>
          </p:cNvSpPr>
          <p:nvPr/>
        </p:nvSpPr>
        <p:spPr bwMode="auto">
          <a:xfrm>
            <a:off x="3009292" y="1916832"/>
            <a:ext cx="3168352" cy="2995022"/>
          </a:xfrm>
          <a:prstGeom prst="rect">
            <a:avLst/>
          </a:prstGeom>
          <a:noFill/>
          <a:ln w="9525">
            <a:noFill/>
            <a:miter lim="800000"/>
            <a:headEnd/>
            <a:tailEnd/>
          </a:ln>
        </p:spPr>
        <p:txBody>
          <a:bodyPr rot="0" vert="horz" wrap="square" lIns="91440" tIns="45720" rIns="91440" bIns="45720" anchor="t" anchorCtr="0">
            <a:noAutofit/>
          </a:bodyPr>
          <a:lstStyle/>
          <a:p>
            <a:pPr>
              <a:lnSpc>
                <a:spcPct val="115000"/>
              </a:lnSpc>
              <a:spcAft>
                <a:spcPts val="1000"/>
              </a:spcAft>
            </a:pPr>
            <a:r>
              <a:rPr lang="en-US" sz="1400" i="1" dirty="0">
                <a:effectLst/>
                <a:latin typeface="Cambria"/>
                <a:ea typeface="Calibri"/>
                <a:cs typeface="Times New Roman"/>
              </a:rPr>
              <a:t>………………</a:t>
            </a:r>
            <a:endParaRPr lang="ru-RU" sz="1100" dirty="0">
              <a:effectLst/>
              <a:latin typeface="Calibri"/>
              <a:ea typeface="Calibri"/>
              <a:cs typeface="Times New Roman"/>
            </a:endParaRPr>
          </a:p>
          <a:p>
            <a:pPr>
              <a:lnSpc>
                <a:spcPct val="115000"/>
              </a:lnSpc>
              <a:spcAft>
                <a:spcPts val="1000"/>
              </a:spcAft>
            </a:pPr>
            <a:r>
              <a:rPr lang="en-US" sz="1400" i="1" dirty="0">
                <a:effectLst/>
                <a:latin typeface="Cambria"/>
                <a:ea typeface="Calibri"/>
                <a:cs typeface="Times New Roman"/>
              </a:rPr>
              <a:t>I believe we will be healthier and </a:t>
            </a:r>
            <a:r>
              <a:rPr lang="en-US" sz="1400" i="1" dirty="0" smtClean="0">
                <a:effectLst/>
                <a:latin typeface="Cambria"/>
                <a:ea typeface="Calibri"/>
                <a:cs typeface="Times New Roman"/>
              </a:rPr>
              <a:t>our </a:t>
            </a:r>
            <a:r>
              <a:rPr lang="en-US" sz="1400" i="1" dirty="0">
                <a:effectLst/>
                <a:latin typeface="Cambria"/>
                <a:ea typeface="Calibri"/>
                <a:cs typeface="Times New Roman"/>
              </a:rPr>
              <a:t>lives will be easier in the future. Firstly, scientists will find cures for many diseases and we will live longer. Secondly, we might have robots to do all the work so we will have more free time. Finally, I think with GM foods there will be enough food for everyone.</a:t>
            </a:r>
            <a:endParaRPr lang="ru-RU" sz="1100" dirty="0">
              <a:effectLst/>
              <a:latin typeface="Calibri"/>
              <a:ea typeface="Calibri"/>
              <a:cs typeface="Times New Roman"/>
            </a:endParaRPr>
          </a:p>
          <a:p>
            <a:pPr>
              <a:lnSpc>
                <a:spcPct val="115000"/>
              </a:lnSpc>
              <a:spcAft>
                <a:spcPts val="1000"/>
              </a:spcAft>
            </a:pPr>
            <a:r>
              <a:rPr lang="en-US" sz="1400" i="1" dirty="0">
                <a:effectLst/>
                <a:latin typeface="Cambria"/>
                <a:ea typeface="Calibri"/>
                <a:cs typeface="Times New Roman"/>
              </a:rPr>
              <a:t>All in all, to me, the future will be better for everyone.</a:t>
            </a:r>
            <a:endParaRPr lang="ru-RU" sz="1100" dirty="0">
              <a:effectLst/>
              <a:latin typeface="Calibri"/>
              <a:ea typeface="Calibri"/>
              <a:cs typeface="Times New Roman"/>
            </a:endParaRPr>
          </a:p>
          <a:p>
            <a:pPr>
              <a:lnSpc>
                <a:spcPct val="115000"/>
              </a:lnSpc>
              <a:spcAft>
                <a:spcPts val="1000"/>
              </a:spcAft>
            </a:pPr>
            <a:r>
              <a:rPr lang="en-US" sz="1400" i="1" dirty="0">
                <a:effectLst/>
                <a:latin typeface="Cambria"/>
                <a:ea typeface="Calibri"/>
                <a:cs typeface="Times New Roman"/>
              </a:rPr>
              <a:t>(Lucy, 16)</a:t>
            </a:r>
            <a:endParaRPr lang="ru-RU" sz="1100" dirty="0">
              <a:effectLst/>
              <a:latin typeface="Calibri"/>
              <a:ea typeface="Calibri"/>
              <a:cs typeface="Times New Roman"/>
            </a:endParaRPr>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732" y="2362969"/>
            <a:ext cx="2609850" cy="561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37395" y="2329631"/>
            <a:ext cx="2609850" cy="628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8071" y="332656"/>
            <a:ext cx="6907212" cy="864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9"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68344" y="204317"/>
            <a:ext cx="781050" cy="560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81" name="Picture 9" descr="Картинки по запросу &quot;жизнь в будущем&quot;"/>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9501" y="4869160"/>
            <a:ext cx="2598081" cy="17303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4024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307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en-US" sz="2000" dirty="0" smtClean="0">
                <a:effectLst/>
              </a:rPr>
              <a:t>Read the sentences below and say which are beginnings and which are endings.</a:t>
            </a:r>
            <a:r>
              <a:rPr lang="ru-RU" sz="2000" dirty="0" smtClean="0">
                <a:effectLst/>
              </a:rPr>
              <a:t/>
            </a:r>
            <a:br>
              <a:rPr lang="ru-RU" sz="2000" dirty="0" smtClean="0">
                <a:effectLst/>
              </a:rPr>
            </a:br>
            <a:endParaRPr lang="ru-RU" sz="2000" dirty="0"/>
          </a:p>
        </p:txBody>
      </p:sp>
      <p:sp>
        <p:nvSpPr>
          <p:cNvPr id="3" name="Объект 2"/>
          <p:cNvSpPr>
            <a:spLocks noGrp="1"/>
          </p:cNvSpPr>
          <p:nvPr>
            <p:ph sz="half" idx="1"/>
          </p:nvPr>
        </p:nvSpPr>
        <p:spPr>
          <a:xfrm>
            <a:off x="1043608" y="1556792"/>
            <a:ext cx="7128792" cy="4724400"/>
          </a:xfrm>
        </p:spPr>
        <p:txBody>
          <a:bodyPr>
            <a:normAutofit fontScale="92500" lnSpcReduction="20000"/>
          </a:bodyPr>
          <a:lstStyle/>
          <a:p>
            <a:pPr lvl="0" algn="just">
              <a:lnSpc>
                <a:spcPct val="107000"/>
              </a:lnSpc>
              <a:spcAft>
                <a:spcPts val="800"/>
              </a:spcAft>
              <a:buFont typeface="+mj-lt"/>
              <a:buAutoNum type="alphaLcParenR"/>
            </a:pPr>
            <a:r>
              <a:rPr lang="en-US" dirty="0" smtClean="0">
                <a:latin typeface="Times New Roman"/>
                <a:ea typeface="Calibri"/>
                <a:cs typeface="Times New Roman"/>
              </a:rPr>
              <a:t>All in all, I believe students will learn more from using a computer at home and will get a lot more work done.</a:t>
            </a:r>
            <a:endParaRPr lang="ru-RU" sz="2000" dirty="0" smtClean="0">
              <a:latin typeface="Calibri"/>
              <a:ea typeface="Calibri"/>
              <a:cs typeface="Times New Roman"/>
            </a:endParaRPr>
          </a:p>
          <a:p>
            <a:pPr lvl="0" algn="just">
              <a:lnSpc>
                <a:spcPct val="107000"/>
              </a:lnSpc>
              <a:spcAft>
                <a:spcPts val="800"/>
              </a:spcAft>
              <a:buFont typeface="+mj-lt"/>
              <a:buAutoNum type="alphaLcParenR"/>
            </a:pPr>
            <a:r>
              <a:rPr lang="en-US" dirty="0" smtClean="0">
                <a:latin typeface="Times New Roman"/>
                <a:ea typeface="Calibri"/>
                <a:cs typeface="Times New Roman"/>
              </a:rPr>
              <a:t>Will </a:t>
            </a:r>
            <a:r>
              <a:rPr lang="en-US" dirty="0">
                <a:latin typeface="Times New Roman"/>
                <a:ea typeface="Calibri"/>
                <a:cs typeface="Times New Roman"/>
              </a:rPr>
              <a:t>robots become our future teachers and break down during the lesson?</a:t>
            </a:r>
            <a:endParaRPr lang="ru-RU" sz="2000" dirty="0">
              <a:latin typeface="Calibri"/>
              <a:ea typeface="Calibri"/>
              <a:cs typeface="Times New Roman"/>
            </a:endParaRPr>
          </a:p>
          <a:p>
            <a:pPr lvl="0" algn="just">
              <a:lnSpc>
                <a:spcPct val="107000"/>
              </a:lnSpc>
              <a:spcAft>
                <a:spcPts val="800"/>
              </a:spcAft>
              <a:buFont typeface="+mj-lt"/>
              <a:buAutoNum type="alphaLcParenR"/>
            </a:pPr>
            <a:r>
              <a:rPr lang="en-US" dirty="0">
                <a:latin typeface="Times New Roman"/>
                <a:ea typeface="Calibri"/>
                <a:cs typeface="Times New Roman"/>
              </a:rPr>
              <a:t>Computers have changed the way we communicate forever.</a:t>
            </a:r>
            <a:endParaRPr lang="ru-RU" sz="2000" dirty="0">
              <a:latin typeface="Calibri"/>
              <a:ea typeface="Calibri"/>
              <a:cs typeface="Times New Roman"/>
            </a:endParaRPr>
          </a:p>
          <a:p>
            <a:pPr lvl="0" algn="just">
              <a:lnSpc>
                <a:spcPct val="107000"/>
              </a:lnSpc>
              <a:spcAft>
                <a:spcPts val="800"/>
              </a:spcAft>
              <a:buFont typeface="+mj-lt"/>
              <a:buAutoNum type="alphaLcParenR"/>
            </a:pPr>
            <a:r>
              <a:rPr lang="en-US" dirty="0">
                <a:latin typeface="Times New Roman"/>
                <a:ea typeface="Calibri"/>
                <a:cs typeface="Times New Roman"/>
              </a:rPr>
              <a:t>To sum up, I do not think every student will own a computer in the future, as some families will not be able to buy one because they are too expensive.</a:t>
            </a:r>
            <a:endParaRPr lang="ru-RU" sz="2000" dirty="0">
              <a:latin typeface="Calibri"/>
              <a:ea typeface="Calibri"/>
              <a:cs typeface="Times New Roman"/>
            </a:endParaRPr>
          </a:p>
          <a:p>
            <a:endParaRPr lang="ru-RU"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268760"/>
            <a:ext cx="781050" cy="560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988798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p:txBody>
          <a:bodyPr/>
          <a:lstStyle/>
          <a:p>
            <a:pPr algn="just">
              <a:lnSpc>
                <a:spcPct val="107000"/>
              </a:lnSpc>
              <a:spcAft>
                <a:spcPts val="800"/>
              </a:spcAft>
              <a:buClr>
                <a:srgbClr val="F0A22E"/>
              </a:buClr>
            </a:pPr>
            <a:r>
              <a:rPr lang="en-US" sz="2600" dirty="0">
                <a:solidFill>
                  <a:srgbClr val="4E3B30"/>
                </a:solidFill>
                <a:latin typeface="Times New Roman"/>
                <a:ea typeface="Calibri"/>
                <a:cs typeface="Times New Roman"/>
              </a:rPr>
              <a:t>Will robots become our future teachers and break down during the lesson?</a:t>
            </a:r>
            <a:endParaRPr lang="ru-RU" sz="1900" dirty="0">
              <a:solidFill>
                <a:srgbClr val="4E3B30"/>
              </a:solidFill>
              <a:latin typeface="Calibri"/>
              <a:ea typeface="Calibri"/>
              <a:cs typeface="Times New Roman"/>
            </a:endParaRPr>
          </a:p>
          <a:p>
            <a:pPr algn="just">
              <a:lnSpc>
                <a:spcPct val="107000"/>
              </a:lnSpc>
              <a:spcAft>
                <a:spcPts val="800"/>
              </a:spcAft>
              <a:buClr>
                <a:srgbClr val="F0A22E"/>
              </a:buClr>
            </a:pPr>
            <a:r>
              <a:rPr lang="en-US" sz="2600" dirty="0">
                <a:solidFill>
                  <a:srgbClr val="4E3B30"/>
                </a:solidFill>
                <a:latin typeface="Times New Roman"/>
                <a:ea typeface="Calibri"/>
                <a:cs typeface="Times New Roman"/>
              </a:rPr>
              <a:t>Computers have changed the way we communicate forever.</a:t>
            </a:r>
            <a:endParaRPr lang="ru-RU" sz="1900" dirty="0">
              <a:solidFill>
                <a:srgbClr val="4E3B30"/>
              </a:solidFill>
              <a:latin typeface="Calibri"/>
              <a:ea typeface="Calibri"/>
              <a:cs typeface="Times New Roman"/>
            </a:endParaRPr>
          </a:p>
          <a:p>
            <a:endParaRPr lang="ru-RU" dirty="0"/>
          </a:p>
        </p:txBody>
      </p:sp>
      <p:sp>
        <p:nvSpPr>
          <p:cNvPr id="4" name="Объект 3"/>
          <p:cNvSpPr>
            <a:spLocks noGrp="1"/>
          </p:cNvSpPr>
          <p:nvPr>
            <p:ph sz="half" idx="2"/>
          </p:nvPr>
        </p:nvSpPr>
        <p:spPr/>
        <p:txBody>
          <a:bodyPr/>
          <a:lstStyle/>
          <a:p>
            <a:pPr algn="just">
              <a:lnSpc>
                <a:spcPct val="107000"/>
              </a:lnSpc>
              <a:spcAft>
                <a:spcPts val="800"/>
              </a:spcAft>
              <a:buClr>
                <a:srgbClr val="F0A22E"/>
              </a:buClr>
            </a:pPr>
            <a:r>
              <a:rPr lang="en-US" sz="2600" dirty="0" smtClean="0">
                <a:solidFill>
                  <a:srgbClr val="4E3B30"/>
                </a:solidFill>
                <a:latin typeface="Times New Roman"/>
                <a:ea typeface="Calibri"/>
                <a:cs typeface="Times New Roman"/>
              </a:rPr>
              <a:t>All </a:t>
            </a:r>
            <a:r>
              <a:rPr lang="en-US" sz="2600" dirty="0">
                <a:solidFill>
                  <a:srgbClr val="4E3B30"/>
                </a:solidFill>
                <a:latin typeface="Times New Roman"/>
                <a:ea typeface="Calibri"/>
                <a:cs typeface="Times New Roman"/>
              </a:rPr>
              <a:t>in all, I believe students will learn more from using a computer at home and will get a lot more work done.</a:t>
            </a:r>
            <a:endParaRPr lang="ru-RU" sz="1900" dirty="0">
              <a:solidFill>
                <a:srgbClr val="4E3B30"/>
              </a:solidFill>
              <a:latin typeface="Calibri"/>
              <a:ea typeface="Calibri"/>
              <a:cs typeface="Times New Roman"/>
            </a:endParaRPr>
          </a:p>
          <a:p>
            <a:pPr algn="just">
              <a:lnSpc>
                <a:spcPct val="107000"/>
              </a:lnSpc>
              <a:spcAft>
                <a:spcPts val="800"/>
              </a:spcAft>
              <a:buClr>
                <a:srgbClr val="F0A22E"/>
              </a:buClr>
            </a:pPr>
            <a:r>
              <a:rPr lang="en-US" sz="2600" dirty="0">
                <a:solidFill>
                  <a:srgbClr val="4E3B30"/>
                </a:solidFill>
                <a:latin typeface="Times New Roman"/>
                <a:ea typeface="Calibri"/>
                <a:cs typeface="Times New Roman"/>
              </a:rPr>
              <a:t>To sum up, I do not think every student will own a computer in the future, as some families will not be able to buy one because they are too expensive.</a:t>
            </a:r>
            <a:endParaRPr lang="ru-RU" sz="1900" dirty="0">
              <a:solidFill>
                <a:srgbClr val="4E3B30"/>
              </a:solidFill>
              <a:latin typeface="Calibri"/>
              <a:ea typeface="Calibri"/>
              <a:cs typeface="Times New Roman"/>
            </a:endParaRPr>
          </a:p>
          <a:p>
            <a:endParaRPr lang="ru-RU"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260648"/>
            <a:ext cx="1049337" cy="719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2051720" y="1228110"/>
            <a:ext cx="1244251" cy="369332"/>
          </a:xfrm>
          <a:prstGeom prst="rect">
            <a:avLst/>
          </a:prstGeom>
          <a:noFill/>
        </p:spPr>
        <p:txBody>
          <a:bodyPr wrap="none" rtlCol="0">
            <a:spAutoFit/>
          </a:bodyPr>
          <a:lstStyle/>
          <a:p>
            <a:r>
              <a:rPr lang="en-US" dirty="0" smtClean="0">
                <a:solidFill>
                  <a:srgbClr val="C00000"/>
                </a:solidFill>
              </a:rPr>
              <a:t>beginnings</a:t>
            </a:r>
            <a:endParaRPr lang="ru-RU" dirty="0">
              <a:solidFill>
                <a:srgbClr val="C00000"/>
              </a:solidFill>
            </a:endParaRPr>
          </a:p>
        </p:txBody>
      </p:sp>
      <p:sp>
        <p:nvSpPr>
          <p:cNvPr id="7" name="TextBox 6"/>
          <p:cNvSpPr txBox="1"/>
          <p:nvPr/>
        </p:nvSpPr>
        <p:spPr>
          <a:xfrm>
            <a:off x="6372200" y="1285442"/>
            <a:ext cx="954107" cy="369332"/>
          </a:xfrm>
          <a:prstGeom prst="rect">
            <a:avLst/>
          </a:prstGeom>
          <a:noFill/>
        </p:spPr>
        <p:txBody>
          <a:bodyPr wrap="none" rtlCol="0">
            <a:spAutoFit/>
          </a:bodyPr>
          <a:lstStyle/>
          <a:p>
            <a:r>
              <a:rPr lang="en-US" dirty="0" smtClean="0">
                <a:solidFill>
                  <a:srgbClr val="C00000"/>
                </a:solidFill>
              </a:rPr>
              <a:t>endings</a:t>
            </a:r>
            <a:endParaRPr lang="ru-RU" dirty="0">
              <a:solidFill>
                <a:srgbClr val="C00000"/>
              </a:solidFill>
            </a:endParaRPr>
          </a:p>
        </p:txBody>
      </p:sp>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4581128"/>
            <a:ext cx="2457450" cy="1857375"/>
          </a:xfrm>
          <a:prstGeom prst="rect">
            <a:avLst/>
          </a:prstGeom>
          <a:noFill/>
          <a:ln w="9525">
            <a:solidFill>
              <a:schemeClr val="accent2">
                <a:lumMod val="50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706887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5733256"/>
            <a:ext cx="8458200" cy="520700"/>
          </a:xfrm>
        </p:spPr>
        <p:txBody>
          <a:bodyPr>
            <a:noAutofit/>
          </a:bodyPr>
          <a:lstStyle/>
          <a:p>
            <a:pPr marL="228600">
              <a:lnSpc>
                <a:spcPct val="107000"/>
              </a:lnSpc>
              <a:spcAft>
                <a:spcPts val="800"/>
              </a:spcAft>
            </a:pPr>
            <a:r>
              <a:rPr lang="en-US" sz="1600" dirty="0">
                <a:solidFill>
                  <a:srgbClr val="C00000"/>
                </a:solidFill>
                <a:effectLst/>
                <a:latin typeface="Times New Roman" pitchFamily="18" charset="0"/>
                <a:ea typeface="Calibri"/>
                <a:cs typeface="Times New Roman" pitchFamily="18" charset="0"/>
              </a:rPr>
              <a:t>Look</a:t>
            </a:r>
            <a:r>
              <a:rPr lang="en-US" sz="1600" dirty="0">
                <a:effectLst/>
                <a:latin typeface="Times New Roman" pitchFamily="18" charset="0"/>
                <a:ea typeface="Calibri"/>
                <a:cs typeface="Times New Roman" pitchFamily="18" charset="0"/>
              </a:rPr>
              <a:t> at the three topic sentences below and </a:t>
            </a:r>
            <a:r>
              <a:rPr lang="en-US" sz="1600" dirty="0">
                <a:solidFill>
                  <a:srgbClr val="C00000"/>
                </a:solidFill>
                <a:effectLst/>
                <a:latin typeface="Times New Roman" pitchFamily="18" charset="0"/>
                <a:ea typeface="Calibri"/>
                <a:cs typeface="Times New Roman" pitchFamily="18" charset="0"/>
              </a:rPr>
              <a:t>match</a:t>
            </a:r>
            <a:r>
              <a:rPr lang="en-US" sz="1600" dirty="0">
                <a:effectLst/>
                <a:latin typeface="Times New Roman" pitchFamily="18" charset="0"/>
                <a:ea typeface="Calibri"/>
                <a:cs typeface="Times New Roman" pitchFamily="18" charset="0"/>
              </a:rPr>
              <a:t> them to the three texts.</a:t>
            </a:r>
            <a:r>
              <a:rPr lang="ru-RU" sz="1600" dirty="0">
                <a:effectLst/>
                <a:latin typeface="Times New Roman" pitchFamily="18" charset="0"/>
                <a:cs typeface="Times New Roman" pitchFamily="18" charset="0"/>
              </a:rPr>
              <a:t/>
            </a:r>
            <a:br>
              <a:rPr lang="ru-RU" sz="1600" dirty="0">
                <a:effectLst/>
                <a:latin typeface="Times New Roman" pitchFamily="18" charset="0"/>
                <a:cs typeface="Times New Roman" pitchFamily="18" charset="0"/>
              </a:rPr>
            </a:br>
            <a:endParaRPr lang="ru-RU" sz="1600" dirty="0">
              <a:latin typeface="Times New Roman" pitchFamily="18" charset="0"/>
              <a:cs typeface="Times New Roman" pitchFamily="18" charset="0"/>
            </a:endParaRPr>
          </a:p>
        </p:txBody>
      </p:sp>
      <p:sp>
        <p:nvSpPr>
          <p:cNvPr id="3" name="Текст 2"/>
          <p:cNvSpPr>
            <a:spLocks noGrp="1"/>
          </p:cNvSpPr>
          <p:nvPr>
            <p:ph type="body" idx="2"/>
          </p:nvPr>
        </p:nvSpPr>
        <p:spPr/>
        <p:txBody>
          <a:bodyPr/>
          <a:lstStyle/>
          <a:p>
            <a:pPr marL="177800" algn="just">
              <a:lnSpc>
                <a:spcPct val="107000"/>
              </a:lnSpc>
              <a:spcAft>
                <a:spcPts val="800"/>
              </a:spcAft>
            </a:pPr>
            <a:r>
              <a:rPr lang="en-US" dirty="0">
                <a:latin typeface="Times New Roman"/>
                <a:ea typeface="Calibri"/>
              </a:rPr>
              <a:t>A Computers make learning easier and faster.</a:t>
            </a:r>
            <a:endParaRPr lang="ru-RU" dirty="0"/>
          </a:p>
          <a:p>
            <a:pPr marL="177800" algn="just">
              <a:lnSpc>
                <a:spcPct val="107000"/>
              </a:lnSpc>
              <a:spcAft>
                <a:spcPts val="800"/>
              </a:spcAft>
            </a:pPr>
            <a:r>
              <a:rPr lang="en-US" dirty="0">
                <a:latin typeface="Times New Roman"/>
                <a:ea typeface="Calibri"/>
              </a:rPr>
              <a:t>B Using a laptop at home is a good way to contact your teacher or other classmates any time of the day.</a:t>
            </a:r>
            <a:endParaRPr lang="ru-RU" dirty="0"/>
          </a:p>
          <a:p>
            <a:pPr marL="177800" algn="just">
              <a:lnSpc>
                <a:spcPct val="107000"/>
              </a:lnSpc>
              <a:spcAft>
                <a:spcPts val="800"/>
              </a:spcAft>
            </a:pPr>
            <a:r>
              <a:rPr lang="en-US" dirty="0">
                <a:latin typeface="Times New Roman"/>
                <a:ea typeface="Calibri"/>
              </a:rPr>
              <a:t>C Computers stop young people from making friends.</a:t>
            </a:r>
            <a:endParaRPr lang="ru-RU" dirty="0"/>
          </a:p>
          <a:p>
            <a:endParaRPr lang="ru-RU" dirty="0"/>
          </a:p>
        </p:txBody>
      </p:sp>
      <p:pic>
        <p:nvPicPr>
          <p:cNvPr id="6146" name="Pictur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3923928" y="692696"/>
            <a:ext cx="4582165" cy="11812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3928" y="2276872"/>
            <a:ext cx="4581525"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23928" y="3861048"/>
            <a:ext cx="4581525" cy="1581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6" name="Прямая соединительная линия 5"/>
          <p:cNvCxnSpPr/>
          <p:nvPr/>
        </p:nvCxnSpPr>
        <p:spPr>
          <a:xfrm>
            <a:off x="3419872" y="764704"/>
            <a:ext cx="504056" cy="1512168"/>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flipV="1">
            <a:off x="3059832" y="1520788"/>
            <a:ext cx="792088" cy="252028"/>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Прямая соединительная линия 9"/>
          <p:cNvCxnSpPr/>
          <p:nvPr/>
        </p:nvCxnSpPr>
        <p:spPr>
          <a:xfrm>
            <a:off x="2267744" y="2420888"/>
            <a:ext cx="1584176" cy="1944216"/>
          </a:xfrm>
          <a:prstGeom prst="line">
            <a:avLst/>
          </a:prstGeom>
        </p:spPr>
        <p:style>
          <a:lnRef idx="1">
            <a:schemeClr val="accent1"/>
          </a:lnRef>
          <a:fillRef idx="0">
            <a:schemeClr val="accent1"/>
          </a:fillRef>
          <a:effectRef idx="0">
            <a:schemeClr val="accent1"/>
          </a:effectRef>
          <a:fontRef idx="minor">
            <a:schemeClr val="tx1"/>
          </a:fontRef>
        </p:style>
      </p:cxnSp>
      <p:pic>
        <p:nvPicPr>
          <p:cNvPr id="614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528" y="116632"/>
            <a:ext cx="781050" cy="560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33218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en-US" sz="2400" dirty="0">
                <a:effectLst/>
              </a:rPr>
              <a:t>Underline the correct linking word or phrase. What does each of them express?</a:t>
            </a:r>
            <a:r>
              <a:rPr lang="ru-RU" sz="2400" dirty="0">
                <a:effectLst/>
              </a:rPr>
              <a:t/>
            </a:r>
            <a:br>
              <a:rPr lang="ru-RU" sz="2400" dirty="0">
                <a:effectLst/>
              </a:rPr>
            </a:br>
            <a:endParaRPr lang="ru-RU" sz="2400" dirty="0"/>
          </a:p>
        </p:txBody>
      </p:sp>
      <p:sp>
        <p:nvSpPr>
          <p:cNvPr id="3" name="Надпись 2"/>
          <p:cNvSpPr txBox="1">
            <a:spLocks noChangeArrowheads="1"/>
          </p:cNvSpPr>
          <p:nvPr/>
        </p:nvSpPr>
        <p:spPr bwMode="auto">
          <a:xfrm>
            <a:off x="179512" y="1196752"/>
            <a:ext cx="4284137" cy="5494025"/>
          </a:xfrm>
          <a:prstGeom prst="rect">
            <a:avLst/>
          </a:prstGeom>
          <a:gradFill rotWithShape="1">
            <a:gsLst>
              <a:gs pos="0">
                <a:srgbClr val="4BACC6">
                  <a:lumMod val="20000"/>
                  <a:lumOff val="80000"/>
                </a:srgbClr>
              </a:gs>
              <a:gs pos="35000">
                <a:srgbClr val="9BBB59">
                  <a:tint val="37000"/>
                  <a:satMod val="300000"/>
                </a:srgbClr>
              </a:gs>
              <a:gs pos="100000">
                <a:srgbClr val="9BBB59">
                  <a:tint val="15000"/>
                  <a:satMod val="350000"/>
                </a:srgbClr>
              </a:gs>
            </a:gsLst>
            <a:lin ang="16200000" scaled="1"/>
          </a:gradFill>
          <a:ln w="9525" cap="flat" cmpd="sng" algn="ctr">
            <a:solidFill>
              <a:srgbClr val="9BBB59">
                <a:shade val="95000"/>
                <a:satMod val="105000"/>
              </a:srgbClr>
            </a:solidFill>
            <a:prstDash val="solid"/>
            <a:headEnd/>
            <a:tailEnd/>
          </a:ln>
          <a:effectLst>
            <a:outerShdw blurRad="40000" dist="20000" dir="5400000" rotWithShape="0">
              <a:srgbClr val="000000">
                <a:alpha val="38000"/>
              </a:srgbClr>
            </a:outerShdw>
          </a:effectLst>
        </p:spPr>
        <p:txBody>
          <a:bodyPr rot="0" vert="horz" wrap="square" lIns="91440" tIns="45720" rIns="91440" bIns="45720" anchor="t" anchorCtr="0">
            <a:noAutofit/>
          </a:bodyPr>
          <a:lstStyle/>
          <a:p>
            <a:pPr marL="0" marR="0" lvl="0" indent="0" defTabSz="914400" eaLnBrk="1" fontAlgn="auto" latinLnBrk="0" hangingPunct="1">
              <a:lnSpc>
                <a:spcPct val="115000"/>
              </a:lnSpc>
              <a:spcBef>
                <a:spcPts val="0"/>
              </a:spcBef>
              <a:spcAft>
                <a:spcPts val="100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Cambria"/>
                <a:ea typeface="Calibri"/>
                <a:cs typeface="Times New Roman"/>
              </a:rPr>
              <a:t>It is believed that fast food is an easy solution for people who work long hours and have no time to cook. </a:t>
            </a:r>
            <a:r>
              <a:rPr kumimoji="0" lang="en-US" sz="1400" b="1" i="0" u="none" strike="noStrike" kern="0" cap="none" spc="0" normalizeH="0" baseline="0" noProof="0" dirty="0">
                <a:ln>
                  <a:noFill/>
                </a:ln>
                <a:solidFill>
                  <a:sysClr val="windowText" lastClr="000000"/>
                </a:solidFill>
                <a:effectLst/>
                <a:uLnTx/>
                <a:uFillTx/>
                <a:latin typeface="Cambria"/>
                <a:ea typeface="Calibri"/>
                <a:cs typeface="Times New Roman"/>
              </a:rPr>
              <a:t>1) In other words/ In my opinion</a:t>
            </a:r>
            <a:r>
              <a:rPr kumimoji="0" lang="en-US" sz="1400" b="0" i="0" u="none" strike="noStrike" kern="0" cap="none" spc="0" normalizeH="0" baseline="0" noProof="0" dirty="0">
                <a:ln>
                  <a:noFill/>
                </a:ln>
                <a:solidFill>
                  <a:sysClr val="windowText" lastClr="000000"/>
                </a:solidFill>
                <a:effectLst/>
                <a:uLnTx/>
                <a:uFillTx/>
                <a:latin typeface="Cambria"/>
                <a:ea typeface="Calibri"/>
                <a:cs typeface="Times New Roman"/>
              </a:rPr>
              <a:t>, however, eating fast food is unhealthy and expensive.</a:t>
            </a:r>
            <a:endParaRPr kumimoji="0" lang="ru-RU" sz="1100" b="0" i="0" u="none" strike="noStrike" kern="0" cap="none" spc="0" normalizeH="0" baseline="0" noProof="0" dirty="0">
              <a:ln>
                <a:noFill/>
              </a:ln>
              <a:solidFill>
                <a:sysClr val="windowText" lastClr="000000"/>
              </a:solidFill>
              <a:effectLst/>
              <a:uLnTx/>
              <a:uFillTx/>
              <a:latin typeface="Calibri"/>
              <a:ea typeface="Calibri"/>
              <a:cs typeface="Times New Roman"/>
            </a:endParaRPr>
          </a:p>
          <a:p>
            <a:pPr marL="0" marR="0" lvl="0" indent="0" defTabSz="914400" eaLnBrk="1" fontAlgn="auto" latinLnBrk="0" hangingPunct="1">
              <a:lnSpc>
                <a:spcPct val="115000"/>
              </a:lnSpc>
              <a:spcBef>
                <a:spcPts val="0"/>
              </a:spcBef>
              <a:spcAft>
                <a:spcPts val="1000"/>
              </a:spcAft>
              <a:buClrTx/>
              <a:buSzTx/>
              <a:buFontTx/>
              <a:buNone/>
              <a:tabLst/>
              <a:defRPr/>
            </a:pPr>
            <a:r>
              <a:rPr kumimoji="0" lang="en-US" sz="1400" b="1" i="0" u="none" strike="noStrike" kern="0" cap="none" spc="0" normalizeH="0" baseline="0" noProof="0" dirty="0">
                <a:ln>
                  <a:noFill/>
                </a:ln>
                <a:solidFill>
                  <a:sysClr val="windowText" lastClr="000000"/>
                </a:solidFill>
                <a:effectLst/>
                <a:uLnTx/>
                <a:uFillTx/>
                <a:latin typeface="Cambria"/>
                <a:ea typeface="Calibri"/>
                <a:cs typeface="Times New Roman"/>
              </a:rPr>
              <a:t>2)</a:t>
            </a:r>
            <a:r>
              <a:rPr kumimoji="0" lang="en-US" sz="1400" b="0" i="0" u="none" strike="noStrike" kern="0" cap="none" spc="0" normalizeH="0" baseline="0" noProof="0" dirty="0">
                <a:ln>
                  <a:noFill/>
                </a:ln>
                <a:solidFill>
                  <a:sysClr val="windowText" lastClr="000000"/>
                </a:solidFill>
                <a:effectLst/>
                <a:uLnTx/>
                <a:uFillTx/>
                <a:latin typeface="Cambria"/>
                <a:ea typeface="Calibri"/>
                <a:cs typeface="Times New Roman"/>
              </a:rPr>
              <a:t> </a:t>
            </a:r>
            <a:r>
              <a:rPr kumimoji="0" lang="en-US" sz="1400" b="1" i="0" u="none" strike="noStrike" kern="0" cap="none" spc="0" normalizeH="0" baseline="0" noProof="0" dirty="0">
                <a:ln>
                  <a:noFill/>
                </a:ln>
                <a:solidFill>
                  <a:sysClr val="windowText" lastClr="000000"/>
                </a:solidFill>
                <a:effectLst/>
                <a:uLnTx/>
                <a:uFillTx/>
                <a:latin typeface="Cambria"/>
                <a:ea typeface="Calibri"/>
                <a:cs typeface="Times New Roman"/>
              </a:rPr>
              <a:t>To begin with/ Moreover</a:t>
            </a:r>
            <a:r>
              <a:rPr kumimoji="0" lang="en-US" sz="1400" b="0" i="0" u="none" strike="noStrike" kern="0" cap="none" spc="0" normalizeH="0" baseline="0" noProof="0" dirty="0">
                <a:ln>
                  <a:noFill/>
                </a:ln>
                <a:solidFill>
                  <a:sysClr val="windowText" lastClr="000000"/>
                </a:solidFill>
                <a:effectLst/>
                <a:uLnTx/>
                <a:uFillTx/>
                <a:latin typeface="Cambria"/>
                <a:ea typeface="Calibri"/>
                <a:cs typeface="Times New Roman"/>
              </a:rPr>
              <a:t>, fast food contains a lot of salt and fat. As a result, people who eat fast food usually put on a lot of weight.</a:t>
            </a:r>
            <a:endParaRPr kumimoji="0" lang="ru-RU" sz="1100" b="0" i="0" u="none" strike="noStrike" kern="0" cap="none" spc="0" normalizeH="0" baseline="0" noProof="0" dirty="0">
              <a:ln>
                <a:noFill/>
              </a:ln>
              <a:solidFill>
                <a:sysClr val="windowText" lastClr="000000"/>
              </a:solidFill>
              <a:effectLst/>
              <a:uLnTx/>
              <a:uFillTx/>
              <a:latin typeface="Calibri"/>
              <a:ea typeface="Calibri"/>
              <a:cs typeface="Times New Roman"/>
            </a:endParaRPr>
          </a:p>
          <a:p>
            <a:pPr marL="0" marR="0" lvl="0" indent="0" defTabSz="914400" eaLnBrk="1" fontAlgn="auto" latinLnBrk="0" hangingPunct="1">
              <a:lnSpc>
                <a:spcPct val="115000"/>
              </a:lnSpc>
              <a:spcBef>
                <a:spcPts val="0"/>
              </a:spcBef>
              <a:spcAft>
                <a:spcPts val="1000"/>
              </a:spcAft>
              <a:buClrTx/>
              <a:buSzTx/>
              <a:buFontTx/>
              <a:buNone/>
              <a:tabLst/>
              <a:defRPr/>
            </a:pPr>
            <a:r>
              <a:rPr kumimoji="0" lang="en-US" sz="1400" b="1" i="0" u="none" strike="noStrike" kern="0" cap="none" spc="0" normalizeH="0" baseline="0" noProof="0" dirty="0">
                <a:ln>
                  <a:noFill/>
                </a:ln>
                <a:solidFill>
                  <a:sysClr val="windowText" lastClr="000000"/>
                </a:solidFill>
                <a:effectLst/>
                <a:uLnTx/>
                <a:uFillTx/>
                <a:latin typeface="Cambria"/>
                <a:ea typeface="Calibri"/>
                <a:cs typeface="Times New Roman"/>
              </a:rPr>
              <a:t>3)</a:t>
            </a:r>
            <a:r>
              <a:rPr kumimoji="0" lang="en-US" sz="1400" b="0" i="0" u="none" strike="noStrike" kern="0" cap="none" spc="0" normalizeH="0" baseline="0" noProof="0" dirty="0">
                <a:ln>
                  <a:noFill/>
                </a:ln>
                <a:solidFill>
                  <a:sysClr val="windowText" lastClr="000000"/>
                </a:solidFill>
                <a:effectLst/>
                <a:uLnTx/>
                <a:uFillTx/>
                <a:latin typeface="Cambria"/>
                <a:ea typeface="Calibri"/>
                <a:cs typeface="Times New Roman"/>
              </a:rPr>
              <a:t> </a:t>
            </a:r>
            <a:r>
              <a:rPr kumimoji="0" lang="en-US" sz="1400" b="1" i="0" u="none" strike="noStrike" kern="0" cap="none" spc="0" normalizeH="0" baseline="0" noProof="0" dirty="0">
                <a:ln>
                  <a:noFill/>
                </a:ln>
                <a:solidFill>
                  <a:sysClr val="windowText" lastClr="000000"/>
                </a:solidFill>
                <a:effectLst/>
                <a:uLnTx/>
                <a:uFillTx/>
                <a:latin typeface="Cambria"/>
                <a:ea typeface="Calibri"/>
                <a:cs typeface="Times New Roman"/>
              </a:rPr>
              <a:t>To sum up/ In addition</a:t>
            </a:r>
            <a:r>
              <a:rPr kumimoji="0" lang="en-US" sz="1400" b="0" i="0" u="none" strike="noStrike" kern="0" cap="none" spc="0" normalizeH="0" baseline="0" noProof="0" dirty="0">
                <a:ln>
                  <a:noFill/>
                </a:ln>
                <a:solidFill>
                  <a:sysClr val="windowText" lastClr="000000"/>
                </a:solidFill>
                <a:effectLst/>
                <a:uLnTx/>
                <a:uFillTx/>
                <a:latin typeface="Cambria"/>
                <a:ea typeface="Calibri"/>
                <a:cs typeface="Times New Roman"/>
              </a:rPr>
              <a:t>, fast food can cost a lot of money. </a:t>
            </a:r>
            <a:r>
              <a:rPr kumimoji="0" lang="en-US" sz="1400" b="1" i="0" u="none" strike="noStrike" kern="0" cap="none" spc="0" normalizeH="0" baseline="0" noProof="0" dirty="0">
                <a:ln>
                  <a:noFill/>
                </a:ln>
                <a:solidFill>
                  <a:sysClr val="windowText" lastClr="000000"/>
                </a:solidFill>
                <a:effectLst/>
                <a:uLnTx/>
                <a:uFillTx/>
                <a:latin typeface="Cambria"/>
                <a:ea typeface="Calibri"/>
                <a:cs typeface="Times New Roman"/>
              </a:rPr>
              <a:t>4)</a:t>
            </a:r>
            <a:r>
              <a:rPr kumimoji="0" lang="en-US" sz="1400" b="0" i="0" u="none" strike="noStrike" kern="0" cap="none" spc="0" normalizeH="0" baseline="0" noProof="0" dirty="0">
                <a:ln>
                  <a:noFill/>
                </a:ln>
                <a:solidFill>
                  <a:sysClr val="windowText" lastClr="000000"/>
                </a:solidFill>
                <a:effectLst/>
                <a:uLnTx/>
                <a:uFillTx/>
                <a:latin typeface="Cambria"/>
                <a:ea typeface="Calibri"/>
                <a:cs typeface="Times New Roman"/>
              </a:rPr>
              <a:t> </a:t>
            </a:r>
            <a:r>
              <a:rPr kumimoji="0" lang="en-US" sz="1400" b="1" i="0" u="none" strike="noStrike" kern="0" cap="none" spc="0" normalizeH="0" baseline="0" noProof="0" dirty="0">
                <a:ln>
                  <a:noFill/>
                </a:ln>
                <a:solidFill>
                  <a:sysClr val="windowText" lastClr="000000"/>
                </a:solidFill>
                <a:effectLst/>
                <a:uLnTx/>
                <a:uFillTx/>
                <a:latin typeface="Cambria"/>
                <a:ea typeface="Calibri"/>
                <a:cs typeface="Times New Roman"/>
              </a:rPr>
              <a:t>For example/ However,</a:t>
            </a:r>
            <a:r>
              <a:rPr kumimoji="0" lang="en-US" sz="1400" b="0" i="0" u="none" strike="noStrike" kern="0" cap="none" spc="0" normalizeH="0" baseline="0" noProof="0" dirty="0">
                <a:ln>
                  <a:noFill/>
                </a:ln>
                <a:solidFill>
                  <a:sysClr val="windowText" lastClr="000000"/>
                </a:solidFill>
                <a:effectLst/>
                <a:uLnTx/>
                <a:uFillTx/>
                <a:latin typeface="Cambria"/>
                <a:ea typeface="Calibri"/>
                <a:cs typeface="Times New Roman"/>
              </a:rPr>
              <a:t> people spend three times more money on fast food than they would spend on homemade food.</a:t>
            </a:r>
            <a:endParaRPr kumimoji="0" lang="ru-RU" sz="1100" b="0" i="0" u="none" strike="noStrike" kern="0" cap="none" spc="0" normalizeH="0" baseline="0" noProof="0" dirty="0">
              <a:ln>
                <a:noFill/>
              </a:ln>
              <a:solidFill>
                <a:sysClr val="windowText" lastClr="000000"/>
              </a:solidFill>
              <a:effectLst/>
              <a:uLnTx/>
              <a:uFillTx/>
              <a:latin typeface="Calibri"/>
              <a:ea typeface="Calibri"/>
              <a:cs typeface="Times New Roman"/>
            </a:endParaRPr>
          </a:p>
          <a:p>
            <a:pPr marL="0" marR="0" lvl="0" indent="0" defTabSz="914400" eaLnBrk="1" fontAlgn="auto" latinLnBrk="0" hangingPunct="1">
              <a:lnSpc>
                <a:spcPct val="115000"/>
              </a:lnSpc>
              <a:spcBef>
                <a:spcPts val="0"/>
              </a:spcBef>
              <a:spcAft>
                <a:spcPts val="1000"/>
              </a:spcAft>
              <a:buClrTx/>
              <a:buSzTx/>
              <a:buFontTx/>
              <a:buNone/>
              <a:tabLst/>
              <a:defRPr/>
            </a:pPr>
            <a:r>
              <a:rPr kumimoji="0" lang="en-US" sz="1400" b="1" i="0" u="none" strike="noStrike" kern="0" cap="none" spc="0" normalizeH="0" baseline="0" noProof="0" dirty="0">
                <a:ln>
                  <a:noFill/>
                </a:ln>
                <a:solidFill>
                  <a:sysClr val="windowText" lastClr="000000"/>
                </a:solidFill>
                <a:effectLst/>
                <a:uLnTx/>
                <a:uFillTx/>
                <a:latin typeface="Cambria"/>
                <a:ea typeface="Calibri"/>
                <a:cs typeface="Times New Roman"/>
              </a:rPr>
              <a:t>5) However/ Thirdly,</a:t>
            </a:r>
            <a:r>
              <a:rPr kumimoji="0" lang="en-US" sz="1400" b="0" i="0" u="none" strike="noStrike" kern="0" cap="none" spc="0" normalizeH="0" baseline="0" noProof="0" dirty="0">
                <a:ln>
                  <a:noFill/>
                </a:ln>
                <a:solidFill>
                  <a:sysClr val="windowText" lastClr="000000"/>
                </a:solidFill>
                <a:effectLst/>
                <a:uLnTx/>
                <a:uFillTx/>
                <a:latin typeface="Cambria"/>
                <a:ea typeface="Calibri"/>
                <a:cs typeface="Times New Roman"/>
              </a:rPr>
              <a:t> ordering fast food saves people time and energy. </a:t>
            </a:r>
            <a:r>
              <a:rPr kumimoji="0" lang="en-US" sz="1400" b="1" i="0" u="none" strike="noStrike" kern="0" cap="none" spc="0" normalizeH="0" baseline="0" noProof="0" dirty="0">
                <a:ln>
                  <a:noFill/>
                </a:ln>
                <a:solidFill>
                  <a:sysClr val="windowText" lastClr="000000"/>
                </a:solidFill>
                <a:effectLst/>
                <a:uLnTx/>
                <a:uFillTx/>
                <a:latin typeface="Cambria"/>
                <a:ea typeface="Calibri"/>
                <a:cs typeface="Times New Roman"/>
              </a:rPr>
              <a:t>6) In other words/ All in all,</a:t>
            </a:r>
            <a:r>
              <a:rPr kumimoji="0" lang="en-US" sz="1400" b="0" i="0" u="none" strike="noStrike" kern="0" cap="none" spc="0" normalizeH="0" baseline="0" noProof="0" dirty="0">
                <a:ln>
                  <a:noFill/>
                </a:ln>
                <a:solidFill>
                  <a:sysClr val="windowText" lastClr="000000"/>
                </a:solidFill>
                <a:effectLst/>
                <a:uLnTx/>
                <a:uFillTx/>
                <a:latin typeface="Cambria"/>
                <a:ea typeface="Calibri"/>
                <a:cs typeface="Times New Roman"/>
              </a:rPr>
              <a:t> they pick up the phone and order a meal without having to do the shopping and cooking themselves.</a:t>
            </a:r>
            <a:endParaRPr kumimoji="0" lang="ru-RU" sz="1100" b="0" i="0" u="none" strike="noStrike" kern="0" cap="none" spc="0" normalizeH="0" baseline="0" noProof="0" dirty="0">
              <a:ln>
                <a:noFill/>
              </a:ln>
              <a:solidFill>
                <a:sysClr val="windowText" lastClr="000000"/>
              </a:solidFill>
              <a:effectLst/>
              <a:uLnTx/>
              <a:uFillTx/>
              <a:latin typeface="Calibri"/>
              <a:ea typeface="Calibri"/>
              <a:cs typeface="Times New Roman"/>
            </a:endParaRPr>
          </a:p>
          <a:p>
            <a:pPr marL="0" marR="0" lvl="0" indent="0" defTabSz="914400" eaLnBrk="1" fontAlgn="auto" latinLnBrk="0" hangingPunct="1">
              <a:lnSpc>
                <a:spcPct val="115000"/>
              </a:lnSpc>
              <a:spcBef>
                <a:spcPts val="0"/>
              </a:spcBef>
              <a:spcAft>
                <a:spcPts val="1000"/>
              </a:spcAft>
              <a:buClrTx/>
              <a:buSzTx/>
              <a:buFontTx/>
              <a:buNone/>
              <a:tabLst/>
              <a:defRPr/>
            </a:pPr>
            <a:r>
              <a:rPr kumimoji="0" lang="en-US" sz="1400" b="1" i="0" u="none" strike="noStrike" kern="0" cap="none" spc="0" normalizeH="0" baseline="0" noProof="0" dirty="0">
                <a:ln>
                  <a:noFill/>
                </a:ln>
                <a:solidFill>
                  <a:sysClr val="windowText" lastClr="000000"/>
                </a:solidFill>
                <a:effectLst/>
                <a:uLnTx/>
                <a:uFillTx/>
                <a:latin typeface="Cambria"/>
                <a:ea typeface="Calibri"/>
                <a:cs typeface="Times New Roman"/>
              </a:rPr>
              <a:t>7) In conclusion/Lastly,</a:t>
            </a:r>
            <a:r>
              <a:rPr kumimoji="0" lang="en-US" sz="1400" b="0" i="0" u="none" strike="noStrike" kern="0" cap="none" spc="0" normalizeH="0" baseline="0" noProof="0" dirty="0">
                <a:ln>
                  <a:noFill/>
                </a:ln>
                <a:solidFill>
                  <a:sysClr val="windowText" lastClr="000000"/>
                </a:solidFill>
                <a:effectLst/>
                <a:uLnTx/>
                <a:uFillTx/>
                <a:latin typeface="Cambria"/>
                <a:ea typeface="Calibri"/>
                <a:cs typeface="Times New Roman"/>
              </a:rPr>
              <a:t> I believe that people should not eat fast food very often. It can be damaging to their health and it can cost them a lot of money.</a:t>
            </a:r>
            <a:endParaRPr kumimoji="0" lang="ru-RU" sz="1100" b="0" i="0" u="none" strike="noStrike" kern="0" cap="none" spc="0" normalizeH="0" baseline="0" noProof="0" dirty="0">
              <a:ln>
                <a:noFill/>
              </a:ln>
              <a:solidFill>
                <a:sysClr val="windowText" lastClr="000000"/>
              </a:solidFill>
              <a:effectLst/>
              <a:uLnTx/>
              <a:uFillTx/>
              <a:latin typeface="Calibri"/>
              <a:ea typeface="Calibri"/>
              <a:cs typeface="Times New Roman"/>
            </a:endParaRPr>
          </a:p>
          <a:p>
            <a:pPr marL="0" marR="0" lvl="0" indent="0" defTabSz="914400" eaLnBrk="1" fontAlgn="auto" latinLnBrk="0" hangingPunct="1">
              <a:lnSpc>
                <a:spcPct val="115000"/>
              </a:lnSpc>
              <a:spcBef>
                <a:spcPts val="0"/>
              </a:spcBef>
              <a:spcAft>
                <a:spcPts val="100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Cambria"/>
                <a:ea typeface="Calibri"/>
                <a:cs typeface="Times New Roman"/>
              </a:rPr>
              <a:t> </a:t>
            </a:r>
            <a:endParaRPr kumimoji="0" lang="ru-RU" sz="1100" b="0" i="0" u="none" strike="noStrike" kern="0" cap="none" spc="0" normalizeH="0" baseline="0" noProof="0" dirty="0">
              <a:ln>
                <a:noFill/>
              </a:ln>
              <a:solidFill>
                <a:sysClr val="windowText" lastClr="000000"/>
              </a:solidFill>
              <a:effectLst/>
              <a:uLnTx/>
              <a:uFillTx/>
              <a:latin typeface="Calibri"/>
              <a:ea typeface="Calibri"/>
              <a:cs typeface="Times New Roman"/>
            </a:endParaRPr>
          </a:p>
          <a:p>
            <a:pPr marL="0" marR="0" lvl="0" indent="0" defTabSz="914400" eaLnBrk="1" fontAlgn="auto" latinLnBrk="0" hangingPunct="1">
              <a:lnSpc>
                <a:spcPct val="115000"/>
              </a:lnSpc>
              <a:spcBef>
                <a:spcPts val="0"/>
              </a:spcBef>
              <a:spcAft>
                <a:spcPts val="1000"/>
              </a:spcAft>
              <a:buClrTx/>
              <a:buSzTx/>
              <a:buFontTx/>
              <a:buNone/>
              <a:tabLst/>
              <a:defRPr/>
            </a:pPr>
            <a:r>
              <a:rPr kumimoji="0" lang="en-US" sz="1100" b="0" i="0" u="none" strike="noStrike" kern="0" cap="none" spc="0" normalizeH="0" baseline="0" noProof="0" dirty="0">
                <a:ln>
                  <a:noFill/>
                </a:ln>
                <a:solidFill>
                  <a:sysClr val="windowText" lastClr="000000"/>
                </a:solidFill>
                <a:effectLst/>
                <a:uLnTx/>
                <a:uFillTx/>
                <a:latin typeface="Calibri"/>
                <a:ea typeface="Calibri"/>
                <a:cs typeface="Times New Roman"/>
              </a:rPr>
              <a:t> </a:t>
            </a:r>
            <a:endParaRPr kumimoji="0" lang="ru-RU" sz="1100" b="0" i="0" u="none" strike="noStrike" kern="0" cap="none" spc="0" normalizeH="0" baseline="0" noProof="0" dirty="0">
              <a:ln>
                <a:noFill/>
              </a:ln>
              <a:solidFill>
                <a:sysClr val="windowText" lastClr="000000"/>
              </a:solidFill>
              <a:effectLst/>
              <a:uLnTx/>
              <a:uFillTx/>
              <a:latin typeface="Calibri"/>
              <a:ea typeface="Calibri"/>
              <a:cs typeface="Times New Roman"/>
            </a:endParaRPr>
          </a:p>
          <a:p>
            <a:pPr marL="0" marR="0" lvl="0" indent="0" defTabSz="914400" eaLnBrk="1" fontAlgn="auto" latinLnBrk="0" hangingPunct="1">
              <a:lnSpc>
                <a:spcPct val="115000"/>
              </a:lnSpc>
              <a:spcBef>
                <a:spcPts val="0"/>
              </a:spcBef>
              <a:spcAft>
                <a:spcPts val="1000"/>
              </a:spcAft>
              <a:buClrTx/>
              <a:buSzTx/>
              <a:buFontTx/>
              <a:buNone/>
              <a:tabLst/>
              <a:defRPr/>
            </a:pPr>
            <a:r>
              <a:rPr kumimoji="0" lang="en-US" sz="1100" b="0" i="0" u="none" strike="noStrike" kern="0" cap="none" spc="0" normalizeH="0" baseline="0" noProof="0" dirty="0">
                <a:ln>
                  <a:noFill/>
                </a:ln>
                <a:solidFill>
                  <a:sysClr val="windowText" lastClr="000000"/>
                </a:solidFill>
                <a:effectLst/>
                <a:uLnTx/>
                <a:uFillTx/>
                <a:latin typeface="Calibri"/>
                <a:ea typeface="Calibri"/>
                <a:cs typeface="Times New Roman"/>
              </a:rPr>
              <a:t> </a:t>
            </a:r>
            <a:endParaRPr kumimoji="0" lang="ru-RU" sz="1100" b="0" i="0" u="none" strike="noStrike" kern="0" cap="none" spc="0" normalizeH="0" baseline="0" noProof="0" dirty="0">
              <a:ln>
                <a:noFill/>
              </a:ln>
              <a:solidFill>
                <a:sysClr val="windowText" lastClr="000000"/>
              </a:solidFill>
              <a:effectLst/>
              <a:uLnTx/>
              <a:uFillTx/>
              <a:latin typeface="Calibri"/>
              <a:ea typeface="Calibri"/>
              <a:cs typeface="Times New Roman"/>
            </a:endParaRPr>
          </a:p>
        </p:txBody>
      </p:sp>
      <p:sp>
        <p:nvSpPr>
          <p:cNvPr id="5" name="Надпись 2"/>
          <p:cNvSpPr txBox="1">
            <a:spLocks noChangeArrowheads="1"/>
          </p:cNvSpPr>
          <p:nvPr/>
        </p:nvSpPr>
        <p:spPr bwMode="auto">
          <a:xfrm>
            <a:off x="4616049" y="1196752"/>
            <a:ext cx="4284137" cy="5494025"/>
          </a:xfrm>
          <a:prstGeom prst="rect">
            <a:avLst/>
          </a:prstGeom>
          <a:gradFill rotWithShape="1">
            <a:gsLst>
              <a:gs pos="0">
                <a:srgbClr val="4BACC6">
                  <a:lumMod val="20000"/>
                  <a:lumOff val="80000"/>
                </a:srgbClr>
              </a:gs>
              <a:gs pos="35000">
                <a:srgbClr val="9BBB59">
                  <a:tint val="37000"/>
                  <a:satMod val="300000"/>
                </a:srgbClr>
              </a:gs>
              <a:gs pos="100000">
                <a:srgbClr val="9BBB59">
                  <a:tint val="15000"/>
                  <a:satMod val="350000"/>
                </a:srgbClr>
              </a:gs>
            </a:gsLst>
            <a:lin ang="16200000" scaled="1"/>
          </a:gradFill>
          <a:ln w="9525" cap="flat" cmpd="sng" algn="ctr">
            <a:solidFill>
              <a:srgbClr val="9BBB59">
                <a:shade val="95000"/>
                <a:satMod val="105000"/>
              </a:srgbClr>
            </a:solidFill>
            <a:prstDash val="solid"/>
            <a:headEnd/>
            <a:tailEnd/>
          </a:ln>
          <a:effectLst>
            <a:outerShdw blurRad="40000" dist="20000" dir="5400000" rotWithShape="0">
              <a:srgbClr val="000000">
                <a:alpha val="38000"/>
              </a:srgbClr>
            </a:outerShdw>
          </a:effectLst>
        </p:spPr>
        <p:txBody>
          <a:bodyPr rot="0" vert="horz" wrap="square" lIns="91440" tIns="45720" rIns="91440" bIns="45720" anchor="t" anchorCtr="0">
            <a:noAutofit/>
          </a:bodyPr>
          <a:lstStyle/>
          <a:p>
            <a:pPr marL="0" marR="0" lvl="0" indent="0" defTabSz="914400" eaLnBrk="1" fontAlgn="auto" latinLnBrk="0" hangingPunct="1">
              <a:lnSpc>
                <a:spcPct val="115000"/>
              </a:lnSpc>
              <a:spcBef>
                <a:spcPts val="0"/>
              </a:spcBef>
              <a:spcAft>
                <a:spcPts val="100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Cambria"/>
                <a:ea typeface="Calibri"/>
                <a:cs typeface="Times New Roman"/>
              </a:rPr>
              <a:t>It is believed that fast food is an easy solution for people who work long hours and have no time to cook. </a:t>
            </a:r>
            <a:r>
              <a:rPr kumimoji="0" lang="en-US" sz="1400" b="1" i="0" u="none" strike="noStrike" kern="0" cap="none" spc="0" normalizeH="0" baseline="0" noProof="0" dirty="0">
                <a:ln>
                  <a:noFill/>
                </a:ln>
                <a:solidFill>
                  <a:sysClr val="windowText" lastClr="000000"/>
                </a:solidFill>
                <a:effectLst/>
                <a:uLnTx/>
                <a:uFillTx/>
                <a:latin typeface="Cambria"/>
                <a:ea typeface="Calibri"/>
                <a:cs typeface="Times New Roman"/>
              </a:rPr>
              <a:t>1) In other words/ </a:t>
            </a:r>
            <a:r>
              <a:rPr kumimoji="0" lang="en-US" sz="1400" b="1" i="0" u="sng" strike="noStrike" kern="0" cap="none" spc="0" normalizeH="0" baseline="0" noProof="0" dirty="0">
                <a:ln>
                  <a:noFill/>
                </a:ln>
                <a:solidFill>
                  <a:sysClr val="windowText" lastClr="000000"/>
                </a:solidFill>
                <a:effectLst/>
                <a:uLnTx/>
                <a:uFillTx/>
                <a:latin typeface="Cambria"/>
                <a:ea typeface="Calibri"/>
                <a:cs typeface="Times New Roman"/>
              </a:rPr>
              <a:t>In my opinion</a:t>
            </a:r>
            <a:r>
              <a:rPr kumimoji="0" lang="en-US" sz="1400" b="0" i="0" u="none" strike="noStrike" kern="0" cap="none" spc="0" normalizeH="0" baseline="0" noProof="0" dirty="0">
                <a:ln>
                  <a:noFill/>
                </a:ln>
                <a:solidFill>
                  <a:sysClr val="windowText" lastClr="000000"/>
                </a:solidFill>
                <a:effectLst/>
                <a:uLnTx/>
                <a:uFillTx/>
                <a:latin typeface="Cambria"/>
                <a:ea typeface="Calibri"/>
                <a:cs typeface="Times New Roman"/>
              </a:rPr>
              <a:t>, however, eating fast food is unhealthy and expensive.</a:t>
            </a:r>
            <a:endParaRPr kumimoji="0" lang="ru-RU" sz="1100" b="0" i="0" u="none" strike="noStrike" kern="0" cap="none" spc="0" normalizeH="0" baseline="0" noProof="0" dirty="0">
              <a:ln>
                <a:noFill/>
              </a:ln>
              <a:solidFill>
                <a:sysClr val="windowText" lastClr="000000"/>
              </a:solidFill>
              <a:effectLst/>
              <a:uLnTx/>
              <a:uFillTx/>
              <a:latin typeface="Calibri"/>
              <a:ea typeface="Calibri"/>
              <a:cs typeface="Times New Roman"/>
            </a:endParaRPr>
          </a:p>
          <a:p>
            <a:pPr marL="0" marR="0" lvl="0" indent="0" defTabSz="914400" eaLnBrk="1" fontAlgn="auto" latinLnBrk="0" hangingPunct="1">
              <a:lnSpc>
                <a:spcPct val="115000"/>
              </a:lnSpc>
              <a:spcBef>
                <a:spcPts val="0"/>
              </a:spcBef>
              <a:spcAft>
                <a:spcPts val="1000"/>
              </a:spcAft>
              <a:buClrTx/>
              <a:buSzTx/>
              <a:buFontTx/>
              <a:buNone/>
              <a:tabLst/>
              <a:defRPr/>
            </a:pPr>
            <a:r>
              <a:rPr kumimoji="0" lang="en-US" sz="1400" b="1" i="0" u="none" strike="noStrike" kern="0" cap="none" spc="0" normalizeH="0" baseline="0" noProof="0" dirty="0">
                <a:ln>
                  <a:noFill/>
                </a:ln>
                <a:solidFill>
                  <a:sysClr val="windowText" lastClr="000000"/>
                </a:solidFill>
                <a:effectLst/>
                <a:uLnTx/>
                <a:uFillTx/>
                <a:latin typeface="Cambria"/>
                <a:ea typeface="Calibri"/>
                <a:cs typeface="Times New Roman"/>
              </a:rPr>
              <a:t>2)</a:t>
            </a:r>
            <a:r>
              <a:rPr kumimoji="0" lang="en-US" sz="1400" b="0" i="0" u="none" strike="noStrike" kern="0" cap="none" spc="0" normalizeH="0" baseline="0" noProof="0" dirty="0">
                <a:ln>
                  <a:noFill/>
                </a:ln>
                <a:solidFill>
                  <a:sysClr val="windowText" lastClr="000000"/>
                </a:solidFill>
                <a:effectLst/>
                <a:uLnTx/>
                <a:uFillTx/>
                <a:latin typeface="Cambria"/>
                <a:ea typeface="Calibri"/>
                <a:cs typeface="Times New Roman"/>
              </a:rPr>
              <a:t> </a:t>
            </a:r>
            <a:r>
              <a:rPr kumimoji="0" lang="en-US" sz="1400" b="1" i="0" u="sng" strike="noStrike" kern="0" cap="none" spc="0" normalizeH="0" baseline="0" noProof="0" dirty="0">
                <a:ln>
                  <a:noFill/>
                </a:ln>
                <a:solidFill>
                  <a:sysClr val="windowText" lastClr="000000"/>
                </a:solidFill>
                <a:effectLst/>
                <a:uLnTx/>
                <a:uFillTx/>
                <a:latin typeface="Cambria"/>
                <a:ea typeface="Calibri"/>
                <a:cs typeface="Times New Roman"/>
              </a:rPr>
              <a:t>To begin with</a:t>
            </a:r>
            <a:r>
              <a:rPr kumimoji="0" lang="en-US" sz="1400" b="1" i="0" u="none" strike="noStrike" kern="0" cap="none" spc="0" normalizeH="0" baseline="0" noProof="0" dirty="0">
                <a:ln>
                  <a:noFill/>
                </a:ln>
                <a:solidFill>
                  <a:sysClr val="windowText" lastClr="000000"/>
                </a:solidFill>
                <a:effectLst/>
                <a:uLnTx/>
                <a:uFillTx/>
                <a:latin typeface="Cambria"/>
                <a:ea typeface="Calibri"/>
                <a:cs typeface="Times New Roman"/>
              </a:rPr>
              <a:t>/ Moreover</a:t>
            </a:r>
            <a:r>
              <a:rPr kumimoji="0" lang="en-US" sz="1400" b="0" i="0" u="none" strike="noStrike" kern="0" cap="none" spc="0" normalizeH="0" baseline="0" noProof="0" dirty="0">
                <a:ln>
                  <a:noFill/>
                </a:ln>
                <a:solidFill>
                  <a:sysClr val="windowText" lastClr="000000"/>
                </a:solidFill>
                <a:effectLst/>
                <a:uLnTx/>
                <a:uFillTx/>
                <a:latin typeface="Cambria"/>
                <a:ea typeface="Calibri"/>
                <a:cs typeface="Times New Roman"/>
              </a:rPr>
              <a:t>, fast food contains a lot of salt and fat. As a result, people who eat fast food usually put on a lot of weight.</a:t>
            </a:r>
            <a:endParaRPr kumimoji="0" lang="ru-RU" sz="1100" b="0" i="0" u="none" strike="noStrike" kern="0" cap="none" spc="0" normalizeH="0" baseline="0" noProof="0" dirty="0">
              <a:ln>
                <a:noFill/>
              </a:ln>
              <a:solidFill>
                <a:sysClr val="windowText" lastClr="000000"/>
              </a:solidFill>
              <a:effectLst/>
              <a:uLnTx/>
              <a:uFillTx/>
              <a:latin typeface="Calibri"/>
              <a:ea typeface="Calibri"/>
              <a:cs typeface="Times New Roman"/>
            </a:endParaRPr>
          </a:p>
          <a:p>
            <a:pPr marL="0" marR="0" lvl="0" indent="0" defTabSz="914400" eaLnBrk="1" fontAlgn="auto" latinLnBrk="0" hangingPunct="1">
              <a:lnSpc>
                <a:spcPct val="115000"/>
              </a:lnSpc>
              <a:spcBef>
                <a:spcPts val="0"/>
              </a:spcBef>
              <a:spcAft>
                <a:spcPts val="1000"/>
              </a:spcAft>
              <a:buClrTx/>
              <a:buSzTx/>
              <a:buFontTx/>
              <a:buNone/>
              <a:tabLst/>
              <a:defRPr/>
            </a:pPr>
            <a:r>
              <a:rPr kumimoji="0" lang="en-US" sz="1400" b="1" i="0" u="none" strike="noStrike" kern="0" cap="none" spc="0" normalizeH="0" baseline="0" noProof="0" dirty="0">
                <a:ln>
                  <a:noFill/>
                </a:ln>
                <a:solidFill>
                  <a:sysClr val="windowText" lastClr="000000"/>
                </a:solidFill>
                <a:effectLst/>
                <a:uLnTx/>
                <a:uFillTx/>
                <a:latin typeface="Cambria"/>
                <a:ea typeface="Calibri"/>
                <a:cs typeface="Times New Roman"/>
              </a:rPr>
              <a:t>3)</a:t>
            </a:r>
            <a:r>
              <a:rPr kumimoji="0" lang="en-US" sz="1400" b="0" i="0" u="none" strike="noStrike" kern="0" cap="none" spc="0" normalizeH="0" baseline="0" noProof="0" dirty="0">
                <a:ln>
                  <a:noFill/>
                </a:ln>
                <a:solidFill>
                  <a:sysClr val="windowText" lastClr="000000"/>
                </a:solidFill>
                <a:effectLst/>
                <a:uLnTx/>
                <a:uFillTx/>
                <a:latin typeface="Cambria"/>
                <a:ea typeface="Calibri"/>
                <a:cs typeface="Times New Roman"/>
              </a:rPr>
              <a:t> </a:t>
            </a:r>
            <a:r>
              <a:rPr kumimoji="0" lang="en-US" sz="1400" b="1" i="0" u="none" strike="noStrike" kern="0" cap="none" spc="0" normalizeH="0" baseline="0" noProof="0" dirty="0">
                <a:ln>
                  <a:noFill/>
                </a:ln>
                <a:solidFill>
                  <a:sysClr val="windowText" lastClr="000000"/>
                </a:solidFill>
                <a:effectLst/>
                <a:uLnTx/>
                <a:uFillTx/>
                <a:latin typeface="Cambria"/>
                <a:ea typeface="Calibri"/>
                <a:cs typeface="Times New Roman"/>
              </a:rPr>
              <a:t>To sum up/ </a:t>
            </a:r>
            <a:r>
              <a:rPr kumimoji="0" lang="en-US" sz="1400" b="1" i="0" u="sng" strike="noStrike" kern="0" cap="none" spc="0" normalizeH="0" baseline="0" noProof="0" dirty="0">
                <a:ln>
                  <a:noFill/>
                </a:ln>
                <a:solidFill>
                  <a:sysClr val="windowText" lastClr="000000"/>
                </a:solidFill>
                <a:effectLst/>
                <a:uLnTx/>
                <a:uFillTx/>
                <a:latin typeface="Cambria"/>
                <a:ea typeface="Calibri"/>
                <a:cs typeface="Times New Roman"/>
              </a:rPr>
              <a:t>In addition</a:t>
            </a:r>
            <a:r>
              <a:rPr kumimoji="0" lang="en-US" sz="1400" b="0" i="0" u="none" strike="noStrike" kern="0" cap="none" spc="0" normalizeH="0" baseline="0" noProof="0" dirty="0">
                <a:ln>
                  <a:noFill/>
                </a:ln>
                <a:solidFill>
                  <a:sysClr val="windowText" lastClr="000000"/>
                </a:solidFill>
                <a:effectLst/>
                <a:uLnTx/>
                <a:uFillTx/>
                <a:latin typeface="Cambria"/>
                <a:ea typeface="Calibri"/>
                <a:cs typeface="Times New Roman"/>
              </a:rPr>
              <a:t>, fast food can cost a lot of money. </a:t>
            </a:r>
            <a:r>
              <a:rPr kumimoji="0" lang="en-US" sz="1400" b="1" i="0" u="none" strike="noStrike" kern="0" cap="none" spc="0" normalizeH="0" baseline="0" noProof="0" dirty="0">
                <a:ln>
                  <a:noFill/>
                </a:ln>
                <a:solidFill>
                  <a:sysClr val="windowText" lastClr="000000"/>
                </a:solidFill>
                <a:effectLst/>
                <a:uLnTx/>
                <a:uFillTx/>
                <a:latin typeface="Cambria"/>
                <a:ea typeface="Calibri"/>
                <a:cs typeface="Times New Roman"/>
              </a:rPr>
              <a:t>4)</a:t>
            </a:r>
            <a:r>
              <a:rPr kumimoji="0" lang="en-US" sz="1400" b="0" i="0" u="none" strike="noStrike" kern="0" cap="none" spc="0" normalizeH="0" baseline="0" noProof="0" dirty="0">
                <a:ln>
                  <a:noFill/>
                </a:ln>
                <a:solidFill>
                  <a:sysClr val="windowText" lastClr="000000"/>
                </a:solidFill>
                <a:effectLst/>
                <a:uLnTx/>
                <a:uFillTx/>
                <a:latin typeface="Cambria"/>
                <a:ea typeface="Calibri"/>
                <a:cs typeface="Times New Roman"/>
              </a:rPr>
              <a:t> </a:t>
            </a:r>
            <a:r>
              <a:rPr kumimoji="0" lang="en-US" sz="1400" b="1" i="0" u="sng" strike="noStrike" kern="0" cap="none" spc="0" normalizeH="0" baseline="0" noProof="0" dirty="0">
                <a:ln>
                  <a:noFill/>
                </a:ln>
                <a:solidFill>
                  <a:sysClr val="windowText" lastClr="000000"/>
                </a:solidFill>
                <a:effectLst/>
                <a:uLnTx/>
                <a:uFillTx/>
                <a:latin typeface="Cambria"/>
                <a:ea typeface="Calibri"/>
                <a:cs typeface="Times New Roman"/>
              </a:rPr>
              <a:t>For example</a:t>
            </a:r>
            <a:r>
              <a:rPr kumimoji="0" lang="en-US" sz="1400" b="1" i="0" u="none" strike="noStrike" kern="0" cap="none" spc="0" normalizeH="0" baseline="0" noProof="0" dirty="0">
                <a:ln>
                  <a:noFill/>
                </a:ln>
                <a:solidFill>
                  <a:sysClr val="windowText" lastClr="000000"/>
                </a:solidFill>
                <a:effectLst/>
                <a:uLnTx/>
                <a:uFillTx/>
                <a:latin typeface="Cambria"/>
                <a:ea typeface="Calibri"/>
                <a:cs typeface="Times New Roman"/>
              </a:rPr>
              <a:t>/ However,</a:t>
            </a:r>
            <a:r>
              <a:rPr kumimoji="0" lang="en-US" sz="1400" b="0" i="0" u="none" strike="noStrike" kern="0" cap="none" spc="0" normalizeH="0" baseline="0" noProof="0" dirty="0">
                <a:ln>
                  <a:noFill/>
                </a:ln>
                <a:solidFill>
                  <a:sysClr val="windowText" lastClr="000000"/>
                </a:solidFill>
                <a:effectLst/>
                <a:uLnTx/>
                <a:uFillTx/>
                <a:latin typeface="Cambria"/>
                <a:ea typeface="Calibri"/>
                <a:cs typeface="Times New Roman"/>
              </a:rPr>
              <a:t> people spend three times more money on fast food than they would spend on homemade food.</a:t>
            </a:r>
            <a:endParaRPr kumimoji="0" lang="ru-RU" sz="1100" b="0" i="0" u="none" strike="noStrike" kern="0" cap="none" spc="0" normalizeH="0" baseline="0" noProof="0" dirty="0">
              <a:ln>
                <a:noFill/>
              </a:ln>
              <a:solidFill>
                <a:sysClr val="windowText" lastClr="000000"/>
              </a:solidFill>
              <a:effectLst/>
              <a:uLnTx/>
              <a:uFillTx/>
              <a:latin typeface="Calibri"/>
              <a:ea typeface="Calibri"/>
              <a:cs typeface="Times New Roman"/>
            </a:endParaRPr>
          </a:p>
          <a:p>
            <a:pPr marL="0" marR="0" lvl="0" indent="0" defTabSz="914400" eaLnBrk="1" fontAlgn="auto" latinLnBrk="0" hangingPunct="1">
              <a:lnSpc>
                <a:spcPct val="115000"/>
              </a:lnSpc>
              <a:spcBef>
                <a:spcPts val="0"/>
              </a:spcBef>
              <a:spcAft>
                <a:spcPts val="1000"/>
              </a:spcAft>
              <a:buClrTx/>
              <a:buSzTx/>
              <a:buFontTx/>
              <a:buNone/>
              <a:tabLst/>
              <a:defRPr/>
            </a:pPr>
            <a:r>
              <a:rPr kumimoji="0" lang="en-US" sz="1400" b="1" i="0" u="none" strike="noStrike" kern="0" cap="none" spc="0" normalizeH="0" baseline="0" noProof="0" dirty="0">
                <a:ln>
                  <a:noFill/>
                </a:ln>
                <a:solidFill>
                  <a:sysClr val="windowText" lastClr="000000"/>
                </a:solidFill>
                <a:effectLst/>
                <a:uLnTx/>
                <a:uFillTx/>
                <a:latin typeface="Cambria"/>
                <a:ea typeface="Calibri"/>
                <a:cs typeface="Times New Roman"/>
              </a:rPr>
              <a:t>5) </a:t>
            </a:r>
            <a:r>
              <a:rPr kumimoji="0" lang="en-US" sz="1400" b="1" i="0" u="sng" strike="noStrike" kern="0" cap="none" spc="0" normalizeH="0" baseline="0" noProof="0" dirty="0">
                <a:ln>
                  <a:noFill/>
                </a:ln>
                <a:solidFill>
                  <a:sysClr val="windowText" lastClr="000000"/>
                </a:solidFill>
                <a:effectLst/>
                <a:uLnTx/>
                <a:uFillTx/>
                <a:latin typeface="Cambria"/>
                <a:ea typeface="Calibri"/>
                <a:cs typeface="Times New Roman"/>
              </a:rPr>
              <a:t>However</a:t>
            </a:r>
            <a:r>
              <a:rPr kumimoji="0" lang="en-US" sz="1400" b="1" i="0" u="none" strike="noStrike" kern="0" cap="none" spc="0" normalizeH="0" baseline="0" noProof="0" dirty="0">
                <a:ln>
                  <a:noFill/>
                </a:ln>
                <a:solidFill>
                  <a:sysClr val="windowText" lastClr="000000"/>
                </a:solidFill>
                <a:effectLst/>
                <a:uLnTx/>
                <a:uFillTx/>
                <a:latin typeface="Cambria"/>
                <a:ea typeface="Calibri"/>
                <a:cs typeface="Times New Roman"/>
              </a:rPr>
              <a:t>/ Thirdly,</a:t>
            </a:r>
            <a:r>
              <a:rPr kumimoji="0" lang="en-US" sz="1400" b="0" i="0" u="none" strike="noStrike" kern="0" cap="none" spc="0" normalizeH="0" baseline="0" noProof="0" dirty="0">
                <a:ln>
                  <a:noFill/>
                </a:ln>
                <a:solidFill>
                  <a:sysClr val="windowText" lastClr="000000"/>
                </a:solidFill>
                <a:effectLst/>
                <a:uLnTx/>
                <a:uFillTx/>
                <a:latin typeface="Cambria"/>
                <a:ea typeface="Calibri"/>
                <a:cs typeface="Times New Roman"/>
              </a:rPr>
              <a:t> ordering fast food saves people time and energy. </a:t>
            </a:r>
            <a:r>
              <a:rPr kumimoji="0" lang="en-US" sz="1400" b="1" i="0" u="none" strike="noStrike" kern="0" cap="none" spc="0" normalizeH="0" baseline="0" noProof="0" dirty="0">
                <a:ln>
                  <a:noFill/>
                </a:ln>
                <a:solidFill>
                  <a:sysClr val="windowText" lastClr="000000"/>
                </a:solidFill>
                <a:effectLst/>
                <a:uLnTx/>
                <a:uFillTx/>
                <a:latin typeface="Cambria"/>
                <a:ea typeface="Calibri"/>
                <a:cs typeface="Times New Roman"/>
              </a:rPr>
              <a:t>6) </a:t>
            </a:r>
            <a:r>
              <a:rPr kumimoji="0" lang="en-US" sz="1400" b="1" i="0" u="sng" strike="noStrike" kern="0" cap="none" spc="0" normalizeH="0" baseline="0" noProof="0" dirty="0">
                <a:ln>
                  <a:noFill/>
                </a:ln>
                <a:solidFill>
                  <a:sysClr val="windowText" lastClr="000000"/>
                </a:solidFill>
                <a:effectLst/>
                <a:uLnTx/>
                <a:uFillTx/>
                <a:latin typeface="Cambria"/>
                <a:ea typeface="Calibri"/>
                <a:cs typeface="Times New Roman"/>
              </a:rPr>
              <a:t>In other words</a:t>
            </a:r>
            <a:r>
              <a:rPr kumimoji="0" lang="en-US" sz="1400" b="1" i="0" u="none" strike="noStrike" kern="0" cap="none" spc="0" normalizeH="0" baseline="0" noProof="0" dirty="0">
                <a:ln>
                  <a:noFill/>
                </a:ln>
                <a:solidFill>
                  <a:sysClr val="windowText" lastClr="000000"/>
                </a:solidFill>
                <a:effectLst/>
                <a:uLnTx/>
                <a:uFillTx/>
                <a:latin typeface="Cambria"/>
                <a:ea typeface="Calibri"/>
                <a:cs typeface="Times New Roman"/>
              </a:rPr>
              <a:t>/ All in all,</a:t>
            </a:r>
            <a:r>
              <a:rPr kumimoji="0" lang="en-US" sz="1400" b="0" i="0" u="none" strike="noStrike" kern="0" cap="none" spc="0" normalizeH="0" baseline="0" noProof="0" dirty="0">
                <a:ln>
                  <a:noFill/>
                </a:ln>
                <a:solidFill>
                  <a:sysClr val="windowText" lastClr="000000"/>
                </a:solidFill>
                <a:effectLst/>
                <a:uLnTx/>
                <a:uFillTx/>
                <a:latin typeface="Cambria"/>
                <a:ea typeface="Calibri"/>
                <a:cs typeface="Times New Roman"/>
              </a:rPr>
              <a:t> they pick up the phone and order a meal without having to do the shopping and cooking themselves.</a:t>
            </a:r>
            <a:endParaRPr kumimoji="0" lang="ru-RU" sz="1100" b="0" i="0" u="none" strike="noStrike" kern="0" cap="none" spc="0" normalizeH="0" baseline="0" noProof="0" dirty="0">
              <a:ln>
                <a:noFill/>
              </a:ln>
              <a:solidFill>
                <a:sysClr val="windowText" lastClr="000000"/>
              </a:solidFill>
              <a:effectLst/>
              <a:uLnTx/>
              <a:uFillTx/>
              <a:latin typeface="Calibri"/>
              <a:ea typeface="Calibri"/>
              <a:cs typeface="Times New Roman"/>
            </a:endParaRPr>
          </a:p>
          <a:p>
            <a:pPr marL="0" marR="0" lvl="0" indent="0" defTabSz="914400" eaLnBrk="1" fontAlgn="auto" latinLnBrk="0" hangingPunct="1">
              <a:lnSpc>
                <a:spcPct val="115000"/>
              </a:lnSpc>
              <a:spcBef>
                <a:spcPts val="0"/>
              </a:spcBef>
              <a:spcAft>
                <a:spcPts val="1000"/>
              </a:spcAft>
              <a:buClrTx/>
              <a:buSzTx/>
              <a:buFontTx/>
              <a:buNone/>
              <a:tabLst/>
              <a:defRPr/>
            </a:pPr>
            <a:r>
              <a:rPr kumimoji="0" lang="en-US" sz="1400" b="1" i="0" u="none" strike="noStrike" kern="0" cap="none" spc="0" normalizeH="0" baseline="0" noProof="0" dirty="0">
                <a:ln>
                  <a:noFill/>
                </a:ln>
                <a:solidFill>
                  <a:sysClr val="windowText" lastClr="000000"/>
                </a:solidFill>
                <a:effectLst/>
                <a:uLnTx/>
                <a:uFillTx/>
                <a:latin typeface="Cambria"/>
                <a:ea typeface="Calibri"/>
                <a:cs typeface="Times New Roman"/>
              </a:rPr>
              <a:t>7) </a:t>
            </a:r>
            <a:r>
              <a:rPr kumimoji="0" lang="en-US" sz="1400" b="1" i="0" u="sng" strike="noStrike" kern="0" cap="none" spc="0" normalizeH="0" baseline="0" noProof="0" dirty="0">
                <a:ln>
                  <a:noFill/>
                </a:ln>
                <a:solidFill>
                  <a:sysClr val="windowText" lastClr="000000"/>
                </a:solidFill>
                <a:effectLst/>
                <a:uLnTx/>
                <a:uFillTx/>
                <a:latin typeface="Cambria"/>
                <a:ea typeface="Calibri"/>
                <a:cs typeface="Times New Roman"/>
              </a:rPr>
              <a:t>In conclusion</a:t>
            </a:r>
            <a:r>
              <a:rPr kumimoji="0" lang="en-US" sz="1400" b="1" i="0" u="none" strike="noStrike" kern="0" cap="none" spc="0" normalizeH="0" baseline="0" noProof="0" dirty="0">
                <a:ln>
                  <a:noFill/>
                </a:ln>
                <a:solidFill>
                  <a:sysClr val="windowText" lastClr="000000"/>
                </a:solidFill>
                <a:effectLst/>
                <a:uLnTx/>
                <a:uFillTx/>
                <a:latin typeface="Cambria"/>
                <a:ea typeface="Calibri"/>
                <a:cs typeface="Times New Roman"/>
              </a:rPr>
              <a:t>/Lastly,</a:t>
            </a:r>
            <a:r>
              <a:rPr kumimoji="0" lang="en-US" sz="1400" b="0" i="0" u="none" strike="noStrike" kern="0" cap="none" spc="0" normalizeH="0" baseline="0" noProof="0" dirty="0">
                <a:ln>
                  <a:noFill/>
                </a:ln>
                <a:solidFill>
                  <a:sysClr val="windowText" lastClr="000000"/>
                </a:solidFill>
                <a:effectLst/>
                <a:uLnTx/>
                <a:uFillTx/>
                <a:latin typeface="Cambria"/>
                <a:ea typeface="Calibri"/>
                <a:cs typeface="Times New Roman"/>
              </a:rPr>
              <a:t> I believe that people should not eat fast food very often. It can be damaging to their health and it can cost them a lot of money.</a:t>
            </a:r>
            <a:endParaRPr kumimoji="0" lang="ru-RU" sz="1100" b="0" i="0" u="none" strike="noStrike" kern="0" cap="none" spc="0" normalizeH="0" baseline="0" noProof="0" dirty="0">
              <a:ln>
                <a:noFill/>
              </a:ln>
              <a:solidFill>
                <a:sysClr val="windowText" lastClr="000000"/>
              </a:solidFill>
              <a:effectLst/>
              <a:uLnTx/>
              <a:uFillTx/>
              <a:latin typeface="Calibri"/>
              <a:ea typeface="Calibri"/>
              <a:cs typeface="Times New Roman"/>
            </a:endParaRPr>
          </a:p>
          <a:p>
            <a:pPr marL="0" marR="0" lvl="0" indent="0" defTabSz="914400" eaLnBrk="1" fontAlgn="auto" latinLnBrk="0" hangingPunct="1">
              <a:lnSpc>
                <a:spcPct val="115000"/>
              </a:lnSpc>
              <a:spcBef>
                <a:spcPts val="0"/>
              </a:spcBef>
              <a:spcAft>
                <a:spcPts val="100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latin typeface="Cambria"/>
                <a:ea typeface="Calibri"/>
                <a:cs typeface="Times New Roman"/>
              </a:rPr>
              <a:t> </a:t>
            </a:r>
            <a:endParaRPr kumimoji="0" lang="ru-RU" sz="1100" b="0" i="0" u="none" strike="noStrike" kern="0" cap="none" spc="0" normalizeH="0" baseline="0" noProof="0" dirty="0">
              <a:ln>
                <a:noFill/>
              </a:ln>
              <a:solidFill>
                <a:sysClr val="windowText" lastClr="000000"/>
              </a:solidFill>
              <a:effectLst/>
              <a:uLnTx/>
              <a:uFillTx/>
              <a:latin typeface="Calibri"/>
              <a:ea typeface="Calibri"/>
              <a:cs typeface="Times New Roman"/>
            </a:endParaRPr>
          </a:p>
          <a:p>
            <a:pPr marL="0" marR="0" lvl="0" indent="0" defTabSz="914400" eaLnBrk="1" fontAlgn="auto" latinLnBrk="0" hangingPunct="1">
              <a:lnSpc>
                <a:spcPct val="115000"/>
              </a:lnSpc>
              <a:spcBef>
                <a:spcPts val="0"/>
              </a:spcBef>
              <a:spcAft>
                <a:spcPts val="1000"/>
              </a:spcAft>
              <a:buClrTx/>
              <a:buSzTx/>
              <a:buFontTx/>
              <a:buNone/>
              <a:tabLst/>
              <a:defRPr/>
            </a:pPr>
            <a:r>
              <a:rPr kumimoji="0" lang="en-US" sz="1100" b="0" i="0" u="none" strike="noStrike" kern="0" cap="none" spc="0" normalizeH="0" baseline="0" noProof="0" dirty="0">
                <a:ln>
                  <a:noFill/>
                </a:ln>
                <a:solidFill>
                  <a:sysClr val="windowText" lastClr="000000"/>
                </a:solidFill>
                <a:effectLst/>
                <a:uLnTx/>
                <a:uFillTx/>
                <a:latin typeface="Calibri"/>
                <a:ea typeface="Calibri"/>
                <a:cs typeface="Times New Roman"/>
              </a:rPr>
              <a:t> </a:t>
            </a:r>
            <a:endParaRPr kumimoji="0" lang="ru-RU" sz="1100" b="0" i="0" u="none" strike="noStrike" kern="0" cap="none" spc="0" normalizeH="0" baseline="0" noProof="0" dirty="0">
              <a:ln>
                <a:noFill/>
              </a:ln>
              <a:solidFill>
                <a:sysClr val="windowText" lastClr="000000"/>
              </a:solidFill>
              <a:effectLst/>
              <a:uLnTx/>
              <a:uFillTx/>
              <a:latin typeface="Calibri"/>
              <a:ea typeface="Calibri"/>
              <a:cs typeface="Times New Roman"/>
            </a:endParaRPr>
          </a:p>
          <a:p>
            <a:pPr marL="0" marR="0" lvl="0" indent="0" defTabSz="914400" eaLnBrk="1" fontAlgn="auto" latinLnBrk="0" hangingPunct="1">
              <a:lnSpc>
                <a:spcPct val="115000"/>
              </a:lnSpc>
              <a:spcBef>
                <a:spcPts val="0"/>
              </a:spcBef>
              <a:spcAft>
                <a:spcPts val="1000"/>
              </a:spcAft>
              <a:buClrTx/>
              <a:buSzTx/>
              <a:buFontTx/>
              <a:buNone/>
              <a:tabLst/>
              <a:defRPr/>
            </a:pPr>
            <a:r>
              <a:rPr kumimoji="0" lang="en-US" sz="1100" b="0" i="0" u="none" strike="noStrike" kern="0" cap="none" spc="0" normalizeH="0" baseline="0" noProof="0" dirty="0">
                <a:ln>
                  <a:noFill/>
                </a:ln>
                <a:solidFill>
                  <a:sysClr val="windowText" lastClr="000000"/>
                </a:solidFill>
                <a:effectLst/>
                <a:uLnTx/>
                <a:uFillTx/>
                <a:latin typeface="Calibri"/>
                <a:ea typeface="Calibri"/>
                <a:cs typeface="Times New Roman"/>
              </a:rPr>
              <a:t> </a:t>
            </a:r>
            <a:endParaRPr kumimoji="0" lang="ru-RU" sz="1100" b="0" i="0" u="none" strike="noStrike" kern="0" cap="none" spc="0" normalizeH="0" baseline="0" noProof="0" dirty="0">
              <a:ln>
                <a:noFill/>
              </a:ln>
              <a:solidFill>
                <a:sysClr val="windowText" lastClr="000000"/>
              </a:solidFill>
              <a:effectLst/>
              <a:uLnTx/>
              <a:uFillTx/>
              <a:latin typeface="Calibri"/>
              <a:ea typeface="Calibri"/>
              <a:cs typeface="Times New Roman"/>
            </a:endParaRPr>
          </a:p>
        </p:txBody>
      </p:sp>
    </p:spTree>
    <p:extLst>
      <p:ext uri="{BB962C8B-B14F-4D97-AF65-F5344CB8AC3E}">
        <p14:creationId xmlns:p14="http://schemas.microsoft.com/office/powerpoint/2010/main" val="3870709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163957"/>
            <a:ext cx="7875984" cy="838200"/>
          </a:xfrm>
        </p:spPr>
        <p:txBody>
          <a:bodyPr>
            <a:noAutofit/>
          </a:bodyPr>
          <a:lstStyle/>
          <a:p>
            <a:pPr marL="990600" algn="just">
              <a:lnSpc>
                <a:spcPct val="107000"/>
              </a:lnSpc>
              <a:spcAft>
                <a:spcPts val="800"/>
              </a:spcAft>
            </a:pPr>
            <a:r>
              <a:rPr lang="en-US" sz="1800" dirty="0">
                <a:effectLst/>
                <a:latin typeface="Times New Roman"/>
                <a:ea typeface="Calibri"/>
              </a:rPr>
              <a:t>What do you think of the life in the future? </a:t>
            </a:r>
            <a:r>
              <a:rPr lang="en-US" sz="1800" dirty="0">
                <a:solidFill>
                  <a:srgbClr val="C00000"/>
                </a:solidFill>
                <a:effectLst/>
                <a:latin typeface="Times New Roman"/>
                <a:ea typeface="Calibri"/>
              </a:rPr>
              <a:t>Use the table </a:t>
            </a:r>
            <a:r>
              <a:rPr lang="en-US" sz="1800" dirty="0">
                <a:effectLst/>
                <a:latin typeface="Times New Roman"/>
                <a:ea typeface="Calibri"/>
              </a:rPr>
              <a:t>below and the prompts and </a:t>
            </a:r>
            <a:r>
              <a:rPr lang="en-US" sz="1800" dirty="0">
                <a:solidFill>
                  <a:srgbClr val="C00000"/>
                </a:solidFill>
                <a:effectLst/>
                <a:latin typeface="Times New Roman"/>
                <a:ea typeface="Calibri"/>
              </a:rPr>
              <a:t>rewrite</a:t>
            </a:r>
            <a:r>
              <a:rPr lang="en-US" sz="1800" dirty="0">
                <a:effectLst/>
                <a:latin typeface="Times New Roman"/>
                <a:ea typeface="Calibri"/>
              </a:rPr>
              <a:t> the sentences as in the example.</a:t>
            </a:r>
            <a:endParaRPr lang="ru-RU" sz="1800" dirty="0">
              <a:effectLst/>
            </a:endParaRP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273072"/>
            <a:ext cx="864096" cy="6199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475656" y="1196752"/>
            <a:ext cx="6084953" cy="1436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2"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87624" y="2500439"/>
            <a:ext cx="7571339" cy="2600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505582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nSpc>
                <a:spcPct val="115000"/>
              </a:lnSpc>
              <a:spcAft>
                <a:spcPts val="1000"/>
              </a:spcAft>
            </a:pPr>
            <a:r>
              <a:rPr lang="en-US" dirty="0">
                <a:solidFill>
                  <a:srgbClr val="C00000"/>
                </a:solidFill>
                <a:effectLst/>
                <a:latin typeface="Times New Roman"/>
                <a:ea typeface="Calibri"/>
                <a:cs typeface="Times New Roman"/>
              </a:rPr>
              <a:t>Writing (a short opinion article)</a:t>
            </a:r>
            <a:r>
              <a:rPr lang="ru-RU" sz="1600" dirty="0">
                <a:effectLst/>
                <a:latin typeface="Calibri"/>
                <a:ea typeface="Calibri"/>
                <a:cs typeface="Times New Roman"/>
              </a:rPr>
              <a:t/>
            </a:r>
            <a:br>
              <a:rPr lang="ru-RU" sz="1600" dirty="0">
                <a:effectLst/>
                <a:latin typeface="Calibri"/>
                <a:ea typeface="Calibri"/>
                <a:cs typeface="Times New Roman"/>
              </a:rPr>
            </a:br>
            <a:endParaRPr lang="ru-RU" dirty="0"/>
          </a:p>
        </p:txBody>
      </p:sp>
      <p:sp>
        <p:nvSpPr>
          <p:cNvPr id="3" name="Текст 2"/>
          <p:cNvSpPr>
            <a:spLocks noGrp="1"/>
          </p:cNvSpPr>
          <p:nvPr>
            <p:ph type="body" idx="2"/>
          </p:nvPr>
        </p:nvSpPr>
        <p:spPr/>
        <p:txBody>
          <a:bodyPr/>
          <a:lstStyle/>
          <a:p>
            <a:endParaRPr lang="ru-RU" dirty="0"/>
          </a:p>
        </p:txBody>
      </p:sp>
      <p:sp>
        <p:nvSpPr>
          <p:cNvPr id="4" name="Объект 3"/>
          <p:cNvSpPr>
            <a:spLocks noGrp="1"/>
          </p:cNvSpPr>
          <p:nvPr>
            <p:ph sz="half" idx="1"/>
          </p:nvPr>
        </p:nvSpPr>
        <p:spPr/>
        <p:txBody>
          <a:bodyPr>
            <a:normAutofit fontScale="70000" lnSpcReduction="20000"/>
          </a:bodyPr>
          <a:lstStyle/>
          <a:p>
            <a:pPr marL="810260">
              <a:lnSpc>
                <a:spcPct val="115000"/>
              </a:lnSpc>
              <a:spcAft>
                <a:spcPts val="1000"/>
              </a:spcAft>
            </a:pPr>
            <a:r>
              <a:rPr lang="en-US" dirty="0">
                <a:solidFill>
                  <a:srgbClr val="000000"/>
                </a:solidFill>
                <a:latin typeface="Times New Roman"/>
                <a:ea typeface="Calibri"/>
                <a:cs typeface="Times New Roman"/>
              </a:rPr>
              <a:t>Use your answers in exercise 5 to write a short article expressing your opinion about what life will be like in the future (40-60 words). Use the plan.</a:t>
            </a:r>
            <a:endParaRPr lang="ru-RU" sz="2400" dirty="0">
              <a:latin typeface="Calibri"/>
              <a:ea typeface="Calibri"/>
              <a:cs typeface="Times New Roman"/>
            </a:endParaRPr>
          </a:p>
          <a:p>
            <a:pPr marL="810260">
              <a:lnSpc>
                <a:spcPct val="115000"/>
              </a:lnSpc>
              <a:spcAft>
                <a:spcPts val="1000"/>
              </a:spcAft>
            </a:pPr>
            <a:r>
              <a:rPr lang="en-US" b="1" dirty="0">
                <a:solidFill>
                  <a:srgbClr val="000000"/>
                </a:solidFill>
                <a:latin typeface="Times New Roman"/>
                <a:ea typeface="Calibri"/>
                <a:cs typeface="Times New Roman"/>
              </a:rPr>
              <a:t>Introduction: Para 1:</a:t>
            </a:r>
            <a:r>
              <a:rPr lang="en-US" dirty="0">
                <a:solidFill>
                  <a:srgbClr val="000000"/>
                </a:solidFill>
                <a:latin typeface="Times New Roman"/>
                <a:ea typeface="Calibri"/>
                <a:cs typeface="Times New Roman"/>
              </a:rPr>
              <a:t> your opinion </a:t>
            </a:r>
            <a:r>
              <a:rPr lang="en-US" i="1" dirty="0">
                <a:solidFill>
                  <a:srgbClr val="000000"/>
                </a:solidFill>
                <a:latin typeface="Times New Roman"/>
                <a:ea typeface="Calibri"/>
                <a:cs typeface="Times New Roman"/>
              </a:rPr>
              <a:t>(In my opinion, life…)</a:t>
            </a:r>
            <a:endParaRPr lang="ru-RU" sz="2400" dirty="0">
              <a:latin typeface="Calibri"/>
              <a:ea typeface="Calibri"/>
              <a:cs typeface="Times New Roman"/>
            </a:endParaRPr>
          </a:p>
          <a:p>
            <a:pPr marL="810260">
              <a:lnSpc>
                <a:spcPct val="115000"/>
              </a:lnSpc>
              <a:spcAft>
                <a:spcPts val="1000"/>
              </a:spcAft>
            </a:pPr>
            <a:r>
              <a:rPr lang="en-US" b="1" dirty="0">
                <a:solidFill>
                  <a:srgbClr val="000000"/>
                </a:solidFill>
                <a:latin typeface="Times New Roman"/>
                <a:ea typeface="Calibri"/>
                <a:cs typeface="Times New Roman"/>
              </a:rPr>
              <a:t>Main body: Para 2:</a:t>
            </a:r>
            <a:r>
              <a:rPr lang="en-US" dirty="0">
                <a:solidFill>
                  <a:srgbClr val="000000"/>
                </a:solidFill>
                <a:latin typeface="Times New Roman"/>
                <a:ea typeface="Calibri"/>
                <a:cs typeface="Times New Roman"/>
              </a:rPr>
              <a:t> topic/supporting sentences </a:t>
            </a:r>
            <a:r>
              <a:rPr lang="en-US" i="1" dirty="0">
                <a:solidFill>
                  <a:srgbClr val="000000"/>
                </a:solidFill>
                <a:latin typeface="Times New Roman"/>
                <a:ea typeface="Calibri"/>
                <a:cs typeface="Times New Roman"/>
              </a:rPr>
              <a:t>(I believe…)</a:t>
            </a:r>
            <a:endParaRPr lang="ru-RU" sz="2400" dirty="0">
              <a:latin typeface="Calibri"/>
              <a:ea typeface="Calibri"/>
              <a:cs typeface="Times New Roman"/>
            </a:endParaRPr>
          </a:p>
          <a:p>
            <a:pPr marL="810260">
              <a:lnSpc>
                <a:spcPct val="115000"/>
              </a:lnSpc>
              <a:spcAft>
                <a:spcPts val="1000"/>
              </a:spcAft>
            </a:pPr>
            <a:r>
              <a:rPr lang="en-US" b="1" dirty="0">
                <a:solidFill>
                  <a:srgbClr val="000000"/>
                </a:solidFill>
                <a:latin typeface="Times New Roman"/>
                <a:ea typeface="Calibri"/>
                <a:cs typeface="Times New Roman"/>
              </a:rPr>
              <a:t>Conclusion: Para 3:</a:t>
            </a:r>
            <a:r>
              <a:rPr lang="en-US" dirty="0">
                <a:solidFill>
                  <a:srgbClr val="000000"/>
                </a:solidFill>
                <a:latin typeface="Times New Roman"/>
                <a:ea typeface="Calibri"/>
                <a:cs typeface="Times New Roman"/>
              </a:rPr>
              <a:t> </a:t>
            </a:r>
            <a:r>
              <a:rPr lang="en-US" i="1" dirty="0">
                <a:solidFill>
                  <a:srgbClr val="000000"/>
                </a:solidFill>
                <a:latin typeface="Times New Roman"/>
                <a:ea typeface="Calibri"/>
                <a:cs typeface="Times New Roman"/>
              </a:rPr>
              <a:t>(All in all, to me…)</a:t>
            </a:r>
            <a:endParaRPr lang="ru-RU" sz="2400" dirty="0">
              <a:latin typeface="Calibri"/>
              <a:ea typeface="Calibri"/>
              <a:cs typeface="Times New Roman"/>
            </a:endParaRPr>
          </a:p>
          <a:p>
            <a:endParaRPr lang="ru-RU"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1663876"/>
            <a:ext cx="854075" cy="85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4790" y="692696"/>
            <a:ext cx="858837" cy="615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544" y="3140968"/>
            <a:ext cx="2976331" cy="2232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1010384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рек">
  <a:themeElements>
    <a:clrScheme name="Трек">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Трек">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Трек">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56</TotalTime>
  <Words>1202</Words>
  <Application>Microsoft Office PowerPoint</Application>
  <PresentationFormat>Экран (4:3)</PresentationFormat>
  <Paragraphs>105</Paragraphs>
  <Slides>12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12</vt:i4>
      </vt:variant>
    </vt:vector>
  </HeadingPairs>
  <TitlesOfParts>
    <vt:vector size="13" baseType="lpstr">
      <vt:lpstr>Трек</vt:lpstr>
      <vt:lpstr>Life in the future Writing an opinion article</vt:lpstr>
      <vt:lpstr>Writing an opinion article</vt:lpstr>
      <vt:lpstr>Презентация PowerPoint</vt:lpstr>
      <vt:lpstr>Read the sentences below and say which are beginnings and which are endings. </vt:lpstr>
      <vt:lpstr>Презентация PowerPoint</vt:lpstr>
      <vt:lpstr>Look at the three topic sentences below and match them to the three texts. </vt:lpstr>
      <vt:lpstr>Underline the correct linking word or phrase. What does each of them express? </vt:lpstr>
      <vt:lpstr>What do you think of the life in the future? Use the table below and the prompts and rewrite the sentences as in the example.</vt:lpstr>
      <vt:lpstr>Writing (a short opinion article) </vt:lpstr>
      <vt:lpstr>Task 1.  Read the rubric. Then put a tick next to the things you should do</vt:lpstr>
      <vt:lpstr>Task 2. Read the following text and complete the sentences (1-6) with the reasons (A-F)</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Life in the future Writing an opinion article</dc:title>
  <dc:creator>Momot-PC</dc:creator>
  <cp:lastModifiedBy>Momot-PC</cp:lastModifiedBy>
  <cp:revision>6</cp:revision>
  <dcterms:created xsi:type="dcterms:W3CDTF">2020-02-09T15:08:26Z</dcterms:created>
  <dcterms:modified xsi:type="dcterms:W3CDTF">2020-02-09T16:04:46Z</dcterms:modified>
</cp:coreProperties>
</file>