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jUeybgGpMFVJho7qn3EUbF0EyJ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507184F-9CF9-4E0F-85AD-D6A62D6C3DAD}">
  <a:tblStyle styleId="{6507184F-9CF9-4E0F-85AD-D6A62D6C3DAD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9E7E7"/>
          </a:solidFill>
        </a:fill>
      </a:tcStyle>
    </a:wholeTbl>
    <a:band1H>
      <a:tcTxStyle/>
      <a:tcStyle>
        <a:tcBdr/>
        <a:fill>
          <a:solidFill>
            <a:srgbClr val="F3CC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3CC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font" Target="fonts/font1.fntdata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font" Target="fonts/font4.fntdata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notesMaster" Target="notesMasters/notesMaster1.xml" /><Relationship Id="rId25" Type="http://customschemas.google.com/relationships/presentationmetadata" Target="metadata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font" Target="fonts/font3.fntdata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font" Target="fonts/font2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7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7"/>
          <p:cNvSpPr txBox="1"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dt" idx="10"/>
          </p:nvPr>
        </p:nvSpPr>
        <p:spPr>
          <a:xfrm>
            <a:off x="7909561" y="4314328"/>
            <a:ext cx="2910840" cy="374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ftr" idx="11"/>
          </p:nvPr>
        </p:nvSpPr>
        <p:spPr>
          <a:xfrm>
            <a:off x="1371600" y="4323845"/>
            <a:ext cx="640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ldNum" idx="12"/>
          </p:nvPr>
        </p:nvSpPr>
        <p:spPr>
          <a:xfrm>
            <a:off x="8077200" y="14308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анорамная фотография с подписью">
  <p:cSld name="Панорамная фотография с подписью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6"/>
          <p:cNvSpPr txBox="1"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>
            <a:spLocks noGrp="1"/>
          </p:cNvSpPr>
          <p:nvPr>
            <p:ph type="pic" idx="2"/>
          </p:nvPr>
        </p:nvSpPr>
        <p:spPr>
          <a:xfrm>
            <a:off x="681727" y="941439"/>
            <a:ext cx="10821840" cy="3478161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685800" y="5516715"/>
            <a:ext cx="10820400" cy="70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одпись">
  <p:cSld name="Заголовок и подпись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27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>
            <a:off x="1024467" y="3649133"/>
            <a:ext cx="10130516" cy="99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Цитата с подписью">
  <p:cSld name="Цитата с подписью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28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8"/>
          <p:cNvSpPr txBox="1"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body" idx="1"/>
          </p:nvPr>
        </p:nvSpPr>
        <p:spPr>
          <a:xfrm>
            <a:off x="1303865" y="3365556"/>
            <a:ext cx="9592736" cy="444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2"/>
          </p:nvPr>
        </p:nvSpPr>
        <p:spPr>
          <a:xfrm>
            <a:off x="1024467" y="3959862"/>
            <a:ext cx="10151533" cy="679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dt" idx="10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ftr" idx="11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sldNum" idx="12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sp>
        <p:nvSpPr>
          <p:cNvPr id="93" name="Google Shape;93;p2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lang="ru-RU" sz="8000" b="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4" name="Google Shape;94;p28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lang="ru-RU" sz="8000" b="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Карточка имени">
  <p:cSld name="Карточка имени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9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9"/>
          <p:cNvSpPr txBox="1"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9"/>
          <p:cNvSpPr txBox="1">
            <a:spLocks noGrp="1"/>
          </p:cNvSpPr>
          <p:nvPr>
            <p:ph type="body" idx="1"/>
          </p:nvPr>
        </p:nvSpPr>
        <p:spPr>
          <a:xfrm>
            <a:off x="1024467" y="3648315"/>
            <a:ext cx="10144654" cy="99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9" name="Google Shape;99;p29"/>
          <p:cNvSpPr txBox="1">
            <a:spLocks noGrp="1"/>
          </p:cNvSpPr>
          <p:nvPr>
            <p:ph type="dt" idx="10"/>
          </p:nvPr>
        </p:nvSpPr>
        <p:spPr>
          <a:xfrm>
            <a:off x="7814452" y="378883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9"/>
          <p:cNvSpPr txBox="1">
            <a:spLocks noGrp="1"/>
          </p:cNvSpPr>
          <p:nvPr>
            <p:ph type="ftr" idx="11"/>
          </p:nvPr>
        </p:nvSpPr>
        <p:spPr>
          <a:xfrm>
            <a:off x="685800" y="378883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9"/>
          <p:cNvSpPr txBox="1">
            <a:spLocks noGrp="1"/>
          </p:cNvSpPr>
          <p:nvPr>
            <p:ph type="sldNum" idx="12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ри колонки">
  <p:cSld name="Три колонки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0"/>
          <p:cNvSpPr txBox="1"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0"/>
          <p:cNvSpPr txBox="1"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Google Shape;105;p30"/>
          <p:cNvSpPr txBox="1">
            <a:spLocks noGrp="1"/>
          </p:cNvSpPr>
          <p:nvPr>
            <p:ph type="body" idx="2"/>
          </p:nvPr>
        </p:nvSpPr>
        <p:spPr>
          <a:xfrm>
            <a:off x="685799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30"/>
          <p:cNvSpPr txBox="1">
            <a:spLocks noGrp="1"/>
          </p:cNvSpPr>
          <p:nvPr>
            <p:ph type="body" idx="3"/>
          </p:nvPr>
        </p:nvSpPr>
        <p:spPr>
          <a:xfrm>
            <a:off x="4368800" y="2201333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p30"/>
          <p:cNvSpPr txBox="1">
            <a:spLocks noGrp="1"/>
          </p:cNvSpPr>
          <p:nvPr>
            <p:ph type="body" idx="4"/>
          </p:nvPr>
        </p:nvSpPr>
        <p:spPr>
          <a:xfrm>
            <a:off x="4366858" y="2904067"/>
            <a:ext cx="3456432" cy="331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8" name="Google Shape;108;p30"/>
          <p:cNvSpPr txBox="1">
            <a:spLocks noGrp="1"/>
          </p:cNvSpPr>
          <p:nvPr>
            <p:ph type="body" idx="5"/>
          </p:nvPr>
        </p:nvSpPr>
        <p:spPr>
          <a:xfrm>
            <a:off x="8051800" y="2192866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9" name="Google Shape;109;p30"/>
          <p:cNvSpPr txBox="1">
            <a:spLocks noGrp="1"/>
          </p:cNvSpPr>
          <p:nvPr>
            <p:ph type="body" idx="6"/>
          </p:nvPr>
        </p:nvSpPr>
        <p:spPr>
          <a:xfrm>
            <a:off x="8051801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0" name="Google Shape;110;p30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0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0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толбец с тремя рисунками">
  <p:cSld name="Столбец с тремя рисунками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1"/>
          <p:cNvSpPr txBox="1"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1"/>
          <p:cNvSpPr txBox="1"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6" name="Google Shape;116;p31"/>
          <p:cNvSpPr>
            <a:spLocks noGrp="1"/>
          </p:cNvSpPr>
          <p:nvPr>
            <p:ph type="pic" idx="2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17" name="Google Shape;117;p31"/>
          <p:cNvSpPr txBox="1">
            <a:spLocks noGrp="1"/>
          </p:cNvSpPr>
          <p:nvPr>
            <p:ph type="body" idx="3"/>
          </p:nvPr>
        </p:nvSpPr>
        <p:spPr>
          <a:xfrm>
            <a:off x="688618" y="4873764"/>
            <a:ext cx="3451582" cy="1344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8" name="Google Shape;118;p31"/>
          <p:cNvSpPr txBox="1">
            <a:spLocks noGrp="1"/>
          </p:cNvSpPr>
          <p:nvPr>
            <p:ph type="body" idx="4"/>
          </p:nvPr>
        </p:nvSpPr>
        <p:spPr>
          <a:xfrm>
            <a:off x="4374263" y="4191000"/>
            <a:ext cx="3448935" cy="682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9" name="Google Shape;119;p31"/>
          <p:cNvSpPr>
            <a:spLocks noGrp="1"/>
          </p:cNvSpPr>
          <p:nvPr>
            <p:ph type="pic" idx="5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20" name="Google Shape;120;p31"/>
          <p:cNvSpPr txBox="1">
            <a:spLocks noGrp="1"/>
          </p:cNvSpPr>
          <p:nvPr>
            <p:ph type="body" idx="6"/>
          </p:nvPr>
        </p:nvSpPr>
        <p:spPr>
          <a:xfrm>
            <a:off x="4374264" y="4873763"/>
            <a:ext cx="3448935" cy="1344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body" idx="7"/>
          </p:nvPr>
        </p:nvSpPr>
        <p:spPr>
          <a:xfrm>
            <a:off x="8049731" y="4191000"/>
            <a:ext cx="3456469" cy="682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31"/>
          <p:cNvSpPr>
            <a:spLocks noGrp="1"/>
          </p:cNvSpPr>
          <p:nvPr>
            <p:ph type="pic" idx="8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23" name="Google Shape;123;p31"/>
          <p:cNvSpPr txBox="1">
            <a:spLocks noGrp="1"/>
          </p:cNvSpPr>
          <p:nvPr>
            <p:ph type="body" idx="9"/>
          </p:nvPr>
        </p:nvSpPr>
        <p:spPr>
          <a:xfrm>
            <a:off x="8049731" y="4873761"/>
            <a:ext cx="3452445" cy="1344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4" name="Google Shape;124;p31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1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1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2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2"/>
          <p:cNvSpPr txBox="1">
            <a:spLocks noGrp="1"/>
          </p:cNvSpPr>
          <p:nvPr>
            <p:ph type="body" idx="1"/>
          </p:nvPr>
        </p:nvSpPr>
        <p:spPr>
          <a:xfrm rot="5400000">
            <a:off x="4083938" y="-1203579"/>
            <a:ext cx="4024125" cy="108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32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2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33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 rot="5400000">
            <a:off x="8525934" y="1667933"/>
            <a:ext cx="3903133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body" idx="1"/>
          </p:nvPr>
        </p:nvSpPr>
        <p:spPr>
          <a:xfrm rot="5400000">
            <a:off x="3175000" y="-1405467"/>
            <a:ext cx="3903133" cy="820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dt" idx="10"/>
          </p:nvPr>
        </p:nvSpPr>
        <p:spPr>
          <a:xfrm>
            <a:off x="7814452" y="379941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ftr" idx="11"/>
          </p:nvPr>
        </p:nvSpPr>
        <p:spPr>
          <a:xfrm>
            <a:off x="685800" y="381000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3"/>
          <p:cNvSpPr txBox="1">
            <a:spLocks noGrp="1"/>
          </p:cNvSpPr>
          <p:nvPr>
            <p:ph type="sldNum" idx="12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8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8"/>
          <p:cNvSpPr txBox="1"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dt" idx="10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ftr" idx="11"/>
          </p:nvPr>
        </p:nvSpPr>
        <p:spPr>
          <a:xfrm>
            <a:off x="685800" y="381001"/>
            <a:ext cx="6991492" cy="36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sldNum" idx="12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6858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61722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2"/>
          </p:nvPr>
        </p:nvSpPr>
        <p:spPr>
          <a:xfrm>
            <a:off x="685800" y="3132666"/>
            <a:ext cx="5311775" cy="3086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3"/>
          </p:nvPr>
        </p:nvSpPr>
        <p:spPr>
          <a:xfrm>
            <a:off x="6400800" y="2183802"/>
            <a:ext cx="51054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4"/>
          </p:nvPr>
        </p:nvSpPr>
        <p:spPr>
          <a:xfrm>
            <a:off x="6172200" y="3132666"/>
            <a:ext cx="5334000" cy="3086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4"/>
          <p:cNvSpPr txBox="1"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body" idx="1"/>
          </p:nvPr>
        </p:nvSpPr>
        <p:spPr>
          <a:xfrm>
            <a:off x="4995582" y="746759"/>
            <a:ext cx="6510618" cy="547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2"/>
          </p:nvPr>
        </p:nvSpPr>
        <p:spPr>
          <a:xfrm>
            <a:off x="685800" y="3124199"/>
            <a:ext cx="4114800" cy="30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5"/>
          <p:cNvSpPr txBox="1"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>
            <a:spLocks noGrp="1"/>
          </p:cNvSpPr>
          <p:nvPr>
            <p:ph type="pic" idx="2"/>
          </p:nvPr>
        </p:nvSpPr>
        <p:spPr>
          <a:xfrm>
            <a:off x="7861238" y="751241"/>
            <a:ext cx="3644962" cy="5467443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5"/>
          <p:cNvSpPr txBox="1">
            <a:spLocks noGrp="1"/>
          </p:cNvSpPr>
          <p:nvPr>
            <p:ph type="body" idx="1"/>
          </p:nvPr>
        </p:nvSpPr>
        <p:spPr>
          <a:xfrm>
            <a:off x="685800" y="3124199"/>
            <a:ext cx="6873240" cy="30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6" descr="C0-HD-TOP.png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0" y="0"/>
            <a:ext cx="12192000" cy="144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6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4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20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21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16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ubject.com.ua/textbook/mova/6klas_1" TargetMode="External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4.xml" /><Relationship Id="rId4" Type="http://schemas.openxmlformats.org/officeDocument/2006/relationships/hyperlink" Target="https://miyklas.com.ua/p/ukrainska-mova/6" TargetMode="Externa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4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8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0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2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4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6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 sz="4000" b="1" i="1"/>
              <a:t>НАПИСАННЯ СКЛАДНИХ ПРИКМЕТНИКІВ РАЗОМ І ЧЕРЕЗ ДЕФІС. НАПИСАННЯ ПРІЗВИЩ ПРИКМЕТНИКОВОЇ ФОРМИ.</a:t>
            </a:r>
            <a:endParaRPr sz="4000"/>
          </a:p>
        </p:txBody>
      </p:sp>
      <p:pic>
        <p:nvPicPr>
          <p:cNvPr id="145" name="Google Shape;14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82375" y="3794275"/>
            <a:ext cx="2812500" cy="306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"/>
          <p:cNvSpPr txBox="1">
            <a:spLocks noGrp="1"/>
          </p:cNvSpPr>
          <p:nvPr>
            <p:ph type="subTitle" idx="1"/>
          </p:nvPr>
        </p:nvSpPr>
        <p:spPr>
          <a:xfrm>
            <a:off x="2330125" y="3794276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E0CC"/>
              </a:buClr>
              <a:buSzPts val="2400"/>
              <a:buNone/>
            </a:pPr>
            <a:r>
              <a:rPr lang="ru-RU" sz="2400">
                <a:solidFill>
                  <a:srgbClr val="7FE0CC"/>
                </a:solidFill>
              </a:rPr>
              <a:t>Розробила вчитель української мови та літератури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400"/>
              <a:buNone/>
            </a:pPr>
            <a:r>
              <a:rPr lang="ru-RU" sz="2400">
                <a:solidFill>
                  <a:srgbClr val="7FE0CC"/>
                </a:solidFill>
              </a:rPr>
              <a:t>Харківської загальноосвітньої школи І-ІІІ ступенів № 98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400"/>
              <a:buNone/>
            </a:pPr>
            <a:r>
              <a:rPr lang="ru-RU" sz="2400">
                <a:solidFill>
                  <a:srgbClr val="7FE0CC"/>
                </a:solidFill>
              </a:rPr>
              <a:t>Харківської міської ради Харківської області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400"/>
              <a:buNone/>
            </a:pPr>
            <a:r>
              <a:rPr lang="ru-RU" sz="2400">
                <a:solidFill>
                  <a:srgbClr val="7FE0CC"/>
                </a:solidFill>
              </a:rPr>
              <a:t>Коломоєць Марія Вікторівна</a:t>
            </a:r>
            <a:endParaRPr sz="2400">
              <a:solidFill>
                <a:srgbClr val="7FE0CC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>
              <a:solidFill>
                <a:srgbClr val="7FE0CC"/>
              </a:solidFill>
            </a:endParaRPr>
          </a:p>
        </p:txBody>
      </p:sp>
      <p:pic>
        <p:nvPicPr>
          <p:cNvPr id="147" name="Google Shape;14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02073" y="0"/>
            <a:ext cx="3145575" cy="248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ДЕФІС</a:t>
            </a:r>
            <a:endParaRPr/>
          </a:p>
        </p:txBody>
      </p:sp>
      <p:sp>
        <p:nvSpPr>
          <p:cNvPr id="222" name="Google Shape;222;p10"/>
          <p:cNvSpPr txBox="1">
            <a:spLocks noGrp="1"/>
          </p:cNvSpPr>
          <p:nvPr>
            <p:ph type="body" idx="1"/>
          </p:nvPr>
        </p:nvSpPr>
        <p:spPr>
          <a:xfrm>
            <a:off x="685800" y="2194560"/>
            <a:ext cx="2930611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позначають назви проміжних сторін світу: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 i="1"/>
              <a:t> </a:t>
            </a:r>
            <a:r>
              <a:rPr lang="ru-RU" b="1" i="1">
                <a:solidFill>
                  <a:srgbClr val="A9EADD"/>
                </a:solidFill>
              </a:rPr>
              <a:t>південно-східний;</a:t>
            </a:r>
            <a:endParaRPr b="1">
              <a:solidFill>
                <a:srgbClr val="A9EADD"/>
              </a:solidFill>
            </a:endParaRPr>
          </a:p>
        </p:txBody>
      </p:sp>
      <p:sp>
        <p:nvSpPr>
          <p:cNvPr id="223" name="Google Shape;223;p10"/>
          <p:cNvSpPr txBox="1"/>
          <p:nvPr/>
        </p:nvSpPr>
        <p:spPr>
          <a:xfrm>
            <a:off x="4341340" y="5948940"/>
            <a:ext cx="70262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A9EAD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Південно-східний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циклон насувався на територію України.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4" name="Google Shape;22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1722" y="1996387"/>
            <a:ext cx="5425518" cy="3412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6356" y="3441051"/>
            <a:ext cx="4848371" cy="40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build="p"/>
      <p:bldP spid="2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ДЕФІС</a:t>
            </a:r>
            <a:endParaRPr/>
          </a:p>
        </p:txBody>
      </p:sp>
      <p:sp>
        <p:nvSpPr>
          <p:cNvPr id="231" name="Google Shape;231;p11"/>
          <p:cNvSpPr txBox="1">
            <a:spLocks noGrp="1"/>
          </p:cNvSpPr>
          <p:nvPr>
            <p:ph type="body" idx="1"/>
          </p:nvPr>
        </p:nvSpPr>
        <p:spPr>
          <a:xfrm>
            <a:off x="685800" y="2194560"/>
            <a:ext cx="4204607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першою частиною є числівник, написаний цифрами</a:t>
            </a:r>
            <a:r>
              <a:rPr lang="ru-RU" i="1"/>
              <a:t>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9EADD"/>
              </a:buClr>
              <a:buSzPts val="2200"/>
              <a:buNone/>
            </a:pPr>
            <a:r>
              <a:rPr lang="ru-RU" b="1" i="1">
                <a:solidFill>
                  <a:srgbClr val="A9EADD"/>
                </a:solidFill>
              </a:rPr>
              <a:t>7-разовий, 9-поверховий.</a:t>
            </a:r>
            <a:endParaRPr b="1">
              <a:solidFill>
                <a:srgbClr val="A9EADD"/>
              </a:solidFill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5529943" y="5563578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Стіну </a:t>
            </a:r>
            <a:r>
              <a:rPr lang="ru-RU" sz="1800" b="1" i="1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9-поверхового 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будинку в Харкові прикрашає портрет Кобзаря.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3" name="Google Shape;23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3805" y="1866900"/>
            <a:ext cx="5248275" cy="349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950" y="3245623"/>
            <a:ext cx="4605450" cy="383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 build="p"/>
      <p:bldP spid="2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"/>
          <p:cNvSpPr txBox="1">
            <a:spLocks noGrp="1"/>
          </p:cNvSpPr>
          <p:nvPr>
            <p:ph type="title"/>
          </p:nvPr>
        </p:nvSpPr>
        <p:spPr>
          <a:xfrm>
            <a:off x="497545" y="-137306"/>
            <a:ext cx="10820400" cy="28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 b="1"/>
              <a:t>НАПИСАННЯ ПРИКМЕТНИКОВИХ ПРІЗВИЩ</a:t>
            </a:r>
            <a:endParaRPr/>
          </a:p>
        </p:txBody>
      </p:sp>
      <p:pic>
        <p:nvPicPr>
          <p:cNvPr id="240" name="Google Shape;240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5102" y="2057075"/>
            <a:ext cx="7368975" cy="611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" name="Google Shape;245;p13"/>
          <p:cNvGraphicFramePr/>
          <p:nvPr/>
        </p:nvGraphicFramePr>
        <p:xfrm>
          <a:off x="1899155" y="927951"/>
          <a:ext cx="7674425" cy="5338525"/>
        </p:xfrm>
        <a:graphic>
          <a:graphicData uri="http://schemas.openxmlformats.org/drawingml/2006/table">
            <a:tbl>
              <a:tblPr firstRow="1" firstCol="1" bandRow="1">
                <a:noFill/>
                <a:tableStyleId>{6507184F-9CF9-4E0F-85AD-D6A62D6C3DAD}</a:tableStyleId>
              </a:tblPr>
              <a:tblGrid>
                <a:gridCol w="167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2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5775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и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92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і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и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5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1) після приголосних (крім шиплячих і ц) Пушкін, Мічурін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1) після шиплячих і ц Чичиков, Шилов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62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2) на початку слова Ісаєва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2) при- Пришвін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85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 3) -ик-, -иц-, -ич-, -иЩ-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Рудич, Новиков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7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4) якщо в українській мові є споріднені основи з и Тихомиров (тихий, мир) Сидоров (Сидір)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775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е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92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є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е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52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1) коли в російській мові по­значається [йе] (на по­чатку складу, після апо­строфа і м’якого знака) Єршов, Аляб’єв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1) після приголосних Лермонтов, Державін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655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/ч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2) -єв-, -єєв-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Голубєв, Рилєєв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2) після шиплячих, ц ір: -ев-, -еєв- Тютчев, Лазарев, Плещеєв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9035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3) якщо в українських основах виступає і Рєпін (ріпа) Звєрєв (звір)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5775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ё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5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йо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ьо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о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0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на початку складу йолкін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в інших випадках Корольов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strike="noStrike" cap="none"/>
                        <a:t>після ч, щ Горбачов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1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246" name="Google Shape;24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98300" y="-118350"/>
            <a:ext cx="3202525" cy="320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42775"/>
            <a:ext cx="2015225" cy="201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 txBox="1"/>
          <p:nvPr/>
        </p:nvSpPr>
        <p:spPr>
          <a:xfrm>
            <a:off x="2339840" y="1251048"/>
            <a:ext cx="899156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Друковані та електронні джерела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3" name="Google Shape;253;p14"/>
          <p:cNvSpPr txBox="1"/>
          <p:nvPr/>
        </p:nvSpPr>
        <p:spPr>
          <a:xfrm>
            <a:off x="1473543" y="2213330"/>
            <a:ext cx="8478283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8862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Глазова О. П. Українська мова: підруч. для 6 кл. загальноосвітн. 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навч. закл. / О. П. Глазова – К.: Видавничий дім «Освіта», 2014. – 220 с. :іл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Освітній портал: </a:t>
            </a:r>
            <a:r>
              <a:rPr lang="ru-RU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https://subject.com.ua/textbook/mova/6klas_1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Освітній портал: </a:t>
            </a:r>
            <a:r>
              <a:rPr lang="ru-RU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https://miyklas.com.ua/p/ukrainska-mova/6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6964" y="1784795"/>
            <a:ext cx="5606325" cy="560632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5"/>
          <p:cNvSpPr/>
          <p:nvPr/>
        </p:nvSpPr>
        <p:spPr>
          <a:xfrm>
            <a:off x="4751614" y="677636"/>
            <a:ext cx="4980215" cy="2620735"/>
          </a:xfrm>
          <a:prstGeom prst="cloudCallout">
            <a:avLst>
              <a:gd name="adj1" fmla="val -50505"/>
              <a:gd name="adj2" fmla="val 65927"/>
            </a:avLst>
          </a:prstGeom>
          <a:solidFill>
            <a:schemeClr val="accent1"/>
          </a:solidFill>
          <a:ln w="12700" cap="flat" cmpd="sng">
            <a:solidFill>
              <a:srgbClr val="A221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Дякую за увагу!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Бажаю успіхів у навчанні.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 b="1"/>
              <a:t>1. НАПИСАННЯ СКЛАДНИХ ПРИКМЕТНИКІВ РАЗОМ І ЧЕРЕЗ ДЕФІС</a:t>
            </a:r>
            <a:endParaRPr/>
          </a:p>
        </p:txBody>
      </p:sp>
      <p:pic>
        <p:nvPicPr>
          <p:cNvPr id="153" name="Google Shape;15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6476" y="4460008"/>
            <a:ext cx="7227891" cy="280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 b="1"/>
              <a:t>РАЗОМ                      </a:t>
            </a:r>
            <a:endParaRPr/>
          </a:p>
        </p:txBody>
      </p:sp>
      <p:sp>
        <p:nvSpPr>
          <p:cNvPr id="159" name="Google Shape;159;p3"/>
          <p:cNvSpPr txBox="1">
            <a:spLocks noGrp="1"/>
          </p:cNvSpPr>
          <p:nvPr>
            <p:ph type="body" idx="1"/>
          </p:nvPr>
        </p:nvSpPr>
        <p:spPr>
          <a:xfrm>
            <a:off x="685800" y="2194560"/>
            <a:ext cx="3535136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утворені від складних іменників, що пишуться разом:</a:t>
            </a:r>
            <a:r>
              <a:rPr lang="ru-RU" i="1"/>
              <a:t> </a:t>
            </a:r>
            <a:r>
              <a:rPr lang="ru-RU" b="1" i="1">
                <a:solidFill>
                  <a:srgbClr val="7FE0CC"/>
                </a:solidFill>
              </a:rPr>
              <a:t>лісостеповий </a:t>
            </a:r>
            <a:r>
              <a:rPr lang="ru-RU" i="1"/>
              <a:t>(лісостеп);</a:t>
            </a:r>
            <a:endParaRPr/>
          </a:p>
        </p:txBody>
      </p:sp>
      <p:sp>
        <p:nvSpPr>
          <p:cNvPr id="160" name="Google Shape;160;p3"/>
          <p:cNvSpPr txBox="1"/>
          <p:nvPr/>
        </p:nvSpPr>
        <p:spPr>
          <a:xfrm>
            <a:off x="3498948" y="6171178"/>
            <a:ext cx="85523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Межа між </a:t>
            </a:r>
            <a:r>
              <a:rPr lang="ru-RU" sz="1800" b="1" i="0" u="none" strike="noStrike" cap="none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лісостеповою</a:t>
            </a:r>
            <a:r>
              <a:rPr lang="ru-RU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і степовою зонами проходить по лінії Котовськ. </a:t>
            </a:r>
            <a:endParaRPr/>
          </a:p>
        </p:txBody>
      </p:sp>
      <p:pic>
        <p:nvPicPr>
          <p:cNvPr id="161" name="Google Shape;16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9622" y="2057401"/>
            <a:ext cx="7133967" cy="3920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973420"/>
            <a:ext cx="3651375" cy="288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build="p"/>
      <p:bldP spid="1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РАЗОМ</a:t>
            </a:r>
            <a:endParaRPr/>
          </a:p>
        </p:txBody>
      </p:sp>
      <p:sp>
        <p:nvSpPr>
          <p:cNvPr id="168" name="Google Shape;168;p4"/>
          <p:cNvSpPr txBox="1">
            <a:spLocks noGrp="1"/>
          </p:cNvSpPr>
          <p:nvPr>
            <p:ph type="body" idx="1"/>
          </p:nvPr>
        </p:nvSpPr>
        <p:spPr>
          <a:xfrm>
            <a:off x="685801" y="2194561"/>
            <a:ext cx="3028950" cy="242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утворені від сполучення іменника з прикметником: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 i="1">
                <a:solidFill>
                  <a:srgbClr val="7FE0CC"/>
                </a:solidFill>
              </a:rPr>
              <a:t>народнопоетичний </a:t>
            </a:r>
            <a:r>
              <a:rPr lang="ru-RU" i="1"/>
              <a:t>(народна поезія);</a:t>
            </a:r>
            <a:endParaRPr/>
          </a:p>
        </p:txBody>
      </p:sp>
      <p:pic>
        <p:nvPicPr>
          <p:cNvPr id="169" name="Google Shape;16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6736" y="1771650"/>
            <a:ext cx="6215566" cy="413112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4"/>
          <p:cNvSpPr txBox="1"/>
          <p:nvPr/>
        </p:nvSpPr>
        <p:spPr>
          <a:xfrm>
            <a:off x="4678136" y="5984421"/>
            <a:ext cx="70038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Народнопоетичні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твори були однією з ключових складових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української обрядовості.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1" name="Google Shape;171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67705" y="3725175"/>
            <a:ext cx="5364425" cy="313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build="p"/>
      <p:bldP spid="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РАЗОМ</a:t>
            </a:r>
            <a:endParaRPr/>
          </a:p>
        </p:txBody>
      </p:sp>
      <p:sp>
        <p:nvSpPr>
          <p:cNvPr id="177" name="Google Shape;177;p5"/>
          <p:cNvSpPr txBox="1">
            <a:spLocks noGrp="1"/>
          </p:cNvSpPr>
          <p:nvPr>
            <p:ph type="body" idx="1"/>
          </p:nvPr>
        </p:nvSpPr>
        <p:spPr>
          <a:xfrm>
            <a:off x="1110350" y="1732185"/>
            <a:ext cx="3175800" cy="40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першою частиною є числівник, написаний літерами</a:t>
            </a:r>
            <a:r>
              <a:rPr lang="ru-RU" i="1"/>
              <a:t> 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 i="1">
                <a:solidFill>
                  <a:srgbClr val="7FE0CC"/>
                </a:solidFill>
              </a:rPr>
              <a:t>семиразовий, дев’ятиповерховий</a:t>
            </a:r>
            <a:endParaRPr b="1">
              <a:solidFill>
                <a:srgbClr val="7FE0CC"/>
              </a:solidFill>
            </a:endParaRPr>
          </a:p>
        </p:txBody>
      </p:sp>
      <p:pic>
        <p:nvPicPr>
          <p:cNvPr id="178" name="Google Shape;17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4810" y="1736272"/>
            <a:ext cx="6023883" cy="4015922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5"/>
          <p:cNvSpPr txBox="1"/>
          <p:nvPr/>
        </p:nvSpPr>
        <p:spPr>
          <a:xfrm>
            <a:off x="4286250" y="5895519"/>
            <a:ext cx="7819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Стіну </a:t>
            </a:r>
            <a:r>
              <a:rPr lang="ru-RU" sz="1800" b="1" i="1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дев’ятиповерхового 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будинку в Харкові прикрашає портрет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Кобзаря.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0" name="Google Shape;180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" y="4001095"/>
            <a:ext cx="2856875" cy="285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build="p"/>
      <p:bldP spid="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ДЕФІС</a:t>
            </a:r>
            <a:endParaRPr/>
          </a:p>
        </p:txBody>
      </p:sp>
      <p:sp>
        <p:nvSpPr>
          <p:cNvPr id="186" name="Google Shape;186;p6"/>
          <p:cNvSpPr txBox="1">
            <a:spLocks noGrp="1"/>
          </p:cNvSpPr>
          <p:nvPr>
            <p:ph type="body" idx="1"/>
          </p:nvPr>
        </p:nvSpPr>
        <p:spPr>
          <a:xfrm>
            <a:off x="1053151" y="1580880"/>
            <a:ext cx="4025100" cy="40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утворені від складних іменників, що пишуться через дефіс:</a:t>
            </a:r>
            <a:r>
              <a:rPr lang="ru-RU" i="1"/>
              <a:t> </a:t>
            </a:r>
            <a:endParaRPr i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 i="1">
                <a:solidFill>
                  <a:srgbClr val="7FE0CC"/>
                </a:solidFill>
              </a:rPr>
              <a:t>генерал-губернаторський </a:t>
            </a:r>
            <a:r>
              <a:rPr lang="ru-RU" i="1"/>
              <a:t>(генерал-губернатор);</a:t>
            </a:r>
            <a:endParaRPr/>
          </a:p>
        </p:txBody>
      </p:sp>
      <p:pic>
        <p:nvPicPr>
          <p:cNvPr id="187" name="Google Shape;18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0900" y="1905266"/>
            <a:ext cx="3227288" cy="384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6"/>
          <p:cNvSpPr txBox="1"/>
          <p:nvPr/>
        </p:nvSpPr>
        <p:spPr>
          <a:xfrm>
            <a:off x="5617029" y="5749616"/>
            <a:ext cx="603883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Генерал-губернаторський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чин був вельми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привілейованим - про це Михайло Воронцов знав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особисто.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9" name="Google Shape;18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417" y="3286457"/>
            <a:ext cx="3732450" cy="373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 build="p"/>
      <p:bldP spid="1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ДЕФІС</a:t>
            </a:r>
            <a:endParaRPr/>
          </a:p>
        </p:txBody>
      </p:sp>
      <p:sp>
        <p:nvSpPr>
          <p:cNvPr id="195" name="Google Shape;195;p7"/>
          <p:cNvSpPr txBox="1">
            <a:spLocks noGrp="1"/>
          </p:cNvSpPr>
          <p:nvPr>
            <p:ph type="body" idx="1"/>
          </p:nvPr>
        </p:nvSpPr>
        <p:spPr>
          <a:xfrm>
            <a:off x="685800" y="2194560"/>
            <a:ext cx="3952103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утворені від двох, не підпорядкованих одне одному прикметників: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 i="1">
                <a:solidFill>
                  <a:srgbClr val="7FE0CC"/>
                </a:solidFill>
              </a:rPr>
              <a:t>мовно-літературний</a:t>
            </a:r>
            <a:r>
              <a:rPr lang="ru-RU" i="1"/>
              <a:t> (мовний </a:t>
            </a:r>
            <a:r>
              <a:rPr lang="ru-RU"/>
              <a:t>і</a:t>
            </a:r>
            <a:r>
              <a:rPr lang="ru-RU" i="1"/>
              <a:t> літературний);</a:t>
            </a:r>
            <a:endParaRPr/>
          </a:p>
        </p:txBody>
      </p:sp>
      <p:sp>
        <p:nvSpPr>
          <p:cNvPr id="196" name="Google Shape;196;p7"/>
          <p:cNvSpPr txBox="1"/>
          <p:nvPr/>
        </p:nvSpPr>
        <p:spPr>
          <a:xfrm>
            <a:off x="5769650" y="5895519"/>
            <a:ext cx="55851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 результатами </a:t>
            </a:r>
            <a:r>
              <a:rPr lang="ru-RU" sz="1800" b="1" i="1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мовно-літературного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конкурсу ім. Т. Шевченка вона посіла ІІІ місце.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7" name="Google Shape;19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7328" y="1738992"/>
            <a:ext cx="4030216" cy="407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424" y="3577249"/>
            <a:ext cx="3697675" cy="369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build="p"/>
      <p:bldP spid="1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ДЕФІС</a:t>
            </a:r>
            <a:endParaRPr/>
          </a:p>
        </p:txBody>
      </p:sp>
      <p:sp>
        <p:nvSpPr>
          <p:cNvPr id="204" name="Google Shape;204;p8"/>
          <p:cNvSpPr txBox="1">
            <a:spLocks noGrp="1"/>
          </p:cNvSpPr>
          <p:nvPr>
            <p:ph type="body" idx="1"/>
          </p:nvPr>
        </p:nvSpPr>
        <p:spPr>
          <a:xfrm>
            <a:off x="685875" y="1711709"/>
            <a:ext cx="4580100" cy="40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першою частиною є</a:t>
            </a:r>
            <a:r>
              <a:rPr lang="ru-RU" i="1"/>
              <a:t> військово-, воєнно-: </a:t>
            </a:r>
            <a:endParaRPr i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>
                <a:solidFill>
                  <a:srgbClr val="7FE0CC"/>
                </a:solidFill>
              </a:rPr>
              <a:t>військово-морський, </a:t>
            </a:r>
            <a:endParaRPr b="1">
              <a:solidFill>
                <a:srgbClr val="7FE0CC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>
                <a:solidFill>
                  <a:srgbClr val="7FE0CC"/>
                </a:solidFill>
              </a:rPr>
              <a:t>воєнно-патріотичний;</a:t>
            </a:r>
            <a:endParaRPr/>
          </a:p>
          <a:p>
            <a:pPr marL="228600" lvl="0" indent="-88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/>
          </a:p>
        </p:txBody>
      </p:sp>
      <p:sp>
        <p:nvSpPr>
          <p:cNvPr id="205" name="Google Shape;205;p8"/>
          <p:cNvSpPr txBox="1"/>
          <p:nvPr/>
        </p:nvSpPr>
        <p:spPr>
          <a:xfrm>
            <a:off x="4931228" y="5772150"/>
            <a:ext cx="68707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Народнопоетична пісня «Ой у лузі червона калина» стала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воєнно-патріотичною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піднявши дух багатьох українців.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6" name="Google Shape;20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5963" y="1994764"/>
            <a:ext cx="6147707" cy="3458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812" y="3543696"/>
            <a:ext cx="3163650" cy="31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build="p"/>
      <p:bldP spid="2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ДЕФІС</a:t>
            </a:r>
            <a:endParaRPr/>
          </a:p>
        </p:txBody>
      </p:sp>
      <p:sp>
        <p:nvSpPr>
          <p:cNvPr id="213" name="Google Shape;213;p9"/>
          <p:cNvSpPr txBox="1">
            <a:spLocks noGrp="1"/>
          </p:cNvSpPr>
          <p:nvPr>
            <p:ph type="body" idx="1"/>
          </p:nvPr>
        </p:nvSpPr>
        <p:spPr>
          <a:xfrm>
            <a:off x="177501" y="2702866"/>
            <a:ext cx="5253000" cy="40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ru-RU"/>
              <a:t>Якщо означають відтінки кольорів або поєднання кількох кольорів в одному предметі:</a:t>
            </a:r>
            <a:r>
              <a:rPr lang="ru-RU" i="1"/>
              <a:t> </a:t>
            </a:r>
            <a:endParaRPr i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 i="1">
                <a:solidFill>
                  <a:srgbClr val="7FE0CC"/>
                </a:solidFill>
              </a:rPr>
              <a:t>жовто-блакитний,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E0CC"/>
              </a:buClr>
              <a:buSzPts val="2200"/>
              <a:buNone/>
            </a:pPr>
            <a:r>
              <a:rPr lang="ru-RU" b="1" i="1">
                <a:solidFill>
                  <a:srgbClr val="7FE0CC"/>
                </a:solidFill>
              </a:rPr>
              <a:t>темно-зелений.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b="1" i="1">
              <a:solidFill>
                <a:srgbClr val="7FE0CC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00"/>
              <a:buNone/>
            </a:pPr>
            <a:r>
              <a:rPr lang="ru-RU" b="1" i="1">
                <a:solidFill>
                  <a:schemeClr val="accent1"/>
                </a:solidFill>
              </a:rPr>
              <a:t>Але жовтогарячий, червоногарячий – це кольори, а не відтінки!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14" name="Google Shape;214;p9"/>
          <p:cNvSpPr txBox="1"/>
          <p:nvPr/>
        </p:nvSpPr>
        <p:spPr>
          <a:xfrm>
            <a:off x="4266611" y="6034019"/>
            <a:ext cx="79175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7FE0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Жовто-блакитний</a:t>
            </a:r>
            <a:r>
              <a:rPr lang="ru-RU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прапор є одним з державних символів України.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5" name="Google Shape;21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2909" y="1774603"/>
            <a:ext cx="5876410" cy="4122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93630" y="-419107"/>
            <a:ext cx="3381000" cy="3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build="p"/>
      <p:bldP spid="214" grpId="0"/>
    </p:bld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rgbClr val="000000"/>
      </a:dk1>
      <a:lt1>
        <a:srgbClr val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15</Slides>
  <Notes>15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След самолета</vt:lpstr>
      <vt:lpstr>НАПИСАННЯ СКЛАДНИХ ПРИКМЕТНИКІВ РАЗОМ І ЧЕРЕЗ ДЕФІС. НАПИСАННЯ ПРІЗВИЩ ПРИКМЕТНИКОВОЇ ФОРМИ.</vt:lpstr>
      <vt:lpstr>1. НАПИСАННЯ СКЛАДНИХ ПРИКМЕТНИКІВ РАЗОМ І ЧЕРЕЗ ДЕФІС</vt:lpstr>
      <vt:lpstr>РАЗОМ                      </vt:lpstr>
      <vt:lpstr>РАЗОМ</vt:lpstr>
      <vt:lpstr>РАЗОМ</vt:lpstr>
      <vt:lpstr>ДЕФІС</vt:lpstr>
      <vt:lpstr>ДЕФІС</vt:lpstr>
      <vt:lpstr>ДЕФІС</vt:lpstr>
      <vt:lpstr>ДЕФІС</vt:lpstr>
      <vt:lpstr>ДЕФІС</vt:lpstr>
      <vt:lpstr>ДЕФІС</vt:lpstr>
      <vt:lpstr>НАПИСАННЯ ПРИКМЕТНИКОВИХ ПРІЗВИЩ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НАПИСАННЯ СКЛАДНИХ ПРИКМЕТНИКІВ РАЗОМ І ЧЕРЕЗ ДЕФІС. НАПИСАННЯ ПРІЗВИЩ ПРИКМЕТНИКОВОЇ ФОРМИ.</dc:title>
  <dc:creator>Пользователь</dc:creator>
  <cp:lastModifiedBy>Мария Коломоец</cp:lastModifiedBy>
  <cp:revision>1</cp:revision>
  <dcterms:created xsi:type="dcterms:W3CDTF">2022-07-23T11:14:36Z</dcterms:created>
  <dcterms:modified xsi:type="dcterms:W3CDTF">2022-11-04T20:58:16Z</dcterms:modified>
</cp:coreProperties>
</file>