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0D2D614-17C8-4EB3-B890-E83172DB299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5C85B6E-2B96-4C75-9CDA-6818816A1F4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gif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u="sng" dirty="0">
                <a:effectLst/>
                <a:latin typeface="Times New Roman"/>
                <a:ea typeface="Calibri"/>
              </a:rPr>
              <a:t>Science matters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Lesson 3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36057"/>
            <a:ext cx="6772275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11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082" y="337338"/>
            <a:ext cx="3971404" cy="265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3586393" cy="198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45725" y="3501008"/>
            <a:ext cx="4968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erlin Sans FB Demi" pitchFamily="34" charset="0"/>
              </a:rPr>
              <a:t>Well done! You’ve completed the lesson.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erlin Sans FB Demi" pitchFamily="34" charset="0"/>
              </a:rPr>
              <a:t>If you failed, try again)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8852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320"/>
            <a:ext cx="7170000" cy="1143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400" b="1" dirty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Vocabulary review</a:t>
            </a:r>
            <a:r>
              <a:rPr lang="ru-RU" sz="28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Close the right side of the table and check if you remember the words. Then close the left side and do the same.</a:t>
            </a: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</p:nvPr>
        </p:nvGraphicFramePr>
        <p:xfrm>
          <a:off x="1703705" y="2147252"/>
          <a:ext cx="3120390" cy="3214878"/>
        </p:xfrm>
        <a:graphic>
          <a:graphicData uri="http://schemas.openxmlformats.org/drawingml/2006/table">
            <a:tbl>
              <a:tblPr firstRow="1" firstCol="1" bandRow="1"/>
              <a:tblGrid>
                <a:gridCol w="312039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Take new technology for granted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Huge gap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Have access to new technology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Use the Internet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Go online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Right software, a phone line, a modem and a subscription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Can’t afford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Language barrier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Technology gap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Old-fashioned way of thinking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Educate people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Local languages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Bridge the digital divide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Equal opportunities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</p:nvPr>
        </p:nvGraphicFramePr>
        <p:xfrm>
          <a:off x="5605145" y="2147252"/>
          <a:ext cx="3001010" cy="3214878"/>
        </p:xfrm>
        <a:graphic>
          <a:graphicData uri="http://schemas.openxmlformats.org/drawingml/2006/table">
            <a:tbl>
              <a:tblPr firstRow="1" firstCol="1" bandRow="1"/>
              <a:tblGrid>
                <a:gridCol w="300101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Приймати нові технології як належне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Величезний розрив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Мати доступ до нових технологій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Використовувати інтернет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Виходити онлайн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Правильне програмне забезпечення, телефонна лінія, модем і передплата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можуть дозволити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Мовний бар’єр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Технологічний розрив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Старомодне мислення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Навчати людей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Місцеві мови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Подолати цифровий розрив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Рівні можливості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2" descr="Похожее изображени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864096" cy="1008112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41689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9822" y="5301208"/>
            <a:ext cx="7483346" cy="1143000"/>
          </a:xfrm>
        </p:spPr>
        <p:txBody>
          <a:bodyPr>
            <a:normAutofit/>
          </a:bodyPr>
          <a:lstStyle/>
          <a:p>
            <a:r>
              <a:rPr lang="en-US" sz="3200" dirty="0">
                <a:effectLst/>
              </a:rPr>
              <a:t>Look up the phrases in the dictionary. Match them to the pictures.</a:t>
            </a:r>
            <a:endParaRPr lang="ru-RU" sz="3200" dirty="0"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	renewable energy</a:t>
            </a:r>
          </a:p>
          <a:p>
            <a:r>
              <a:rPr lang="en-US" dirty="0"/>
              <a:t>	global warming</a:t>
            </a:r>
          </a:p>
          <a:p>
            <a:r>
              <a:rPr lang="en-US" dirty="0"/>
              <a:t>	genetic engineering</a:t>
            </a:r>
          </a:p>
          <a:p>
            <a:r>
              <a:rPr lang="en-US" dirty="0"/>
              <a:t>	artificial intelligence</a:t>
            </a:r>
          </a:p>
          <a:p>
            <a:r>
              <a:rPr lang="en-US" dirty="0"/>
              <a:t>	cloning</a:t>
            </a:r>
          </a:p>
          <a:p>
            <a:endParaRPr lang="ru-RU" dirty="0"/>
          </a:p>
        </p:txBody>
      </p:sp>
      <p:pic>
        <p:nvPicPr>
          <p:cNvPr id="7" name="Рисунок 6" descr="D:\Мои документы\Оля\Картинки\0_85500_32531758_XL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57192"/>
            <a:ext cx="890270" cy="107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193" y="1207293"/>
            <a:ext cx="20304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573016"/>
            <a:ext cx="187801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76872"/>
            <a:ext cx="1554615" cy="155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659" y="1124744"/>
            <a:ext cx="196373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73016"/>
            <a:ext cx="189071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673" y="2843702"/>
            <a:ext cx="3810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173" y="1242544"/>
            <a:ext cx="381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396" y="3573016"/>
            <a:ext cx="3810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793" y="1233019"/>
            <a:ext cx="3810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673" y="4160417"/>
            <a:ext cx="38100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87" y="911224"/>
            <a:ext cx="377825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87" y="1481136"/>
            <a:ext cx="384175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37" y="1875496"/>
            <a:ext cx="384175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37" y="2312306"/>
            <a:ext cx="377825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37" y="2843701"/>
            <a:ext cx="3778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66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8219256" cy="547926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Do the quiz to find out if you are optimistic or pessimistic about the future. Check your answers.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95936" y="548680"/>
            <a:ext cx="4464496" cy="698500"/>
          </a:xfrm>
        </p:spPr>
        <p:txBody>
          <a:bodyPr>
            <a:noAutofit/>
          </a:bodyPr>
          <a:lstStyle/>
          <a:p>
            <a:r>
              <a:rPr lang="en-US" sz="2400" b="1" i="1" dirty="0">
                <a:solidFill>
                  <a:srgbClr val="C00000"/>
                </a:solidFill>
                <a:latin typeface="Berlin Sans FB Demi" pitchFamily="34" charset="0"/>
              </a:rPr>
              <a:t>Are you optimistic or pessimistic about the future?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570017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74930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42794" y="2204864"/>
            <a:ext cx="2901206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Mostly As: </a:t>
            </a:r>
            <a:r>
              <a:rPr lang="en-US" sz="1200" dirty="0" smtClean="0">
                <a:effectLst/>
                <a:latin typeface="Times New Roman"/>
                <a:ea typeface="Calibri"/>
                <a:cs typeface="Times New Roman"/>
              </a:rPr>
              <a:t>optimistic</a:t>
            </a:r>
            <a:endParaRPr lang="ru-RU" sz="1200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en-US" sz="12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Mostly </a:t>
            </a:r>
            <a:r>
              <a:rPr lang="en-US" sz="1200" dirty="0" err="1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Bs</a:t>
            </a:r>
            <a:r>
              <a:rPr lang="en-US" sz="12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: </a:t>
            </a:r>
            <a:r>
              <a:rPr lang="en-US" sz="1200" dirty="0" smtClean="0">
                <a:effectLst/>
                <a:latin typeface="Times New Roman"/>
                <a:ea typeface="Calibri"/>
              </a:rPr>
              <a:t>pessimistic</a:t>
            </a:r>
            <a:br>
              <a:rPr lang="en-US" sz="1200" dirty="0" smtClean="0">
                <a:effectLst/>
                <a:latin typeface="Times New Roman"/>
                <a:ea typeface="Calibri"/>
              </a:rPr>
            </a:br>
            <a:endParaRPr lang="ru-RU" sz="12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429000"/>
            <a:ext cx="2579235" cy="2939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347" y="617622"/>
            <a:ext cx="576064" cy="67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92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Explain the words in bold (use a dictionary if necessary).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78105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157192"/>
            <a:ext cx="1101973" cy="133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3" r="2343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41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908720"/>
            <a:ext cx="6400800" cy="86164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Selective dictation</a:t>
            </a:r>
            <a:r>
              <a:rPr lang="en-US" dirty="0"/>
              <a:t>. Write out all the sentences with will/be going to from the text. Explain their usage.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936104" cy="671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2069680"/>
            <a:ext cx="561662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i="1" dirty="0"/>
              <a:t>This energy will be around for as long as the Earth is.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uk-UA" i="1" dirty="0" smtClean="0"/>
              <a:t>(</a:t>
            </a:r>
            <a:r>
              <a:rPr lang="uk-UA" i="1" dirty="0"/>
              <a:t>дія, яка точно відбудеться і яку ми не можемо </a:t>
            </a:r>
            <a:r>
              <a:rPr lang="uk-UA" i="1" dirty="0" smtClean="0"/>
              <a:t>контролювати</a:t>
            </a:r>
            <a:r>
              <a:rPr lang="en-US" i="1" dirty="0" smtClean="0"/>
              <a:t>)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i="1" dirty="0"/>
              <a:t>In the future we will use wind, water and solar energy.</a:t>
            </a:r>
            <a:r>
              <a:rPr lang="uk-UA" i="1" dirty="0"/>
              <a:t> (передбачення)</a:t>
            </a:r>
            <a:endParaRPr lang="ru-RU" dirty="0"/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i="1" dirty="0"/>
              <a:t>If we don’t do something about it now, we will die</a:t>
            </a:r>
            <a:r>
              <a:rPr lang="en-US" i="1" dirty="0" smtClean="0"/>
              <a:t>.</a:t>
            </a:r>
            <a:r>
              <a:rPr lang="ru-RU" i="1" dirty="0" smtClean="0"/>
              <a:t> </a:t>
            </a:r>
            <a:r>
              <a:rPr lang="uk-UA" i="1" dirty="0" smtClean="0"/>
              <a:t>(</a:t>
            </a:r>
            <a:r>
              <a:rPr lang="uk-UA" i="1" dirty="0"/>
              <a:t>передбачення</a:t>
            </a:r>
            <a:r>
              <a:rPr lang="uk-UA" i="1" dirty="0" smtClean="0"/>
              <a:t>)</a:t>
            </a:r>
            <a:endParaRPr lang="en-US" i="1" dirty="0" smtClean="0"/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i="1" dirty="0"/>
              <a:t>In the future scientists will use cloning to help people clone themselves</a:t>
            </a:r>
            <a:r>
              <a:rPr lang="en-US" i="1" dirty="0" smtClean="0"/>
              <a:t>.</a:t>
            </a:r>
            <a:r>
              <a:rPr lang="ru-RU" i="1" dirty="0" smtClean="0"/>
              <a:t> </a:t>
            </a:r>
            <a:r>
              <a:rPr lang="uk-UA" i="1" dirty="0" smtClean="0"/>
              <a:t>(</a:t>
            </a:r>
            <a:r>
              <a:rPr lang="uk-UA" i="1" dirty="0"/>
              <a:t>передбачення)</a:t>
            </a:r>
            <a:endParaRPr lang="ru-RU" dirty="0"/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i="1" dirty="0"/>
              <a:t>If we keep creating intelligent machines, they will make our lives easier by doing all the hard work for us</a:t>
            </a:r>
            <a:r>
              <a:rPr lang="en-US" i="1" dirty="0" smtClean="0"/>
              <a:t>.</a:t>
            </a:r>
            <a:r>
              <a:rPr lang="ru-RU" i="1" dirty="0" smtClean="0"/>
              <a:t> </a:t>
            </a:r>
            <a:r>
              <a:rPr lang="uk-UA" i="1" dirty="0" smtClean="0"/>
              <a:t>(</a:t>
            </a:r>
            <a:r>
              <a:rPr lang="uk-UA" i="1" dirty="0"/>
              <a:t>передбачення)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43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6131024" cy="1162050"/>
          </a:xfrm>
        </p:spPr>
        <p:txBody>
          <a:bodyPr>
            <a:normAutofit/>
          </a:bodyPr>
          <a:lstStyle/>
          <a:p>
            <a:r>
              <a:rPr lang="en-US" sz="1800" dirty="0">
                <a:effectLst/>
              </a:rPr>
              <a:t>Say and write three things you remember from the text using will/be going to.</a:t>
            </a:r>
            <a:endParaRPr lang="ru-RU" sz="1800" dirty="0">
              <a:effectLst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uk-UA" i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Приклад:</a:t>
            </a:r>
            <a:r>
              <a:rPr lang="uk-UA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i="1" dirty="0">
                <a:latin typeface="Times New Roman"/>
                <a:ea typeface="Calibri"/>
                <a:cs typeface="Times New Roman"/>
              </a:rPr>
              <a:t>In the future, scientists will stop famine in the world using genetic engineering. Polar ice caps will melt and the temperatures will rise. Artificial intelligence will help us with the housework.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76672"/>
            <a:ext cx="1097211" cy="1097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61048"/>
            <a:ext cx="4263284" cy="24727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85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804449"/>
            <a:ext cx="7170000" cy="101265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b="1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TEST YOURSELF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> </a:t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600" b="1" dirty="0">
                <a:effectLst/>
                <a:latin typeface="Times New Roman"/>
                <a:ea typeface="Calibri"/>
                <a:cs typeface="Times New Roman"/>
              </a:rPr>
              <a:t>TEST </a:t>
            </a:r>
            <a:r>
              <a:rPr lang="en-US" sz="1600" b="1" dirty="0" smtClean="0">
                <a:effectLst/>
                <a:latin typeface="Times New Roman"/>
                <a:ea typeface="Calibri"/>
                <a:cs typeface="Times New Roman"/>
              </a:rPr>
              <a:t>3</a:t>
            </a:r>
            <a:br>
              <a:rPr lang="en-US" sz="1600" b="1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en-US" sz="1600" b="1" i="1" dirty="0">
                <a:effectLst/>
                <a:latin typeface="Times New Roman"/>
                <a:ea typeface="Calibri"/>
                <a:cs typeface="Times New Roman"/>
              </a:rPr>
              <a:t>Task 1. Match the words to make phrases.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1189037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95341"/>
            <a:ext cx="7475550" cy="1923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339752" y="2492896"/>
            <a:ext cx="273630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979712" y="2780928"/>
            <a:ext cx="3096344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51720" y="3068960"/>
            <a:ext cx="302433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195736" y="3068960"/>
            <a:ext cx="288032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339752" y="2492896"/>
            <a:ext cx="2736304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70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dirty="0">
                <a:latin typeface="Times New Roman"/>
                <a:ea typeface="Calibri"/>
                <a:cs typeface="Times New Roman"/>
              </a:rPr>
              <a:t>In the future, scientists will be able to create ………………………………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173736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   that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will do all the work for us.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dirty="0">
                <a:latin typeface="Times New Roman"/>
                <a:ea typeface="Calibri"/>
                <a:cs typeface="Times New Roman"/>
              </a:rPr>
              <a:t>Energy is produced when the …………………. blows and the wheel turns.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dirty="0">
                <a:latin typeface="Times New Roman"/>
                <a:ea typeface="Calibri"/>
                <a:cs typeface="Times New Roman"/>
              </a:rPr>
              <a:t>New kinds of plants will be able to resist ………. and grow bigger.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dirty="0">
                <a:latin typeface="Times New Roman"/>
                <a:ea typeface="Calibri"/>
                <a:cs typeface="Times New Roman"/>
              </a:rPr>
              <a:t>When you change a plant’s ………………………., you can change the way it will look.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dirty="0">
                <a:latin typeface="Times New Roman"/>
                <a:ea typeface="Calibri"/>
                <a:cs typeface="Times New Roman"/>
              </a:rPr>
              <a:t>If we grow more food, we can stop …………………… and feed everybody on the planet.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dirty="0">
                <a:latin typeface="Times New Roman"/>
                <a:ea typeface="Calibri"/>
                <a:cs typeface="Times New Roman"/>
              </a:rPr>
              <a:t>As the weather gets warmer, the ……………….. melt.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dirty="0">
                <a:latin typeface="Times New Roman"/>
                <a:ea typeface="Calibri"/>
                <a:cs typeface="Times New Roman"/>
              </a:rPr>
              <a:t>It’s not too late to ……………….. some animals from extinction.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192183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80112" y="2038782"/>
            <a:ext cx="20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</a:t>
            </a:r>
            <a:r>
              <a:rPr lang="en-US" dirty="0" smtClean="0">
                <a:solidFill>
                  <a:srgbClr val="C00000"/>
                </a:solidFill>
              </a:rPr>
              <a:t>ntelligent machines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90096" y="2780928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wind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5205" y="3429000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diseases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90096" y="3798332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genes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4701" y="4437112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famine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02833" y="5085184"/>
            <a:ext cx="1458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p</a:t>
            </a:r>
            <a:r>
              <a:rPr lang="en-US" dirty="0" smtClean="0">
                <a:solidFill>
                  <a:srgbClr val="C00000"/>
                </a:solidFill>
              </a:rPr>
              <a:t>olar ice caps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840" y="5469631"/>
            <a:ext cx="569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save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47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</TotalTime>
  <Words>375</Words>
  <Application>Microsoft Office PowerPoint</Application>
  <PresentationFormat>Экран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Science matters</vt:lpstr>
      <vt:lpstr>Vocabulary review Close the right side of the table and check if you remember the words. Then close the left side and do the same.</vt:lpstr>
      <vt:lpstr>Look up the phrases in the dictionary. Match them to the pictures.</vt:lpstr>
      <vt:lpstr>Do the quiz to find out if you are optimistic or pessimistic about the future. Check your answers. </vt:lpstr>
      <vt:lpstr>Explain the words in bold (use a dictionary if necessary).</vt:lpstr>
      <vt:lpstr>Презентация PowerPoint</vt:lpstr>
      <vt:lpstr>Say and write three things you remember from the text using will/be going to.</vt:lpstr>
      <vt:lpstr>TEST YOURSELF  TEST 3 Task 1. Match the words to make phrases.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matters</dc:title>
  <dc:creator>Momot-PC</dc:creator>
  <cp:lastModifiedBy>Momot-PC</cp:lastModifiedBy>
  <cp:revision>7</cp:revision>
  <dcterms:created xsi:type="dcterms:W3CDTF">2020-02-05T19:15:28Z</dcterms:created>
  <dcterms:modified xsi:type="dcterms:W3CDTF">2020-02-07T13:58:28Z</dcterms:modified>
</cp:coreProperties>
</file>