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5CBC02-8018-4B23-A184-74C97CE11C54}" v="328" dt="2019-02-09T15:34:47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095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253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3311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5505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35819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093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46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16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149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884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241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83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639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48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717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286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96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8">
            <a:extLst>
              <a:ext uri="{FF2B5EF4-FFF2-40B4-BE49-F238E27FC236}">
                <a16:creationId xmlns="" xmlns:a16="http://schemas.microsoft.com/office/drawing/2014/main" id="{8CD25866-F15D-40A4-AEC5-47C044637A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DCB8E995-36E8-40B6-82D4-F52DE2987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DF54AEB5-68B5-46AE-B8F0-EEBE5DFED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E3F708CB-F094-4EE7-8AD5-A462F1DF8B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ECFCFB22-E8B5-4FAC-A354-E7E0CE6F2B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ED1DB3B4-A6DC-476F-986E-DF361EE84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4EE13DFA-3489-4DE6-9154-34D9CB4005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5CD12D51-F9A8-4CC9-B9C9-206EAFD8C1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266B326C-1178-40F9-A265-6067D363B4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12F3B319-F00B-4755-BC54-95511E21DB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3079D7BD-8A3F-47F6-8407-D9DA96FF35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21">
              <a:extLst>
                <a:ext uri="{FF2B5EF4-FFF2-40B4-BE49-F238E27FC236}">
                  <a16:creationId xmlns="" xmlns:a16="http://schemas.microsoft.com/office/drawing/2014/main" id="{1F97C31C-8585-43FB-924B-8ADD651233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22">
              <a:extLst>
                <a:ext uri="{FF2B5EF4-FFF2-40B4-BE49-F238E27FC236}">
                  <a16:creationId xmlns="" xmlns:a16="http://schemas.microsoft.com/office/drawing/2014/main" id="{A33E1C89-7E74-49BF-A5D1-9A352ED03E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5" name="Group 22">
            <a:extLst>
              <a:ext uri="{FF2B5EF4-FFF2-40B4-BE49-F238E27FC236}">
                <a16:creationId xmlns="" xmlns:a16="http://schemas.microsoft.com/office/drawing/2014/main" id="{0C4A17ED-96AA-44A6-A050-E1A7A1CDD9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07" name="Freeform 27">
              <a:extLst>
                <a:ext uri="{FF2B5EF4-FFF2-40B4-BE49-F238E27FC236}">
                  <a16:creationId xmlns="" xmlns:a16="http://schemas.microsoft.com/office/drawing/2014/main" id="{FBB2A87E-3E24-4A6F-9FD8-0F1436D4D3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28">
              <a:extLst>
                <a:ext uri="{FF2B5EF4-FFF2-40B4-BE49-F238E27FC236}">
                  <a16:creationId xmlns="" xmlns:a16="http://schemas.microsoft.com/office/drawing/2014/main" id="{257F945B-2AA3-4328-BFF5-20DE64011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29">
              <a:extLst>
                <a:ext uri="{FF2B5EF4-FFF2-40B4-BE49-F238E27FC236}">
                  <a16:creationId xmlns="" xmlns:a16="http://schemas.microsoft.com/office/drawing/2014/main" id="{E1A7230F-6A6F-403C-9D83-7176E28525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0">
              <a:extLst>
                <a:ext uri="{FF2B5EF4-FFF2-40B4-BE49-F238E27FC236}">
                  <a16:creationId xmlns="" xmlns:a16="http://schemas.microsoft.com/office/drawing/2014/main" id="{E33E315A-9CB0-460E-A8B7-0A064BBFA0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1">
              <a:extLst>
                <a:ext uri="{FF2B5EF4-FFF2-40B4-BE49-F238E27FC236}">
                  <a16:creationId xmlns="" xmlns:a16="http://schemas.microsoft.com/office/drawing/2014/main" id="{22CAAD33-CFAD-4E61-82AE-0C6F838530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2">
              <a:extLst>
                <a:ext uri="{FF2B5EF4-FFF2-40B4-BE49-F238E27FC236}">
                  <a16:creationId xmlns="" xmlns:a16="http://schemas.microsoft.com/office/drawing/2014/main" id="{1A20E13C-2540-4000-A13B-8F781100E3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3">
              <a:extLst>
                <a:ext uri="{FF2B5EF4-FFF2-40B4-BE49-F238E27FC236}">
                  <a16:creationId xmlns="" xmlns:a16="http://schemas.microsoft.com/office/drawing/2014/main" id="{51EF0A01-E03D-448B-B12E-D5BFC6D0D2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4">
              <a:extLst>
                <a:ext uri="{FF2B5EF4-FFF2-40B4-BE49-F238E27FC236}">
                  <a16:creationId xmlns="" xmlns:a16="http://schemas.microsoft.com/office/drawing/2014/main" id="{58286A03-168E-477B-8876-2C53E4950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5">
              <a:extLst>
                <a:ext uri="{FF2B5EF4-FFF2-40B4-BE49-F238E27FC236}">
                  <a16:creationId xmlns="" xmlns:a16="http://schemas.microsoft.com/office/drawing/2014/main" id="{3DFFC705-1899-4E4C-AE76-F85BAF2F6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6">
              <a:extLst>
                <a:ext uri="{FF2B5EF4-FFF2-40B4-BE49-F238E27FC236}">
                  <a16:creationId xmlns="" xmlns:a16="http://schemas.microsoft.com/office/drawing/2014/main" id="{01C9598D-BDF6-4A24-83B6-4DCA4D1349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7">
              <a:extLst>
                <a:ext uri="{FF2B5EF4-FFF2-40B4-BE49-F238E27FC236}">
                  <a16:creationId xmlns="" xmlns:a16="http://schemas.microsoft.com/office/drawing/2014/main" id="{950C8213-67CD-4DEF-AA44-8BB3101392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8">
              <a:extLst>
                <a:ext uri="{FF2B5EF4-FFF2-40B4-BE49-F238E27FC236}">
                  <a16:creationId xmlns="" xmlns:a16="http://schemas.microsoft.com/office/drawing/2014/main" id="{2016FE1D-E3EB-4CF6-809B-159872CC78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9" name="Rectangle 36">
            <a:extLst>
              <a:ext uri="{FF2B5EF4-FFF2-40B4-BE49-F238E27FC236}">
                <a16:creationId xmlns="" xmlns:a16="http://schemas.microsoft.com/office/drawing/2014/main" id="{CE6C63DC-BAE4-42B6-8FDF-F6467C2D2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0" name="Freeform 6">
            <a:extLst>
              <a:ext uri="{FF2B5EF4-FFF2-40B4-BE49-F238E27FC236}">
                <a16:creationId xmlns="" xmlns:a16="http://schemas.microsoft.com/office/drawing/2014/main" id="{5BD23F8E-2E78-4C84-8EFB-FE6C8ACB7F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1" name="Rectangle 40">
            <a:extLst>
              <a:ext uri="{FF2B5EF4-FFF2-40B4-BE49-F238E27FC236}">
                <a16:creationId xmlns="" xmlns:a16="http://schemas.microsoft.com/office/drawing/2014/main" id="{57ABABA7-0420-4200-9B65-1C1967CE93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42">
            <a:extLst>
              <a:ext uri="{FF2B5EF4-FFF2-40B4-BE49-F238E27FC236}">
                <a16:creationId xmlns="" xmlns:a16="http://schemas.microsoft.com/office/drawing/2014/main" id="{A317EBE3-FF86-4DA1-BC9A-331F7F2144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3" name="Group 44">
            <a:extLst>
              <a:ext uri="{FF2B5EF4-FFF2-40B4-BE49-F238E27FC236}">
                <a16:creationId xmlns="" xmlns:a16="http://schemas.microsoft.com/office/drawing/2014/main" id="{7A03E380-9CD1-4ABA-A763-9F9D252B89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24" name="Freeform 11">
              <a:extLst>
                <a:ext uri="{FF2B5EF4-FFF2-40B4-BE49-F238E27FC236}">
                  <a16:creationId xmlns="" xmlns:a16="http://schemas.microsoft.com/office/drawing/2014/main" id="{66E01B84-4C2B-4DE5-90C8-9C4001A75B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5" name="Freeform 12">
              <a:extLst>
                <a:ext uri="{FF2B5EF4-FFF2-40B4-BE49-F238E27FC236}">
                  <a16:creationId xmlns="" xmlns:a16="http://schemas.microsoft.com/office/drawing/2014/main" id="{64CE5A7A-D5C5-4FE5-860C-0B5748FDE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6" name="Freeform 13">
              <a:extLst>
                <a:ext uri="{FF2B5EF4-FFF2-40B4-BE49-F238E27FC236}">
                  <a16:creationId xmlns="" xmlns:a16="http://schemas.microsoft.com/office/drawing/2014/main" id="{016A7D2A-6EEA-47B8-A763-7D82E41B3C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7" name="Freeform 14">
              <a:extLst>
                <a:ext uri="{FF2B5EF4-FFF2-40B4-BE49-F238E27FC236}">
                  <a16:creationId xmlns="" xmlns:a16="http://schemas.microsoft.com/office/drawing/2014/main" id="{E758F6E7-6DEC-48D0-ACB1-E5E26B13E6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8" name="Freeform 15">
              <a:extLst>
                <a:ext uri="{FF2B5EF4-FFF2-40B4-BE49-F238E27FC236}">
                  <a16:creationId xmlns="" xmlns:a16="http://schemas.microsoft.com/office/drawing/2014/main" id="{B56657FF-C027-42E7-859B-902929B6FA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9" name="Freeform 16">
              <a:extLst>
                <a:ext uri="{FF2B5EF4-FFF2-40B4-BE49-F238E27FC236}">
                  <a16:creationId xmlns="" xmlns:a16="http://schemas.microsoft.com/office/drawing/2014/main" id="{79047F2A-5978-46C6-B3A2-54AAC2136B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0" name="Freeform 17">
              <a:extLst>
                <a:ext uri="{FF2B5EF4-FFF2-40B4-BE49-F238E27FC236}">
                  <a16:creationId xmlns="" xmlns:a16="http://schemas.microsoft.com/office/drawing/2014/main" id="{F3BE8FD1-0A72-4640-AC7A-2E057273F8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1" name="Freeform 18">
              <a:extLst>
                <a:ext uri="{FF2B5EF4-FFF2-40B4-BE49-F238E27FC236}">
                  <a16:creationId xmlns="" xmlns:a16="http://schemas.microsoft.com/office/drawing/2014/main" id="{752FC782-A372-4D11-B20D-958955E56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2" name="Freeform 19">
              <a:extLst>
                <a:ext uri="{FF2B5EF4-FFF2-40B4-BE49-F238E27FC236}">
                  <a16:creationId xmlns="" xmlns:a16="http://schemas.microsoft.com/office/drawing/2014/main" id="{AA00B2F1-BEE2-444A-8249-C8E3212CA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3" name="Freeform 20">
              <a:extLst>
                <a:ext uri="{FF2B5EF4-FFF2-40B4-BE49-F238E27FC236}">
                  <a16:creationId xmlns="" xmlns:a16="http://schemas.microsoft.com/office/drawing/2014/main" id="{E7F5747E-514B-4CF7-B6B0-DAD7149097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4" name="Freeform 21">
              <a:extLst>
                <a:ext uri="{FF2B5EF4-FFF2-40B4-BE49-F238E27FC236}">
                  <a16:creationId xmlns="" xmlns:a16="http://schemas.microsoft.com/office/drawing/2014/main" id="{931614BB-1593-40ED-8113-2BD1187055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5" name="Freeform 22">
              <a:extLst>
                <a:ext uri="{FF2B5EF4-FFF2-40B4-BE49-F238E27FC236}">
                  <a16:creationId xmlns="" xmlns:a16="http://schemas.microsoft.com/office/drawing/2014/main" id="{2691871F-F15C-4E19-BC9C-78E5748D74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8077" y="1318591"/>
            <a:ext cx="4350697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800">
                <a:solidFill>
                  <a:schemeClr val="tx2">
                    <a:lumMod val="75000"/>
                  </a:schemeClr>
                </a:solidFill>
              </a:rPr>
              <a:t>Внутрішнє середовище організму. Кров, її склад та функції</a:t>
            </a:r>
          </a:p>
        </p:txBody>
      </p:sp>
      <p:cxnSp>
        <p:nvCxnSpPr>
          <p:cNvPr id="136" name="Straight Connector 58">
            <a:extLst>
              <a:ext uri="{FF2B5EF4-FFF2-40B4-BE49-F238E27FC236}">
                <a16:creationId xmlns="" xmlns:a16="http://schemas.microsoft.com/office/drawing/2014/main" id="{34D43EC1-35FA-4FC3-8526-F655CEB09D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652897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sz="half" idx="1"/>
          </p:nvPr>
        </p:nvSpPr>
        <p:spPr>
          <a:xfrm>
            <a:off x="835360" y="1518480"/>
            <a:ext cx="4304587" cy="43856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3200" dirty="0" err="1">
                <a:latin typeface="Times New Roman"/>
                <a:cs typeface="Times New Roman"/>
              </a:rPr>
              <a:t>Вперше</a:t>
            </a:r>
            <a:r>
              <a:rPr lang="ru-RU" sz="3200" dirty="0">
                <a:latin typeface="Times New Roman"/>
                <a:cs typeface="Times New Roman"/>
              </a:rPr>
              <a:t> гомеостаз в </a:t>
            </a:r>
            <a:r>
              <a:rPr lang="ru-RU" sz="3200" dirty="0" err="1">
                <a:latin typeface="Times New Roman"/>
                <a:cs typeface="Times New Roman"/>
              </a:rPr>
              <a:t>організмі</a:t>
            </a:r>
            <a:r>
              <a:rPr lang="ru-RU" sz="3200" dirty="0">
                <a:latin typeface="Times New Roman"/>
                <a:cs typeface="Times New Roman"/>
              </a:rPr>
              <a:t> як </a:t>
            </a:r>
            <a:r>
              <a:rPr lang="ru-RU" sz="3200" dirty="0" err="1">
                <a:latin typeface="Times New Roman"/>
                <a:cs typeface="Times New Roman"/>
              </a:rPr>
              <a:t>процес</a:t>
            </a:r>
            <a:r>
              <a:rPr lang="ru-RU" sz="3200" dirty="0">
                <a:latin typeface="Times New Roman"/>
                <a:cs typeface="Times New Roman"/>
              </a:rPr>
              <a:t>, </a:t>
            </a:r>
            <a:r>
              <a:rPr lang="ru-RU" sz="3200" dirty="0" err="1">
                <a:latin typeface="Times New Roman"/>
                <a:cs typeface="Times New Roman"/>
              </a:rPr>
              <a:t>що</a:t>
            </a:r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3200" dirty="0" err="1">
                <a:latin typeface="Times New Roman"/>
                <a:cs typeface="Times New Roman"/>
              </a:rPr>
              <a:t>забезпечує</a:t>
            </a:r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3200" dirty="0" err="1">
                <a:latin typeface="Times New Roman"/>
                <a:cs typeface="Times New Roman"/>
              </a:rPr>
              <a:t>постійність</a:t>
            </a:r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3200" dirty="0" err="1">
                <a:latin typeface="Times New Roman"/>
                <a:cs typeface="Times New Roman"/>
              </a:rPr>
              <a:t>біологічних</a:t>
            </a:r>
            <a:r>
              <a:rPr lang="ru-RU" sz="3200" dirty="0">
                <a:latin typeface="Times New Roman"/>
                <a:cs typeface="Times New Roman"/>
              </a:rPr>
              <a:t> </a:t>
            </a:r>
            <a:r>
              <a:rPr lang="ru-RU" sz="3200" dirty="0" err="1">
                <a:latin typeface="Times New Roman"/>
                <a:cs typeface="Times New Roman"/>
              </a:rPr>
              <a:t>рідин</a:t>
            </a:r>
            <a:r>
              <a:rPr lang="ru-RU" sz="3200" dirty="0">
                <a:latin typeface="Times New Roman"/>
                <a:cs typeface="Times New Roman"/>
              </a:rPr>
              <a:t>, </a:t>
            </a:r>
            <a:r>
              <a:rPr lang="ru-RU" sz="3200" dirty="0" err="1">
                <a:latin typeface="Times New Roman"/>
                <a:cs typeface="Times New Roman"/>
              </a:rPr>
              <a:t>розглянув</a:t>
            </a:r>
            <a:r>
              <a:rPr lang="ru-RU" sz="3200" dirty="0">
                <a:latin typeface="Times New Roman"/>
                <a:cs typeface="Times New Roman"/>
              </a:rPr>
              <a:t> К. Бернар у </a:t>
            </a:r>
            <a:r>
              <a:rPr lang="ru-RU" sz="3200" dirty="0" err="1">
                <a:latin typeface="Times New Roman"/>
                <a:cs typeface="Times New Roman"/>
              </a:rPr>
              <a:t>середині</a:t>
            </a:r>
            <a:r>
              <a:rPr lang="ru-RU" sz="3200" dirty="0">
                <a:latin typeface="Times New Roman"/>
                <a:cs typeface="Times New Roman"/>
              </a:rPr>
              <a:t> XIX </a:t>
            </a:r>
            <a:r>
              <a:rPr lang="ru-RU" sz="3200" dirty="0" err="1">
                <a:latin typeface="Times New Roman"/>
                <a:cs typeface="Times New Roman"/>
              </a:rPr>
              <a:t>століття</a:t>
            </a:r>
            <a:r>
              <a:rPr lang="ru-RU" sz="2800" dirty="0">
                <a:latin typeface="Times New Roman"/>
                <a:cs typeface="Times New Roman"/>
              </a:rPr>
              <a:t> </a:t>
            </a:r>
            <a:endParaRPr lang="ru-RU">
              <a:latin typeface="Century Gothic" panose="020B0502020202020204"/>
              <a:cs typeface="Times New Roman" pitchFamily="18" charset="0"/>
            </a:endParaRPr>
          </a:p>
        </p:txBody>
      </p:sp>
      <p:pic>
        <p:nvPicPr>
          <p:cNvPr id="7" name="Рисунок 7" descr="Изображение выглядит как мужчина, человек, костюм, стар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B1B2EBA-9366-41D5-93DC-A9E7C3288E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0402" y="1517758"/>
            <a:ext cx="3513394" cy="3653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6747" y="851453"/>
            <a:ext cx="3008313" cy="507342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"гомеостаз"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фізіолог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Уолтер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Бредфорд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Кеннон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(1871-1945) 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1929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році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9" descr="Изображение выглядит как человек, мужчина, стена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82DC35A-B11A-4EF8-946D-22BC25524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17389" y="851487"/>
            <a:ext cx="3437985" cy="4316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816634" y="1282532"/>
            <a:ext cx="4038600" cy="5217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   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  Кров і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лімфа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безпосереднього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контакту з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клітинами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тканин не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мають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він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забезпечується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через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тканинну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/>
                <a:cs typeface="Times New Roman"/>
              </a:rPr>
              <a:t>рідину</a:t>
            </a:r>
            <a:r>
              <a:rPr lang="ru-RU" sz="28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8" name="Содержимое 7" descr="http://8next.com/uploads/fotos/7bio/bl_018_2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410445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2803" y="1023256"/>
            <a:ext cx="4244280" cy="5760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</a:t>
            </a:r>
            <a:r>
              <a:rPr lang="ru-RU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Із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крові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тканинної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рідини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надходять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поживні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речовини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, вода,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кисень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, а з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тканинної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рідини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до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крові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-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продукти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розпаду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поживних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речовин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(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аміак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вуглекислий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 газ </a:t>
            </a:r>
            <a:r>
              <a:rPr lang="ru-RU" sz="2400" dirty="0" err="1">
                <a:solidFill>
                  <a:schemeClr val="tx1"/>
                </a:solidFill>
                <a:latin typeface="Times New Roman"/>
                <a:cs typeface="Times New Roman"/>
              </a:rPr>
              <a:t>тощо</a:t>
            </a:r>
            <a:r>
              <a:rPr lang="ru-RU" sz="2400" dirty="0">
                <a:solidFill>
                  <a:schemeClr val="tx1"/>
                </a:solidFill>
                <a:latin typeface="Times New Roman"/>
                <a:cs typeface="Times New Roman"/>
              </a:rPr>
              <a:t>). </a:t>
            </a:r>
          </a:p>
          <a:p>
            <a:pPr>
              <a:lnSpc>
                <a:spcPct val="170000"/>
              </a:lnSpc>
            </a:pPr>
            <a:endParaRPr lang="ru-RU"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8" name="Содержимое 7" descr="http://8next.com/uploads/fotos/7bio/bl_018_1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8022" y="1268396"/>
            <a:ext cx="43924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8151" y="1137910"/>
            <a:ext cx="4067944" cy="58437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uk-UA" sz="2400" dirty="0">
                <a:latin typeface="Times New Roman"/>
                <a:cs typeface="Times New Roman"/>
              </a:rPr>
              <a:t>     </a:t>
            </a:r>
            <a:r>
              <a:rPr lang="uk-UA" sz="2400" dirty="0">
                <a:solidFill>
                  <a:schemeClr val="tx1"/>
                </a:solidFill>
                <a:latin typeface="Times New Roman"/>
                <a:cs typeface="Times New Roman"/>
              </a:rPr>
              <a:t>Якщо кров налити у пробірку та залишити на кілька годин при кімнатній температурі, вона розділиться на три шари:</a:t>
            </a:r>
          </a:p>
          <a:p>
            <a:pPr>
              <a:lnSpc>
                <a:spcPct val="120000"/>
              </a:lnSpc>
              <a:buNone/>
            </a:pPr>
            <a:r>
              <a:rPr lang="uk-UA" sz="2400" dirty="0">
                <a:solidFill>
                  <a:schemeClr val="tx1"/>
                </a:solidFill>
                <a:latin typeface="Times New Roman"/>
                <a:cs typeface="Times New Roman"/>
              </a:rPr>
              <a:t>     нижній – червоний, містить червоні клітини крові- </a:t>
            </a:r>
            <a:r>
              <a:rPr lang="uk-UA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еритроцити</a:t>
            </a:r>
            <a:r>
              <a:rPr lang="uk-UA" sz="2400" dirty="0">
                <a:solidFill>
                  <a:schemeClr val="tx1"/>
                </a:solidFill>
                <a:latin typeface="Times New Roman"/>
                <a:cs typeface="Times New Roman"/>
              </a:rPr>
              <a:t>, середній – білий – </a:t>
            </a:r>
            <a:r>
              <a:rPr lang="uk-UA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лейкоцити</a:t>
            </a:r>
            <a:r>
              <a:rPr lang="uk-UA" sz="2400" dirty="0">
                <a:solidFill>
                  <a:schemeClr val="tx1"/>
                </a:solidFill>
                <a:latin typeface="Times New Roman"/>
                <a:cs typeface="Times New Roman"/>
              </a:rPr>
              <a:t> та верхній – жовтий –це </a:t>
            </a:r>
            <a:r>
              <a:rPr lang="uk-UA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плазма</a:t>
            </a:r>
            <a:r>
              <a:rPr lang="uk-UA" sz="2400" dirty="0">
                <a:solidFill>
                  <a:schemeClr val="tx1"/>
                </a:solidFill>
                <a:latin typeface="Times New Roman"/>
                <a:cs typeface="Times New Roman"/>
              </a:rPr>
              <a:t> крові.</a:t>
            </a:r>
            <a:endParaRPr lang="ru-RU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H:\Дистанційний курс\fzіologіya_krovі_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4664"/>
            <a:ext cx="468052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650273" y="593508"/>
            <a:ext cx="1778496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000000"/>
                </a:solidFill>
                <a:latin typeface="Times New Roman"/>
                <a:cs typeface="Times New Roman"/>
              </a:rPr>
              <a:t>Кров</a:t>
            </a:r>
            <a:r>
              <a:rPr lang="uk-UA" dirty="0">
                <a:solidFill>
                  <a:srgbClr val="000000"/>
                </a:solidFill>
              </a:rPr>
              <a:t> 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03577" y="1889896"/>
            <a:ext cx="1728192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Плазма крові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66411" y="1889896"/>
            <a:ext cx="180020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Формені елементи крові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6" idx="2"/>
            <a:endCxn id="7" idx="0"/>
          </p:cNvCxnSpPr>
          <p:nvPr/>
        </p:nvCxnSpPr>
        <p:spPr>
          <a:xfrm flipH="1">
            <a:off x="2067673" y="1507908"/>
            <a:ext cx="2471848" cy="381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  <a:endCxn id="8" idx="0"/>
          </p:cNvCxnSpPr>
          <p:nvPr/>
        </p:nvCxnSpPr>
        <p:spPr>
          <a:xfrm>
            <a:off x="4539521" y="1507908"/>
            <a:ext cx="2126990" cy="381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098304" y="3200538"/>
            <a:ext cx="2592288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Еритроцити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98425" y="4007003"/>
            <a:ext cx="2520280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Лейкоцити</a:t>
            </a:r>
            <a:r>
              <a:rPr lang="uk-UA" dirty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98425" y="4928488"/>
            <a:ext cx="2520280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Тромбоцити 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3129" y="3459451"/>
            <a:ext cx="1557119" cy="7627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Times New Roman"/>
                <a:cs typeface="Times New Roman"/>
              </a:rPr>
              <a:t>Вода, 90%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stCxn id="17" idx="3"/>
          </p:cNvCxnSpPr>
          <p:nvPr/>
        </p:nvCxnSpPr>
        <p:spPr>
          <a:xfrm>
            <a:off x="2226506" y="10457793"/>
            <a:ext cx="4207503" cy="17807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</p:cNvCxnSpPr>
          <p:nvPr/>
        </p:nvCxnSpPr>
        <p:spPr>
          <a:xfrm>
            <a:off x="6172811" y="8877257"/>
            <a:ext cx="5422671" cy="26745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>
            <a:off x="8013113" y="7226526"/>
            <a:ext cx="6020170" cy="48627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3" idx="1"/>
          </p:cNvCxnSpPr>
          <p:nvPr/>
        </p:nvCxnSpPr>
        <p:spPr>
          <a:xfrm flipH="1">
            <a:off x="23357438" y="1409647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5" idx="1"/>
          </p:cNvCxnSpPr>
          <p:nvPr/>
        </p:nvCxnSpPr>
        <p:spPr>
          <a:xfrm flipH="1">
            <a:off x="23357801" y="17394225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6" idx="1"/>
          </p:cNvCxnSpPr>
          <p:nvPr/>
        </p:nvCxnSpPr>
        <p:spPr>
          <a:xfrm flipH="1">
            <a:off x="17590056" y="16036657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16">
            <a:extLst>
              <a:ext uri="{FF2B5EF4-FFF2-40B4-BE49-F238E27FC236}">
                <a16:creationId xmlns="" xmlns:a16="http://schemas.microsoft.com/office/drawing/2014/main" id="{7948A414-8827-4BF7-84F6-FEEE2B230A7D}"/>
              </a:ext>
            </a:extLst>
          </p:cNvPr>
          <p:cNvSpPr/>
          <p:nvPr/>
        </p:nvSpPr>
        <p:spPr>
          <a:xfrm>
            <a:off x="1373317" y="4552130"/>
            <a:ext cx="1686515" cy="8202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Times New Roman"/>
                <a:cs typeface="Times New Roman"/>
              </a:rPr>
              <a:t>Органічні речовини</a:t>
            </a:r>
          </a:p>
          <a:p>
            <a:pPr algn="ctr"/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16">
            <a:extLst>
              <a:ext uri="{FF2B5EF4-FFF2-40B4-BE49-F238E27FC236}">
                <a16:creationId xmlns="" xmlns:a16="http://schemas.microsoft.com/office/drawing/2014/main" id="{54F774E8-3E8D-455A-A97C-AED89C0024D2}"/>
              </a:ext>
            </a:extLst>
          </p:cNvPr>
          <p:cNvSpPr/>
          <p:nvPr/>
        </p:nvSpPr>
        <p:spPr>
          <a:xfrm>
            <a:off x="2696034" y="3459451"/>
            <a:ext cx="1657760" cy="90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0000"/>
                </a:solidFill>
                <a:latin typeface="Times New Roman"/>
                <a:cs typeface="Times New Roman"/>
              </a:rPr>
              <a:t>Неорганічні речовини,</a:t>
            </a:r>
          </a:p>
          <a:p>
            <a:pPr algn="ctr"/>
            <a:r>
              <a:rPr lang="uk-UA" sz="2000" smtClean="0">
                <a:solidFill>
                  <a:srgbClr val="000000"/>
                </a:solidFill>
                <a:latin typeface="Times New Roman"/>
                <a:cs typeface="Times New Roman"/>
              </a:rPr>
              <a:t>0,9</a:t>
            </a:r>
            <a:r>
              <a:rPr lang="uk-UA" sz="2000" dirty="0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="" xmlns:a16="http://schemas.microsoft.com/office/drawing/2014/main" id="{2AF17D40-EA54-4265-9280-B9DD5FB2A4FE}"/>
              </a:ext>
            </a:extLst>
          </p:cNvPr>
          <p:cNvCxnSpPr/>
          <p:nvPr/>
        </p:nvCxnSpPr>
        <p:spPr>
          <a:xfrm>
            <a:off x="2159480" y="2928667"/>
            <a:ext cx="1245079" cy="526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C89F56B4-AF8C-4BE4-8686-4B30E694654B}"/>
              </a:ext>
            </a:extLst>
          </p:cNvPr>
          <p:cNvCxnSpPr/>
          <p:nvPr/>
        </p:nvCxnSpPr>
        <p:spPr>
          <a:xfrm flipH="1">
            <a:off x="887622" y="2927769"/>
            <a:ext cx="1199071" cy="526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657A7F56-711B-4B8C-BE59-711BD9EC3561}"/>
              </a:ext>
            </a:extLst>
          </p:cNvPr>
          <p:cNvCxnSpPr/>
          <p:nvPr/>
        </p:nvCxnSpPr>
        <p:spPr>
          <a:xfrm>
            <a:off x="2128927" y="2912494"/>
            <a:ext cx="8628" cy="164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CA73ED61-4D1C-4111-9C41-6189AA9BEACF}"/>
              </a:ext>
            </a:extLst>
          </p:cNvPr>
          <p:cNvSpPr/>
          <p:nvPr/>
        </p:nvSpPr>
        <p:spPr>
          <a:xfrm>
            <a:off x="230218" y="5887708"/>
            <a:ext cx="1388853" cy="6376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Білки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7%</a:t>
            </a:r>
            <a:endParaRPr lang="ru-RU" sz="2000" dirty="0" err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4D40CC9C-C11A-4EDA-B72E-DF04C325F603}"/>
              </a:ext>
            </a:extLst>
          </p:cNvPr>
          <p:cNvSpPr/>
          <p:nvPr/>
        </p:nvSpPr>
        <p:spPr>
          <a:xfrm>
            <a:off x="1667953" y="5887707"/>
            <a:ext cx="1388853" cy="637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Жири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0,8%</a:t>
            </a:r>
            <a:endParaRPr lang="ru-RU" sz="2000" dirty="0" err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="" xmlns:a16="http://schemas.microsoft.com/office/drawing/2014/main" id="{41AAF94A-9204-4E10-B81E-F00AE73B0340}"/>
              </a:ext>
            </a:extLst>
          </p:cNvPr>
          <p:cNvSpPr/>
          <p:nvPr/>
        </p:nvSpPr>
        <p:spPr>
          <a:xfrm>
            <a:off x="3134444" y="5887708"/>
            <a:ext cx="1417607" cy="6376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Вуглеводи0,12</a:t>
            </a: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%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9E9EFA82-D6AE-4389-9AD0-1695F19ABF53}"/>
              </a:ext>
            </a:extLst>
          </p:cNvPr>
          <p:cNvCxnSpPr/>
          <p:nvPr/>
        </p:nvCxnSpPr>
        <p:spPr>
          <a:xfrm>
            <a:off x="2242149" y="5354847"/>
            <a:ext cx="1575758" cy="540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DBCE3EEA-68A5-4421-9435-2E78DF825B57}"/>
              </a:ext>
            </a:extLst>
          </p:cNvPr>
          <p:cNvCxnSpPr/>
          <p:nvPr/>
        </p:nvCxnSpPr>
        <p:spPr>
          <a:xfrm flipH="1">
            <a:off x="2221123" y="5368325"/>
            <a:ext cx="5750" cy="511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0B67A4AF-6345-4AB3-890F-8E69CEADFF6F}"/>
              </a:ext>
            </a:extLst>
          </p:cNvPr>
          <p:cNvCxnSpPr/>
          <p:nvPr/>
        </p:nvCxnSpPr>
        <p:spPr>
          <a:xfrm flipH="1">
            <a:off x="854375" y="5353050"/>
            <a:ext cx="1357222" cy="540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BF026F0D-AFDC-4A86-B954-D9329A6678A9}"/>
              </a:ext>
            </a:extLst>
          </p:cNvPr>
          <p:cNvCxnSpPr/>
          <p:nvPr/>
        </p:nvCxnSpPr>
        <p:spPr>
          <a:xfrm flipH="1">
            <a:off x="5828042" y="2864869"/>
            <a:ext cx="20128" cy="22802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332C7A25-D4BC-4624-B899-76C1C8C7A993}"/>
              </a:ext>
            </a:extLst>
          </p:cNvPr>
          <p:cNvCxnSpPr/>
          <p:nvPr/>
        </p:nvCxnSpPr>
        <p:spPr>
          <a:xfrm flipV="1">
            <a:off x="5832894" y="3433313"/>
            <a:ext cx="267420" cy="575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69F64C98-609B-4DE5-AD53-DF5ABDA71710}"/>
              </a:ext>
            </a:extLst>
          </p:cNvPr>
          <p:cNvCxnSpPr/>
          <p:nvPr/>
        </p:nvCxnSpPr>
        <p:spPr>
          <a:xfrm>
            <a:off x="5831995" y="4214542"/>
            <a:ext cx="281797" cy="862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65EAA680-41FA-49FF-A384-78982CA13395}"/>
              </a:ext>
            </a:extLst>
          </p:cNvPr>
          <p:cNvCxnSpPr>
            <a:cxnSpLocks/>
          </p:cNvCxnSpPr>
          <p:nvPr/>
        </p:nvCxnSpPr>
        <p:spPr>
          <a:xfrm>
            <a:off x="5831994" y="5134692"/>
            <a:ext cx="281797" cy="862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9DF7EC08-2466-4768-9B7C-AD0FBF02C6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8212" y="1136147"/>
            <a:ext cx="7660255" cy="5347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19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313</TotalTime>
  <Words>84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Внутрішнє середовище організму. Кров, її склад та функції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Внутрішнє середовище організму. Кров, її склад та функції</dc:title>
  <dc:creator>Svetlana</dc:creator>
  <cp:lastModifiedBy>Galina</cp:lastModifiedBy>
  <cp:revision>382</cp:revision>
  <dcterms:created xsi:type="dcterms:W3CDTF">2019-02-09T09:19:00Z</dcterms:created>
  <dcterms:modified xsi:type="dcterms:W3CDTF">2019-03-10T14:49:09Z</dcterms:modified>
</cp:coreProperties>
</file>