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1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099330510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37200342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65" name="Google Shape;165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74779706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75" name="Google Shape;175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5198995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90" name="Google Shape;190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70586478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98" name="Google Shape;198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7598460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0" name="Google Shape;90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9292692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8" name="Google Shape;98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45509229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08" name="Google Shape;108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26325953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16" name="Google Shape;116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82204169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24" name="Google Shape;124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01313152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33" name="Google Shape;133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08726008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43" name="Google Shape;143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4063953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54" name="Google Shape;154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8792678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итульный слайд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вертикальный текст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1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Вертикальный заголовок и текст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2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объект" type="obj">
  <p:cSld name="OBJEC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раздела" type="secHead">
  <p:cSld name="SECTION_HEADER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4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6" name="Google Shape;26;p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Два объекта" type="twoObj">
  <p:cSld name="TWO_OBJECTS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3" name="Google Shape;33;p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Сравнение" type="twoTxTwoObj">
  <p:cSld name="TWO_OBJECTS_WITH_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6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6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6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1" name="Google Shape;41;p6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" name="Google Shape;42;p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олько заголовок" type="titleOnly">
  <p:cSld name="TITLE_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Пустой слайд" type="blank">
  <p:cSld name="BLANK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Объект с подписью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9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9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8" name="Google Shape;58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Рисунок с подписью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0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0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5" name="Google Shape;65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3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</a:pPr>
            <a:endParaRPr/>
          </a:p>
        </p:txBody>
      </p:sp>
      <p:sp>
        <p:nvSpPr>
          <p:cNvPr id="85" name="Google Shape;85;p13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endParaRPr/>
          </a:p>
        </p:txBody>
      </p:sp>
      <p:pic>
        <p:nvPicPr>
          <p:cNvPr id="86" name="Google Shape;86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924675"/>
          </a:xfrm>
          <a:prstGeom prst="rect">
            <a:avLst/>
          </a:prstGeom>
          <a:noFill/>
          <a:ln>
            <a:noFill/>
          </a:ln>
        </p:spPr>
      </p:pic>
      <p:sp>
        <p:nvSpPr>
          <p:cNvPr id="87" name="Google Shape;87;p13"/>
          <p:cNvSpPr/>
          <p:nvPr/>
        </p:nvSpPr>
        <p:spPr>
          <a:xfrm>
            <a:off x="1150757" y="42337"/>
            <a:ext cx="9890485" cy="37856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lang="ru-RU" sz="6000" b="1" i="0" u="none" strike="noStrike" cap="none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Правила </a:t>
            </a:r>
            <a:r>
              <a:rPr lang="ru-RU" sz="6000" b="1" i="0" u="none" strike="noStrike" cap="none" dirty="0" err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безпечної</a:t>
            </a:r>
            <a:r>
              <a:rPr lang="ru-RU" sz="6000" b="1" i="0" u="none" strike="noStrike" cap="none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ru-RU" sz="6000" b="1" i="0" u="none" strike="noStrike" cap="none" dirty="0" err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поведінки</a:t>
            </a:r>
            <a:r>
              <a:rPr lang="ru-RU" sz="6000" b="1" i="0" u="none" strike="noStrike" cap="none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ru-RU" sz="6000" b="1" i="0" u="none" strike="noStrike" cap="none" dirty="0" smtClean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за комп</a:t>
            </a:r>
            <a:r>
              <a:rPr lang="en-US" sz="6000" b="1" i="0" u="none" strike="noStrike" cap="none" dirty="0" smtClean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’</a:t>
            </a:r>
            <a:r>
              <a:rPr lang="ru-RU" sz="6000" b="1" i="0" u="none" strike="noStrike" cap="none" dirty="0" err="1" smtClean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ютером</a:t>
            </a:r>
            <a:r>
              <a:rPr lang="ru-RU" sz="6000" b="1" i="0" u="none" strike="noStrike" cap="none" dirty="0" smtClean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ru-RU" sz="6000" b="1" i="0" u="none" strike="noStrike" cap="none" dirty="0" err="1" smtClean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під</a:t>
            </a:r>
            <a:r>
              <a:rPr lang="ru-RU" sz="6000" b="1" i="0" u="none" strike="noStrike" cap="none" dirty="0" smtClean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ru-RU" sz="6000" b="1" i="0" u="none" strike="noStrike" cap="none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час </a:t>
            </a:r>
            <a:r>
              <a:rPr lang="ru-RU" sz="6000" b="1" i="0" u="none" strike="noStrike" cap="none" dirty="0" err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дистанційного</a:t>
            </a:r>
            <a:r>
              <a:rPr lang="ru-RU" sz="6000" b="1" i="0" u="none" strike="noStrike" cap="none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ru-RU" sz="6000" b="1" i="0" u="none" strike="noStrike" cap="none" dirty="0" err="1" smtClean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навчання</a:t>
            </a:r>
            <a:endParaRPr sz="6000" b="1" i="0" u="none" strike="noStrike" cap="none" dirty="0"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2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endParaRPr/>
          </a:p>
        </p:txBody>
      </p:sp>
      <p:sp>
        <p:nvSpPr>
          <p:cNvPr id="168" name="Google Shape;168;p22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50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/>
          </a:p>
        </p:txBody>
      </p:sp>
      <p:pic>
        <p:nvPicPr>
          <p:cNvPr id="169" name="Google Shape;169;p22"/>
          <p:cNvPicPr preferRelativeResize="0"/>
          <p:nvPr/>
        </p:nvPicPr>
        <p:blipFill rotWithShape="1">
          <a:blip r:embed="rId3">
            <a:alphaModFix/>
          </a:blip>
          <a:srcRect t="-430" b="429"/>
          <a:stretch/>
        </p:blipFill>
        <p:spPr>
          <a:xfrm>
            <a:off x="0" y="-58818"/>
            <a:ext cx="12192000" cy="6916818"/>
          </a:xfrm>
          <a:prstGeom prst="rect">
            <a:avLst/>
          </a:prstGeom>
          <a:noFill/>
          <a:ln>
            <a:noFill/>
          </a:ln>
        </p:spPr>
      </p:pic>
      <p:sp>
        <p:nvSpPr>
          <p:cNvPr id="170" name="Google Shape;170;p22"/>
          <p:cNvSpPr/>
          <p:nvPr/>
        </p:nvSpPr>
        <p:spPr>
          <a:xfrm>
            <a:off x="3764575" y="233275"/>
            <a:ext cx="5217000" cy="9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Arial"/>
              <a:buNone/>
            </a:pPr>
            <a:r>
              <a:rPr lang="ru-RU" sz="5400" b="1" i="0" u="sng" strike="noStrike" cap="non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Правило № 9</a:t>
            </a:r>
            <a:endParaRPr sz="5400" b="1" i="0" u="sng" strike="noStrike" cap="none"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1" name="Google Shape;171;p22"/>
          <p:cNvSpPr txBox="1"/>
          <p:nvPr/>
        </p:nvSpPr>
        <p:spPr>
          <a:xfrm>
            <a:off x="1029850" y="1275900"/>
            <a:ext cx="6721200" cy="129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lang="ru-RU" sz="36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Не працюйте за комп’ютером із вологими руками</a:t>
            </a:r>
            <a:endParaRPr sz="36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72" name="Google Shape;172;p2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621831" y="1156681"/>
            <a:ext cx="3224675" cy="32246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2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endParaRPr/>
          </a:p>
        </p:txBody>
      </p:sp>
      <p:sp>
        <p:nvSpPr>
          <p:cNvPr id="178" name="Google Shape;178;p2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50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/>
          </a:p>
        </p:txBody>
      </p:sp>
      <p:pic>
        <p:nvPicPr>
          <p:cNvPr id="179" name="Google Shape;179;p2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1999" cy="6916818"/>
          </a:xfrm>
          <a:prstGeom prst="rect">
            <a:avLst/>
          </a:prstGeom>
          <a:noFill/>
          <a:ln>
            <a:noFill/>
          </a:ln>
        </p:spPr>
      </p:pic>
      <p:sp>
        <p:nvSpPr>
          <p:cNvPr id="180" name="Google Shape;180;p23"/>
          <p:cNvSpPr/>
          <p:nvPr/>
        </p:nvSpPr>
        <p:spPr>
          <a:xfrm>
            <a:off x="3589051" y="233275"/>
            <a:ext cx="5392500" cy="9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Arial"/>
              <a:buNone/>
            </a:pPr>
            <a:r>
              <a:rPr lang="ru-RU" sz="5400" b="1" i="0" u="sng" strike="noStrike" cap="non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Правило № 10</a:t>
            </a:r>
            <a:endParaRPr sz="5400" b="1" i="0" u="sng" strike="noStrike" cap="none"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1" name="Google Shape;181;p23" descr="Малюнок за два кліки - Google створила редактор зі штучним інтелектом"/>
          <p:cNvSpPr/>
          <p:nvPr/>
        </p:nvSpPr>
        <p:spPr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2" name="Google Shape;182;p23" descr="Малюнок за два кліки - Google створила редактор зі штучним інтелектом"/>
          <p:cNvSpPr/>
          <p:nvPr/>
        </p:nvSpPr>
        <p:spPr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3" name="Google Shape;183;p23"/>
          <p:cNvSpPr txBox="1"/>
          <p:nvPr/>
        </p:nvSpPr>
        <p:spPr>
          <a:xfrm>
            <a:off x="756425" y="1367050"/>
            <a:ext cx="74961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4" name="Google Shape;184;p23"/>
          <p:cNvSpPr txBox="1"/>
          <p:nvPr/>
        </p:nvSpPr>
        <p:spPr>
          <a:xfrm>
            <a:off x="802500" y="1502125"/>
            <a:ext cx="7496100" cy="184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600">
                <a:latin typeface="Calibri"/>
                <a:ea typeface="Calibri"/>
                <a:cs typeface="Calibri"/>
                <a:sym typeface="Calibri"/>
              </a:rPr>
              <a:t>Якщо є якісь несправності, не намагайтеся усунути їх самостійно. За можливості покличте дорослих</a:t>
            </a:r>
            <a:endParaRPr sz="36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85" name="Google Shape;185;p2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639725" y="545175"/>
            <a:ext cx="3257525" cy="2655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6" name="Google Shape;186;p2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096000" y="3429000"/>
            <a:ext cx="5392500" cy="3357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7" name="Google Shape;187;p2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92550" y="3429000"/>
            <a:ext cx="2419350" cy="18859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2" name="Google Shape;192;p2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-58818"/>
            <a:ext cx="12191999" cy="6916818"/>
          </a:xfrm>
          <a:prstGeom prst="rect">
            <a:avLst/>
          </a:prstGeom>
          <a:noFill/>
          <a:ln>
            <a:noFill/>
          </a:ln>
        </p:spPr>
      </p:pic>
      <p:sp>
        <p:nvSpPr>
          <p:cNvPr id="193" name="Google Shape;193;p24"/>
          <p:cNvSpPr/>
          <p:nvPr/>
        </p:nvSpPr>
        <p:spPr>
          <a:xfrm>
            <a:off x="3733579" y="0"/>
            <a:ext cx="6209100" cy="7369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Arial"/>
              <a:buNone/>
            </a:pPr>
            <a:r>
              <a:rPr lang="ru-RU" sz="5400" b="1" u="sng" dirty="0" err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Гра</a:t>
            </a:r>
            <a:r>
              <a:rPr lang="ru-RU" sz="5400" b="1" u="sng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 “Так </a:t>
            </a:r>
            <a:r>
              <a:rPr lang="ru-RU" sz="5400" b="1" u="sng" dirty="0" err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чи</a:t>
            </a:r>
            <a:r>
              <a:rPr lang="ru-RU" sz="5400" b="1" u="sng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ru-RU" sz="5400" b="1" u="sng" dirty="0" err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ні</a:t>
            </a:r>
            <a:r>
              <a:rPr lang="ru-RU" sz="5400" b="1" u="sng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”</a:t>
            </a:r>
            <a:endParaRPr sz="5400" b="1" i="0" u="sng" strike="noStrike" cap="none" dirty="0"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4" name="Google Shape;194;p24"/>
          <p:cNvSpPr/>
          <p:nvPr/>
        </p:nvSpPr>
        <p:spPr>
          <a:xfrm>
            <a:off x="485168" y="1068018"/>
            <a:ext cx="11497566" cy="3244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571500" marR="0" lvl="0" indent="-571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+mj-lt"/>
              <a:buAutoNum type="arabicPeriod"/>
            </a:pPr>
            <a:r>
              <a:rPr lang="ru-RU" sz="3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За </a:t>
            </a:r>
            <a:r>
              <a:rPr lang="ru-RU" sz="32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комп’ютером</a:t>
            </a:r>
            <a:r>
              <a:rPr lang="ru-RU" sz="3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ru-RU" sz="32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можна</a:t>
            </a:r>
            <a:r>
              <a:rPr lang="ru-RU" sz="3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ru-RU" sz="32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їсти</a:t>
            </a:r>
            <a:r>
              <a:rPr lang="ru-RU" sz="3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?</a:t>
            </a:r>
            <a:endParaRPr sz="3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571500" marR="0" lvl="0" indent="-571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+mj-lt"/>
              <a:buAutoNum type="arabicPeriod"/>
            </a:pPr>
            <a:r>
              <a:rPr lang="ru-RU" sz="32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Відстань</a:t>
            </a:r>
            <a:r>
              <a:rPr lang="ru-RU" sz="3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ru-RU" sz="32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від</a:t>
            </a:r>
            <a:r>
              <a:rPr lang="ru-RU" sz="3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ru-RU" sz="32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екрану</a:t>
            </a:r>
            <a:r>
              <a:rPr lang="ru-RU" sz="3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ru-RU" sz="32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має</a:t>
            </a:r>
            <a:r>
              <a:rPr lang="ru-RU" sz="3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бути не </a:t>
            </a:r>
            <a:r>
              <a:rPr lang="ru-RU" sz="32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менше</a:t>
            </a:r>
            <a:r>
              <a:rPr lang="ru-RU" sz="3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50 см?</a:t>
            </a:r>
            <a:endParaRPr sz="3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571500" marR="0" lvl="0" indent="-571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+mj-lt"/>
              <a:buAutoNum type="arabicPeriod"/>
            </a:pPr>
            <a:r>
              <a:rPr lang="ru-RU" sz="32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Біля</a:t>
            </a:r>
            <a:r>
              <a:rPr lang="ru-RU" sz="3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гаджета </a:t>
            </a:r>
            <a:r>
              <a:rPr lang="ru-RU" sz="32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можна</a:t>
            </a:r>
            <a:r>
              <a:rPr lang="ru-RU" sz="3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ru-RU" sz="32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виставити</a:t>
            </a:r>
            <a:r>
              <a:rPr lang="ru-RU" sz="3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ru-RU" sz="32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всі</a:t>
            </a:r>
            <a:r>
              <a:rPr lang="ru-RU" sz="3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ru-RU" sz="32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іграшки</a:t>
            </a:r>
            <a:r>
              <a:rPr lang="ru-RU" sz="3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?</a:t>
            </a:r>
            <a:endParaRPr sz="3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571500" marR="0" lvl="0" indent="-571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+mj-lt"/>
              <a:buAutoNum type="arabicPeriod"/>
            </a:pPr>
            <a:r>
              <a:rPr lang="ru-RU" sz="3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За гаджетом </a:t>
            </a:r>
            <a:r>
              <a:rPr lang="ru-RU" sz="32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можна</a:t>
            </a:r>
            <a:r>
              <a:rPr lang="ru-RU" sz="3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ru-RU" sz="32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працювати</a:t>
            </a:r>
            <a:r>
              <a:rPr lang="ru-RU" sz="3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ru-RU" sz="32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лежачи</a:t>
            </a:r>
            <a:r>
              <a:rPr lang="ru-RU" sz="3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?</a:t>
            </a:r>
            <a:endParaRPr sz="3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571500" marR="0" lvl="0" indent="-571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+mj-lt"/>
              <a:buAutoNum type="arabicPeriod"/>
            </a:pPr>
            <a:r>
              <a:rPr lang="ru-RU" sz="3200" dirty="0" err="1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Чи</a:t>
            </a:r>
            <a:r>
              <a:rPr lang="ru-RU" sz="32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ru-RU" sz="32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можна</a:t>
            </a:r>
            <a:r>
              <a:rPr lang="ru-RU" sz="3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ru-RU" sz="32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працювати</a:t>
            </a:r>
            <a:r>
              <a:rPr lang="ru-RU" sz="3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з </a:t>
            </a:r>
            <a:r>
              <a:rPr lang="ru-RU" sz="32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гаджетами</a:t>
            </a:r>
            <a:r>
              <a:rPr lang="ru-RU" sz="3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ru-RU" sz="32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з </a:t>
            </a:r>
            <a:r>
              <a:rPr lang="ru-RU" sz="32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мокрими</a:t>
            </a:r>
            <a:r>
              <a:rPr lang="ru-RU" sz="3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ru-RU" sz="32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руками?</a:t>
            </a:r>
          </a:p>
          <a:p>
            <a:pPr marL="571500" marR="0" lvl="0" indent="-571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+mj-lt"/>
              <a:buAutoNum type="arabicPeriod"/>
            </a:pPr>
            <a:r>
              <a:rPr lang="ru-RU" sz="3200" dirty="0" err="1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Чи</a:t>
            </a:r>
            <a:r>
              <a:rPr lang="ru-RU" sz="32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</a:t>
            </a:r>
            <a:r>
              <a:rPr lang="ru-RU" sz="32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можна</a:t>
            </a:r>
            <a:r>
              <a:rPr lang="ru-RU" sz="3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ru-RU" sz="32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намагатися</a:t>
            </a:r>
            <a:r>
              <a:rPr lang="ru-RU" sz="3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ru-RU" sz="3200" dirty="0" err="1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самостійно</a:t>
            </a:r>
            <a:r>
              <a:rPr lang="ru-RU" sz="32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ru-RU" sz="3200" dirty="0" err="1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полагодити</a:t>
            </a:r>
            <a:r>
              <a:rPr lang="ru-RU" sz="32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ru-RU" sz="32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несправності</a:t>
            </a:r>
            <a:r>
              <a:rPr lang="ru-RU" sz="32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?                 </a:t>
            </a:r>
            <a:endParaRPr sz="3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971550" marR="0" lvl="0" indent="-5143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endParaRPr sz="3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971550" marR="0" lvl="0" indent="-5143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endParaRPr sz="3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971550" marR="0" lvl="0" indent="-5143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endParaRPr sz="3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5" name="Google Shape;195;p24" descr="Електронний підручник з інформатики для учнів 2 класу - Ourboox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4">
            <a:alphaModFix/>
          </a:blip>
          <a:srcRect/>
          <a:stretch/>
        </p:blipFill>
        <p:spPr>
          <a:xfrm>
            <a:off x="98480" y="4312693"/>
            <a:ext cx="5333329" cy="24293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2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endParaRPr/>
          </a:p>
        </p:txBody>
      </p:sp>
      <p:pic>
        <p:nvPicPr>
          <p:cNvPr id="201" name="Google Shape;201;p25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 b="8810"/>
          <a:stretch/>
        </p:blipFill>
        <p:spPr>
          <a:xfrm>
            <a:off x="0" y="-79136"/>
            <a:ext cx="12192000" cy="6937136"/>
          </a:xfrm>
          <a:prstGeom prst="rect">
            <a:avLst/>
          </a:prstGeom>
          <a:noFill/>
          <a:ln>
            <a:noFill/>
          </a:ln>
        </p:spPr>
      </p:pic>
      <p:sp>
        <p:nvSpPr>
          <p:cNvPr id="202" name="Google Shape;202;p25"/>
          <p:cNvSpPr/>
          <p:nvPr/>
        </p:nvSpPr>
        <p:spPr>
          <a:xfrm>
            <a:off x="1730319" y="2199238"/>
            <a:ext cx="9333921" cy="17543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Arial"/>
              <a:buNone/>
            </a:pPr>
            <a:r>
              <a:rPr lang="ru-RU" sz="5400" b="1" i="0" u="none" strike="noStrike" cap="none" dirty="0" err="1" smtClean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Бажаємо</a:t>
            </a:r>
            <a:r>
              <a:rPr lang="ru-RU" sz="5400" b="1" i="0" u="none" strike="noStrike" cap="none" dirty="0" smtClean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ru-RU" sz="5400" b="1" i="0" u="none" strike="noStrike" cap="none" dirty="0" err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всім</a:t>
            </a:r>
            <a:r>
              <a:rPr lang="ru-RU" sz="5400" b="1" i="0" u="none" strike="noStrike" cap="none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ru-RU" sz="5400" b="1" i="0" u="none" strike="noStrike" cap="none" dirty="0" err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безпечного</a:t>
            </a:r>
            <a:r>
              <a:rPr lang="ru-RU" sz="5400" b="1" i="0" u="none" strike="noStrike" cap="none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ru-RU" sz="5400" b="1" i="0" u="none" strike="noStrike" cap="none" dirty="0" err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дистанційного</a:t>
            </a:r>
            <a:r>
              <a:rPr lang="ru-RU" sz="5400" b="1" i="0" u="none" strike="noStrike" cap="none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ru-RU" sz="5400" b="1" i="0" u="none" strike="noStrike" cap="none" dirty="0" err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навчання</a:t>
            </a:r>
            <a:r>
              <a:rPr lang="ru-RU" sz="5400" b="1" i="0" u="none" strike="noStrike" cap="none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!!!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" name="Google Shape;92;p1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-9589"/>
            <a:ext cx="12191999" cy="6904479"/>
          </a:xfrm>
          <a:prstGeom prst="rect">
            <a:avLst/>
          </a:prstGeom>
          <a:noFill/>
          <a:ln>
            <a:noFill/>
          </a:ln>
        </p:spPr>
      </p:pic>
      <p:sp>
        <p:nvSpPr>
          <p:cNvPr id="93" name="Google Shape;93;p1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67548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5400"/>
              <a:buFont typeface="Calibri"/>
              <a:buNone/>
            </a:pPr>
            <a:r>
              <a:rPr lang="ru-RU" sz="5400" b="1" u="sng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Правило № 1</a:t>
            </a:r>
            <a:endParaRPr sz="5400" b="1" u="sng"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4" name="Google Shape;94;p14"/>
          <p:cNvSpPr txBox="1">
            <a:spLocks noGrp="1"/>
          </p:cNvSpPr>
          <p:nvPr>
            <p:ph type="body" idx="1"/>
          </p:nvPr>
        </p:nvSpPr>
        <p:spPr>
          <a:xfrm>
            <a:off x="277975" y="1902775"/>
            <a:ext cx="77781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800"/>
              <a:buNone/>
            </a:pPr>
            <a:r>
              <a:rPr lang="ru-RU" sz="4800" dirty="0" smtClean="0"/>
              <a:t>Обирайте </a:t>
            </a:r>
            <a:r>
              <a:rPr lang="ru-RU" sz="4800" dirty="0"/>
              <a:t>для занять </a:t>
            </a:r>
            <a:r>
              <a:rPr lang="ru-RU" sz="4800" dirty="0" err="1"/>
              <a:t>місце</a:t>
            </a:r>
            <a:r>
              <a:rPr lang="ru-RU" sz="4800" dirty="0"/>
              <a:t> з </a:t>
            </a:r>
            <a:r>
              <a:rPr lang="ru-RU" sz="4800" dirty="0" err="1"/>
              <a:t>достатнім</a:t>
            </a:r>
            <a:r>
              <a:rPr lang="ru-RU" sz="4800" dirty="0"/>
              <a:t> </a:t>
            </a:r>
            <a:r>
              <a:rPr lang="ru-RU" sz="4800" dirty="0" err="1"/>
              <a:t>рівнем</a:t>
            </a:r>
            <a:r>
              <a:rPr lang="ru-RU" sz="4800" dirty="0"/>
              <a:t> </a:t>
            </a:r>
            <a:r>
              <a:rPr lang="ru-RU" sz="4800" dirty="0" err="1"/>
              <a:t>освітлення</a:t>
            </a:r>
            <a:endParaRPr sz="4800"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b="1"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0000"/>
              </a:buClr>
              <a:buSzPts val="2800"/>
              <a:buNone/>
            </a:pPr>
            <a:r>
              <a:rPr lang="ru-RU" b="1" dirty="0">
                <a:solidFill>
                  <a:srgbClr val="FF0000"/>
                </a:solidFill>
              </a:rPr>
              <a:t>                                                     </a:t>
            </a:r>
            <a:endParaRPr b="1" dirty="0"/>
          </a:p>
        </p:txBody>
      </p:sp>
      <p:pic>
        <p:nvPicPr>
          <p:cNvPr id="95" name="Google Shape;95;p14" descr="Приведи себя в порядок». Психолог о том, как стать счастливым | Психология  жизни | Здоровье | Аргументы и Факты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875925" y="106075"/>
            <a:ext cx="4138101" cy="5614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15"/>
          <p:cNvSpPr/>
          <p:nvPr/>
        </p:nvSpPr>
        <p:spPr>
          <a:xfrm>
            <a:off x="551378" y="233275"/>
            <a:ext cx="4716300" cy="9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Arial"/>
              <a:buNone/>
            </a:pPr>
            <a:r>
              <a:rPr lang="ru-RU" sz="5400" b="1" i="0" u="sng" strike="noStrike" cap="non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Правило № 2</a:t>
            </a:r>
            <a:endParaRPr sz="5400" b="1" i="0" u="sng" strike="noStrike" cap="none"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" name="Google Shape;101;p15"/>
          <p:cNvSpPr/>
          <p:nvPr/>
        </p:nvSpPr>
        <p:spPr>
          <a:xfrm>
            <a:off x="748636" y="1013165"/>
            <a:ext cx="10287000" cy="304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571500" marR="0" lvl="0" indent="-571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2" name="Google Shape;102;p1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096000" y="486225"/>
            <a:ext cx="6096001" cy="3333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" name="Google Shape;103;p1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52400" y="4235350"/>
            <a:ext cx="5274750" cy="2470250"/>
          </a:xfrm>
          <a:prstGeom prst="rect">
            <a:avLst/>
          </a:prstGeom>
          <a:noFill/>
          <a:ln>
            <a:noFill/>
          </a:ln>
        </p:spPr>
      </p:pic>
      <p:sp>
        <p:nvSpPr>
          <p:cNvPr id="104" name="Google Shape;104;p15"/>
          <p:cNvSpPr txBox="1"/>
          <p:nvPr/>
        </p:nvSpPr>
        <p:spPr>
          <a:xfrm>
            <a:off x="300750" y="1376150"/>
            <a:ext cx="5696100" cy="240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lang="ru-RU" sz="36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Слідкуйте за тим, щоб розетка, до якої підключений ваш гаджет, не була перевантажена</a:t>
            </a:r>
            <a:endParaRPr sz="36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5" name="Google Shape;105;p1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338525" y="3950751"/>
            <a:ext cx="5175175" cy="27661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16"/>
          <p:cNvSpPr/>
          <p:nvPr/>
        </p:nvSpPr>
        <p:spPr>
          <a:xfrm>
            <a:off x="392525" y="210525"/>
            <a:ext cx="4989000" cy="9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Arial"/>
              <a:buNone/>
            </a:pPr>
            <a:r>
              <a:rPr lang="ru-RU" sz="5400" b="1" i="0" u="sng" strike="noStrike" cap="non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Правило № 3</a:t>
            </a:r>
            <a:endParaRPr sz="5400" b="1" i="0" u="sng" strike="noStrike" cap="none"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1" name="Google Shape;111;p16" descr="5 переваг онлайн-навчання — Журнал «На Урок»"/>
          <p:cNvPicPr preferRelativeResize="0"/>
          <p:nvPr/>
        </p:nvPicPr>
        <p:blipFill rotWithShape="1">
          <a:blip r:embed="rId3">
            <a:alphaModFix/>
          </a:blip>
          <a:srcRect t="-25881"/>
          <a:stretch/>
        </p:blipFill>
        <p:spPr>
          <a:xfrm>
            <a:off x="8291763" y="210525"/>
            <a:ext cx="3668226" cy="3671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2" name="Google Shape;112;p1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43327" y="3466195"/>
            <a:ext cx="6892400" cy="3268975"/>
          </a:xfrm>
          <a:prstGeom prst="rect">
            <a:avLst/>
          </a:prstGeom>
          <a:noFill/>
          <a:ln>
            <a:noFill/>
          </a:ln>
        </p:spPr>
      </p:pic>
      <p:sp>
        <p:nvSpPr>
          <p:cNvPr id="113" name="Google Shape;113;p16"/>
          <p:cNvSpPr txBox="1"/>
          <p:nvPr/>
        </p:nvSpPr>
        <p:spPr>
          <a:xfrm>
            <a:off x="392525" y="1133925"/>
            <a:ext cx="7587000" cy="240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lang="ru-RU" sz="3600" b="0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Організуйте</a:t>
            </a:r>
            <a:r>
              <a:rPr lang="ru-RU" sz="36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ru-RU" sz="3600" b="0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своє</a:t>
            </a:r>
            <a:r>
              <a:rPr lang="ru-RU" sz="36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ru-RU" sz="3600" b="0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робоче</a:t>
            </a:r>
            <a:r>
              <a:rPr lang="ru-RU" sz="36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ru-RU" sz="3600" b="0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місце</a:t>
            </a:r>
            <a:r>
              <a:rPr lang="ru-RU" sz="36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так, </a:t>
            </a:r>
            <a:r>
              <a:rPr lang="ru-RU" sz="3600" b="0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щоб</a:t>
            </a:r>
            <a:r>
              <a:rPr lang="ru-RU" sz="36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вам </a:t>
            </a:r>
            <a:r>
              <a:rPr lang="ru-RU" sz="3600" b="0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нічого</a:t>
            </a:r>
            <a:r>
              <a:rPr lang="ru-RU" sz="36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не </a:t>
            </a:r>
            <a:r>
              <a:rPr lang="ru-RU" sz="3600" b="0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заважало</a:t>
            </a:r>
            <a:r>
              <a:rPr lang="ru-RU" sz="36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. </a:t>
            </a:r>
            <a:r>
              <a:rPr lang="ru-RU" sz="3600" b="0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Приберіть</a:t>
            </a:r>
            <a:r>
              <a:rPr lang="ru-RU" sz="36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з </a:t>
            </a:r>
            <a:r>
              <a:rPr lang="ru-RU" sz="3600" b="0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робочої</a:t>
            </a:r>
            <a:r>
              <a:rPr lang="ru-RU" sz="36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ru-RU" sz="3600" b="0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поверхні</a:t>
            </a:r>
            <a:r>
              <a:rPr lang="ru-RU" sz="36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ru-RU" sz="3600" b="0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всі</a:t>
            </a:r>
            <a:r>
              <a:rPr lang="ru-RU" sz="36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ru-RU" sz="3600" b="0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сторонні</a:t>
            </a:r>
            <a:r>
              <a:rPr lang="ru-RU" sz="36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ru-RU" sz="3600" b="0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предмети</a:t>
            </a:r>
            <a:r>
              <a:rPr lang="ru-RU" sz="36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!</a:t>
            </a:r>
            <a:endParaRPr sz="36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17"/>
          <p:cNvSpPr/>
          <p:nvPr/>
        </p:nvSpPr>
        <p:spPr>
          <a:xfrm>
            <a:off x="3396224" y="356475"/>
            <a:ext cx="5425800" cy="9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Arial"/>
              <a:buNone/>
            </a:pPr>
            <a:r>
              <a:rPr lang="ru-RU" sz="5400" b="1" i="0" u="sng" strike="noStrike" cap="non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Правило № 4</a:t>
            </a:r>
            <a:endParaRPr sz="5400" b="1" i="0" u="sng" strike="noStrike" cap="none"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9" name="Google Shape;119;p17"/>
          <p:cNvSpPr txBox="1"/>
          <p:nvPr/>
        </p:nvSpPr>
        <p:spPr>
          <a:xfrm>
            <a:off x="414675" y="1518150"/>
            <a:ext cx="107769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lang="ru-RU" sz="36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Не торкайтеся до з’єднувальних дротів</a:t>
            </a:r>
            <a:endParaRPr sz="36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20" name="Google Shape;120;p1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940490" y="2257050"/>
            <a:ext cx="7153835" cy="4471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1" name="Google Shape;121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14675" y="2495325"/>
            <a:ext cx="4087625" cy="40876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18"/>
          <p:cNvSpPr/>
          <p:nvPr/>
        </p:nvSpPr>
        <p:spPr>
          <a:xfrm>
            <a:off x="2533578" y="233275"/>
            <a:ext cx="5418300" cy="9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Arial"/>
              <a:buNone/>
            </a:pPr>
            <a:r>
              <a:rPr lang="ru-RU" sz="5400" b="1" i="0" u="sng" strike="noStrike" cap="non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Правило № 5</a:t>
            </a:r>
            <a:endParaRPr sz="5400" b="1" i="0" u="sng" strike="noStrike" cap="none"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7" name="Google Shape;127;p18"/>
          <p:cNvSpPr txBox="1"/>
          <p:nvPr/>
        </p:nvSpPr>
        <p:spPr>
          <a:xfrm>
            <a:off x="596950" y="1444500"/>
            <a:ext cx="8862900" cy="129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lang="ru-RU" sz="36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Не їжте біля гаджету. Напої зберігайте закритими</a:t>
            </a:r>
            <a:endParaRPr sz="36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28" name="Google Shape;128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459850" y="233275"/>
            <a:ext cx="2390775" cy="1914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9" name="Google Shape;129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2400" y="2889900"/>
            <a:ext cx="5663120" cy="3815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0" name="Google Shape;130;p1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976475" y="3025325"/>
            <a:ext cx="3941651" cy="30671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5" name="Google Shape;135;p19"/>
          <p:cNvPicPr preferRelativeResize="0"/>
          <p:nvPr/>
        </p:nvPicPr>
        <p:blipFill rotWithShape="1">
          <a:blip r:embed="rId3">
            <a:alphaModFix/>
          </a:blip>
          <a:srcRect t="-2639" b="2639"/>
          <a:stretch/>
        </p:blipFill>
        <p:spPr>
          <a:xfrm>
            <a:off x="-113950" y="-218364"/>
            <a:ext cx="12191999" cy="7090012"/>
          </a:xfrm>
          <a:prstGeom prst="rect">
            <a:avLst/>
          </a:prstGeom>
          <a:noFill/>
          <a:ln>
            <a:noFill/>
          </a:ln>
        </p:spPr>
      </p:pic>
      <p:sp>
        <p:nvSpPr>
          <p:cNvPr id="136" name="Google Shape;136;p19"/>
          <p:cNvSpPr/>
          <p:nvPr/>
        </p:nvSpPr>
        <p:spPr>
          <a:xfrm>
            <a:off x="2439653" y="233275"/>
            <a:ext cx="5512200" cy="9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Arial"/>
              <a:buNone/>
            </a:pPr>
            <a:r>
              <a:rPr lang="ru-RU" sz="5400" b="1" i="0" u="sng" strike="noStrike" cap="non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Правило № 6</a:t>
            </a:r>
            <a:endParaRPr sz="5400" b="1" i="0" u="sng" strike="noStrike" cap="none"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7" name="Google Shape;137;p19"/>
          <p:cNvSpPr txBox="1"/>
          <p:nvPr/>
        </p:nvSpPr>
        <p:spPr>
          <a:xfrm>
            <a:off x="298451" y="1154377"/>
            <a:ext cx="7564200" cy="129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lang="ru-RU" sz="3600" b="0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Сидіть</a:t>
            </a:r>
            <a:r>
              <a:rPr lang="ru-RU" sz="36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ru-RU" sz="3600" b="0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рівно</a:t>
            </a:r>
            <a:r>
              <a:rPr lang="ru-RU" sz="36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та </a:t>
            </a:r>
            <a:r>
              <a:rPr lang="ru-RU" sz="3600" b="0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зручно</a:t>
            </a:r>
            <a:r>
              <a:rPr lang="ru-RU" sz="36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. Ноги </a:t>
            </a:r>
            <a:r>
              <a:rPr lang="ru-RU" sz="3600" b="0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ставте</a:t>
            </a:r>
            <a:r>
              <a:rPr lang="ru-RU" sz="36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на </a:t>
            </a:r>
            <a:r>
              <a:rPr lang="ru-RU" sz="3600" b="0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підлогу</a:t>
            </a:r>
            <a:endParaRPr sz="36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8" name="Google Shape;138;p1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275052" y="233277"/>
            <a:ext cx="3579775" cy="1936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9" name="Google Shape;139;p1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139564" y="2658391"/>
            <a:ext cx="3954152" cy="2350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18605" y="2252388"/>
            <a:ext cx="5311429" cy="4523126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2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endParaRPr/>
          </a:p>
        </p:txBody>
      </p:sp>
      <p:sp>
        <p:nvSpPr>
          <p:cNvPr id="146" name="Google Shape;146;p20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50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/>
          </a:p>
        </p:txBody>
      </p:sp>
      <p:pic>
        <p:nvPicPr>
          <p:cNvPr id="147" name="Google Shape;147;p2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-29412"/>
            <a:ext cx="12191999" cy="6916818"/>
          </a:xfrm>
          <a:prstGeom prst="rect">
            <a:avLst/>
          </a:prstGeom>
          <a:noFill/>
          <a:ln>
            <a:noFill/>
          </a:ln>
        </p:spPr>
      </p:pic>
      <p:sp>
        <p:nvSpPr>
          <p:cNvPr id="148" name="Google Shape;148;p20"/>
          <p:cNvSpPr/>
          <p:nvPr/>
        </p:nvSpPr>
        <p:spPr>
          <a:xfrm>
            <a:off x="3764575" y="233275"/>
            <a:ext cx="4852200" cy="9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Arial"/>
              <a:buNone/>
            </a:pPr>
            <a:r>
              <a:rPr lang="ru-RU" sz="5400" b="1" i="0" u="sng" strike="noStrike" cap="non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Правило № 7</a:t>
            </a:r>
            <a:endParaRPr sz="5400" b="1" i="0" u="sng" strike="noStrike" cap="none"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9" name="Google Shape;149;p20"/>
          <p:cNvSpPr txBox="1"/>
          <p:nvPr/>
        </p:nvSpPr>
        <p:spPr>
          <a:xfrm>
            <a:off x="1212100" y="1717925"/>
            <a:ext cx="110229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0" name="Google Shape;150;p20"/>
          <p:cNvSpPr txBox="1"/>
          <p:nvPr/>
        </p:nvSpPr>
        <p:spPr>
          <a:xfrm>
            <a:off x="688075" y="1189325"/>
            <a:ext cx="6675600" cy="129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lang="ru-RU" sz="36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Тримайте дистанцію до екрану 50-60 см</a:t>
            </a:r>
            <a:endParaRPr sz="36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51" name="Google Shape;151;p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176675" y="2118125"/>
            <a:ext cx="6675600" cy="336450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2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endParaRPr/>
          </a:p>
        </p:txBody>
      </p:sp>
      <p:sp>
        <p:nvSpPr>
          <p:cNvPr id="157" name="Google Shape;157;p2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50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/>
          </a:p>
        </p:txBody>
      </p:sp>
      <p:pic>
        <p:nvPicPr>
          <p:cNvPr id="158" name="Google Shape;158;p2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335" y="23422"/>
            <a:ext cx="12191999" cy="6916818"/>
          </a:xfrm>
          <a:prstGeom prst="rect">
            <a:avLst/>
          </a:prstGeom>
          <a:noFill/>
          <a:ln>
            <a:noFill/>
          </a:ln>
        </p:spPr>
      </p:pic>
      <p:sp>
        <p:nvSpPr>
          <p:cNvPr id="159" name="Google Shape;159;p21"/>
          <p:cNvSpPr/>
          <p:nvPr/>
        </p:nvSpPr>
        <p:spPr>
          <a:xfrm>
            <a:off x="838200" y="23422"/>
            <a:ext cx="5063400" cy="9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Arial"/>
              <a:buNone/>
            </a:pPr>
            <a:r>
              <a:rPr lang="ru-RU" sz="5400" b="1" i="0" u="sng" strike="noStrike" cap="none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Правило № 8</a:t>
            </a:r>
            <a:endParaRPr sz="5400" b="1" i="0" u="sng" strike="noStrike" cap="none" dirty="0"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Google Shape;160;p21"/>
          <p:cNvSpPr txBox="1"/>
          <p:nvPr/>
        </p:nvSpPr>
        <p:spPr>
          <a:xfrm>
            <a:off x="6454504" y="130555"/>
            <a:ext cx="5528230" cy="12926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lang="ru-RU" sz="3600" b="0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Робіть</a:t>
            </a:r>
            <a:r>
              <a:rPr lang="ru-RU" sz="36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перерву </a:t>
            </a:r>
            <a:r>
              <a:rPr lang="ru-RU" sz="3600" b="0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під</a:t>
            </a:r>
            <a:r>
              <a:rPr lang="ru-RU" sz="36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час </a:t>
            </a:r>
            <a:r>
              <a:rPr lang="ru-RU" sz="3600" b="0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роботи</a:t>
            </a:r>
            <a:r>
              <a:rPr lang="ru-RU" sz="36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за </a:t>
            </a:r>
            <a:r>
              <a:rPr lang="ru-RU" sz="3600" b="0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комп’ютером</a:t>
            </a:r>
            <a:r>
              <a:rPr lang="ru-RU" sz="36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. </a:t>
            </a:r>
            <a:endParaRPr sz="36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61" name="Google Shape;161;p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9335" y="1027906"/>
            <a:ext cx="6276940" cy="583918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2" name="Google Shape;162;p2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460869" y="1501454"/>
            <a:ext cx="3206830" cy="289565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Прямоугольник 1"/>
          <p:cNvSpPr/>
          <p:nvPr/>
        </p:nvSpPr>
        <p:spPr>
          <a:xfrm>
            <a:off x="6515099" y="4475380"/>
            <a:ext cx="5467635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SzPts val="3600"/>
            </a:pPr>
            <a:r>
              <a:rPr lang="ru-RU" sz="3600" dirty="0" err="1">
                <a:latin typeface="Calibri"/>
                <a:ea typeface="Calibri"/>
                <a:cs typeface="Calibri"/>
                <a:sym typeface="Calibri"/>
              </a:rPr>
              <a:t>Виконуйте</a:t>
            </a:r>
            <a:r>
              <a:rPr lang="ru-RU" sz="36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ru-RU" sz="3600" dirty="0" err="1">
                <a:latin typeface="Calibri"/>
                <a:ea typeface="Calibri"/>
                <a:cs typeface="Calibri"/>
                <a:sym typeface="Calibri"/>
              </a:rPr>
              <a:t>фізхвилинки</a:t>
            </a:r>
            <a:r>
              <a:rPr lang="ru-RU" sz="3600" dirty="0">
                <a:latin typeface="Calibri"/>
                <a:ea typeface="Calibri"/>
                <a:cs typeface="Calibri"/>
                <a:sym typeface="Calibri"/>
              </a:rPr>
              <a:t>, на </a:t>
            </a:r>
            <a:r>
              <a:rPr lang="ru-RU" sz="3600" dirty="0" err="1">
                <a:latin typeface="Calibri"/>
                <a:ea typeface="Calibri"/>
                <a:cs typeface="Calibri"/>
                <a:sym typeface="Calibri"/>
              </a:rPr>
              <a:t>перервах</a:t>
            </a:r>
            <a:r>
              <a:rPr lang="ru-RU" sz="3600" dirty="0"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ru-RU" sz="3600" dirty="0" err="1">
                <a:latin typeface="Calibri"/>
                <a:ea typeface="Calibri"/>
                <a:cs typeface="Calibri"/>
                <a:sym typeface="Calibri"/>
              </a:rPr>
              <a:t>між</a:t>
            </a:r>
            <a:r>
              <a:rPr lang="ru-RU" sz="3600" dirty="0">
                <a:latin typeface="Calibri"/>
                <a:ea typeface="Calibri"/>
                <a:cs typeface="Calibri"/>
                <a:sym typeface="Calibri"/>
              </a:rPr>
              <a:t> уроками, </a:t>
            </a:r>
            <a:r>
              <a:rPr lang="ru-RU" sz="3600" dirty="0" err="1">
                <a:latin typeface="Calibri"/>
                <a:ea typeface="Calibri"/>
                <a:cs typeface="Calibri"/>
                <a:sym typeface="Calibri"/>
              </a:rPr>
              <a:t>відходьте</a:t>
            </a:r>
            <a:r>
              <a:rPr lang="ru-RU" sz="36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ru-RU" sz="3600" dirty="0" err="1">
                <a:latin typeface="Calibri"/>
                <a:ea typeface="Calibri"/>
                <a:cs typeface="Calibri"/>
                <a:sym typeface="Calibri"/>
              </a:rPr>
              <a:t>від</a:t>
            </a:r>
            <a:r>
              <a:rPr lang="ru-RU" sz="3600" dirty="0">
                <a:latin typeface="Calibri"/>
                <a:ea typeface="Calibri"/>
                <a:cs typeface="Calibri"/>
                <a:sym typeface="Calibri"/>
              </a:rPr>
              <a:t> гаджета, </a:t>
            </a:r>
            <a:r>
              <a:rPr lang="ru-RU" sz="3600" dirty="0" err="1">
                <a:latin typeface="Calibri"/>
                <a:ea typeface="Calibri"/>
                <a:cs typeface="Calibri"/>
                <a:sym typeface="Calibri"/>
              </a:rPr>
              <a:t>щоб</a:t>
            </a:r>
            <a:r>
              <a:rPr lang="ru-RU" sz="36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ru-RU" sz="3600" dirty="0" err="1">
                <a:latin typeface="Calibri"/>
                <a:ea typeface="Calibri"/>
                <a:cs typeface="Calibri"/>
                <a:sym typeface="Calibri"/>
              </a:rPr>
              <a:t>відпочили</a:t>
            </a:r>
            <a:r>
              <a:rPr lang="ru-RU" sz="36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ru-RU" sz="3600" dirty="0" err="1">
                <a:latin typeface="Calibri"/>
                <a:ea typeface="Calibri"/>
                <a:cs typeface="Calibri"/>
                <a:sym typeface="Calibri"/>
              </a:rPr>
              <a:t>очі</a:t>
            </a:r>
            <a:r>
              <a:rPr lang="ru-RU" sz="3600" dirty="0">
                <a:latin typeface="Calibri"/>
                <a:ea typeface="Calibri"/>
                <a:cs typeface="Calibri"/>
                <a:sym typeface="Calibri"/>
              </a:rPr>
              <a:t>.</a:t>
            </a:r>
            <a:endParaRPr lang="ru-RU" sz="3600" dirty="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217</Words>
  <Application>Microsoft Office PowerPoint</Application>
  <PresentationFormat>Широкоэкранный</PresentationFormat>
  <Paragraphs>33</Paragraphs>
  <Slides>13</Slides>
  <Notes>13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6" baseType="lpstr">
      <vt:lpstr>Arial</vt:lpstr>
      <vt:lpstr>Calibri</vt:lpstr>
      <vt:lpstr>Тема Office</vt:lpstr>
      <vt:lpstr>Презентация PowerPoint</vt:lpstr>
      <vt:lpstr>Правило № 1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Валерий</dc:creator>
  <cp:lastModifiedBy>Учетная запись Майкрософт</cp:lastModifiedBy>
  <cp:revision>2</cp:revision>
  <dcterms:modified xsi:type="dcterms:W3CDTF">2023-08-22T06:39:41Z</dcterms:modified>
</cp:coreProperties>
</file>