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Century Schoolbook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enturySchoolbook-regular.fntdata"/><Relationship Id="rId25" Type="http://schemas.openxmlformats.org/officeDocument/2006/relationships/slide" Target="slides/slide20.xml"/><Relationship Id="rId28" Type="http://schemas.openxmlformats.org/officeDocument/2006/relationships/font" Target="fonts/CenturySchoolbook-italic.fntdata"/><Relationship Id="rId27" Type="http://schemas.openxmlformats.org/officeDocument/2006/relationships/font" Target="fonts/CenturySchoolboo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enturySchoolbook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6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6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A8B9DF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CAD4EA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CAD4EA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6EBF5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6EBF5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A8B9DF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A8B9DF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об'єкт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4" name="Google Shape;44;p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'єкти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озділу" showMasterSp="0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A8B9DF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CAD4EA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CAD4EA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6EBF5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1" name="Google Shape;61;p5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6EBF5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5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5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A8B9DF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5" name="Google Shape;65;p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A8B9DF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5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9" name="Google Shape;69;p5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0" name="Google Shape;70;p5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1" name="Google Shape;71;p5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72" name="Google Shape;72;p5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p5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6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7" name="Google Shape;87;p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8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з підписом" showMasterSp="0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9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8B9DF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5" name="Google Shape;105;p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ображення з підписом" showMasterSp="0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10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8B9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1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D61AD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A8B9DF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A8CB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A8B9DF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0D61AD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8B9DF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jpg"/></Relationships>
</file>

<file path=ppt/slides/_rels/slide15.xml.rels><?xml version="1.0" encoding="UTF-8" standalone="yes"?><Relationships xmlns="http://schemas.openxmlformats.org/package/2006/relationships"><Relationship Id="rId11" Type="http://schemas.openxmlformats.org/officeDocument/2006/relationships/image" Target="../media/image25.png"/><Relationship Id="rId10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3.png"/><Relationship Id="rId4" Type="http://schemas.openxmlformats.org/officeDocument/2006/relationships/image" Target="../media/image21.png"/><Relationship Id="rId9" Type="http://schemas.openxmlformats.org/officeDocument/2006/relationships/image" Target="../media/image29.png"/><Relationship Id="rId5" Type="http://schemas.openxmlformats.org/officeDocument/2006/relationships/image" Target="../media/image16.png"/><Relationship Id="rId6" Type="http://schemas.openxmlformats.org/officeDocument/2006/relationships/image" Target="../media/image20.png"/><Relationship Id="rId7" Type="http://schemas.openxmlformats.org/officeDocument/2006/relationships/image" Target="../media/image28.png"/><Relationship Id="rId8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2.png"/><Relationship Id="rId4" Type="http://schemas.openxmlformats.org/officeDocument/2006/relationships/image" Target="../media/image34.png"/><Relationship Id="rId9" Type="http://schemas.openxmlformats.org/officeDocument/2006/relationships/image" Target="../media/image31.png"/><Relationship Id="rId5" Type="http://schemas.openxmlformats.org/officeDocument/2006/relationships/image" Target="../media/image33.png"/><Relationship Id="rId6" Type="http://schemas.openxmlformats.org/officeDocument/2006/relationships/image" Target="../media/image24.png"/><Relationship Id="rId7" Type="http://schemas.openxmlformats.org/officeDocument/2006/relationships/image" Target="../media/image27.png"/><Relationship Id="rId8" Type="http://schemas.openxmlformats.org/officeDocument/2006/relationships/image" Target="../media/image3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gif"/><Relationship Id="rId4" Type="http://schemas.openxmlformats.org/officeDocument/2006/relationships/image" Target="../media/image22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7.jp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idx="1" type="body"/>
          </p:nvPr>
        </p:nvSpPr>
        <p:spPr>
          <a:xfrm>
            <a:off x="164150" y="571975"/>
            <a:ext cx="8709000" cy="5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064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7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«Істотні ознаки геометричних фігур»</a:t>
            </a:r>
            <a:endParaRPr b="1" sz="7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7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/>
          <p:nvPr>
            <p:ph type="title"/>
          </p:nvPr>
        </p:nvSpPr>
        <p:spPr>
          <a:xfrm>
            <a:off x="0" y="155700"/>
            <a:ext cx="657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4000">
                <a:solidFill>
                  <a:srgbClr val="0070C0"/>
                </a:solidFill>
              </a:rPr>
              <a:t>         </a:t>
            </a: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прямокутник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22"/>
          <p:cNvSpPr txBox="1"/>
          <p:nvPr>
            <p:ph idx="1" type="body"/>
          </p:nvPr>
        </p:nvSpPr>
        <p:spPr>
          <a:xfrm>
            <a:off x="457200" y="1600200"/>
            <a:ext cx="8043890" cy="2686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ru-RU"/>
              <a:t> </a:t>
            </a: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Прямокутник  - це чотирикутник,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усі кути якого прямі. Протилежні         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 сторони прямокутника рівні.</a:t>
            </a:r>
            <a:endParaRPr b="1"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axresdefault (1).jpg" id="217" name="Google Shape;21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01161" y="69978"/>
            <a:ext cx="2336790" cy="1314445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2"/>
          <p:cNvSpPr/>
          <p:nvPr/>
        </p:nvSpPr>
        <p:spPr>
          <a:xfrm>
            <a:off x="3948298" y="3428991"/>
            <a:ext cx="4286400" cy="22860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9" name="Google Shape;219;p22"/>
          <p:cNvSpPr txBox="1"/>
          <p:nvPr>
            <p:ph idx="2" type="body"/>
          </p:nvPr>
        </p:nvSpPr>
        <p:spPr>
          <a:xfrm>
            <a:off x="100975" y="3266498"/>
            <a:ext cx="3132000" cy="18531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P – </a:t>
            </a:r>
            <a:r>
              <a:rPr b="1" lang="ru-RU"/>
              <a:t>периметр;</a:t>
            </a:r>
            <a:endParaRPr b="1">
              <a:solidFill>
                <a:srgbClr val="00206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S – </a:t>
            </a:r>
            <a:r>
              <a:rPr b="1" lang="ru-RU"/>
              <a:t>площа;</a:t>
            </a:r>
            <a:endParaRPr b="1">
              <a:solidFill>
                <a:srgbClr val="00206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P = ( a + b) </a:t>
            </a:r>
            <a:r>
              <a:rPr b="1" lang="ru-RU" sz="1800">
                <a:solidFill>
                  <a:srgbClr val="002060"/>
                </a:solidFill>
              </a:rPr>
              <a:t>● </a:t>
            </a:r>
            <a:r>
              <a:rPr b="1" lang="ru-RU">
                <a:solidFill>
                  <a:srgbClr val="002060"/>
                </a:solidFill>
              </a:rPr>
              <a:t>2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S = a </a:t>
            </a:r>
            <a:r>
              <a:rPr b="1" lang="ru-RU" sz="1800">
                <a:solidFill>
                  <a:srgbClr val="002060"/>
                </a:solidFill>
              </a:rPr>
              <a:t>● </a:t>
            </a:r>
            <a:r>
              <a:rPr b="1" lang="ru-RU">
                <a:solidFill>
                  <a:srgbClr val="002060"/>
                </a:solidFill>
              </a:rPr>
              <a:t>b</a:t>
            </a:r>
            <a:endParaRPr b="1" sz="18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Коло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23"/>
          <p:cNvSpPr txBox="1"/>
          <p:nvPr>
            <p:ph idx="1" type="body"/>
          </p:nvPr>
        </p:nvSpPr>
        <p:spPr>
          <a:xfrm>
            <a:off x="457200" y="1600200"/>
            <a:ext cx="7972452" cy="2757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ru-RU"/>
              <a:t>   </a:t>
            </a: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Коло – це геометрична                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     фігура, яка складається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з точок, які рівновіддалені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від даної точки.</a:t>
            </a:r>
            <a:endParaRPr b="1"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23"/>
          <p:cNvSpPr/>
          <p:nvPr/>
        </p:nvSpPr>
        <p:spPr>
          <a:xfrm>
            <a:off x="3880284" y="3874238"/>
            <a:ext cx="3286200" cy="2857500"/>
          </a:xfrm>
          <a:prstGeom prst="ellipse">
            <a:avLst/>
          </a:prstGeom>
          <a:solidFill>
            <a:srgbClr val="FFFF0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map477.jpg" id="227" name="Google Shape;227;p2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91349" y="-9"/>
            <a:ext cx="2242500" cy="17376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Круг</a:t>
            </a:r>
            <a:endParaRPr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24"/>
          <p:cNvSpPr txBox="1"/>
          <p:nvPr>
            <p:ph idx="1" type="body"/>
          </p:nvPr>
        </p:nvSpPr>
        <p:spPr>
          <a:xfrm>
            <a:off x="570700" y="1574625"/>
            <a:ext cx="7684800" cy="19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Частину площини, обмежену колом, називають кругом.</a:t>
            </a:r>
            <a:endParaRPr b="1"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24"/>
          <p:cNvSpPr/>
          <p:nvPr/>
        </p:nvSpPr>
        <p:spPr>
          <a:xfrm>
            <a:off x="2498840" y="3428991"/>
            <a:ext cx="3384300" cy="2736300"/>
          </a:xfrm>
          <a:prstGeom prst="ellipse">
            <a:avLst/>
          </a:prstGeom>
          <a:solidFill>
            <a:srgbClr val="FFE599"/>
          </a:solidFill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35" name="Google Shape;235;p24"/>
          <p:cNvCxnSpPr/>
          <p:nvPr/>
        </p:nvCxnSpPr>
        <p:spPr>
          <a:xfrm flipH="1" rot="10800000">
            <a:off x="3614609" y="4257127"/>
            <a:ext cx="2124600" cy="18105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6" name="Google Shape;236;p24"/>
          <p:cNvCxnSpPr/>
          <p:nvPr/>
        </p:nvCxnSpPr>
        <p:spPr>
          <a:xfrm flipH="1" rot="10800000">
            <a:off x="3973584" y="4584484"/>
            <a:ext cx="1872300" cy="15843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7" name="Google Shape;237;p24"/>
          <p:cNvCxnSpPr>
            <a:endCxn id="234" idx="7"/>
          </p:cNvCxnSpPr>
          <p:nvPr/>
        </p:nvCxnSpPr>
        <p:spPr>
          <a:xfrm flipH="1" rot="10800000">
            <a:off x="2942821" y="3829713"/>
            <a:ext cx="2444700" cy="18756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24"/>
          <p:cNvCxnSpPr/>
          <p:nvPr/>
        </p:nvCxnSpPr>
        <p:spPr>
          <a:xfrm flipH="1" rot="10800000">
            <a:off x="3236212" y="4005039"/>
            <a:ext cx="2353800" cy="19134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9" name="Google Shape;239;p24"/>
          <p:cNvCxnSpPr/>
          <p:nvPr/>
        </p:nvCxnSpPr>
        <p:spPr>
          <a:xfrm flipH="1" rot="10800000">
            <a:off x="2740582" y="3645011"/>
            <a:ext cx="2350500" cy="18159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0" name="Google Shape;240;p24"/>
          <p:cNvCxnSpPr/>
          <p:nvPr/>
        </p:nvCxnSpPr>
        <p:spPr>
          <a:xfrm flipH="1" rot="10800000">
            <a:off x="2538156" y="3479510"/>
            <a:ext cx="2178000" cy="17334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1" name="Google Shape;241;p24"/>
          <p:cNvCxnSpPr>
            <a:stCxn id="234" idx="2"/>
            <a:endCxn id="234" idx="0"/>
          </p:cNvCxnSpPr>
          <p:nvPr/>
        </p:nvCxnSpPr>
        <p:spPr>
          <a:xfrm flipH="1" rot="10800000">
            <a:off x="2498840" y="3429141"/>
            <a:ext cx="1692300" cy="13680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2" name="Google Shape;242;p24"/>
          <p:cNvCxnSpPr/>
          <p:nvPr/>
        </p:nvCxnSpPr>
        <p:spPr>
          <a:xfrm flipH="1" rot="10800000">
            <a:off x="4453624" y="4936495"/>
            <a:ext cx="1429500" cy="12288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3" name="Google Shape;243;p24"/>
          <p:cNvCxnSpPr/>
          <p:nvPr/>
        </p:nvCxnSpPr>
        <p:spPr>
          <a:xfrm flipH="1" rot="10800000">
            <a:off x="2538156" y="3506804"/>
            <a:ext cx="1076400" cy="9303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4" name="Google Shape;244;p24"/>
          <p:cNvSpPr/>
          <p:nvPr/>
        </p:nvSpPr>
        <p:spPr>
          <a:xfrm>
            <a:off x="4255317" y="4355358"/>
            <a:ext cx="44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</a:t>
            </a:r>
            <a:endParaRPr b="1" sz="2400">
              <a:solidFill>
                <a:srgbClr val="00206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245" name="Google Shape;24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5544" y="4438632"/>
            <a:ext cx="548688" cy="640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Квадрат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Google Shape;251;p25"/>
          <p:cNvSpPr txBox="1"/>
          <p:nvPr>
            <p:ph idx="1" type="body"/>
          </p:nvPr>
        </p:nvSpPr>
        <p:spPr>
          <a:xfrm>
            <a:off x="457200" y="1600200"/>
            <a:ext cx="79011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b="1" lang="ru-RU" sz="3200"/>
              <a:t>Квадрат</a:t>
            </a:r>
            <a:r>
              <a:rPr b="1" lang="ru-RU" sz="3200"/>
              <a:t> - це чотирикутник, </a:t>
            </a:r>
            <a:endParaRPr b="1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b="1" lang="ru-RU" sz="3200"/>
              <a:t>                 у якого всі чотири сторони </a:t>
            </a:r>
            <a:endParaRPr b="1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b="1" lang="ru-RU" sz="3200"/>
              <a:t>                                      та кути однакові.</a:t>
            </a:r>
            <a:endParaRPr b="1" sz="3200"/>
          </a:p>
        </p:txBody>
      </p:sp>
      <p:pic>
        <p:nvPicPr>
          <p:cNvPr descr="8a3989f051.jpg" id="252" name="Google Shape;252;p2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6562" y="228992"/>
            <a:ext cx="1146300" cy="123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5"/>
          <p:cNvSpPr/>
          <p:nvPr/>
        </p:nvSpPr>
        <p:spPr>
          <a:xfrm>
            <a:off x="4404425" y="3429000"/>
            <a:ext cx="2973600" cy="2844000"/>
          </a:xfrm>
          <a:prstGeom prst="rect">
            <a:avLst/>
          </a:prstGeom>
          <a:solidFill>
            <a:srgbClr val="FF00FF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4" name="Google Shape;254;p25"/>
          <p:cNvSpPr txBox="1"/>
          <p:nvPr>
            <p:ph idx="2" type="body"/>
          </p:nvPr>
        </p:nvSpPr>
        <p:spPr>
          <a:xfrm>
            <a:off x="258700" y="3084247"/>
            <a:ext cx="3168300" cy="17424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P – </a:t>
            </a:r>
            <a:r>
              <a:rPr b="1" lang="ru-RU"/>
              <a:t>периметр;</a:t>
            </a:r>
            <a:endParaRPr b="1">
              <a:solidFill>
                <a:srgbClr val="00206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S – </a:t>
            </a:r>
            <a:r>
              <a:rPr b="1" lang="ru-RU"/>
              <a:t>площа;</a:t>
            </a:r>
            <a:endParaRPr b="1">
              <a:solidFill>
                <a:srgbClr val="00206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P = a </a:t>
            </a:r>
            <a:r>
              <a:rPr b="1" lang="ru-RU" sz="1800">
                <a:solidFill>
                  <a:srgbClr val="002060"/>
                </a:solidFill>
              </a:rPr>
              <a:t>● </a:t>
            </a:r>
            <a:r>
              <a:rPr b="1" lang="ru-RU">
                <a:solidFill>
                  <a:srgbClr val="002060"/>
                </a:solidFill>
              </a:rPr>
              <a:t>4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S = a  </a:t>
            </a:r>
            <a:r>
              <a:rPr b="1" lang="ru-RU" sz="1800">
                <a:solidFill>
                  <a:srgbClr val="002060"/>
                </a:solidFill>
              </a:rPr>
              <a:t>●</a:t>
            </a:r>
            <a:r>
              <a:rPr b="1" lang="ru-RU">
                <a:solidFill>
                  <a:srgbClr val="002060"/>
                </a:solidFill>
              </a:rPr>
              <a:t> a</a:t>
            </a:r>
            <a:endParaRPr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 txBox="1"/>
          <p:nvPr>
            <p:ph type="title"/>
          </p:nvPr>
        </p:nvSpPr>
        <p:spPr>
          <a:xfrm>
            <a:off x="812550" y="392888"/>
            <a:ext cx="5503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Трикутник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0" name="Google Shape;260;p26"/>
          <p:cNvSpPr txBox="1"/>
          <p:nvPr>
            <p:ph idx="1" type="body"/>
          </p:nvPr>
        </p:nvSpPr>
        <p:spPr>
          <a:xfrm>
            <a:off x="457200" y="1600200"/>
            <a:ext cx="8186700" cy="23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58181"/>
              <a:buNone/>
            </a:pPr>
            <a:r>
              <a:rPr b="1" lang="ru-RU" sz="385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Трикутник – </a:t>
            </a:r>
            <a:r>
              <a:rPr b="1" lang="ru-RU" sz="3850">
                <a:latin typeface="Times New Roman"/>
                <a:ea typeface="Times New Roman"/>
                <a:cs typeface="Times New Roman"/>
                <a:sym typeface="Times New Roman"/>
              </a:rPr>
              <a:t>це геометрична фігура,   </a:t>
            </a:r>
            <a:endParaRPr b="1" sz="3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58181"/>
              <a:buNone/>
            </a:pPr>
            <a:r>
              <a:rPr b="1" lang="ru-RU" sz="3850">
                <a:latin typeface="Times New Roman"/>
                <a:ea typeface="Times New Roman"/>
                <a:cs typeface="Times New Roman"/>
                <a:sym typeface="Times New Roman"/>
              </a:rPr>
              <a:t>           яка складається з трьох точок і   трьох відрізків, які сполучають  </a:t>
            </a:r>
            <a:endParaRPr b="1" sz="3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58181"/>
              <a:buNone/>
            </a:pPr>
            <a:r>
              <a:rPr b="1" lang="ru-RU" sz="3850">
                <a:latin typeface="Times New Roman"/>
                <a:ea typeface="Times New Roman"/>
                <a:cs typeface="Times New Roman"/>
                <a:sym typeface="Times New Roman"/>
              </a:rPr>
              <a:t>                         ці точки.</a:t>
            </a:r>
            <a:endParaRPr b="1" sz="3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6764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  <p:pic>
        <p:nvPicPr>
          <p:cNvPr descr="maxresdefault.jpg" id="261" name="Google Shape;261;p2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18196" y="285728"/>
            <a:ext cx="2413017" cy="1357322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6"/>
          <p:cNvSpPr/>
          <p:nvPr/>
        </p:nvSpPr>
        <p:spPr>
          <a:xfrm>
            <a:off x="2511785" y="3848151"/>
            <a:ext cx="3714900" cy="2857500"/>
          </a:xfrm>
          <a:prstGeom prst="triangle">
            <a:avLst>
              <a:gd fmla="val 50000" name="adj"/>
            </a:avLst>
          </a:prstGeom>
          <a:solidFill>
            <a:srgbClr val="00FFFF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DAFC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"/>
          <p:cNvSpPr txBox="1"/>
          <p:nvPr>
            <p:ph type="title"/>
          </p:nvPr>
        </p:nvSpPr>
        <p:spPr>
          <a:xfrm>
            <a:off x="457200" y="274650"/>
            <a:ext cx="8237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Види трикутників за стороною</a:t>
            </a:r>
            <a:endParaRPr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27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Рівнобедрений</a:t>
            </a:r>
            <a:r>
              <a:rPr lang="ru-RU"/>
              <a:t> – трикутник у якого довжини двох сторін рівні. </a:t>
            </a:r>
            <a:endParaRPr/>
          </a:p>
        </p:txBody>
      </p:sp>
      <p:sp>
        <p:nvSpPr>
          <p:cNvPr id="269" name="Google Shape;269;p27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Різносторонній – </a:t>
            </a:r>
            <a:r>
              <a:rPr lang="ru-RU"/>
              <a:t>трикутник, довжини сторін якого не дорівнюють одна одній.</a:t>
            </a:r>
            <a:endParaRPr/>
          </a:p>
        </p:txBody>
      </p:sp>
      <p:sp>
        <p:nvSpPr>
          <p:cNvPr id="270" name="Google Shape;270;p27"/>
          <p:cNvSpPr/>
          <p:nvPr/>
        </p:nvSpPr>
        <p:spPr>
          <a:xfrm>
            <a:off x="611560" y="4365104"/>
            <a:ext cx="3154632" cy="1728192"/>
          </a:xfrm>
          <a:prstGeom prst="triangle">
            <a:avLst>
              <a:gd fmla="val 50000" name="adj"/>
            </a:avLst>
          </a:prstGeom>
          <a:solidFill>
            <a:srgbClr val="C4EEFF"/>
          </a:solidFill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1" name="Google Shape;271;p27"/>
          <p:cNvSpPr/>
          <p:nvPr/>
        </p:nvSpPr>
        <p:spPr>
          <a:xfrm rot="2504116">
            <a:off x="5341628" y="3344948"/>
            <a:ext cx="2029572" cy="2436952"/>
          </a:xfrm>
          <a:prstGeom prst="triangle">
            <a:avLst>
              <a:gd fmla="val 94805" name="adj"/>
            </a:avLst>
          </a:prstGeom>
          <a:solidFill>
            <a:srgbClr val="C4EEFF"/>
          </a:solidFill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72" name="Google Shape;272;p27"/>
          <p:cNvCxnSpPr>
            <a:stCxn id="270" idx="0"/>
            <a:endCxn id="270" idx="3"/>
          </p:cNvCxnSpPr>
          <p:nvPr/>
        </p:nvCxnSpPr>
        <p:spPr>
          <a:xfrm>
            <a:off x="2188876" y="4365104"/>
            <a:ext cx="0" cy="1728300"/>
          </a:xfrm>
          <a:prstGeom prst="straightConnector1">
            <a:avLst/>
          </a:pr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73" name="Google Shape;27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0669" y="4797152"/>
            <a:ext cx="164606" cy="23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2858" y="4836604"/>
            <a:ext cx="164606" cy="23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18342" y="4851336"/>
            <a:ext cx="158510" cy="237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97597" y="4771906"/>
            <a:ext cx="158510" cy="237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337445" y="4546168"/>
            <a:ext cx="495627" cy="52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76678" y="5937511"/>
            <a:ext cx="514316" cy="548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743163" y="4013890"/>
            <a:ext cx="503763" cy="532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720431" y="3998183"/>
            <a:ext cx="506012" cy="536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697895" y="5926048"/>
            <a:ext cx="465930" cy="492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124746" y="6116513"/>
            <a:ext cx="463336" cy="493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/>
          <p:nvPr>
            <p:ph idx="1" type="body"/>
          </p:nvPr>
        </p:nvSpPr>
        <p:spPr>
          <a:xfrm>
            <a:off x="914400" y="1525754"/>
            <a:ext cx="3657600" cy="1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Прямокутний – </a:t>
            </a:r>
            <a:r>
              <a:rPr lang="ru-RU"/>
              <a:t>це трикутник, у якого один з кутів прямий.</a:t>
            </a:r>
            <a:endParaRPr/>
          </a:p>
        </p:txBody>
      </p:sp>
      <p:sp>
        <p:nvSpPr>
          <p:cNvPr id="288" name="Google Shape;288;p28"/>
          <p:cNvSpPr txBox="1"/>
          <p:nvPr>
            <p:ph idx="2" type="body"/>
          </p:nvPr>
        </p:nvSpPr>
        <p:spPr>
          <a:xfrm>
            <a:off x="5425725" y="1253420"/>
            <a:ext cx="3657600" cy="1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solidFill>
                  <a:srgbClr val="002060"/>
                </a:solidFill>
              </a:rPr>
              <a:t>Гострокутний – </a:t>
            </a:r>
            <a:r>
              <a:rPr lang="ru-RU"/>
              <a:t>трикутник, вершини кутів якого гострі.</a:t>
            </a:r>
            <a:endParaRPr/>
          </a:p>
        </p:txBody>
      </p:sp>
      <p:sp>
        <p:nvSpPr>
          <p:cNvPr id="289" name="Google Shape;289;p28"/>
          <p:cNvSpPr/>
          <p:nvPr/>
        </p:nvSpPr>
        <p:spPr>
          <a:xfrm>
            <a:off x="439793" y="2418390"/>
            <a:ext cx="2232300" cy="1872300"/>
          </a:xfrm>
          <a:prstGeom prst="triangle">
            <a:avLst>
              <a:gd fmla="val 0" name="adj"/>
            </a:avLst>
          </a:prstGeom>
          <a:solidFill>
            <a:srgbClr val="C4EEFF"/>
          </a:solidFill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0" name="Google Shape;290;p28"/>
          <p:cNvSpPr/>
          <p:nvPr/>
        </p:nvSpPr>
        <p:spPr>
          <a:xfrm>
            <a:off x="5639130" y="2502895"/>
            <a:ext cx="2736300" cy="1852200"/>
          </a:xfrm>
          <a:prstGeom prst="triangle">
            <a:avLst>
              <a:gd fmla="val 48223" name="adj"/>
            </a:avLst>
          </a:prstGeom>
          <a:solidFill>
            <a:srgbClr val="C4EEFF"/>
          </a:solidFill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1" name="Google Shape;291;p28"/>
          <p:cNvSpPr/>
          <p:nvPr/>
        </p:nvSpPr>
        <p:spPr>
          <a:xfrm>
            <a:off x="1929728" y="4531505"/>
            <a:ext cx="457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rgbClr val="00206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Тупокутний – </a:t>
            </a:r>
            <a:r>
              <a:rPr lang="ru-RU"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трикутник, один з кутів якого тупий.</a:t>
            </a:r>
            <a:endParaRPr/>
          </a:p>
        </p:txBody>
      </p:sp>
      <p:sp>
        <p:nvSpPr>
          <p:cNvPr id="292" name="Google Shape;292;p28"/>
          <p:cNvSpPr/>
          <p:nvPr/>
        </p:nvSpPr>
        <p:spPr>
          <a:xfrm rot="9703550">
            <a:off x="2654477" y="5888034"/>
            <a:ext cx="3516024" cy="1020408"/>
          </a:xfrm>
          <a:prstGeom prst="triangle">
            <a:avLst>
              <a:gd fmla="val 33381" name="adj"/>
            </a:avLst>
          </a:prstGeom>
          <a:solidFill>
            <a:srgbClr val="C4EEFF"/>
          </a:solidFill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293" name="Google Shape;29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14860" y="4016345"/>
            <a:ext cx="506012" cy="536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1353" y="3926208"/>
            <a:ext cx="506012" cy="536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96136" y="4904656"/>
            <a:ext cx="506012" cy="536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627" y="1869700"/>
            <a:ext cx="518205" cy="548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95425" y="2296178"/>
            <a:ext cx="518205" cy="548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065057" y="6032981"/>
            <a:ext cx="518205" cy="548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6579" y="4410819"/>
            <a:ext cx="463336" cy="49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962384" y="6367593"/>
            <a:ext cx="463336" cy="49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75792" y="4037672"/>
            <a:ext cx="463336" cy="493819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28"/>
          <p:cNvSpPr txBox="1"/>
          <p:nvPr/>
        </p:nvSpPr>
        <p:spPr>
          <a:xfrm>
            <a:off x="0" y="0"/>
            <a:ext cx="8797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 cap="small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Види трикутників за градусною мірою кута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"/>
          <p:cNvSpPr txBox="1"/>
          <p:nvPr>
            <p:ph type="title"/>
          </p:nvPr>
        </p:nvSpPr>
        <p:spPr>
          <a:xfrm>
            <a:off x="500034" y="571480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ромб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29"/>
          <p:cNvSpPr txBox="1"/>
          <p:nvPr>
            <p:ph idx="1" type="body"/>
          </p:nvPr>
        </p:nvSpPr>
        <p:spPr>
          <a:xfrm>
            <a:off x="457221" y="2000251"/>
            <a:ext cx="7758000" cy="14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3200"/>
              <a:t>Ромб – це паралелограм, який має </a:t>
            </a:r>
            <a:endParaRPr b="1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/>
              <a:t>                      рівні сторони.</a:t>
            </a:r>
            <a:endParaRPr b="1" sz="3200"/>
          </a:p>
        </p:txBody>
      </p:sp>
      <p:pic>
        <p:nvPicPr>
          <p:cNvPr descr="kite.png" id="309" name="Google Shape;309;p2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29388" y="214290"/>
            <a:ext cx="1785950" cy="1785950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9"/>
          <p:cNvSpPr/>
          <p:nvPr/>
        </p:nvSpPr>
        <p:spPr>
          <a:xfrm>
            <a:off x="3070438" y="3942612"/>
            <a:ext cx="3786214" cy="2714644"/>
          </a:xfrm>
          <a:prstGeom prst="flowChartDecision">
            <a:avLst/>
          </a:prstGeom>
          <a:solidFill>
            <a:srgbClr val="FF9900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0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Конус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30"/>
          <p:cNvSpPr txBox="1"/>
          <p:nvPr>
            <p:ph idx="1" type="body"/>
          </p:nvPr>
        </p:nvSpPr>
        <p:spPr>
          <a:xfrm>
            <a:off x="146250" y="1600200"/>
            <a:ext cx="849780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3200"/>
              <a:t>Конус — тіло обертання, яке </a:t>
            </a:r>
            <a:endParaRPr b="1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/>
              <a:t>    виходить в результаті обертання     </a:t>
            </a:r>
            <a:endParaRPr b="1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/>
              <a:t>       прямокутного трикутника навколо його катета.</a:t>
            </a:r>
            <a:endParaRPr b="1" sz="3200"/>
          </a:p>
        </p:txBody>
      </p:sp>
      <p:pic>
        <p:nvPicPr>
          <p:cNvPr descr="yak-skleyiti-konus.jpg" id="317" name="Google Shape;317;p30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4791" y="0"/>
            <a:ext cx="21336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30"/>
          <p:cNvSpPr/>
          <p:nvPr/>
        </p:nvSpPr>
        <p:spPr>
          <a:xfrm>
            <a:off x="2966835" y="3786038"/>
            <a:ext cx="3357600" cy="2571900"/>
          </a:xfrm>
          <a:prstGeom prst="triangle">
            <a:avLst>
              <a:gd fmla="val 50000" name="adj"/>
            </a:avLst>
          </a:prstGeom>
          <a:solidFill>
            <a:srgbClr val="9900FF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19" name="Google Shape;319;p30"/>
          <p:cNvSpPr/>
          <p:nvPr/>
        </p:nvSpPr>
        <p:spPr>
          <a:xfrm>
            <a:off x="2966835" y="6023791"/>
            <a:ext cx="3357600" cy="642900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Трапеція</a:t>
            </a:r>
            <a:r>
              <a:rPr b="1" lang="ru-RU" sz="4000">
                <a:solidFill>
                  <a:srgbClr val="0070C0"/>
                </a:solidFill>
              </a:rPr>
              <a:t> </a:t>
            </a:r>
            <a:endParaRPr b="1" sz="4000">
              <a:solidFill>
                <a:srgbClr val="0070C0"/>
              </a:solidFill>
            </a:endParaRPr>
          </a:p>
        </p:txBody>
      </p:sp>
      <p:sp>
        <p:nvSpPr>
          <p:cNvPr id="325" name="Google Shape;325;p31"/>
          <p:cNvSpPr txBox="1"/>
          <p:nvPr>
            <p:ph idx="1" type="body"/>
          </p:nvPr>
        </p:nvSpPr>
        <p:spPr>
          <a:xfrm>
            <a:off x="457200" y="1600200"/>
            <a:ext cx="8186766" cy="2614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b="1" lang="ru-RU"/>
              <a:t>   </a:t>
            </a:r>
            <a:r>
              <a:rPr b="1" lang="ru-RU" sz="3200"/>
              <a:t>Трапеція</a:t>
            </a:r>
            <a:r>
              <a:rPr b="1" lang="ru-RU" sz="3200"/>
              <a:t> — це чотирикутник, у</a:t>
            </a:r>
            <a:endParaRPr b="1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b="1" lang="ru-RU" sz="3200"/>
              <a:t>    якого дві сторони паралельні, а дві </a:t>
            </a:r>
            <a:endParaRPr b="1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b="1" lang="ru-RU" sz="3200"/>
              <a:t>                     інші сторони не паралельні.</a:t>
            </a:r>
            <a:endParaRPr b="1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ru-RU" sz="3200"/>
              <a:t> </a:t>
            </a:r>
            <a:endParaRPr/>
          </a:p>
          <a:p>
            <a:pPr indent="-16764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  <p:pic>
        <p:nvPicPr>
          <p:cNvPr descr="fendi-by-the-way-bag-e1412497970282.jpg" id="326" name="Google Shape;326;p3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61521" y="161891"/>
            <a:ext cx="2000400" cy="136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31"/>
          <p:cNvSpPr/>
          <p:nvPr/>
        </p:nvSpPr>
        <p:spPr>
          <a:xfrm>
            <a:off x="3167963" y="3828167"/>
            <a:ext cx="3714900" cy="2143200"/>
          </a:xfrm>
          <a:prstGeom prst="trapezoid">
            <a:avLst>
              <a:gd fmla="val 25000" name="adj"/>
            </a:avLst>
          </a:prstGeom>
          <a:solidFill>
            <a:srgbClr val="38761D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2291425" y="274650"/>
            <a:ext cx="6337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7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Точка</a:t>
            </a:r>
            <a:endParaRPr sz="7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2957725" y="1417650"/>
            <a:ext cx="5883000" cy="51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>
                <a:latin typeface="Times New Roman"/>
                <a:ea typeface="Times New Roman"/>
                <a:cs typeface="Times New Roman"/>
                <a:sym typeface="Times New Roman"/>
              </a:rPr>
              <a:t>Найпростішою геометричною   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 sz="3000">
                <a:latin typeface="Times New Roman"/>
                <a:ea typeface="Times New Roman"/>
                <a:cs typeface="Times New Roman"/>
                <a:sym typeface="Times New Roman"/>
              </a:rPr>
              <a:t>                   фігурою є </a:t>
            </a:r>
            <a:r>
              <a:rPr b="1" lang="ru-RU" sz="3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точка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 i="1" sz="3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7432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ru-RU" sz="3000">
                <a:latin typeface="Times New Roman"/>
                <a:ea typeface="Times New Roman"/>
                <a:cs typeface="Times New Roman"/>
                <a:sym typeface="Times New Roman"/>
              </a:rPr>
              <a:t>Точки позначають великими 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 sz="3000">
                <a:latin typeface="Times New Roman"/>
                <a:ea typeface="Times New Roman"/>
                <a:cs typeface="Times New Roman"/>
                <a:sym typeface="Times New Roman"/>
              </a:rPr>
              <a:t>             латинськими буквами   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 sz="3000">
                <a:latin typeface="Times New Roman"/>
                <a:ea typeface="Times New Roman"/>
                <a:cs typeface="Times New Roman"/>
                <a:sym typeface="Times New Roman"/>
              </a:rPr>
              <a:t>                     А, В, С, D.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 sz="3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ru-RU" sz="3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ru-RU" sz="3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●                     ●</a:t>
            </a:r>
            <a:endParaRPr sz="3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ochzap654.gif" id="143" name="Google Shape;143;p1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08" y="-10"/>
            <a:ext cx="2786100" cy="3500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s(4).png" id="144" name="Google Shape;14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26157" y="276857"/>
            <a:ext cx="1503060" cy="113856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4"/>
          <p:cNvSpPr txBox="1"/>
          <p:nvPr/>
        </p:nvSpPr>
        <p:spPr>
          <a:xfrm>
            <a:off x="4114800" y="2986087"/>
            <a:ext cx="6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46" name="Google Shape;146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70932" y="5013176"/>
            <a:ext cx="640135" cy="682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40346" y="5009944"/>
            <a:ext cx="646232" cy="682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2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Циліндр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32"/>
          <p:cNvSpPr txBox="1"/>
          <p:nvPr>
            <p:ph idx="1" type="body"/>
          </p:nvPr>
        </p:nvSpPr>
        <p:spPr>
          <a:xfrm>
            <a:off x="457200" y="1600200"/>
            <a:ext cx="8043890" cy="3186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Циліндр</a:t>
            </a: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 називається прямим,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якщо його твірні перпендикулярні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до площин основ.</a:t>
            </a:r>
            <a:endParaRPr b="1"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x_61e92ea1.jpg" id="334" name="Google Shape;334;p3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2477" y="60328"/>
            <a:ext cx="1785900" cy="15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32"/>
          <p:cNvSpPr/>
          <p:nvPr/>
        </p:nvSpPr>
        <p:spPr>
          <a:xfrm>
            <a:off x="3886052" y="3845087"/>
            <a:ext cx="2571900" cy="2786100"/>
          </a:xfrm>
          <a:prstGeom prst="can">
            <a:avLst>
              <a:gd fmla="val 25000" name="adj"/>
            </a:avLst>
          </a:prstGeom>
          <a:solidFill>
            <a:srgbClr val="00CC00"/>
          </a:solidFill>
          <a:ln cap="flat" cmpd="sng" w="25400">
            <a:solidFill>
              <a:srgbClr val="68DA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Пряма</a:t>
            </a:r>
            <a:endParaRPr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285720" y="1285860"/>
            <a:ext cx="835824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Стільки в просторі прямих,                         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Ще й подібна кожна,                                    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Але жодної із них                                       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Втримати не можна.                                     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Це і стрічка, І струна.                                   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Рейки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  <p:pic>
        <p:nvPicPr>
          <p:cNvPr descr="new-24631-2013-10-08.jpg" id="154" name="Google Shape;15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0760" y="500042"/>
            <a:ext cx="2095515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ens-coats-measuring-tape.jpg" id="155" name="Google Shape;155;p15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26462" y="2772360"/>
            <a:ext cx="2500200" cy="159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6" name="Google Shape;156;p15"/>
          <p:cNvCxnSpPr/>
          <p:nvPr/>
        </p:nvCxnSpPr>
        <p:spPr>
          <a:xfrm flipH="1" rot="10800000">
            <a:off x="4860032" y="4005064"/>
            <a:ext cx="3384376" cy="1852796"/>
          </a:xfrm>
          <a:prstGeom prst="straightConnector1">
            <a:avLst/>
          </a:prstGeom>
          <a:noFill/>
          <a:ln cap="flat" cmpd="sng" w="381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7" name="Google Shape;157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03300" y="5315807"/>
            <a:ext cx="597460" cy="682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/>
          <p:nvPr>
            <p:ph type="title"/>
          </p:nvPr>
        </p:nvSpPr>
        <p:spPr>
          <a:xfrm>
            <a:off x="633800" y="308775"/>
            <a:ext cx="5909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Відрізок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16"/>
          <p:cNvSpPr txBox="1"/>
          <p:nvPr>
            <p:ph idx="1" type="body"/>
          </p:nvPr>
        </p:nvSpPr>
        <p:spPr>
          <a:xfrm>
            <a:off x="500034" y="2000240"/>
            <a:ext cx="7972452" cy="2614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Відрізок — частина прямої,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3200">
                <a:latin typeface="Times New Roman"/>
                <a:ea typeface="Times New Roman"/>
                <a:cs typeface="Times New Roman"/>
                <a:sym typeface="Times New Roman"/>
              </a:rPr>
              <a:t>                       обмежена двома точками.</a:t>
            </a:r>
            <a:endParaRPr b="1"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at3.jpg" id="164" name="Google Shape;164;p1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6" y="214290"/>
            <a:ext cx="3071834" cy="1561336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  <p:cxnSp>
        <p:nvCxnSpPr>
          <p:cNvPr id="165" name="Google Shape;165;p16"/>
          <p:cNvCxnSpPr/>
          <p:nvPr/>
        </p:nvCxnSpPr>
        <p:spPr>
          <a:xfrm>
            <a:off x="857224" y="4786322"/>
            <a:ext cx="5072098" cy="1588"/>
          </a:xfrm>
          <a:prstGeom prst="straightConnector1">
            <a:avLst/>
          </a:prstGeom>
          <a:noFill/>
          <a:ln cap="flat" cmpd="sng" w="34925">
            <a:solidFill>
              <a:srgbClr val="68DAF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</p:cxnSp>
      <p:sp>
        <p:nvSpPr>
          <p:cNvPr id="166" name="Google Shape;166;p16"/>
          <p:cNvSpPr/>
          <p:nvPr/>
        </p:nvSpPr>
        <p:spPr>
          <a:xfrm>
            <a:off x="1571604" y="3286124"/>
            <a:ext cx="2053219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2000"/>
              <a:buFont typeface="Century Schoolbook"/>
              <a:buNone/>
            </a:pPr>
            <a:r>
              <a:rPr lang="ru-RU" sz="12000">
                <a:solidFill>
                  <a:srgbClr val="0070C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 sz="12000">
              <a:solidFill>
                <a:srgbClr val="0070C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7" name="Google Shape;167;p16"/>
          <p:cNvSpPr/>
          <p:nvPr/>
        </p:nvSpPr>
        <p:spPr>
          <a:xfrm>
            <a:off x="4643438" y="3286124"/>
            <a:ext cx="2053219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2000"/>
              <a:buFont typeface="Century Schoolbook"/>
              <a:buNone/>
            </a:pPr>
            <a:r>
              <a:rPr lang="ru-RU" sz="12000">
                <a:solidFill>
                  <a:srgbClr val="0070C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 sz="12000">
              <a:solidFill>
                <a:srgbClr val="0070C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4929190" y="4000504"/>
            <a:ext cx="100447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rgbClr val="0070C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</a:t>
            </a:r>
            <a:endParaRPr b="1" sz="4400">
              <a:solidFill>
                <a:srgbClr val="0070C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1857356" y="4000504"/>
            <a:ext cx="100447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rgbClr val="0070C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А</a:t>
            </a:r>
            <a:endParaRPr b="1" sz="4400">
              <a:solidFill>
                <a:srgbClr val="0070C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Крива лінія</a:t>
            </a:r>
            <a:endParaRPr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17"/>
          <p:cNvSpPr txBox="1"/>
          <p:nvPr>
            <p:ph idx="1" type="body"/>
          </p:nvPr>
        </p:nvSpPr>
        <p:spPr>
          <a:xfrm>
            <a:off x="457200" y="1600200"/>
            <a:ext cx="804389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ru-RU"/>
              <a:t>   </a:t>
            </a: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— Дивись, яка пряма вона, Немов натягнута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струна!</a:t>
            </a:r>
            <a:b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— А що з прямою буде, тату, Як нитка стане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провисати?</a:t>
            </a:r>
            <a:b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— Вже буде лінія нова, Що називається крива!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571472" y="4429132"/>
            <a:ext cx="3684636" cy="1272746"/>
          </a:xfrm>
          <a:custGeom>
            <a:rect b="b" l="l" r="r" t="t"/>
            <a:pathLst>
              <a:path extrusionOk="0" h="1085557" w="2996419">
                <a:moveTo>
                  <a:pt x="0" y="321212"/>
                </a:moveTo>
                <a:cubicBezTo>
                  <a:pt x="303628" y="252046"/>
                  <a:pt x="607256" y="182880"/>
                  <a:pt x="717453" y="222738"/>
                </a:cubicBezTo>
                <a:cubicBezTo>
                  <a:pt x="827650" y="262596"/>
                  <a:pt x="497059" y="569742"/>
                  <a:pt x="661182" y="560363"/>
                </a:cubicBezTo>
                <a:cubicBezTo>
                  <a:pt x="825305" y="550985"/>
                  <a:pt x="1556825" y="82061"/>
                  <a:pt x="1702191" y="166467"/>
                </a:cubicBezTo>
                <a:cubicBezTo>
                  <a:pt x="1847557" y="250873"/>
                  <a:pt x="1430216" y="1085557"/>
                  <a:pt x="1533379" y="1066800"/>
                </a:cubicBezTo>
                <a:cubicBezTo>
                  <a:pt x="1636542" y="1048043"/>
                  <a:pt x="2166425" y="107852"/>
                  <a:pt x="2321170" y="53926"/>
                </a:cubicBezTo>
                <a:cubicBezTo>
                  <a:pt x="2475915" y="0"/>
                  <a:pt x="2349306" y="675249"/>
                  <a:pt x="2461847" y="743243"/>
                </a:cubicBezTo>
                <a:cubicBezTo>
                  <a:pt x="2574388" y="811237"/>
                  <a:pt x="2996419" y="461889"/>
                  <a:pt x="2996419" y="461889"/>
                </a:cubicBezTo>
                <a:lnTo>
                  <a:pt x="2996419" y="461889"/>
                </a:lnTo>
                <a:lnTo>
                  <a:pt x="2996419" y="461889"/>
                </a:lnTo>
              </a:path>
            </a:pathLst>
          </a:cu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5143504" y="3962401"/>
            <a:ext cx="3360416" cy="2252681"/>
          </a:xfrm>
          <a:custGeom>
            <a:rect b="b" l="l" r="r" t="t"/>
            <a:pathLst>
              <a:path extrusionOk="0" h="2663483" w="4152314">
                <a:moveTo>
                  <a:pt x="656492" y="412651"/>
                </a:moveTo>
                <a:cubicBezTo>
                  <a:pt x="968326" y="924949"/>
                  <a:pt x="1280160" y="1437248"/>
                  <a:pt x="1402080" y="1411457"/>
                </a:cubicBezTo>
                <a:cubicBezTo>
                  <a:pt x="1524000" y="1385666"/>
                  <a:pt x="1209821" y="321211"/>
                  <a:pt x="1388012" y="257907"/>
                </a:cubicBezTo>
                <a:cubicBezTo>
                  <a:pt x="1566203" y="194603"/>
                  <a:pt x="2203939" y="977704"/>
                  <a:pt x="2471225" y="1031630"/>
                </a:cubicBezTo>
                <a:cubicBezTo>
                  <a:pt x="2738511" y="1085556"/>
                  <a:pt x="2862775" y="747932"/>
                  <a:pt x="2991729" y="581464"/>
                </a:cubicBezTo>
                <a:cubicBezTo>
                  <a:pt x="3120683" y="414996"/>
                  <a:pt x="3071446" y="0"/>
                  <a:pt x="3244948" y="32824"/>
                </a:cubicBezTo>
                <a:cubicBezTo>
                  <a:pt x="3418450" y="65649"/>
                  <a:pt x="4152314" y="499402"/>
                  <a:pt x="4032739" y="778411"/>
                </a:cubicBezTo>
                <a:cubicBezTo>
                  <a:pt x="3913164" y="1057420"/>
                  <a:pt x="2715065" y="1481796"/>
                  <a:pt x="2527496" y="1706879"/>
                </a:cubicBezTo>
                <a:cubicBezTo>
                  <a:pt x="2339927" y="1931962"/>
                  <a:pt x="3038621" y="2046849"/>
                  <a:pt x="2907323" y="2128910"/>
                </a:cubicBezTo>
                <a:cubicBezTo>
                  <a:pt x="2776025" y="2210971"/>
                  <a:pt x="2189871" y="2128910"/>
                  <a:pt x="1739705" y="2199248"/>
                </a:cubicBezTo>
                <a:cubicBezTo>
                  <a:pt x="1289539" y="2269586"/>
                  <a:pt x="403274" y="2663483"/>
                  <a:pt x="206326" y="2550941"/>
                </a:cubicBezTo>
                <a:cubicBezTo>
                  <a:pt x="9378" y="2438400"/>
                  <a:pt x="588499" y="1671710"/>
                  <a:pt x="558019" y="1523999"/>
                </a:cubicBezTo>
                <a:cubicBezTo>
                  <a:pt x="527539" y="1376288"/>
                  <a:pt x="0" y="1781907"/>
                  <a:pt x="23446" y="1664676"/>
                </a:cubicBezTo>
                <a:cubicBezTo>
                  <a:pt x="46892" y="1547445"/>
                  <a:pt x="602567" y="1055076"/>
                  <a:pt x="698696" y="820614"/>
                </a:cubicBezTo>
                <a:cubicBezTo>
                  <a:pt x="794825" y="586153"/>
                  <a:pt x="602567" y="314178"/>
                  <a:pt x="600222" y="257907"/>
                </a:cubicBezTo>
                <a:cubicBezTo>
                  <a:pt x="597877" y="201636"/>
                  <a:pt x="684628" y="482990"/>
                  <a:pt x="684628" y="482990"/>
                </a:cubicBezTo>
                <a:lnTo>
                  <a:pt x="684628" y="482990"/>
                </a:lnTo>
              </a:path>
            </a:pathLst>
          </a:custGeom>
          <a:noFill/>
          <a:ln cap="flat" cmpd="sng" w="12700">
            <a:solidFill>
              <a:srgbClr val="0060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Промінь</a:t>
            </a:r>
            <a:endParaRPr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18"/>
          <p:cNvSpPr txBox="1"/>
          <p:nvPr>
            <p:ph idx="1" type="body"/>
          </p:nvPr>
        </p:nvSpPr>
        <p:spPr>
          <a:xfrm>
            <a:off x="457200" y="1600200"/>
            <a:ext cx="797245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Промінь сонця, знає всяк.                            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Довгий і пряменький.                                   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Але й промінь цей, однак,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На прямій — маленький.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6764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10.jpg" id="184" name="Google Shape;184;p1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7884" y="357166"/>
            <a:ext cx="2284405" cy="1522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Многокутник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19"/>
          <p:cNvSpPr/>
          <p:nvPr/>
        </p:nvSpPr>
        <p:spPr>
          <a:xfrm>
            <a:off x="857224" y="2000240"/>
            <a:ext cx="2500330" cy="1643074"/>
          </a:xfrm>
          <a:prstGeom prst="rect">
            <a:avLst/>
          </a:prstGeom>
          <a:solidFill>
            <a:srgbClr val="B2E9F2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1" name="Google Shape;191;p19"/>
          <p:cNvSpPr/>
          <p:nvPr/>
        </p:nvSpPr>
        <p:spPr>
          <a:xfrm>
            <a:off x="5786446" y="1857364"/>
            <a:ext cx="2286016" cy="1643074"/>
          </a:xfrm>
          <a:prstGeom prst="triangle">
            <a:avLst>
              <a:gd fmla="val 50000" name="adj"/>
            </a:avLst>
          </a:prstGeom>
          <a:solidFill>
            <a:srgbClr val="B2E9F2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2" name="Google Shape;192;p19"/>
          <p:cNvSpPr/>
          <p:nvPr/>
        </p:nvSpPr>
        <p:spPr>
          <a:xfrm>
            <a:off x="2071662" y="3990692"/>
            <a:ext cx="2500200" cy="20718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B2E9F2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3" name="Google Shape;193;p19"/>
          <p:cNvSpPr/>
          <p:nvPr/>
        </p:nvSpPr>
        <p:spPr>
          <a:xfrm>
            <a:off x="5500694" y="4214818"/>
            <a:ext cx="2643206" cy="2000264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B2E9F2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idx="1" type="body"/>
          </p:nvPr>
        </p:nvSpPr>
        <p:spPr>
          <a:xfrm>
            <a:off x="428601" y="785800"/>
            <a:ext cx="1944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Куля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6399197" y="1728775"/>
            <a:ext cx="2083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Круг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20"/>
          <p:cNvSpPr txBox="1"/>
          <p:nvPr>
            <p:ph idx="1" type="body"/>
          </p:nvPr>
        </p:nvSpPr>
        <p:spPr>
          <a:xfrm>
            <a:off x="829697" y="3265786"/>
            <a:ext cx="1542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Куб</a:t>
            </a:r>
            <a:endParaRPr b="1"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p20"/>
          <p:cNvSpPr/>
          <p:nvPr/>
        </p:nvSpPr>
        <p:spPr>
          <a:xfrm>
            <a:off x="5429256" y="2857496"/>
            <a:ext cx="2571768" cy="214314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02.jpg" id="202" name="Google Shape;202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6009" y="233579"/>
            <a:ext cx="3495600" cy="2352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ube.png" id="203" name="Google Shape;203;p20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5984" y="3714752"/>
            <a:ext cx="2928958" cy="2928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tematika-2-klass-urok-prezentatsiya-lomannaya-liniya-kak-nayti-dlinu-lomannoy-2.jpg" id="208" name="Google Shape;208;p2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4149080"/>
            <a:ext cx="8291264" cy="250663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1"/>
          <p:cNvSpPr txBox="1"/>
          <p:nvPr>
            <p:ph type="title"/>
          </p:nvPr>
        </p:nvSpPr>
        <p:spPr>
          <a:xfrm>
            <a:off x="676300" y="333474"/>
            <a:ext cx="7467600" cy="7249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entury Schoolbook"/>
              <a:buNone/>
            </a:pPr>
            <a:r>
              <a:rPr b="1" lang="ru-RU" sz="6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Ламана лінія</a:t>
            </a:r>
            <a:endParaRPr sz="6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21"/>
          <p:cNvSpPr txBox="1"/>
          <p:nvPr>
            <p:ph idx="1" type="body"/>
          </p:nvPr>
        </p:nvSpPr>
        <p:spPr>
          <a:xfrm>
            <a:off x="502319" y="1125302"/>
            <a:ext cx="76867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Ламана лінія — це лінія, яка складається 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з кількох ланок.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Ланка ламаної — відрізок ламаної лінії. 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Вершина ламаної — точка з’єднання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96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ланок ламаної лінії.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Альков">
  <a:themeElements>
    <a:clrScheme name="Поті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